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comments/comment1.xml" ContentType="application/vnd.openxmlformats-officedocument.presentationml.comments+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notesMasterIdLst>
    <p:notesMasterId r:id="rId16"/>
  </p:notesMasterIdLst>
  <p:sldIdLst>
    <p:sldId id="309" r:id="rId5"/>
    <p:sldId id="274" r:id="rId6"/>
    <p:sldId id="310" r:id="rId7"/>
    <p:sldId id="311" r:id="rId8"/>
    <p:sldId id="312" r:id="rId9"/>
    <p:sldId id="313" r:id="rId10"/>
    <p:sldId id="319" r:id="rId11"/>
    <p:sldId id="314" r:id="rId12"/>
    <p:sldId id="317" r:id="rId13"/>
    <p:sldId id="318" r:id="rId14"/>
    <p:sldId id="31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D6CFF7-596A-4307-9383-EC7E321488D6}" v="13" dt="2020-08-18T08:54:54.5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9" autoAdjust="0"/>
  </p:normalViewPr>
  <p:slideViewPr>
    <p:cSldViewPr snapToGrid="0">
      <p:cViewPr varScale="1">
        <p:scale>
          <a:sx n="114" d="100"/>
          <a:sy n="114" d="100"/>
        </p:scale>
        <p:origin x="1380" y="102"/>
      </p:cViewPr>
      <p:guideLst/>
    </p:cSldViewPr>
  </p:slideViewPr>
  <p:notesTextViewPr>
    <p:cViewPr>
      <p:scale>
        <a:sx n="1" d="1"/>
        <a:sy n="1" d="1"/>
      </p:scale>
      <p:origin x="0" y="0"/>
    </p:cViewPr>
  </p:notesTextViewPr>
  <p:notesViewPr>
    <p:cSldViewPr snapToGrid="0">
      <p:cViewPr varScale="1">
        <p:scale>
          <a:sx n="87" d="100"/>
          <a:sy n="87" d="100"/>
        </p:scale>
        <p:origin x="576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8-12T19:51:21.271" idx="1">
    <p:pos x="7680" y="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8DDDEA-63BC-40A0-8BC0-D6413F38691F}" type="datetimeFigureOut">
              <a:rPr lang="en-US" smtClean="0"/>
              <a:t>8/18/2020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06F76E-E60C-4C54-B47A-C2C406EC8F72}" type="slidenum">
              <a:rPr lang="en-US" smtClean="0"/>
              <a:t>‹#›</a:t>
            </a:fld>
            <a:endParaRPr lang="en-US" dirty="0"/>
          </a:p>
        </p:txBody>
      </p:sp>
    </p:spTree>
    <p:extLst>
      <p:ext uri="{BB962C8B-B14F-4D97-AF65-F5344CB8AC3E}">
        <p14:creationId xmlns:p14="http://schemas.microsoft.com/office/powerpoint/2010/main" val="2987483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upport.microsoft.com/en-us/office/save-disk-space-with-onedrive-files-on-demand-for-mac-529f6d53-e572-4922-a585-e7a318c135f0"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306F76E-E60C-4C54-B47A-C2C406EC8F72}" type="slidenum">
              <a:rPr lang="en-US" smtClean="0"/>
              <a:t>1</a:t>
            </a:fld>
            <a:endParaRPr lang="en-US" dirty="0"/>
          </a:p>
        </p:txBody>
      </p:sp>
    </p:spTree>
    <p:extLst>
      <p:ext uri="{BB962C8B-B14F-4D97-AF65-F5344CB8AC3E}">
        <p14:creationId xmlns:p14="http://schemas.microsoft.com/office/powerpoint/2010/main" val="2277829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306F76E-E60C-4C54-B47A-C2C406EC8F72}" type="slidenum">
              <a:rPr lang="en-US" smtClean="0"/>
              <a:t>2</a:t>
            </a:fld>
            <a:endParaRPr lang="en-US" dirty="0"/>
          </a:p>
        </p:txBody>
      </p:sp>
    </p:spTree>
    <p:extLst>
      <p:ext uri="{BB962C8B-B14F-4D97-AF65-F5344CB8AC3E}">
        <p14:creationId xmlns:p14="http://schemas.microsoft.com/office/powerpoint/2010/main" val="2509347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306F76E-E60C-4C54-B47A-C2C406EC8F72}" type="slidenum">
              <a:rPr lang="en-US" smtClean="0"/>
              <a:t>3</a:t>
            </a:fld>
            <a:endParaRPr lang="en-US" dirty="0"/>
          </a:p>
        </p:txBody>
      </p:sp>
    </p:spTree>
    <p:extLst>
      <p:ext uri="{BB962C8B-B14F-4D97-AF65-F5344CB8AC3E}">
        <p14:creationId xmlns:p14="http://schemas.microsoft.com/office/powerpoint/2010/main" val="3474533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1E1E1E"/>
                </a:solidFill>
                <a:effectLst/>
                <a:latin typeface="Segoe UI" panose="020B0502040204020203" pitchFamily="34" charset="0"/>
              </a:rPr>
              <a:t>With OneDrive, you can sync files between your computer and the cloud, so you can get to your files from anywhere - your computer, your mobile device, and even through the OneDrive website at OneDrive.com. If you add, change, or delete a file or folder in your OneDrive folder, the file or folder is added, changed, or deleted on the OneDrive website and vice versa. You can work with your synced files directly in File Explorer and access your files even when you’re offline. Whenever you’re online, any changes that you or others make will sync automatically.</a:t>
            </a:r>
          </a:p>
          <a:p>
            <a:endParaRPr lang="en-GB" dirty="0">
              <a:solidFill>
                <a:srgbClr val="1E1E1E"/>
              </a:solidFill>
              <a:latin typeface="Segoe UI" panose="020B0502040204020203" pitchFamily="34" charset="0"/>
            </a:endParaRPr>
          </a:p>
          <a:p>
            <a:pPr algn="l"/>
            <a:r>
              <a:rPr lang="en-GB" b="0" i="0" dirty="0">
                <a:solidFill>
                  <a:srgbClr val="1E1E1E"/>
                </a:solidFill>
                <a:effectLst/>
                <a:latin typeface="Segoe UI" panose="020B0502040204020203" pitchFamily="34" charset="0"/>
              </a:rPr>
              <a:t>OneDrive Files On-Demand helps you access all your files in OneDrive without having to download all of them and use storage space on your Windows device. This article is about Windows, but you can </a:t>
            </a:r>
            <a:r>
              <a:rPr lang="en-GB" b="0" i="0" u="none" strike="noStrike" dirty="0">
                <a:solidFill>
                  <a:srgbClr val="006CB4"/>
                </a:solidFill>
                <a:effectLst/>
                <a:latin typeface="Segoe UI" panose="020B0502040204020203" pitchFamily="34" charset="0"/>
                <a:hlinkClick r:id="rId3"/>
              </a:rPr>
              <a:t>use Files On-Demand on Mac</a:t>
            </a:r>
            <a:r>
              <a:rPr lang="en-GB" b="0" i="0" dirty="0">
                <a:solidFill>
                  <a:srgbClr val="1E1E1E"/>
                </a:solidFill>
                <a:effectLst/>
                <a:latin typeface="Segoe UI" panose="020B0502040204020203" pitchFamily="34" charset="0"/>
              </a:rPr>
              <a:t>, too.</a:t>
            </a:r>
          </a:p>
          <a:p>
            <a:pPr algn="l"/>
            <a:r>
              <a:rPr lang="en-GB" b="0" i="0" dirty="0">
                <a:solidFill>
                  <a:srgbClr val="1E1E1E"/>
                </a:solidFill>
                <a:effectLst/>
                <a:latin typeface="Segoe UI" panose="020B0502040204020203" pitchFamily="34" charset="0"/>
              </a:rPr>
              <a:t>When you turn on Files On-Demand, you’ll see all your files in File Explorer and get new information about each file. New files created online or on another device appear as online-only files, which don’t take up space on your device. When you’re connected to the Internet, you’ll be able to use the files like every other file on your device.</a:t>
            </a:r>
          </a:p>
          <a:p>
            <a:endParaRPr lang="en-GB" dirty="0">
              <a:solidFill>
                <a:srgbClr val="1E1E1E"/>
              </a:solidFill>
              <a:latin typeface="Segoe UI" panose="020B0502040204020203" pitchFamily="34" charset="0"/>
            </a:endParaRPr>
          </a:p>
          <a:p>
            <a:endParaRPr lang="en-GB" dirty="0"/>
          </a:p>
        </p:txBody>
      </p:sp>
      <p:sp>
        <p:nvSpPr>
          <p:cNvPr id="4" name="Slide Number Placeholder 3"/>
          <p:cNvSpPr>
            <a:spLocks noGrp="1"/>
          </p:cNvSpPr>
          <p:nvPr>
            <p:ph type="sldNum" sz="quarter" idx="5"/>
          </p:nvPr>
        </p:nvSpPr>
        <p:spPr/>
        <p:txBody>
          <a:bodyPr/>
          <a:lstStyle/>
          <a:p>
            <a:fld id="{4306F76E-E60C-4C54-B47A-C2C406EC8F72}" type="slidenum">
              <a:rPr lang="en-US" smtClean="0"/>
              <a:t>4</a:t>
            </a:fld>
            <a:endParaRPr lang="en-US" dirty="0"/>
          </a:p>
        </p:txBody>
      </p:sp>
    </p:spTree>
    <p:extLst>
      <p:ext uri="{BB962C8B-B14F-4D97-AF65-F5344CB8AC3E}">
        <p14:creationId xmlns:p14="http://schemas.microsoft.com/office/powerpoint/2010/main" val="2494720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306F76E-E60C-4C54-B47A-C2C406EC8F72}" type="slidenum">
              <a:rPr lang="en-US" smtClean="0"/>
              <a:t>5</a:t>
            </a:fld>
            <a:endParaRPr lang="en-US" dirty="0"/>
          </a:p>
        </p:txBody>
      </p:sp>
    </p:spTree>
    <p:extLst>
      <p:ext uri="{BB962C8B-B14F-4D97-AF65-F5344CB8AC3E}">
        <p14:creationId xmlns:p14="http://schemas.microsoft.com/office/powerpoint/2010/main" val="1714091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306F76E-E60C-4C54-B47A-C2C406EC8F72}" type="slidenum">
              <a:rPr lang="en-US" smtClean="0"/>
              <a:t>6</a:t>
            </a:fld>
            <a:endParaRPr lang="en-US" dirty="0"/>
          </a:p>
        </p:txBody>
      </p:sp>
    </p:spTree>
    <p:extLst>
      <p:ext uri="{BB962C8B-B14F-4D97-AF65-F5344CB8AC3E}">
        <p14:creationId xmlns:p14="http://schemas.microsoft.com/office/powerpoint/2010/main" val="3995745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306F76E-E60C-4C54-B47A-C2C406EC8F72}" type="slidenum">
              <a:rPr lang="en-US" smtClean="0"/>
              <a:t>7</a:t>
            </a:fld>
            <a:endParaRPr lang="en-US" dirty="0"/>
          </a:p>
        </p:txBody>
      </p:sp>
    </p:spTree>
    <p:extLst>
      <p:ext uri="{BB962C8B-B14F-4D97-AF65-F5344CB8AC3E}">
        <p14:creationId xmlns:p14="http://schemas.microsoft.com/office/powerpoint/2010/main" val="705879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306F76E-E60C-4C54-B47A-C2C406EC8F72}" type="slidenum">
              <a:rPr lang="en-US" smtClean="0"/>
              <a:t>8</a:t>
            </a:fld>
            <a:endParaRPr lang="en-US" dirty="0"/>
          </a:p>
        </p:txBody>
      </p:sp>
    </p:spTree>
    <p:extLst>
      <p:ext uri="{BB962C8B-B14F-4D97-AF65-F5344CB8AC3E}">
        <p14:creationId xmlns:p14="http://schemas.microsoft.com/office/powerpoint/2010/main" val="2488927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306F76E-E60C-4C54-B47A-C2C406EC8F72}" type="slidenum">
              <a:rPr lang="en-US" smtClean="0"/>
              <a:t>9</a:t>
            </a:fld>
            <a:endParaRPr lang="en-US" dirty="0"/>
          </a:p>
        </p:txBody>
      </p:sp>
    </p:spTree>
    <p:extLst>
      <p:ext uri="{BB962C8B-B14F-4D97-AF65-F5344CB8AC3E}">
        <p14:creationId xmlns:p14="http://schemas.microsoft.com/office/powerpoint/2010/main" val="2522108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306F76E-E60C-4C54-B47A-C2C406EC8F72}" type="slidenum">
              <a:rPr lang="en-US" smtClean="0"/>
              <a:t>10</a:t>
            </a:fld>
            <a:endParaRPr lang="en-US" dirty="0"/>
          </a:p>
        </p:txBody>
      </p:sp>
    </p:spTree>
    <p:extLst>
      <p:ext uri="{BB962C8B-B14F-4D97-AF65-F5344CB8AC3E}">
        <p14:creationId xmlns:p14="http://schemas.microsoft.com/office/powerpoint/2010/main" val="875459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306F76E-E60C-4C54-B47A-C2C406EC8F72}" type="slidenum">
              <a:rPr lang="en-US" smtClean="0"/>
              <a:t>11</a:t>
            </a:fld>
            <a:endParaRPr lang="en-US" dirty="0"/>
          </a:p>
        </p:txBody>
      </p:sp>
    </p:spTree>
    <p:extLst>
      <p:ext uri="{BB962C8B-B14F-4D97-AF65-F5344CB8AC3E}">
        <p14:creationId xmlns:p14="http://schemas.microsoft.com/office/powerpoint/2010/main" val="1678226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8/18/2020</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3572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8/18/2020</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81562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8/18/2020</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54859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8/18/2020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5235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8/18/2020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39114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8/18/2020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52773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8/18/2020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21586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8/18/2020</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631530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8/18/2020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584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8/18/2020</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9652198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2.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4.xml"/><Relationship Id="rId6" Type="http://schemas.openxmlformats.org/officeDocument/2006/relationships/hyperlink" Target="https://support.microsoft.com/en-gb/office/save-disk-space-with-onedrive-files-on-demand-for-windows-10-0e6860d3-d9f3-4971-b321-7092438fb38e?ui=en-us&amp;rs=en-gb&amp;ad=gb" TargetMode="External"/><Relationship Id="rId5" Type="http://schemas.openxmlformats.org/officeDocument/2006/relationships/hyperlink" Target="https://support.microsoft.com/en-us/office/sync-files-with-onedrive-in-windows-615391c4-2bd3-4aae-a42a-858262e42a49" TargetMode="Externa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comments" Target="../comments/comment1.xml"/><Relationship Id="rId2" Type="http://schemas.openxmlformats.org/officeDocument/2006/relationships/slideLayout" Target="../slideLayouts/slideLayout1.xml"/><Relationship Id="rId1" Type="http://schemas.openxmlformats.org/officeDocument/2006/relationships/themeOverride" Target="../theme/themeOverride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9.png"/><Relationship Id="rId2" Type="http://schemas.openxmlformats.org/officeDocument/2006/relationships/slideLayout" Target="../slideLayouts/slideLayout1.xml"/><Relationship Id="rId1" Type="http://schemas.openxmlformats.org/officeDocument/2006/relationships/themeOverride" Target="../theme/themeOverride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8.xml"/><Relationship Id="rId7"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hemeOverride" Target="../theme/themeOverride8.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1.jpe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9.png"/><Relationship Id="rId2" Type="http://schemas.openxmlformats.org/officeDocument/2006/relationships/slideLayout" Target="../slideLayouts/slideLayout1.xml"/><Relationship Id="rId1" Type="http://schemas.openxmlformats.org/officeDocument/2006/relationships/themeOverride" Target="../theme/themeOverride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10.xml"/><Relationship Id="rId5" Type="http://schemas.openxmlformats.org/officeDocument/2006/relationships/hyperlink" Target="http://onedrive.live.com/" TargetMode="Externa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hemeOverride" Target="../theme/themeOverride11.xml"/><Relationship Id="rId5" Type="http://schemas.openxmlformats.org/officeDocument/2006/relationships/image" Target="../media/image20.jp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7">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8" name="Picture 7" descr="A dog looking at the camera">
            <a:extLst>
              <a:ext uri="{FF2B5EF4-FFF2-40B4-BE49-F238E27FC236}">
                <a16:creationId xmlns:a16="http://schemas.microsoft.com/office/drawing/2014/main" id="{F0B92F21-44D0-49F2-B59D-6723737D9B5C}"/>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965201" y="1020431"/>
            <a:ext cx="10225530" cy="1475013"/>
          </a:xfrm>
        </p:spPr>
        <p:txBody>
          <a:bodyPr>
            <a:normAutofit/>
          </a:bodyPr>
          <a:lstStyle/>
          <a:p>
            <a:r>
              <a:rPr lang="en-US" sz="4000" dirty="0">
                <a:solidFill>
                  <a:schemeClr val="tx1"/>
                </a:solidFill>
              </a:rPr>
              <a:t>Microsoft OneDrive</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965200" y="2495445"/>
            <a:ext cx="10225530" cy="590321"/>
          </a:xfrm>
        </p:spPr>
        <p:txBody>
          <a:bodyPr>
            <a:normAutofit/>
          </a:bodyPr>
          <a:lstStyle/>
          <a:p>
            <a:endParaRPr lang="en-US" sz="1600" dirty="0">
              <a:solidFill>
                <a:schemeClr val="tx1"/>
              </a:solidFill>
            </a:endParaRPr>
          </a:p>
        </p:txBody>
      </p:sp>
    </p:spTree>
    <p:extLst>
      <p:ext uri="{BB962C8B-B14F-4D97-AF65-F5344CB8AC3E}">
        <p14:creationId xmlns:p14="http://schemas.microsoft.com/office/powerpoint/2010/main" val="159394019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7">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8" name="Picture 7" descr="A dog looking at the camera">
            <a:extLst>
              <a:ext uri="{FF2B5EF4-FFF2-40B4-BE49-F238E27FC236}">
                <a16:creationId xmlns:a16="http://schemas.microsoft.com/office/drawing/2014/main" id="{F0B92F21-44D0-49F2-B59D-6723737D9B5C}"/>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965200" y="282921"/>
            <a:ext cx="10225530" cy="1475013"/>
          </a:xfrm>
        </p:spPr>
        <p:txBody>
          <a:bodyPr>
            <a:normAutofit/>
          </a:bodyPr>
          <a:lstStyle/>
          <a:p>
            <a:r>
              <a:rPr lang="en-US" sz="4000" dirty="0">
                <a:solidFill>
                  <a:schemeClr val="tx1"/>
                </a:solidFill>
              </a:rPr>
              <a:t>What is it, what can it do?</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965200" y="2000495"/>
            <a:ext cx="10225530" cy="771787"/>
          </a:xfrm>
        </p:spPr>
        <p:txBody>
          <a:bodyPr>
            <a:normAutofit/>
          </a:bodyPr>
          <a:lstStyle/>
          <a:p>
            <a:r>
              <a:rPr lang="en-US" sz="1600" dirty="0">
                <a:solidFill>
                  <a:schemeClr val="tx1"/>
                </a:solidFill>
              </a:rPr>
              <a:t>The OneDrive is a server (computer) located in a data centre.  You connect to the server via the internet.</a:t>
            </a:r>
          </a:p>
        </p:txBody>
      </p:sp>
      <p:sp>
        <p:nvSpPr>
          <p:cNvPr id="6" name="Subtitle 2">
            <a:extLst>
              <a:ext uri="{FF2B5EF4-FFF2-40B4-BE49-F238E27FC236}">
                <a16:creationId xmlns:a16="http://schemas.microsoft.com/office/drawing/2014/main" id="{D4A5AE45-61EC-4182-97A5-375BC8FEE7B2}"/>
              </a:ext>
            </a:extLst>
          </p:cNvPr>
          <p:cNvSpPr txBox="1">
            <a:spLocks/>
          </p:cNvSpPr>
          <p:nvPr/>
        </p:nvSpPr>
        <p:spPr>
          <a:xfrm>
            <a:off x="983235" y="2809592"/>
            <a:ext cx="10225530" cy="529226"/>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You can store files, folders, photographs etc in a secure and well managed environment.</a:t>
            </a:r>
          </a:p>
        </p:txBody>
      </p:sp>
      <p:sp>
        <p:nvSpPr>
          <p:cNvPr id="7" name="Subtitle 2">
            <a:extLst>
              <a:ext uri="{FF2B5EF4-FFF2-40B4-BE49-F238E27FC236}">
                <a16:creationId xmlns:a16="http://schemas.microsoft.com/office/drawing/2014/main" id="{0FE9D266-DC88-4DA9-94B0-51F1E2814F7B}"/>
              </a:ext>
            </a:extLst>
          </p:cNvPr>
          <p:cNvSpPr txBox="1">
            <a:spLocks/>
          </p:cNvSpPr>
          <p:nvPr/>
        </p:nvSpPr>
        <p:spPr>
          <a:xfrm>
            <a:off x="965200" y="4325184"/>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You can keep your files private if you like or share some or all of your files – either permanently or for a limited duration</a:t>
            </a:r>
          </a:p>
        </p:txBody>
      </p:sp>
      <p:sp>
        <p:nvSpPr>
          <p:cNvPr id="9" name="Subtitle 2">
            <a:extLst>
              <a:ext uri="{FF2B5EF4-FFF2-40B4-BE49-F238E27FC236}">
                <a16:creationId xmlns:a16="http://schemas.microsoft.com/office/drawing/2014/main" id="{6790A56E-EF47-4F74-BC83-3B289B69AF55}"/>
              </a:ext>
            </a:extLst>
          </p:cNvPr>
          <p:cNvSpPr txBox="1">
            <a:spLocks/>
          </p:cNvSpPr>
          <p:nvPr/>
        </p:nvSpPr>
        <p:spPr>
          <a:xfrm>
            <a:off x="965200" y="3346121"/>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Your files are SYNCHRONISED between devices ie you can create and save a file on your desktop computer then later on edit it on your laptop or your ipad.</a:t>
            </a:r>
          </a:p>
        </p:txBody>
      </p:sp>
      <p:sp>
        <p:nvSpPr>
          <p:cNvPr id="10" name="Subtitle 2">
            <a:extLst>
              <a:ext uri="{FF2B5EF4-FFF2-40B4-BE49-F238E27FC236}">
                <a16:creationId xmlns:a16="http://schemas.microsoft.com/office/drawing/2014/main" id="{703335A3-807B-4C16-9907-45C41455F2DE}"/>
              </a:ext>
            </a:extLst>
          </p:cNvPr>
          <p:cNvSpPr txBox="1">
            <a:spLocks/>
          </p:cNvSpPr>
          <p:nvPr/>
        </p:nvSpPr>
        <p:spPr>
          <a:xfrm>
            <a:off x="983235" y="5372268"/>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If you wish, you can set the OneDrive up so that it is always available on your local computer.</a:t>
            </a:r>
          </a:p>
        </p:txBody>
      </p:sp>
    </p:spTree>
    <p:extLst>
      <p:ext uri="{BB962C8B-B14F-4D97-AF65-F5344CB8AC3E}">
        <p14:creationId xmlns:p14="http://schemas.microsoft.com/office/powerpoint/2010/main" val="120524881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7">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8" name="Picture 7" descr="A dog looking at the camera">
            <a:extLst>
              <a:ext uri="{FF2B5EF4-FFF2-40B4-BE49-F238E27FC236}">
                <a16:creationId xmlns:a16="http://schemas.microsoft.com/office/drawing/2014/main" id="{F0B92F21-44D0-49F2-B59D-6723737D9B5C}"/>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965200" y="282921"/>
            <a:ext cx="10225530" cy="1475013"/>
          </a:xfrm>
        </p:spPr>
        <p:txBody>
          <a:bodyPr>
            <a:normAutofit/>
          </a:bodyPr>
          <a:lstStyle/>
          <a:p>
            <a:r>
              <a:rPr lang="en-US" sz="4000" dirty="0">
                <a:solidFill>
                  <a:schemeClr val="tx1"/>
                </a:solidFill>
              </a:rPr>
              <a:t>The Process</a:t>
            </a: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965200" y="2000495"/>
            <a:ext cx="10225530" cy="771787"/>
          </a:xfrm>
        </p:spPr>
        <p:txBody>
          <a:bodyPr>
            <a:normAutofit/>
          </a:bodyPr>
          <a:lstStyle/>
          <a:p>
            <a:r>
              <a:rPr lang="en-US" sz="1600" dirty="0">
                <a:solidFill>
                  <a:schemeClr val="tx1"/>
                </a:solidFill>
              </a:rPr>
              <a:t>To use OneDrive you need a Microsoft Account.  If you have a @outlook.com, @hotmail.com @live.com email address or a Skype account then you already have one. If not, it is free to create one.</a:t>
            </a:r>
          </a:p>
        </p:txBody>
      </p:sp>
      <p:sp>
        <p:nvSpPr>
          <p:cNvPr id="7" name="Subtitle 2">
            <a:extLst>
              <a:ext uri="{FF2B5EF4-FFF2-40B4-BE49-F238E27FC236}">
                <a16:creationId xmlns:a16="http://schemas.microsoft.com/office/drawing/2014/main" id="{0FE9D266-DC88-4DA9-94B0-51F1E2814F7B}"/>
              </a:ext>
            </a:extLst>
          </p:cNvPr>
          <p:cNvSpPr txBox="1">
            <a:spLocks/>
          </p:cNvSpPr>
          <p:nvPr/>
        </p:nvSpPr>
        <p:spPr>
          <a:xfrm>
            <a:off x="965200" y="3401295"/>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endParaRPr lang="en-US" dirty="0">
              <a:solidFill>
                <a:schemeClr val="tx1"/>
              </a:solidFill>
            </a:endParaRPr>
          </a:p>
        </p:txBody>
      </p:sp>
      <p:sp>
        <p:nvSpPr>
          <p:cNvPr id="9" name="Subtitle 2">
            <a:extLst>
              <a:ext uri="{FF2B5EF4-FFF2-40B4-BE49-F238E27FC236}">
                <a16:creationId xmlns:a16="http://schemas.microsoft.com/office/drawing/2014/main" id="{6790A56E-EF47-4F74-BC83-3B289B69AF55}"/>
              </a:ext>
            </a:extLst>
          </p:cNvPr>
          <p:cNvSpPr txBox="1">
            <a:spLocks/>
          </p:cNvSpPr>
          <p:nvPr/>
        </p:nvSpPr>
        <p:spPr>
          <a:xfrm>
            <a:off x="983235" y="4355543"/>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endParaRPr lang="en-US" dirty="0">
              <a:solidFill>
                <a:schemeClr val="tx1"/>
              </a:solidFill>
            </a:endParaRPr>
          </a:p>
        </p:txBody>
      </p:sp>
      <p:sp>
        <p:nvSpPr>
          <p:cNvPr id="10" name="Subtitle 2">
            <a:extLst>
              <a:ext uri="{FF2B5EF4-FFF2-40B4-BE49-F238E27FC236}">
                <a16:creationId xmlns:a16="http://schemas.microsoft.com/office/drawing/2014/main" id="{703335A3-807B-4C16-9907-45C41455F2DE}"/>
              </a:ext>
            </a:extLst>
          </p:cNvPr>
          <p:cNvSpPr txBox="1">
            <a:spLocks/>
          </p:cNvSpPr>
          <p:nvPr/>
        </p:nvSpPr>
        <p:spPr>
          <a:xfrm>
            <a:off x="983235" y="5372268"/>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endParaRPr lang="en-US" dirty="0">
              <a:solidFill>
                <a:schemeClr val="tx1"/>
              </a:solidFill>
            </a:endParaRPr>
          </a:p>
        </p:txBody>
      </p:sp>
      <p:sp>
        <p:nvSpPr>
          <p:cNvPr id="11" name="Subtitle 2">
            <a:extLst>
              <a:ext uri="{FF2B5EF4-FFF2-40B4-BE49-F238E27FC236}">
                <a16:creationId xmlns:a16="http://schemas.microsoft.com/office/drawing/2014/main" id="{9AE278A6-01F8-4F81-A70F-2D738BCA907C}"/>
              </a:ext>
            </a:extLst>
          </p:cNvPr>
          <p:cNvSpPr txBox="1">
            <a:spLocks/>
          </p:cNvSpPr>
          <p:nvPr/>
        </p:nvSpPr>
        <p:spPr>
          <a:xfrm>
            <a:off x="965200" y="2811076"/>
            <a:ext cx="10225530" cy="590219"/>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OneDrive doesn’t start automatically when you start your computer. (Although you can make it so)</a:t>
            </a:r>
          </a:p>
          <a:p>
            <a:endParaRPr lang="en-US" dirty="0">
              <a:solidFill>
                <a:schemeClr val="tx1"/>
              </a:solidFill>
            </a:endParaRPr>
          </a:p>
        </p:txBody>
      </p:sp>
      <p:sp>
        <p:nvSpPr>
          <p:cNvPr id="12" name="Subtitle 2">
            <a:extLst>
              <a:ext uri="{FF2B5EF4-FFF2-40B4-BE49-F238E27FC236}">
                <a16:creationId xmlns:a16="http://schemas.microsoft.com/office/drawing/2014/main" id="{9F8EC892-D649-4FBC-92D6-205B4A8D665F}"/>
              </a:ext>
            </a:extLst>
          </p:cNvPr>
          <p:cNvSpPr txBox="1">
            <a:spLocks/>
          </p:cNvSpPr>
          <p:nvPr/>
        </p:nvSpPr>
        <p:spPr>
          <a:xfrm>
            <a:off x="1001270" y="3787188"/>
            <a:ext cx="10225530" cy="771787"/>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endParaRPr lang="en-US" dirty="0">
              <a:solidFill>
                <a:schemeClr val="tx1"/>
              </a:solidFill>
            </a:endParaRPr>
          </a:p>
        </p:txBody>
      </p:sp>
      <p:sp>
        <p:nvSpPr>
          <p:cNvPr id="19" name="Subtitle 2">
            <a:extLst>
              <a:ext uri="{FF2B5EF4-FFF2-40B4-BE49-F238E27FC236}">
                <a16:creationId xmlns:a16="http://schemas.microsoft.com/office/drawing/2014/main" id="{301FA2DF-AD99-4FBA-8113-6BA4B90684DF}"/>
              </a:ext>
            </a:extLst>
          </p:cNvPr>
          <p:cNvSpPr txBox="1">
            <a:spLocks/>
          </p:cNvSpPr>
          <p:nvPr/>
        </p:nvSpPr>
        <p:spPr>
          <a:xfrm>
            <a:off x="965200" y="3361039"/>
            <a:ext cx="10225530" cy="1121511"/>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To set up your OneDrive, Open Start, search for OneDrive – open the App and click the sign in button.  Enter the login credentials of your Microsoft Account. </a:t>
            </a:r>
          </a:p>
        </p:txBody>
      </p:sp>
      <p:sp>
        <p:nvSpPr>
          <p:cNvPr id="20" name="Subtitle 2">
            <a:extLst>
              <a:ext uri="{FF2B5EF4-FFF2-40B4-BE49-F238E27FC236}">
                <a16:creationId xmlns:a16="http://schemas.microsoft.com/office/drawing/2014/main" id="{8537E0B8-2BEC-4137-B49C-FE107B5BDA7F}"/>
              </a:ext>
            </a:extLst>
          </p:cNvPr>
          <p:cNvSpPr txBox="1">
            <a:spLocks/>
          </p:cNvSpPr>
          <p:nvPr/>
        </p:nvSpPr>
        <p:spPr>
          <a:xfrm>
            <a:off x="983235" y="4250757"/>
            <a:ext cx="10225530" cy="1121511"/>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Get used to looking for the cloud icon on the task bar by the clock.  </a:t>
            </a:r>
            <a:br>
              <a:rPr lang="en-US" dirty="0">
                <a:solidFill>
                  <a:schemeClr val="tx1"/>
                </a:solidFill>
              </a:rPr>
            </a:br>
            <a:r>
              <a:rPr lang="en-US" dirty="0">
                <a:solidFill>
                  <a:schemeClr val="tx1"/>
                </a:solidFill>
              </a:rPr>
              <a:t>No Cloud = no OneDrive running. </a:t>
            </a:r>
          </a:p>
        </p:txBody>
      </p:sp>
      <p:pic>
        <p:nvPicPr>
          <p:cNvPr id="13" name="Picture 12" descr="A close up of a sign&#10;&#10;Description automatically generated">
            <a:extLst>
              <a:ext uri="{FF2B5EF4-FFF2-40B4-BE49-F238E27FC236}">
                <a16:creationId xmlns:a16="http://schemas.microsoft.com/office/drawing/2014/main" id="{A347DE5E-FA05-4D27-827A-CFD1B714D083}"/>
              </a:ext>
            </a:extLst>
          </p:cNvPr>
          <p:cNvPicPr>
            <a:picLocks noChangeAspect="1"/>
          </p:cNvPicPr>
          <p:nvPr/>
        </p:nvPicPr>
        <p:blipFill>
          <a:blip r:embed="rId5"/>
          <a:stretch>
            <a:fillRect/>
          </a:stretch>
        </p:blipFill>
        <p:spPr>
          <a:xfrm>
            <a:off x="8184974" y="4336579"/>
            <a:ext cx="2730859" cy="949865"/>
          </a:xfrm>
          <a:prstGeom prst="rect">
            <a:avLst/>
          </a:prstGeom>
        </p:spPr>
      </p:pic>
    </p:spTree>
    <p:extLst>
      <p:ext uri="{BB962C8B-B14F-4D97-AF65-F5344CB8AC3E}">
        <p14:creationId xmlns:p14="http://schemas.microsoft.com/office/powerpoint/2010/main" val="3475274914"/>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7">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8" name="Picture 7" descr="A dog looking at the camera">
            <a:extLst>
              <a:ext uri="{FF2B5EF4-FFF2-40B4-BE49-F238E27FC236}">
                <a16:creationId xmlns:a16="http://schemas.microsoft.com/office/drawing/2014/main" id="{F0B92F21-44D0-49F2-B59D-6723737D9B5C}"/>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965200" y="282921"/>
            <a:ext cx="10225530" cy="1475013"/>
          </a:xfrm>
        </p:spPr>
        <p:txBody>
          <a:bodyPr>
            <a:normAutofit/>
          </a:bodyPr>
          <a:lstStyle/>
          <a:p>
            <a:r>
              <a:rPr lang="en-US" sz="4000" dirty="0">
                <a:solidFill>
                  <a:schemeClr val="tx1"/>
                </a:solidFill>
              </a:rPr>
              <a:t>Syncing your files with OneDrive</a:t>
            </a:r>
          </a:p>
        </p:txBody>
      </p:sp>
      <p:sp>
        <p:nvSpPr>
          <p:cNvPr id="7" name="Subtitle 2">
            <a:extLst>
              <a:ext uri="{FF2B5EF4-FFF2-40B4-BE49-F238E27FC236}">
                <a16:creationId xmlns:a16="http://schemas.microsoft.com/office/drawing/2014/main" id="{0FE9D266-DC88-4DA9-94B0-51F1E2814F7B}"/>
              </a:ext>
            </a:extLst>
          </p:cNvPr>
          <p:cNvSpPr txBox="1">
            <a:spLocks/>
          </p:cNvSpPr>
          <p:nvPr/>
        </p:nvSpPr>
        <p:spPr>
          <a:xfrm>
            <a:off x="965200" y="2040845"/>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hlinkClick r:id="rId5"/>
              </a:rPr>
              <a:t>Tutorial From Microsoft Support Pages</a:t>
            </a:r>
            <a:endParaRPr lang="en-US" dirty="0">
              <a:solidFill>
                <a:schemeClr val="tx1"/>
              </a:solidFill>
            </a:endParaRPr>
          </a:p>
        </p:txBody>
      </p:sp>
      <p:sp>
        <p:nvSpPr>
          <p:cNvPr id="9" name="Subtitle 2">
            <a:extLst>
              <a:ext uri="{FF2B5EF4-FFF2-40B4-BE49-F238E27FC236}">
                <a16:creationId xmlns:a16="http://schemas.microsoft.com/office/drawing/2014/main" id="{6790A56E-EF47-4F74-BC83-3B289B69AF55}"/>
              </a:ext>
            </a:extLst>
          </p:cNvPr>
          <p:cNvSpPr txBox="1">
            <a:spLocks/>
          </p:cNvSpPr>
          <p:nvPr/>
        </p:nvSpPr>
        <p:spPr>
          <a:xfrm>
            <a:off x="983235" y="2161383"/>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endParaRPr lang="en-US" dirty="0">
              <a:solidFill>
                <a:schemeClr val="tx1"/>
              </a:solidFill>
            </a:endParaRPr>
          </a:p>
        </p:txBody>
      </p:sp>
      <p:sp>
        <p:nvSpPr>
          <p:cNvPr id="10" name="Subtitle 2">
            <a:extLst>
              <a:ext uri="{FF2B5EF4-FFF2-40B4-BE49-F238E27FC236}">
                <a16:creationId xmlns:a16="http://schemas.microsoft.com/office/drawing/2014/main" id="{703335A3-807B-4C16-9907-45C41455F2DE}"/>
              </a:ext>
            </a:extLst>
          </p:cNvPr>
          <p:cNvSpPr txBox="1">
            <a:spLocks/>
          </p:cNvSpPr>
          <p:nvPr/>
        </p:nvSpPr>
        <p:spPr>
          <a:xfrm>
            <a:off x="1001270" y="4077989"/>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hlinkClick r:id="rId6"/>
              </a:rPr>
              <a:t>Tutorial from Microsoft Support Pages</a:t>
            </a:r>
            <a:endParaRPr lang="en-US" dirty="0">
              <a:solidFill>
                <a:schemeClr val="tx1"/>
              </a:solidFill>
            </a:endParaRPr>
          </a:p>
        </p:txBody>
      </p:sp>
      <p:sp>
        <p:nvSpPr>
          <p:cNvPr id="11" name="Title 1">
            <a:extLst>
              <a:ext uri="{FF2B5EF4-FFF2-40B4-BE49-F238E27FC236}">
                <a16:creationId xmlns:a16="http://schemas.microsoft.com/office/drawing/2014/main" id="{35D4279C-040B-4EEF-8155-9787B34EAF85}"/>
              </a:ext>
            </a:extLst>
          </p:cNvPr>
          <p:cNvSpPr txBox="1">
            <a:spLocks/>
          </p:cNvSpPr>
          <p:nvPr/>
        </p:nvSpPr>
        <p:spPr>
          <a:xfrm>
            <a:off x="1001270" y="2412277"/>
            <a:ext cx="10225530" cy="1475013"/>
          </a:xfrm>
          <a:prstGeom prst="rect">
            <a:avLst/>
          </a:prstGeom>
          <a:effectLst/>
        </p:spPr>
        <p:txBody>
          <a:bodyPr vert="horz" lIns="91440" tIns="45720" rIns="91440" bIns="45720" rtlCol="0" anchor="b">
            <a:normAutofit/>
          </a:bodyPr>
          <a:lstStyle>
            <a:lvl1pPr algn="l" defTabSz="457200" rtl="0" eaLnBrk="1" latinLnBrk="0" hangingPunct="1">
              <a:lnSpc>
                <a:spcPct val="100000"/>
              </a:lnSpc>
              <a:spcBef>
                <a:spcPct val="0"/>
              </a:spcBef>
              <a:buNone/>
              <a:defRPr sz="36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dirty="0">
                <a:solidFill>
                  <a:schemeClr val="tx1"/>
                </a:solidFill>
              </a:rPr>
              <a:t>FILES ON DEMAND</a:t>
            </a:r>
          </a:p>
        </p:txBody>
      </p:sp>
    </p:spTree>
    <p:extLst>
      <p:ext uri="{BB962C8B-B14F-4D97-AF65-F5344CB8AC3E}">
        <p14:creationId xmlns:p14="http://schemas.microsoft.com/office/powerpoint/2010/main" val="303062815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7">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8" name="Picture 7" descr="A dog looking at the camera">
            <a:extLst>
              <a:ext uri="{FF2B5EF4-FFF2-40B4-BE49-F238E27FC236}">
                <a16:creationId xmlns:a16="http://schemas.microsoft.com/office/drawing/2014/main" id="{F0B92F21-44D0-49F2-B59D-6723737D9B5C}"/>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965200" y="282921"/>
            <a:ext cx="10225530" cy="1475013"/>
          </a:xfrm>
        </p:spPr>
        <p:txBody>
          <a:bodyPr>
            <a:normAutofit/>
          </a:bodyPr>
          <a:lstStyle/>
          <a:p>
            <a:r>
              <a:rPr lang="en-US" sz="4000" dirty="0">
                <a:solidFill>
                  <a:schemeClr val="tx1"/>
                </a:solidFill>
              </a:rPr>
              <a:t>Some Examples</a:t>
            </a:r>
          </a:p>
        </p:txBody>
      </p:sp>
      <p:sp>
        <p:nvSpPr>
          <p:cNvPr id="9" name="Subtitle 2">
            <a:extLst>
              <a:ext uri="{FF2B5EF4-FFF2-40B4-BE49-F238E27FC236}">
                <a16:creationId xmlns:a16="http://schemas.microsoft.com/office/drawing/2014/main" id="{6790A56E-EF47-4F74-BC83-3B289B69AF55}"/>
              </a:ext>
            </a:extLst>
          </p:cNvPr>
          <p:cNvSpPr txBox="1">
            <a:spLocks/>
          </p:cNvSpPr>
          <p:nvPr/>
        </p:nvSpPr>
        <p:spPr>
          <a:xfrm>
            <a:off x="983235" y="2161383"/>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endParaRPr lang="en-US" dirty="0">
              <a:solidFill>
                <a:schemeClr val="tx1"/>
              </a:solidFill>
            </a:endParaRPr>
          </a:p>
        </p:txBody>
      </p:sp>
      <p:pic>
        <p:nvPicPr>
          <p:cNvPr id="4" name="Picture 3" descr="An image of OneDrive in File Explorer.&#10;&#10;This is new account, freshly created.">
            <a:extLst>
              <a:ext uri="{FF2B5EF4-FFF2-40B4-BE49-F238E27FC236}">
                <a16:creationId xmlns:a16="http://schemas.microsoft.com/office/drawing/2014/main" id="{CB391D10-8750-44BF-B08A-AD2193367FB1}"/>
              </a:ext>
            </a:extLst>
          </p:cNvPr>
          <p:cNvPicPr>
            <a:picLocks noChangeAspect="1"/>
          </p:cNvPicPr>
          <p:nvPr/>
        </p:nvPicPr>
        <p:blipFill>
          <a:blip r:embed="rId5"/>
          <a:stretch>
            <a:fillRect/>
          </a:stretch>
        </p:blipFill>
        <p:spPr>
          <a:xfrm>
            <a:off x="1106229" y="2115171"/>
            <a:ext cx="5382376" cy="3677163"/>
          </a:xfrm>
          <a:prstGeom prst="rect">
            <a:avLst/>
          </a:prstGeom>
          <a:ln w="50800">
            <a:solidFill>
              <a:srgbClr val="0070C0"/>
            </a:solidFill>
          </a:ln>
        </p:spPr>
      </p:pic>
      <p:sp>
        <p:nvSpPr>
          <p:cNvPr id="5" name="TextBox 4">
            <a:extLst>
              <a:ext uri="{FF2B5EF4-FFF2-40B4-BE49-F238E27FC236}">
                <a16:creationId xmlns:a16="http://schemas.microsoft.com/office/drawing/2014/main" id="{2DE8DA83-26E5-4EE0-9F31-1CDD01518035}"/>
              </a:ext>
            </a:extLst>
          </p:cNvPr>
          <p:cNvSpPr txBox="1"/>
          <p:nvPr/>
        </p:nvSpPr>
        <p:spPr>
          <a:xfrm>
            <a:off x="6971250" y="2115171"/>
            <a:ext cx="4613945" cy="646331"/>
          </a:xfrm>
          <a:prstGeom prst="rect">
            <a:avLst/>
          </a:prstGeom>
          <a:noFill/>
        </p:spPr>
        <p:txBody>
          <a:bodyPr wrap="square" rtlCol="0">
            <a:spAutoFit/>
          </a:bodyPr>
          <a:lstStyle/>
          <a:p>
            <a:r>
              <a:rPr lang="en-GB" dirty="0"/>
              <a:t>This is a new account freshly created.  </a:t>
            </a:r>
            <a:br>
              <a:rPr lang="en-GB" dirty="0"/>
            </a:br>
            <a:r>
              <a:rPr lang="en-GB" dirty="0"/>
              <a:t>Notice the status of the folders and files.</a:t>
            </a:r>
          </a:p>
        </p:txBody>
      </p:sp>
      <p:pic>
        <p:nvPicPr>
          <p:cNvPr id="12" name="Picture 11" descr="A picture containing clock&#10;&#10;Description automatically generated">
            <a:extLst>
              <a:ext uri="{FF2B5EF4-FFF2-40B4-BE49-F238E27FC236}">
                <a16:creationId xmlns:a16="http://schemas.microsoft.com/office/drawing/2014/main" id="{8E972857-9AF5-4060-99FE-73F499FBA862}"/>
              </a:ext>
            </a:extLst>
          </p:cNvPr>
          <p:cNvPicPr>
            <a:picLocks noChangeAspect="1"/>
          </p:cNvPicPr>
          <p:nvPr/>
        </p:nvPicPr>
        <p:blipFill>
          <a:blip r:embed="rId6"/>
          <a:stretch>
            <a:fillRect/>
          </a:stretch>
        </p:blipFill>
        <p:spPr>
          <a:xfrm>
            <a:off x="7102692" y="3164951"/>
            <a:ext cx="1691180" cy="2649637"/>
          </a:xfrm>
          <a:prstGeom prst="rect">
            <a:avLst/>
          </a:prstGeom>
          <a:ln w="50800">
            <a:solidFill>
              <a:srgbClr val="0070C0"/>
            </a:solidFill>
          </a:ln>
        </p:spPr>
      </p:pic>
      <p:cxnSp>
        <p:nvCxnSpPr>
          <p:cNvPr id="20" name="Connector: Elbow 19">
            <a:extLst>
              <a:ext uri="{FF2B5EF4-FFF2-40B4-BE49-F238E27FC236}">
                <a16:creationId xmlns:a16="http://schemas.microsoft.com/office/drawing/2014/main" id="{A4B2B9EA-257B-4E19-85EA-DB68E84FFB20}"/>
              </a:ext>
            </a:extLst>
          </p:cNvPr>
          <p:cNvCxnSpPr>
            <a:cxnSpLocks/>
          </p:cNvCxnSpPr>
          <p:nvPr/>
        </p:nvCxnSpPr>
        <p:spPr>
          <a:xfrm>
            <a:off x="6427087" y="2456457"/>
            <a:ext cx="779056" cy="731828"/>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42354AA3-028B-4BF1-8FF7-ED052491F9B0}"/>
              </a:ext>
            </a:extLst>
          </p:cNvPr>
          <p:cNvCxnSpPr>
            <a:cxnSpLocks/>
          </p:cNvCxnSpPr>
          <p:nvPr/>
        </p:nvCxnSpPr>
        <p:spPr>
          <a:xfrm>
            <a:off x="5095053" y="3669715"/>
            <a:ext cx="3409567" cy="2122619"/>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298009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7">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8" name="Picture 7" descr="A dog looking at the camera">
            <a:extLst>
              <a:ext uri="{FF2B5EF4-FFF2-40B4-BE49-F238E27FC236}">
                <a16:creationId xmlns:a16="http://schemas.microsoft.com/office/drawing/2014/main" id="{F0B92F21-44D0-49F2-B59D-6723737D9B5C}"/>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965200" y="282921"/>
            <a:ext cx="10225530" cy="1475013"/>
          </a:xfrm>
        </p:spPr>
        <p:txBody>
          <a:bodyPr>
            <a:normAutofit/>
          </a:bodyPr>
          <a:lstStyle/>
          <a:p>
            <a:r>
              <a:rPr lang="en-US" sz="4000" dirty="0">
                <a:solidFill>
                  <a:schemeClr val="tx1"/>
                </a:solidFill>
              </a:rPr>
              <a:t>Some Examples</a:t>
            </a:r>
          </a:p>
        </p:txBody>
      </p:sp>
      <p:sp>
        <p:nvSpPr>
          <p:cNvPr id="9" name="Subtitle 2">
            <a:extLst>
              <a:ext uri="{FF2B5EF4-FFF2-40B4-BE49-F238E27FC236}">
                <a16:creationId xmlns:a16="http://schemas.microsoft.com/office/drawing/2014/main" id="{6790A56E-EF47-4F74-BC83-3B289B69AF55}"/>
              </a:ext>
            </a:extLst>
          </p:cNvPr>
          <p:cNvSpPr txBox="1">
            <a:spLocks/>
          </p:cNvSpPr>
          <p:nvPr/>
        </p:nvSpPr>
        <p:spPr>
          <a:xfrm>
            <a:off x="983235" y="2161383"/>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endParaRPr lang="en-US" dirty="0">
              <a:solidFill>
                <a:schemeClr val="tx1"/>
              </a:solidFill>
            </a:endParaRPr>
          </a:p>
        </p:txBody>
      </p:sp>
      <p:pic>
        <p:nvPicPr>
          <p:cNvPr id="4" name="Picture 3">
            <a:extLst>
              <a:ext uri="{FF2B5EF4-FFF2-40B4-BE49-F238E27FC236}">
                <a16:creationId xmlns:a16="http://schemas.microsoft.com/office/drawing/2014/main" id="{CB391D10-8750-44BF-B08A-AD2193367FB1}"/>
              </a:ext>
            </a:extLst>
          </p:cNvPr>
          <p:cNvPicPr>
            <a:picLocks noChangeAspect="1"/>
          </p:cNvPicPr>
          <p:nvPr/>
        </p:nvPicPr>
        <p:blipFill>
          <a:blip r:embed="rId5"/>
          <a:srcRect/>
          <a:stretch/>
        </p:blipFill>
        <p:spPr>
          <a:xfrm>
            <a:off x="1106229" y="2164349"/>
            <a:ext cx="5382376" cy="3578807"/>
          </a:xfrm>
          <a:prstGeom prst="rect">
            <a:avLst/>
          </a:prstGeom>
          <a:ln w="50800">
            <a:solidFill>
              <a:srgbClr val="0070C0"/>
            </a:solidFill>
          </a:ln>
        </p:spPr>
      </p:pic>
      <p:sp>
        <p:nvSpPr>
          <p:cNvPr id="5" name="TextBox 4">
            <a:extLst>
              <a:ext uri="{FF2B5EF4-FFF2-40B4-BE49-F238E27FC236}">
                <a16:creationId xmlns:a16="http://schemas.microsoft.com/office/drawing/2014/main" id="{2DE8DA83-26E5-4EE0-9F31-1CDD01518035}"/>
              </a:ext>
            </a:extLst>
          </p:cNvPr>
          <p:cNvSpPr txBox="1"/>
          <p:nvPr/>
        </p:nvSpPr>
        <p:spPr>
          <a:xfrm>
            <a:off x="6971250" y="2115171"/>
            <a:ext cx="4838213" cy="646331"/>
          </a:xfrm>
          <a:prstGeom prst="rect">
            <a:avLst/>
          </a:prstGeom>
          <a:noFill/>
        </p:spPr>
        <p:txBody>
          <a:bodyPr wrap="square" rtlCol="0">
            <a:spAutoFit/>
          </a:bodyPr>
          <a:lstStyle/>
          <a:p>
            <a:r>
              <a:rPr lang="en-GB" dirty="0"/>
              <a:t>This is my account – Been in use for a while.  </a:t>
            </a:r>
            <a:br>
              <a:rPr lang="en-GB" dirty="0"/>
            </a:br>
            <a:r>
              <a:rPr lang="en-GB" dirty="0"/>
              <a:t>Notice the status of the folders and files.</a:t>
            </a:r>
          </a:p>
        </p:txBody>
      </p:sp>
      <p:pic>
        <p:nvPicPr>
          <p:cNvPr id="12" name="Picture 11">
            <a:extLst>
              <a:ext uri="{FF2B5EF4-FFF2-40B4-BE49-F238E27FC236}">
                <a16:creationId xmlns:a16="http://schemas.microsoft.com/office/drawing/2014/main" id="{8E972857-9AF5-4060-99FE-73F499FBA862}"/>
              </a:ext>
            </a:extLst>
          </p:cNvPr>
          <p:cNvPicPr>
            <a:picLocks noChangeAspect="1"/>
          </p:cNvPicPr>
          <p:nvPr/>
        </p:nvPicPr>
        <p:blipFill>
          <a:blip r:embed="rId6"/>
          <a:srcRect/>
          <a:stretch/>
        </p:blipFill>
        <p:spPr>
          <a:xfrm>
            <a:off x="7102691" y="3188284"/>
            <a:ext cx="2997653" cy="3394692"/>
          </a:xfrm>
          <a:prstGeom prst="rect">
            <a:avLst/>
          </a:prstGeom>
          <a:ln w="50800">
            <a:solidFill>
              <a:srgbClr val="0070C0"/>
            </a:solidFill>
          </a:ln>
        </p:spPr>
      </p:pic>
    </p:spTree>
    <p:extLst>
      <p:ext uri="{BB962C8B-B14F-4D97-AF65-F5344CB8AC3E}">
        <p14:creationId xmlns:p14="http://schemas.microsoft.com/office/powerpoint/2010/main" val="50921633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7">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8" name="Picture 7" descr="A dog looking at the camera">
            <a:extLst>
              <a:ext uri="{FF2B5EF4-FFF2-40B4-BE49-F238E27FC236}">
                <a16:creationId xmlns:a16="http://schemas.microsoft.com/office/drawing/2014/main" id="{F0B92F21-44D0-49F2-B59D-6723737D9B5C}"/>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965200" y="282921"/>
            <a:ext cx="10225530" cy="1475013"/>
          </a:xfrm>
        </p:spPr>
        <p:txBody>
          <a:bodyPr>
            <a:normAutofit/>
          </a:bodyPr>
          <a:lstStyle/>
          <a:p>
            <a:r>
              <a:rPr lang="en-US" sz="4000" dirty="0">
                <a:solidFill>
                  <a:schemeClr val="tx1"/>
                </a:solidFill>
              </a:rPr>
              <a:t>Some Examples</a:t>
            </a:r>
          </a:p>
        </p:txBody>
      </p:sp>
      <p:sp>
        <p:nvSpPr>
          <p:cNvPr id="9" name="Subtitle 2">
            <a:extLst>
              <a:ext uri="{FF2B5EF4-FFF2-40B4-BE49-F238E27FC236}">
                <a16:creationId xmlns:a16="http://schemas.microsoft.com/office/drawing/2014/main" id="{6790A56E-EF47-4F74-BC83-3B289B69AF55}"/>
              </a:ext>
            </a:extLst>
          </p:cNvPr>
          <p:cNvSpPr txBox="1">
            <a:spLocks/>
          </p:cNvSpPr>
          <p:nvPr/>
        </p:nvSpPr>
        <p:spPr>
          <a:xfrm>
            <a:off x="983235" y="2161383"/>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endParaRPr lang="en-US" dirty="0">
              <a:solidFill>
                <a:schemeClr val="tx1"/>
              </a:solidFill>
            </a:endParaRPr>
          </a:p>
        </p:txBody>
      </p:sp>
      <p:pic>
        <p:nvPicPr>
          <p:cNvPr id="4" name="Picture 3">
            <a:extLst>
              <a:ext uri="{FF2B5EF4-FFF2-40B4-BE49-F238E27FC236}">
                <a16:creationId xmlns:a16="http://schemas.microsoft.com/office/drawing/2014/main" id="{CB391D10-8750-44BF-B08A-AD2193367FB1}"/>
              </a:ext>
            </a:extLst>
          </p:cNvPr>
          <p:cNvPicPr>
            <a:picLocks noChangeAspect="1"/>
          </p:cNvPicPr>
          <p:nvPr/>
        </p:nvPicPr>
        <p:blipFill>
          <a:blip r:embed="rId5"/>
          <a:srcRect/>
          <a:stretch/>
        </p:blipFill>
        <p:spPr>
          <a:xfrm>
            <a:off x="1039117" y="2622154"/>
            <a:ext cx="5382376" cy="2663196"/>
          </a:xfrm>
          <a:prstGeom prst="rect">
            <a:avLst/>
          </a:prstGeom>
          <a:ln w="50800">
            <a:solidFill>
              <a:srgbClr val="0070C0"/>
            </a:solidFill>
          </a:ln>
        </p:spPr>
      </p:pic>
      <p:pic>
        <p:nvPicPr>
          <p:cNvPr id="12" name="Picture 11">
            <a:extLst>
              <a:ext uri="{FF2B5EF4-FFF2-40B4-BE49-F238E27FC236}">
                <a16:creationId xmlns:a16="http://schemas.microsoft.com/office/drawing/2014/main" id="{8E972857-9AF5-4060-99FE-73F499FBA862}"/>
              </a:ext>
            </a:extLst>
          </p:cNvPr>
          <p:cNvPicPr>
            <a:picLocks noChangeAspect="1"/>
          </p:cNvPicPr>
          <p:nvPr/>
        </p:nvPicPr>
        <p:blipFill>
          <a:blip r:embed="rId6"/>
          <a:srcRect/>
          <a:stretch/>
        </p:blipFill>
        <p:spPr>
          <a:xfrm>
            <a:off x="6670175" y="1147294"/>
            <a:ext cx="5080541" cy="3298871"/>
          </a:xfrm>
          <a:prstGeom prst="rect">
            <a:avLst/>
          </a:prstGeom>
          <a:ln w="50800">
            <a:solidFill>
              <a:srgbClr val="0070C0"/>
            </a:solidFill>
          </a:ln>
        </p:spPr>
      </p:pic>
      <p:pic>
        <p:nvPicPr>
          <p:cNvPr id="6" name="Picture 5" descr="A close up of a logo&#10;&#10;Description automatically generated">
            <a:extLst>
              <a:ext uri="{FF2B5EF4-FFF2-40B4-BE49-F238E27FC236}">
                <a16:creationId xmlns:a16="http://schemas.microsoft.com/office/drawing/2014/main" id="{E3575BC4-5EE6-43B0-A131-9E0840FD362D}"/>
              </a:ext>
            </a:extLst>
          </p:cNvPr>
          <p:cNvPicPr>
            <a:picLocks noChangeAspect="1"/>
          </p:cNvPicPr>
          <p:nvPr/>
        </p:nvPicPr>
        <p:blipFill>
          <a:blip r:embed="rId7"/>
          <a:stretch>
            <a:fillRect/>
          </a:stretch>
        </p:blipFill>
        <p:spPr>
          <a:xfrm>
            <a:off x="6670175" y="4800317"/>
            <a:ext cx="5068773" cy="1589894"/>
          </a:xfrm>
          <a:prstGeom prst="rect">
            <a:avLst/>
          </a:prstGeom>
          <a:ln w="50800">
            <a:solidFill>
              <a:srgbClr val="0070C0"/>
            </a:solidFill>
          </a:ln>
        </p:spPr>
      </p:pic>
    </p:spTree>
    <p:extLst>
      <p:ext uri="{BB962C8B-B14F-4D97-AF65-F5344CB8AC3E}">
        <p14:creationId xmlns:p14="http://schemas.microsoft.com/office/powerpoint/2010/main" val="112908092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7">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8" name="Picture 7" descr="A dog looking at the camera">
            <a:extLst>
              <a:ext uri="{FF2B5EF4-FFF2-40B4-BE49-F238E27FC236}">
                <a16:creationId xmlns:a16="http://schemas.microsoft.com/office/drawing/2014/main" id="{F0B92F21-44D0-49F2-B59D-6723737D9B5C}"/>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965200" y="282921"/>
            <a:ext cx="10225530" cy="1475013"/>
          </a:xfrm>
        </p:spPr>
        <p:txBody>
          <a:bodyPr>
            <a:normAutofit/>
          </a:bodyPr>
          <a:lstStyle/>
          <a:p>
            <a:r>
              <a:rPr lang="en-US" sz="4000" dirty="0">
                <a:solidFill>
                  <a:schemeClr val="tx1"/>
                </a:solidFill>
              </a:rPr>
              <a:t>The Icons Explained</a:t>
            </a:r>
          </a:p>
        </p:txBody>
      </p:sp>
      <p:sp>
        <p:nvSpPr>
          <p:cNvPr id="9" name="Subtitle 2">
            <a:extLst>
              <a:ext uri="{FF2B5EF4-FFF2-40B4-BE49-F238E27FC236}">
                <a16:creationId xmlns:a16="http://schemas.microsoft.com/office/drawing/2014/main" id="{6790A56E-EF47-4F74-BC83-3B289B69AF55}"/>
              </a:ext>
            </a:extLst>
          </p:cNvPr>
          <p:cNvSpPr txBox="1">
            <a:spLocks/>
          </p:cNvSpPr>
          <p:nvPr/>
        </p:nvSpPr>
        <p:spPr>
          <a:xfrm>
            <a:off x="983235" y="2161383"/>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endParaRPr lang="en-US" dirty="0">
              <a:solidFill>
                <a:schemeClr val="tx1"/>
              </a:solidFill>
            </a:endParaRPr>
          </a:p>
        </p:txBody>
      </p:sp>
      <p:pic>
        <p:nvPicPr>
          <p:cNvPr id="5" name="Picture 4" descr="A picture containing mirror&#10;&#10;Description automatically generated">
            <a:extLst>
              <a:ext uri="{FF2B5EF4-FFF2-40B4-BE49-F238E27FC236}">
                <a16:creationId xmlns:a16="http://schemas.microsoft.com/office/drawing/2014/main" id="{B6D5907C-48B3-4C72-BCB5-847E38C32CA1}"/>
              </a:ext>
            </a:extLst>
          </p:cNvPr>
          <p:cNvPicPr>
            <a:picLocks noChangeAspect="1"/>
          </p:cNvPicPr>
          <p:nvPr/>
        </p:nvPicPr>
        <p:blipFill>
          <a:blip r:embed="rId5"/>
          <a:stretch>
            <a:fillRect/>
          </a:stretch>
        </p:blipFill>
        <p:spPr>
          <a:xfrm>
            <a:off x="983235" y="2022129"/>
            <a:ext cx="707137" cy="472441"/>
          </a:xfrm>
          <a:prstGeom prst="rect">
            <a:avLst/>
          </a:prstGeom>
        </p:spPr>
      </p:pic>
      <p:pic>
        <p:nvPicPr>
          <p:cNvPr id="7" name="Picture 6" descr="A close up of a sign&#10;&#10;Description automatically generated">
            <a:extLst>
              <a:ext uri="{FF2B5EF4-FFF2-40B4-BE49-F238E27FC236}">
                <a16:creationId xmlns:a16="http://schemas.microsoft.com/office/drawing/2014/main" id="{BA695563-70EA-4820-94AF-6AE8AC37DCE6}"/>
              </a:ext>
            </a:extLst>
          </p:cNvPr>
          <p:cNvPicPr>
            <a:picLocks noChangeAspect="1"/>
          </p:cNvPicPr>
          <p:nvPr/>
        </p:nvPicPr>
        <p:blipFill>
          <a:blip r:embed="rId6"/>
          <a:stretch>
            <a:fillRect/>
          </a:stretch>
        </p:blipFill>
        <p:spPr>
          <a:xfrm>
            <a:off x="1045482" y="2681897"/>
            <a:ext cx="603505" cy="606553"/>
          </a:xfrm>
          <a:prstGeom prst="rect">
            <a:avLst/>
          </a:prstGeom>
        </p:spPr>
      </p:pic>
      <p:pic>
        <p:nvPicPr>
          <p:cNvPr id="11" name="Picture 10" descr="A close up of a sign&#10;&#10;Description automatically generated">
            <a:extLst>
              <a:ext uri="{FF2B5EF4-FFF2-40B4-BE49-F238E27FC236}">
                <a16:creationId xmlns:a16="http://schemas.microsoft.com/office/drawing/2014/main" id="{183218C9-0D20-45FB-8824-214E3CCCFB44}"/>
              </a:ext>
            </a:extLst>
          </p:cNvPr>
          <p:cNvPicPr>
            <a:picLocks noChangeAspect="1"/>
          </p:cNvPicPr>
          <p:nvPr/>
        </p:nvPicPr>
        <p:blipFill>
          <a:blip r:embed="rId7"/>
          <a:stretch>
            <a:fillRect/>
          </a:stretch>
        </p:blipFill>
        <p:spPr>
          <a:xfrm>
            <a:off x="1038098" y="3450204"/>
            <a:ext cx="597409" cy="594361"/>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2A7E2442-C3F9-4CFC-8092-0C58D4645037}"/>
              </a:ext>
            </a:extLst>
          </p:cNvPr>
          <p:cNvPicPr>
            <a:picLocks noChangeAspect="1"/>
          </p:cNvPicPr>
          <p:nvPr/>
        </p:nvPicPr>
        <p:blipFill>
          <a:blip r:embed="rId8"/>
          <a:stretch>
            <a:fillRect/>
          </a:stretch>
        </p:blipFill>
        <p:spPr>
          <a:xfrm>
            <a:off x="1802893" y="3471539"/>
            <a:ext cx="749810" cy="551689"/>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997A4F82-8AB6-40ED-AA17-18FD4C97309B}"/>
              </a:ext>
            </a:extLst>
          </p:cNvPr>
          <p:cNvPicPr>
            <a:picLocks noChangeAspect="1"/>
          </p:cNvPicPr>
          <p:nvPr/>
        </p:nvPicPr>
        <p:blipFill>
          <a:blip r:embed="rId9"/>
          <a:stretch>
            <a:fillRect/>
          </a:stretch>
        </p:blipFill>
        <p:spPr>
          <a:xfrm>
            <a:off x="1047220" y="4241217"/>
            <a:ext cx="539497" cy="542545"/>
          </a:xfrm>
          <a:prstGeom prst="rect">
            <a:avLst/>
          </a:prstGeom>
        </p:spPr>
      </p:pic>
      <p:pic>
        <p:nvPicPr>
          <p:cNvPr id="17" name="Picture 16">
            <a:extLst>
              <a:ext uri="{FF2B5EF4-FFF2-40B4-BE49-F238E27FC236}">
                <a16:creationId xmlns:a16="http://schemas.microsoft.com/office/drawing/2014/main" id="{62422083-83CE-428B-9157-95271C403E9F}"/>
              </a:ext>
            </a:extLst>
          </p:cNvPr>
          <p:cNvPicPr>
            <a:picLocks noChangeAspect="1"/>
          </p:cNvPicPr>
          <p:nvPr/>
        </p:nvPicPr>
        <p:blipFill>
          <a:blip r:embed="rId10"/>
          <a:srcRect/>
          <a:stretch/>
        </p:blipFill>
        <p:spPr>
          <a:xfrm>
            <a:off x="972385" y="4929016"/>
            <a:ext cx="681979" cy="661417"/>
          </a:xfrm>
          <a:prstGeom prst="rect">
            <a:avLst/>
          </a:prstGeom>
        </p:spPr>
      </p:pic>
      <p:pic>
        <p:nvPicPr>
          <p:cNvPr id="19" name="Picture 18" descr="A close up of a sign&#10;&#10;Description automatically generated">
            <a:extLst>
              <a:ext uri="{FF2B5EF4-FFF2-40B4-BE49-F238E27FC236}">
                <a16:creationId xmlns:a16="http://schemas.microsoft.com/office/drawing/2014/main" id="{D1D6E31A-1FCD-4AC0-9469-CA26534D8DE6}"/>
              </a:ext>
            </a:extLst>
          </p:cNvPr>
          <p:cNvPicPr>
            <a:picLocks noChangeAspect="1"/>
          </p:cNvPicPr>
          <p:nvPr/>
        </p:nvPicPr>
        <p:blipFill>
          <a:blip r:embed="rId11"/>
          <a:stretch>
            <a:fillRect/>
          </a:stretch>
        </p:blipFill>
        <p:spPr>
          <a:xfrm>
            <a:off x="1010097" y="5767580"/>
            <a:ext cx="606553" cy="603505"/>
          </a:xfrm>
          <a:prstGeom prst="rect">
            <a:avLst/>
          </a:prstGeom>
        </p:spPr>
      </p:pic>
      <p:sp>
        <p:nvSpPr>
          <p:cNvPr id="20" name="Subtitle 2">
            <a:extLst>
              <a:ext uri="{FF2B5EF4-FFF2-40B4-BE49-F238E27FC236}">
                <a16:creationId xmlns:a16="http://schemas.microsoft.com/office/drawing/2014/main" id="{F4978FF0-7AD9-43C6-894B-74BFEBC8943C}"/>
              </a:ext>
            </a:extLst>
          </p:cNvPr>
          <p:cNvSpPr txBox="1">
            <a:spLocks/>
          </p:cNvSpPr>
          <p:nvPr/>
        </p:nvSpPr>
        <p:spPr>
          <a:xfrm>
            <a:off x="1966470" y="2091678"/>
            <a:ext cx="9224260" cy="590219"/>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The file is only available online. It does not take up space on your computer</a:t>
            </a:r>
          </a:p>
        </p:txBody>
      </p:sp>
      <p:sp>
        <p:nvSpPr>
          <p:cNvPr id="23" name="Subtitle 2">
            <a:extLst>
              <a:ext uri="{FF2B5EF4-FFF2-40B4-BE49-F238E27FC236}">
                <a16:creationId xmlns:a16="http://schemas.microsoft.com/office/drawing/2014/main" id="{A5AA1B3B-D19D-4B4A-B7B9-6D774281BF4B}"/>
              </a:ext>
            </a:extLst>
          </p:cNvPr>
          <p:cNvSpPr txBox="1">
            <a:spLocks/>
          </p:cNvSpPr>
          <p:nvPr/>
        </p:nvSpPr>
        <p:spPr>
          <a:xfrm>
            <a:off x="1984505" y="2748392"/>
            <a:ext cx="9224260" cy="590219"/>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Synchronised successfully. The cloud copy and the file on your PC are the same</a:t>
            </a:r>
          </a:p>
        </p:txBody>
      </p:sp>
      <p:sp>
        <p:nvSpPr>
          <p:cNvPr id="24" name="Subtitle 2">
            <a:extLst>
              <a:ext uri="{FF2B5EF4-FFF2-40B4-BE49-F238E27FC236}">
                <a16:creationId xmlns:a16="http://schemas.microsoft.com/office/drawing/2014/main" id="{8F9D66FF-5D24-4B8C-B59D-EFEFC1100715}"/>
              </a:ext>
            </a:extLst>
          </p:cNvPr>
          <p:cNvSpPr txBox="1">
            <a:spLocks/>
          </p:cNvSpPr>
          <p:nvPr/>
        </p:nvSpPr>
        <p:spPr>
          <a:xfrm>
            <a:off x="2720089" y="3539278"/>
            <a:ext cx="8890274" cy="590219"/>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Your file/s and The OneDrive Are synchronising</a:t>
            </a:r>
          </a:p>
        </p:txBody>
      </p:sp>
      <p:sp>
        <p:nvSpPr>
          <p:cNvPr id="25" name="Subtitle 2">
            <a:extLst>
              <a:ext uri="{FF2B5EF4-FFF2-40B4-BE49-F238E27FC236}">
                <a16:creationId xmlns:a16="http://schemas.microsoft.com/office/drawing/2014/main" id="{3E02BAC5-395C-422A-BEB7-A9ABF0A20879}"/>
              </a:ext>
            </a:extLst>
          </p:cNvPr>
          <p:cNvSpPr txBox="1">
            <a:spLocks/>
          </p:cNvSpPr>
          <p:nvPr/>
        </p:nvSpPr>
        <p:spPr>
          <a:xfrm>
            <a:off x="1984505" y="4290904"/>
            <a:ext cx="8890274" cy="590219"/>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The file or Folder is synchronized and always available on your Computer</a:t>
            </a:r>
          </a:p>
        </p:txBody>
      </p:sp>
      <p:sp>
        <p:nvSpPr>
          <p:cNvPr id="26" name="Subtitle 2">
            <a:extLst>
              <a:ext uri="{FF2B5EF4-FFF2-40B4-BE49-F238E27FC236}">
                <a16:creationId xmlns:a16="http://schemas.microsoft.com/office/drawing/2014/main" id="{A7907776-BA7B-4DE2-AC4A-7E55BC065BDE}"/>
              </a:ext>
            </a:extLst>
          </p:cNvPr>
          <p:cNvSpPr txBox="1">
            <a:spLocks/>
          </p:cNvSpPr>
          <p:nvPr/>
        </p:nvSpPr>
        <p:spPr>
          <a:xfrm>
            <a:off x="1984505" y="4966185"/>
            <a:ext cx="8890274" cy="590219"/>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The file or Folder has been shared by you or is shared to you</a:t>
            </a:r>
          </a:p>
        </p:txBody>
      </p:sp>
      <p:sp>
        <p:nvSpPr>
          <p:cNvPr id="27" name="Subtitle 2">
            <a:extLst>
              <a:ext uri="{FF2B5EF4-FFF2-40B4-BE49-F238E27FC236}">
                <a16:creationId xmlns:a16="http://schemas.microsoft.com/office/drawing/2014/main" id="{3CF95DC1-7B38-4B54-ABB2-9D571F3447E1}"/>
              </a:ext>
            </a:extLst>
          </p:cNvPr>
          <p:cNvSpPr txBox="1">
            <a:spLocks/>
          </p:cNvSpPr>
          <p:nvPr/>
        </p:nvSpPr>
        <p:spPr>
          <a:xfrm>
            <a:off x="1975834" y="5833416"/>
            <a:ext cx="8890274" cy="590219"/>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dirty="0">
                <a:solidFill>
                  <a:schemeClr val="tx1"/>
                </a:solidFill>
              </a:rPr>
              <a:t>There is a problem, a file or folder cannot be synchronised right now</a:t>
            </a:r>
          </a:p>
        </p:txBody>
      </p:sp>
    </p:spTree>
    <p:extLst>
      <p:ext uri="{BB962C8B-B14F-4D97-AF65-F5344CB8AC3E}">
        <p14:creationId xmlns:p14="http://schemas.microsoft.com/office/powerpoint/2010/main" val="38051859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par>
                                <p:cTn id="23" presetID="3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par>
                                <p:cTn id="29" presetID="3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000" fill="hold"/>
                                        <p:tgtEl>
                                          <p:spTgt spid="15"/>
                                        </p:tgtEl>
                                        <p:attrNameLst>
                                          <p:attrName>ppt_w</p:attrName>
                                        </p:attrNameLst>
                                      </p:cBhvr>
                                      <p:tavLst>
                                        <p:tav tm="0">
                                          <p:val>
                                            <p:fltVal val="0"/>
                                          </p:val>
                                        </p:tav>
                                        <p:tav tm="100000">
                                          <p:val>
                                            <p:strVal val="#ppt_w"/>
                                          </p:val>
                                        </p:tav>
                                      </p:tavLst>
                                    </p:anim>
                                    <p:anim calcmode="lin" valueType="num">
                                      <p:cBhvr>
                                        <p:cTn id="32" dur="1000" fill="hold"/>
                                        <p:tgtEl>
                                          <p:spTgt spid="15"/>
                                        </p:tgtEl>
                                        <p:attrNameLst>
                                          <p:attrName>ppt_h</p:attrName>
                                        </p:attrNameLst>
                                      </p:cBhvr>
                                      <p:tavLst>
                                        <p:tav tm="0">
                                          <p:val>
                                            <p:fltVal val="0"/>
                                          </p:val>
                                        </p:tav>
                                        <p:tav tm="100000">
                                          <p:val>
                                            <p:strVal val="#ppt_h"/>
                                          </p:val>
                                        </p:tav>
                                      </p:tavLst>
                                    </p:anim>
                                    <p:anim calcmode="lin" valueType="num">
                                      <p:cBhvr>
                                        <p:cTn id="33" dur="1000" fill="hold"/>
                                        <p:tgtEl>
                                          <p:spTgt spid="15"/>
                                        </p:tgtEl>
                                        <p:attrNameLst>
                                          <p:attrName>style.rotation</p:attrName>
                                        </p:attrNameLst>
                                      </p:cBhvr>
                                      <p:tavLst>
                                        <p:tav tm="0">
                                          <p:val>
                                            <p:fltVal val="90"/>
                                          </p:val>
                                        </p:tav>
                                        <p:tav tm="100000">
                                          <p:val>
                                            <p:fltVal val="0"/>
                                          </p:val>
                                        </p:tav>
                                      </p:tavLst>
                                    </p:anim>
                                    <p:animEffect transition="in" filter="fade">
                                      <p:cBhvr>
                                        <p:cTn id="34" dur="1000"/>
                                        <p:tgtEl>
                                          <p:spTgt spid="15"/>
                                        </p:tgtEl>
                                      </p:cBhvr>
                                    </p:animEffect>
                                  </p:childTnLst>
                                </p:cTn>
                              </p:par>
                              <p:par>
                                <p:cTn id="35" presetID="31"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1000" fill="hold"/>
                                        <p:tgtEl>
                                          <p:spTgt spid="17"/>
                                        </p:tgtEl>
                                        <p:attrNameLst>
                                          <p:attrName>ppt_w</p:attrName>
                                        </p:attrNameLst>
                                      </p:cBhvr>
                                      <p:tavLst>
                                        <p:tav tm="0">
                                          <p:val>
                                            <p:fltVal val="0"/>
                                          </p:val>
                                        </p:tav>
                                        <p:tav tm="100000">
                                          <p:val>
                                            <p:strVal val="#ppt_w"/>
                                          </p:val>
                                        </p:tav>
                                      </p:tavLst>
                                    </p:anim>
                                    <p:anim calcmode="lin" valueType="num">
                                      <p:cBhvr>
                                        <p:cTn id="38" dur="1000" fill="hold"/>
                                        <p:tgtEl>
                                          <p:spTgt spid="17"/>
                                        </p:tgtEl>
                                        <p:attrNameLst>
                                          <p:attrName>ppt_h</p:attrName>
                                        </p:attrNameLst>
                                      </p:cBhvr>
                                      <p:tavLst>
                                        <p:tav tm="0">
                                          <p:val>
                                            <p:fltVal val="0"/>
                                          </p:val>
                                        </p:tav>
                                        <p:tav tm="100000">
                                          <p:val>
                                            <p:strVal val="#ppt_h"/>
                                          </p:val>
                                        </p:tav>
                                      </p:tavLst>
                                    </p:anim>
                                    <p:anim calcmode="lin" valueType="num">
                                      <p:cBhvr>
                                        <p:cTn id="39" dur="1000" fill="hold"/>
                                        <p:tgtEl>
                                          <p:spTgt spid="17"/>
                                        </p:tgtEl>
                                        <p:attrNameLst>
                                          <p:attrName>style.rotation</p:attrName>
                                        </p:attrNameLst>
                                      </p:cBhvr>
                                      <p:tavLst>
                                        <p:tav tm="0">
                                          <p:val>
                                            <p:fltVal val="90"/>
                                          </p:val>
                                        </p:tav>
                                        <p:tav tm="100000">
                                          <p:val>
                                            <p:fltVal val="0"/>
                                          </p:val>
                                        </p:tav>
                                      </p:tavLst>
                                    </p:anim>
                                    <p:animEffect transition="in" filter="fade">
                                      <p:cBhvr>
                                        <p:cTn id="40" dur="1000"/>
                                        <p:tgtEl>
                                          <p:spTgt spid="17"/>
                                        </p:tgtEl>
                                      </p:cBhvr>
                                    </p:animEffect>
                                  </p:childTnLst>
                                </p:cTn>
                              </p:par>
                              <p:par>
                                <p:cTn id="41" presetID="3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1000" fill="hold"/>
                                        <p:tgtEl>
                                          <p:spTgt spid="19"/>
                                        </p:tgtEl>
                                        <p:attrNameLst>
                                          <p:attrName>ppt_w</p:attrName>
                                        </p:attrNameLst>
                                      </p:cBhvr>
                                      <p:tavLst>
                                        <p:tav tm="0">
                                          <p:val>
                                            <p:fltVal val="0"/>
                                          </p:val>
                                        </p:tav>
                                        <p:tav tm="100000">
                                          <p:val>
                                            <p:strVal val="#ppt_w"/>
                                          </p:val>
                                        </p:tav>
                                      </p:tavLst>
                                    </p:anim>
                                    <p:anim calcmode="lin" valueType="num">
                                      <p:cBhvr>
                                        <p:cTn id="44" dur="1000" fill="hold"/>
                                        <p:tgtEl>
                                          <p:spTgt spid="19"/>
                                        </p:tgtEl>
                                        <p:attrNameLst>
                                          <p:attrName>ppt_h</p:attrName>
                                        </p:attrNameLst>
                                      </p:cBhvr>
                                      <p:tavLst>
                                        <p:tav tm="0">
                                          <p:val>
                                            <p:fltVal val="0"/>
                                          </p:val>
                                        </p:tav>
                                        <p:tav tm="100000">
                                          <p:val>
                                            <p:strVal val="#ppt_h"/>
                                          </p:val>
                                        </p:tav>
                                      </p:tavLst>
                                    </p:anim>
                                    <p:anim calcmode="lin" valueType="num">
                                      <p:cBhvr>
                                        <p:cTn id="45" dur="1000" fill="hold"/>
                                        <p:tgtEl>
                                          <p:spTgt spid="19"/>
                                        </p:tgtEl>
                                        <p:attrNameLst>
                                          <p:attrName>style.rotation</p:attrName>
                                        </p:attrNameLst>
                                      </p:cBhvr>
                                      <p:tavLst>
                                        <p:tav tm="0">
                                          <p:val>
                                            <p:fltVal val="90"/>
                                          </p:val>
                                        </p:tav>
                                        <p:tav tm="100000">
                                          <p:val>
                                            <p:fltVal val="0"/>
                                          </p:val>
                                        </p:tav>
                                      </p:tavLst>
                                    </p:anim>
                                    <p:animEffect transition="in" filter="fade">
                                      <p:cBhvr>
                                        <p:cTn id="46" dur="10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4" grpId="0"/>
      <p:bldP spid="25"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7">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8" name="Picture 7" descr="A dog looking at the camera">
            <a:extLst>
              <a:ext uri="{FF2B5EF4-FFF2-40B4-BE49-F238E27FC236}">
                <a16:creationId xmlns:a16="http://schemas.microsoft.com/office/drawing/2014/main" id="{F0B92F21-44D0-49F2-B59D-6723737D9B5C}"/>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965200" y="282921"/>
            <a:ext cx="10225530" cy="1475013"/>
          </a:xfrm>
        </p:spPr>
        <p:txBody>
          <a:bodyPr>
            <a:normAutofit/>
          </a:bodyPr>
          <a:lstStyle/>
          <a:p>
            <a:r>
              <a:rPr lang="en-US" sz="4000" dirty="0">
                <a:solidFill>
                  <a:schemeClr val="tx1"/>
                </a:solidFill>
              </a:rPr>
              <a:t>Sharing your files or folders</a:t>
            </a:r>
          </a:p>
        </p:txBody>
      </p:sp>
      <p:sp>
        <p:nvSpPr>
          <p:cNvPr id="9" name="Subtitle 2">
            <a:extLst>
              <a:ext uri="{FF2B5EF4-FFF2-40B4-BE49-F238E27FC236}">
                <a16:creationId xmlns:a16="http://schemas.microsoft.com/office/drawing/2014/main" id="{6790A56E-EF47-4F74-BC83-3B289B69AF55}"/>
              </a:ext>
            </a:extLst>
          </p:cNvPr>
          <p:cNvSpPr txBox="1">
            <a:spLocks/>
          </p:cNvSpPr>
          <p:nvPr/>
        </p:nvSpPr>
        <p:spPr>
          <a:xfrm>
            <a:off x="983235" y="2161383"/>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endParaRPr lang="en-US" dirty="0">
              <a:solidFill>
                <a:schemeClr val="tx1"/>
              </a:solidFill>
            </a:endParaRPr>
          </a:p>
        </p:txBody>
      </p:sp>
      <p:pic>
        <p:nvPicPr>
          <p:cNvPr id="4" name="Picture 3">
            <a:extLst>
              <a:ext uri="{FF2B5EF4-FFF2-40B4-BE49-F238E27FC236}">
                <a16:creationId xmlns:a16="http://schemas.microsoft.com/office/drawing/2014/main" id="{CB391D10-8750-44BF-B08A-AD2193367FB1}"/>
              </a:ext>
            </a:extLst>
          </p:cNvPr>
          <p:cNvPicPr>
            <a:picLocks noChangeAspect="1"/>
          </p:cNvPicPr>
          <p:nvPr/>
        </p:nvPicPr>
        <p:blipFill>
          <a:blip r:embed="rId5"/>
          <a:srcRect/>
          <a:stretch/>
        </p:blipFill>
        <p:spPr>
          <a:xfrm>
            <a:off x="1115731" y="2859092"/>
            <a:ext cx="4311256" cy="3311903"/>
          </a:xfrm>
          <a:prstGeom prst="rect">
            <a:avLst/>
          </a:prstGeom>
          <a:ln w="50800">
            <a:solidFill>
              <a:srgbClr val="0070C0"/>
            </a:solidFill>
          </a:ln>
        </p:spPr>
      </p:pic>
      <p:pic>
        <p:nvPicPr>
          <p:cNvPr id="6" name="Picture 5" descr="A screenshot of a cell phone&#10;&#10;Description automatically generated">
            <a:extLst>
              <a:ext uri="{FF2B5EF4-FFF2-40B4-BE49-F238E27FC236}">
                <a16:creationId xmlns:a16="http://schemas.microsoft.com/office/drawing/2014/main" id="{7DFCC528-E187-4CA8-AF0B-BF11B6489C64}"/>
              </a:ext>
            </a:extLst>
          </p:cNvPr>
          <p:cNvPicPr>
            <a:picLocks noChangeAspect="1"/>
          </p:cNvPicPr>
          <p:nvPr/>
        </p:nvPicPr>
        <p:blipFill>
          <a:blip r:embed="rId6"/>
          <a:stretch>
            <a:fillRect/>
          </a:stretch>
        </p:blipFill>
        <p:spPr>
          <a:xfrm>
            <a:off x="5600008" y="2344908"/>
            <a:ext cx="2812262" cy="3826087"/>
          </a:xfrm>
          <a:prstGeom prst="rect">
            <a:avLst/>
          </a:prstGeom>
          <a:ln w="50800">
            <a:solidFill>
              <a:srgbClr val="0070C0"/>
            </a:solidFill>
          </a:ln>
        </p:spPr>
      </p:pic>
      <p:pic>
        <p:nvPicPr>
          <p:cNvPr id="10" name="Picture 9" descr="A screenshot of a cell phone&#10;&#10;Description automatically generated">
            <a:extLst>
              <a:ext uri="{FF2B5EF4-FFF2-40B4-BE49-F238E27FC236}">
                <a16:creationId xmlns:a16="http://schemas.microsoft.com/office/drawing/2014/main" id="{CABE3386-D7D0-4DF4-A4AD-D690CDF99306}"/>
              </a:ext>
            </a:extLst>
          </p:cNvPr>
          <p:cNvPicPr>
            <a:picLocks noChangeAspect="1"/>
          </p:cNvPicPr>
          <p:nvPr/>
        </p:nvPicPr>
        <p:blipFill>
          <a:blip r:embed="rId7"/>
          <a:stretch>
            <a:fillRect/>
          </a:stretch>
        </p:blipFill>
        <p:spPr>
          <a:xfrm>
            <a:off x="8569892" y="3420444"/>
            <a:ext cx="2847525" cy="2750551"/>
          </a:xfrm>
          <a:prstGeom prst="rect">
            <a:avLst/>
          </a:prstGeom>
          <a:ln w="50800">
            <a:solidFill>
              <a:srgbClr val="0070C0"/>
            </a:solidFill>
          </a:ln>
        </p:spPr>
      </p:pic>
    </p:spTree>
    <p:extLst>
      <p:ext uri="{BB962C8B-B14F-4D97-AF65-F5344CB8AC3E}">
        <p14:creationId xmlns:p14="http://schemas.microsoft.com/office/powerpoint/2010/main" val="408862265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7">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8" name="Picture 7" descr="A dog looking at the camera">
            <a:extLst>
              <a:ext uri="{FF2B5EF4-FFF2-40B4-BE49-F238E27FC236}">
                <a16:creationId xmlns:a16="http://schemas.microsoft.com/office/drawing/2014/main" id="{F0B92F21-44D0-49F2-B59D-6723737D9B5C}"/>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965200" y="282921"/>
            <a:ext cx="10225530" cy="1475013"/>
          </a:xfrm>
        </p:spPr>
        <p:txBody>
          <a:bodyPr>
            <a:normAutofit/>
          </a:bodyPr>
          <a:lstStyle/>
          <a:p>
            <a:r>
              <a:rPr lang="en-US" sz="4000" dirty="0">
                <a:solidFill>
                  <a:schemeClr val="tx1"/>
                </a:solidFill>
              </a:rPr>
              <a:t>Access from the Web</a:t>
            </a:r>
          </a:p>
        </p:txBody>
      </p:sp>
      <p:sp>
        <p:nvSpPr>
          <p:cNvPr id="9" name="Subtitle 2">
            <a:extLst>
              <a:ext uri="{FF2B5EF4-FFF2-40B4-BE49-F238E27FC236}">
                <a16:creationId xmlns:a16="http://schemas.microsoft.com/office/drawing/2014/main" id="{6790A56E-EF47-4F74-BC83-3B289B69AF55}"/>
              </a:ext>
            </a:extLst>
          </p:cNvPr>
          <p:cNvSpPr txBox="1">
            <a:spLocks/>
          </p:cNvSpPr>
          <p:nvPr/>
        </p:nvSpPr>
        <p:spPr>
          <a:xfrm>
            <a:off x="983235" y="2161383"/>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endParaRPr lang="en-US" dirty="0">
              <a:solidFill>
                <a:schemeClr val="tx1"/>
              </a:solidFill>
            </a:endParaRPr>
          </a:p>
        </p:txBody>
      </p:sp>
      <p:sp>
        <p:nvSpPr>
          <p:cNvPr id="3" name="TextBox 2">
            <a:extLst>
              <a:ext uri="{FF2B5EF4-FFF2-40B4-BE49-F238E27FC236}">
                <a16:creationId xmlns:a16="http://schemas.microsoft.com/office/drawing/2014/main" id="{D1A92C38-1183-4CD0-8F2C-D3ECC2BB79D9}"/>
              </a:ext>
            </a:extLst>
          </p:cNvPr>
          <p:cNvSpPr txBox="1"/>
          <p:nvPr/>
        </p:nvSpPr>
        <p:spPr>
          <a:xfrm>
            <a:off x="983235" y="2066012"/>
            <a:ext cx="9076888" cy="646331"/>
          </a:xfrm>
          <a:prstGeom prst="rect">
            <a:avLst/>
          </a:prstGeom>
          <a:noFill/>
        </p:spPr>
        <p:txBody>
          <a:bodyPr wrap="square" rtlCol="0">
            <a:spAutoFit/>
          </a:bodyPr>
          <a:lstStyle/>
          <a:p>
            <a:r>
              <a:rPr lang="en-GB" dirty="0"/>
              <a:t>You can of course view, share, edit, create and delete files from your OneDrive from the Internet.</a:t>
            </a:r>
          </a:p>
        </p:txBody>
      </p:sp>
      <p:sp>
        <p:nvSpPr>
          <p:cNvPr id="11" name="TextBox 10">
            <a:extLst>
              <a:ext uri="{FF2B5EF4-FFF2-40B4-BE49-F238E27FC236}">
                <a16:creationId xmlns:a16="http://schemas.microsoft.com/office/drawing/2014/main" id="{8C5CA78A-DAFF-4627-B1F4-291AF255C3CE}"/>
              </a:ext>
            </a:extLst>
          </p:cNvPr>
          <p:cNvSpPr txBox="1"/>
          <p:nvPr/>
        </p:nvSpPr>
        <p:spPr>
          <a:xfrm>
            <a:off x="983235" y="2828835"/>
            <a:ext cx="9076888" cy="1200329"/>
          </a:xfrm>
          <a:prstGeom prst="rect">
            <a:avLst/>
          </a:prstGeom>
          <a:noFill/>
        </p:spPr>
        <p:txBody>
          <a:bodyPr wrap="square" rtlCol="0">
            <a:spAutoFit/>
          </a:bodyPr>
          <a:lstStyle/>
          <a:p>
            <a:r>
              <a:rPr lang="en-GB" dirty="0"/>
              <a:t>Either:</a:t>
            </a:r>
          </a:p>
          <a:p>
            <a:r>
              <a:rPr lang="en-GB" dirty="0"/>
              <a:t>	Point your browser to </a:t>
            </a:r>
            <a:r>
              <a:rPr lang="en-GB" dirty="0">
                <a:hlinkClick r:id="rId5"/>
              </a:rPr>
              <a:t>http://onedrive.live.com</a:t>
            </a:r>
            <a:r>
              <a:rPr lang="en-GB" dirty="0"/>
              <a:t>      or</a:t>
            </a:r>
          </a:p>
          <a:p>
            <a:r>
              <a:rPr lang="en-GB" dirty="0"/>
              <a:t>	Right click a file from File Explorer and select “View online”     or</a:t>
            </a:r>
          </a:p>
          <a:p>
            <a:r>
              <a:rPr lang="en-GB" dirty="0"/>
              <a:t>	Right click the cloud on the taskbar (by the clock) and select “View online”</a:t>
            </a:r>
          </a:p>
        </p:txBody>
      </p:sp>
    </p:spTree>
    <p:extLst>
      <p:ext uri="{BB962C8B-B14F-4D97-AF65-F5344CB8AC3E}">
        <p14:creationId xmlns:p14="http://schemas.microsoft.com/office/powerpoint/2010/main" val="1628048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37">
            <a:extLst>
              <a:ext uri="{FF2B5EF4-FFF2-40B4-BE49-F238E27FC236}">
                <a16:creationId xmlns:a16="http://schemas.microsoft.com/office/drawing/2014/main" id="{6B695AA2-4B70-477F-AF90-536B720A1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8" name="Picture 7" descr="A dog looking at the camera">
            <a:extLst>
              <a:ext uri="{FF2B5EF4-FFF2-40B4-BE49-F238E27FC236}">
                <a16:creationId xmlns:a16="http://schemas.microsoft.com/office/drawing/2014/main" id="{F0B92F21-44D0-49F2-B59D-6723737D9B5C}"/>
              </a:ext>
            </a:extLst>
          </p:cNvPr>
          <p:cNvPicPr>
            <a:picLocks noChangeAspect="1"/>
          </p:cNvPicPr>
          <p:nvPr/>
        </p:nvPicPr>
        <p:blipFill rotWithShape="1">
          <a:blip r:embed="rId4">
            <a:alphaModFix amt="40000"/>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965200" y="282921"/>
            <a:ext cx="10225530" cy="1475013"/>
          </a:xfrm>
        </p:spPr>
        <p:txBody>
          <a:bodyPr>
            <a:normAutofit/>
          </a:bodyPr>
          <a:lstStyle/>
          <a:p>
            <a:r>
              <a:rPr lang="en-US" sz="4000" dirty="0">
                <a:solidFill>
                  <a:schemeClr val="tx1"/>
                </a:solidFill>
              </a:rPr>
              <a:t>A Data centre</a:t>
            </a:r>
          </a:p>
        </p:txBody>
      </p:sp>
      <p:sp>
        <p:nvSpPr>
          <p:cNvPr id="9" name="Subtitle 2">
            <a:extLst>
              <a:ext uri="{FF2B5EF4-FFF2-40B4-BE49-F238E27FC236}">
                <a16:creationId xmlns:a16="http://schemas.microsoft.com/office/drawing/2014/main" id="{6790A56E-EF47-4F74-BC83-3B289B69AF55}"/>
              </a:ext>
            </a:extLst>
          </p:cNvPr>
          <p:cNvSpPr txBox="1">
            <a:spLocks/>
          </p:cNvSpPr>
          <p:nvPr/>
        </p:nvSpPr>
        <p:spPr>
          <a:xfrm>
            <a:off x="983235" y="2161383"/>
            <a:ext cx="10225530" cy="742865"/>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n-lt"/>
                <a:ea typeface="+mn-ea"/>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endParaRPr lang="en-US" dirty="0">
              <a:solidFill>
                <a:schemeClr val="tx1"/>
              </a:solidFill>
            </a:endParaRPr>
          </a:p>
        </p:txBody>
      </p:sp>
      <p:pic>
        <p:nvPicPr>
          <p:cNvPr id="4" name="Picture 3">
            <a:extLst>
              <a:ext uri="{FF2B5EF4-FFF2-40B4-BE49-F238E27FC236}">
                <a16:creationId xmlns:a16="http://schemas.microsoft.com/office/drawing/2014/main" id="{CB391D10-8750-44BF-B08A-AD2193367FB1}"/>
              </a:ext>
            </a:extLst>
          </p:cNvPr>
          <p:cNvPicPr>
            <a:picLocks noChangeAspect="1"/>
          </p:cNvPicPr>
          <p:nvPr/>
        </p:nvPicPr>
        <p:blipFill>
          <a:blip r:embed="rId5"/>
          <a:srcRect/>
          <a:stretch/>
        </p:blipFill>
        <p:spPr>
          <a:xfrm>
            <a:off x="1212486" y="2215810"/>
            <a:ext cx="6516573" cy="4344382"/>
          </a:xfrm>
          <a:prstGeom prst="rect">
            <a:avLst/>
          </a:prstGeom>
          <a:ln w="50800">
            <a:solidFill>
              <a:srgbClr val="0070C0"/>
            </a:solidFill>
          </a:ln>
        </p:spPr>
      </p:pic>
      <p:sp>
        <p:nvSpPr>
          <p:cNvPr id="3" name="TextBox 2">
            <a:extLst>
              <a:ext uri="{FF2B5EF4-FFF2-40B4-BE49-F238E27FC236}">
                <a16:creationId xmlns:a16="http://schemas.microsoft.com/office/drawing/2014/main" id="{AA1B1161-F219-4CDA-91E6-5802E7379F20}"/>
              </a:ext>
            </a:extLst>
          </p:cNvPr>
          <p:cNvSpPr txBox="1"/>
          <p:nvPr/>
        </p:nvSpPr>
        <p:spPr>
          <a:xfrm>
            <a:off x="9395670" y="4991450"/>
            <a:ext cx="2469330" cy="923330"/>
          </a:xfrm>
          <a:prstGeom prst="rect">
            <a:avLst/>
          </a:prstGeom>
          <a:noFill/>
        </p:spPr>
        <p:txBody>
          <a:bodyPr wrap="none" rtlCol="0">
            <a:spAutoFit/>
          </a:bodyPr>
          <a:lstStyle/>
          <a:p>
            <a:r>
              <a:rPr lang="en-GB" dirty="0"/>
              <a:t>How many data centres</a:t>
            </a:r>
          </a:p>
          <a:p>
            <a:r>
              <a:rPr lang="en-GB" dirty="0"/>
              <a:t>Does Microsoft have in</a:t>
            </a:r>
          </a:p>
          <a:p>
            <a:r>
              <a:rPr lang="en-GB" dirty="0"/>
              <a:t>The UK do you think?</a:t>
            </a:r>
          </a:p>
        </p:txBody>
      </p:sp>
    </p:spTree>
    <p:extLst>
      <p:ext uri="{BB962C8B-B14F-4D97-AF65-F5344CB8AC3E}">
        <p14:creationId xmlns:p14="http://schemas.microsoft.com/office/powerpoint/2010/main" val="216127527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DividendVTI">
  <a:themeElements>
    <a:clrScheme name="Aspect">
      <a:dk1>
        <a:sysClr val="windowText" lastClr="000000"/>
      </a:dk1>
      <a:lt1>
        <a:sysClr val="window" lastClr="FFFFFF"/>
      </a:lt1>
      <a:dk2>
        <a:srgbClr val="585753"/>
      </a:dk2>
      <a:lt2>
        <a:srgbClr val="EBDDC3"/>
      </a:lt2>
      <a:accent1>
        <a:srgbClr val="71B9E4"/>
      </a:accent1>
      <a:accent2>
        <a:srgbClr val="E25D3C"/>
      </a:accent2>
      <a:accent3>
        <a:srgbClr val="BDB59D"/>
      </a:accent3>
      <a:accent4>
        <a:srgbClr val="A5AB81"/>
      </a:accent4>
      <a:accent5>
        <a:srgbClr val="7BA79D"/>
      </a:accent5>
      <a:accent6>
        <a:srgbClr val="968C8C"/>
      </a:accent6>
      <a:hlink>
        <a:srgbClr val="F7B615"/>
      </a:hlink>
      <a:folHlink>
        <a:srgbClr val="704404"/>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2.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3.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4.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5.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6.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7.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8.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9.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10.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ppt/theme/themeOverride11.xml><?xml version="1.0" encoding="utf-8"?>
<a:themeOverride xmlns:a="http://schemas.openxmlformats.org/drawingml/2006/main">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DAA65C-2A3E-41E3-8210-42F87A33F1CF}">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A340FBF5-CE22-4CB2-841B-DC40463B86A3}">
  <ds:schemaRefs>
    <ds:schemaRef ds:uri="http://schemas.microsoft.com/sharepoint/v3/contenttype/forms"/>
  </ds:schemaRefs>
</ds:datastoreItem>
</file>

<file path=customXml/itemProps3.xml><?xml version="1.0" encoding="utf-8"?>
<ds:datastoreItem xmlns:ds="http://schemas.openxmlformats.org/officeDocument/2006/customXml" ds:itemID="{082F2A3E-7B59-4459-8461-6C50C5D55D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729</Words>
  <Application>Microsoft Office PowerPoint</Application>
  <PresentationFormat>Widescreen</PresentationFormat>
  <Paragraphs>54</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Calibri</vt:lpstr>
      <vt:lpstr>Franklin Gothic Book</vt:lpstr>
      <vt:lpstr>Franklin Gothic Demi</vt:lpstr>
      <vt:lpstr>Segoe UI</vt:lpstr>
      <vt:lpstr>Wingdings 2</vt:lpstr>
      <vt:lpstr>DividendVTI</vt:lpstr>
      <vt:lpstr>Microsoft OneDrive</vt:lpstr>
      <vt:lpstr>What is it, what can it do?</vt:lpstr>
      <vt:lpstr>The Process</vt:lpstr>
      <vt:lpstr>Syncing your files with OneDrive</vt:lpstr>
      <vt:lpstr>Some Examples</vt:lpstr>
      <vt:lpstr>Some Examples</vt:lpstr>
      <vt:lpstr>Some Examples</vt:lpstr>
      <vt:lpstr>The Icons Explained</vt:lpstr>
      <vt:lpstr>Sharing your files or folders</vt:lpstr>
      <vt:lpstr>Access from the Web</vt:lpstr>
      <vt:lpstr>A Data centre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2020-08-10T15:22:46Z</dcterms:created>
  <dcterms:modified xsi:type="dcterms:W3CDTF">2020-08-18T11:36:22Z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