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5"/>
  </p:notesMasterIdLst>
  <p:sldIdLst>
    <p:sldId id="256" r:id="rId2"/>
    <p:sldId id="257" r:id="rId3"/>
    <p:sldId id="258" r:id="rId4"/>
    <p:sldId id="304" r:id="rId5"/>
    <p:sldId id="268" r:id="rId6"/>
    <p:sldId id="278" r:id="rId7"/>
    <p:sldId id="279" r:id="rId8"/>
    <p:sldId id="269" r:id="rId9"/>
    <p:sldId id="270" r:id="rId10"/>
    <p:sldId id="259" r:id="rId11"/>
    <p:sldId id="260" r:id="rId12"/>
    <p:sldId id="261" r:id="rId13"/>
    <p:sldId id="262" r:id="rId14"/>
    <p:sldId id="263" r:id="rId15"/>
    <p:sldId id="264" r:id="rId16"/>
    <p:sldId id="265" r:id="rId17"/>
    <p:sldId id="266" r:id="rId18"/>
    <p:sldId id="267" r:id="rId19"/>
    <p:sldId id="305" r:id="rId20"/>
    <p:sldId id="280" r:id="rId21"/>
    <p:sldId id="271" r:id="rId22"/>
    <p:sldId id="272" r:id="rId23"/>
    <p:sldId id="306" r:id="rId24"/>
    <p:sldId id="273" r:id="rId25"/>
    <p:sldId id="274" r:id="rId26"/>
    <p:sldId id="275" r:id="rId27"/>
    <p:sldId id="276" r:id="rId28"/>
    <p:sldId id="277" r:id="rId29"/>
    <p:sldId id="307" r:id="rId30"/>
    <p:sldId id="282" r:id="rId31"/>
    <p:sldId id="283" r:id="rId32"/>
    <p:sldId id="284" r:id="rId33"/>
    <p:sldId id="285" r:id="rId34"/>
    <p:sldId id="310" r:id="rId35"/>
    <p:sldId id="308" r:id="rId36"/>
    <p:sldId id="286" r:id="rId37"/>
    <p:sldId id="287" r:id="rId38"/>
    <p:sldId id="288" r:id="rId39"/>
    <p:sldId id="290" r:id="rId40"/>
    <p:sldId id="291" r:id="rId41"/>
    <p:sldId id="292" r:id="rId42"/>
    <p:sldId id="293" r:id="rId43"/>
    <p:sldId id="294" r:id="rId44"/>
    <p:sldId id="303" r:id="rId45"/>
    <p:sldId id="309" r:id="rId46"/>
    <p:sldId id="295" r:id="rId47"/>
    <p:sldId id="296" r:id="rId48"/>
    <p:sldId id="297" r:id="rId49"/>
    <p:sldId id="298" r:id="rId50"/>
    <p:sldId id="299" r:id="rId51"/>
    <p:sldId id="300" r:id="rId52"/>
    <p:sldId id="301" r:id="rId53"/>
    <p:sldId id="302"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EE3CF-4F09-48DB-914F-289A6E8EF672}" v="9" dt="2021-03-04T17:09:01.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8" autoAdjust="0"/>
    <p:restoredTop sz="59874" autoAdjust="0"/>
  </p:normalViewPr>
  <p:slideViewPr>
    <p:cSldViewPr snapToGrid="0">
      <p:cViewPr varScale="1">
        <p:scale>
          <a:sx n="71" d="100"/>
          <a:sy n="71" d="100"/>
        </p:scale>
        <p:origin x="3582" y="72"/>
      </p:cViewPr>
      <p:guideLst/>
    </p:cSldViewPr>
  </p:slideViewPr>
  <p:notesTextViewPr>
    <p:cViewPr>
      <p:scale>
        <a:sx n="3" d="2"/>
        <a:sy n="3" d="2"/>
      </p:scale>
      <p:origin x="0" y="0"/>
    </p:cViewPr>
  </p:notesTextViewPr>
  <p:notesViewPr>
    <p:cSldViewPr snapToGrid="0">
      <p:cViewPr>
        <p:scale>
          <a:sx n="100" d="100"/>
          <a:sy n="100" d="100"/>
        </p:scale>
        <p:origin x="5286" y="-2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608AA-5376-4A4A-B0DC-89AA74E2755E}" type="datetimeFigureOut">
              <a:rPr lang="en-GB" smtClean="0"/>
              <a:t>16/03/2021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1769E-9A9D-49C7-AFE1-13617FD68A8C}" type="slidenum">
              <a:rPr lang="en-GB" smtClean="0"/>
              <a:t>‹#›</a:t>
            </a:fld>
            <a:endParaRPr lang="en-GB" dirty="0"/>
          </a:p>
        </p:txBody>
      </p:sp>
    </p:spTree>
    <p:extLst>
      <p:ext uri="{BB962C8B-B14F-4D97-AF65-F5344CB8AC3E}">
        <p14:creationId xmlns:p14="http://schemas.microsoft.com/office/powerpoint/2010/main" val="77346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a:t>
            </a:fld>
            <a:endParaRPr lang="en-GB" dirty="0"/>
          </a:p>
        </p:txBody>
      </p:sp>
    </p:spTree>
    <p:extLst>
      <p:ext uri="{BB962C8B-B14F-4D97-AF65-F5344CB8AC3E}">
        <p14:creationId xmlns:p14="http://schemas.microsoft.com/office/powerpoint/2010/main" val="1485259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a:t>
            </a:fld>
            <a:endParaRPr lang="en-GB" dirty="0"/>
          </a:p>
        </p:txBody>
      </p:sp>
    </p:spTree>
    <p:extLst>
      <p:ext uri="{BB962C8B-B14F-4D97-AF65-F5344CB8AC3E}">
        <p14:creationId xmlns:p14="http://schemas.microsoft.com/office/powerpoint/2010/main" val="3688741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favourite way is to use the windows shortcut key Win+E (E for </a:t>
            </a:r>
            <a:r>
              <a:rPr lang="en-GB" u="sng" dirty="0"/>
              <a:t>E</a:t>
            </a:r>
            <a:r>
              <a:rPr lang="en-GB" dirty="0"/>
              <a:t>xplorer)</a:t>
            </a:r>
          </a:p>
          <a:p>
            <a:endParaRPr lang="en-GB" dirty="0"/>
          </a:p>
          <a:p>
            <a:r>
              <a:rPr lang="en-GB" dirty="0"/>
              <a:t>You can use Win+E again to open a second or even third instance of File Explorer, this is great for dragging and dropping from one folder to another.</a:t>
            </a:r>
          </a:p>
        </p:txBody>
      </p:sp>
      <p:sp>
        <p:nvSpPr>
          <p:cNvPr id="4" name="Slide Number Placeholder 3"/>
          <p:cNvSpPr>
            <a:spLocks noGrp="1"/>
          </p:cNvSpPr>
          <p:nvPr>
            <p:ph type="sldNum" sz="quarter" idx="5"/>
          </p:nvPr>
        </p:nvSpPr>
        <p:spPr/>
        <p:txBody>
          <a:bodyPr/>
          <a:lstStyle/>
          <a:p>
            <a:fld id="{E0F1769E-9A9D-49C7-AFE1-13617FD68A8C}" type="slidenum">
              <a:rPr lang="en-GB" smtClean="0"/>
              <a:t>3</a:t>
            </a:fld>
            <a:endParaRPr lang="en-GB" dirty="0"/>
          </a:p>
        </p:txBody>
      </p:sp>
    </p:spTree>
    <p:extLst>
      <p:ext uri="{BB962C8B-B14F-4D97-AF65-F5344CB8AC3E}">
        <p14:creationId xmlns:p14="http://schemas.microsoft.com/office/powerpoint/2010/main" val="800656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a:t>
            </a:fld>
            <a:endParaRPr lang="en-GB" dirty="0"/>
          </a:p>
        </p:txBody>
      </p:sp>
    </p:spTree>
    <p:extLst>
      <p:ext uri="{BB962C8B-B14F-4D97-AF65-F5344CB8AC3E}">
        <p14:creationId xmlns:p14="http://schemas.microsoft.com/office/powerpoint/2010/main" val="4208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to most Microsoft Products File Explorer employs a Ribbon for quick access to various views, functions &amp; actions.</a:t>
            </a:r>
          </a:p>
          <a:p>
            <a:r>
              <a:rPr lang="en-GB" dirty="0"/>
              <a:t>If this takes up too much room on your screen you can minimize the ribbon from the little arrow in the top right of the window.</a:t>
            </a:r>
          </a:p>
        </p:txBody>
      </p:sp>
      <p:sp>
        <p:nvSpPr>
          <p:cNvPr id="4" name="Slide Number Placeholder 3"/>
          <p:cNvSpPr>
            <a:spLocks noGrp="1"/>
          </p:cNvSpPr>
          <p:nvPr>
            <p:ph type="sldNum" sz="quarter" idx="5"/>
          </p:nvPr>
        </p:nvSpPr>
        <p:spPr/>
        <p:txBody>
          <a:bodyPr/>
          <a:lstStyle/>
          <a:p>
            <a:fld id="{E0F1769E-9A9D-49C7-AFE1-13617FD68A8C}" type="slidenum">
              <a:rPr lang="en-GB" smtClean="0"/>
              <a:t>5</a:t>
            </a:fld>
            <a:endParaRPr lang="en-GB" dirty="0"/>
          </a:p>
        </p:txBody>
      </p:sp>
    </p:spTree>
    <p:extLst>
      <p:ext uri="{BB962C8B-B14F-4D97-AF65-F5344CB8AC3E}">
        <p14:creationId xmlns:p14="http://schemas.microsoft.com/office/powerpoint/2010/main" val="68199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arrow up the ribbon is maximised</a:t>
            </a:r>
          </a:p>
          <a:p>
            <a:r>
              <a:rPr lang="en-GB" dirty="0"/>
              <a:t>*****</a:t>
            </a:r>
          </a:p>
          <a:p>
            <a:r>
              <a:rPr lang="en-GB" dirty="0"/>
              <a:t>With the arrow pointing down the ribbon is minimised.  It toggles one way then the other.</a:t>
            </a:r>
          </a:p>
        </p:txBody>
      </p:sp>
      <p:sp>
        <p:nvSpPr>
          <p:cNvPr id="4" name="Slide Number Placeholder 3"/>
          <p:cNvSpPr>
            <a:spLocks noGrp="1"/>
          </p:cNvSpPr>
          <p:nvPr>
            <p:ph type="sldNum" sz="quarter" idx="5"/>
          </p:nvPr>
        </p:nvSpPr>
        <p:spPr/>
        <p:txBody>
          <a:bodyPr/>
          <a:lstStyle/>
          <a:p>
            <a:fld id="{E0F1769E-9A9D-49C7-AFE1-13617FD68A8C}" type="slidenum">
              <a:rPr lang="en-GB" smtClean="0"/>
              <a:t>6</a:t>
            </a:fld>
            <a:endParaRPr lang="en-GB" dirty="0"/>
          </a:p>
        </p:txBody>
      </p:sp>
    </p:spTree>
    <p:extLst>
      <p:ext uri="{BB962C8B-B14F-4D97-AF65-F5344CB8AC3E}">
        <p14:creationId xmlns:p14="http://schemas.microsoft.com/office/powerpoint/2010/main" val="417521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contents of the ribbon are ‘context sensitive’ so the functions and views available will change depending on what you have highlighted.  Be it This PC, Windows, a single document or a networked computer.</a:t>
            </a:r>
          </a:p>
        </p:txBody>
      </p:sp>
      <p:sp>
        <p:nvSpPr>
          <p:cNvPr id="4" name="Slide Number Placeholder 3"/>
          <p:cNvSpPr>
            <a:spLocks noGrp="1"/>
          </p:cNvSpPr>
          <p:nvPr>
            <p:ph type="sldNum" sz="quarter" idx="5"/>
          </p:nvPr>
        </p:nvSpPr>
        <p:spPr/>
        <p:txBody>
          <a:bodyPr/>
          <a:lstStyle/>
          <a:p>
            <a:fld id="{E0F1769E-9A9D-49C7-AFE1-13617FD68A8C}" type="slidenum">
              <a:rPr lang="en-GB" smtClean="0"/>
              <a:t>7</a:t>
            </a:fld>
            <a:endParaRPr lang="en-GB" dirty="0"/>
          </a:p>
        </p:txBody>
      </p:sp>
    </p:spTree>
    <p:extLst>
      <p:ext uri="{BB962C8B-B14F-4D97-AF65-F5344CB8AC3E}">
        <p14:creationId xmlns:p14="http://schemas.microsoft.com/office/powerpoint/2010/main" val="2899913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left hand pane is known as the navigation pane and contains a hierarchical tree that shows all the drives and folders on your computer.  It doesn’t show individual files.</a:t>
            </a:r>
          </a:p>
          <a:p>
            <a:endParaRPr lang="en-GB" dirty="0"/>
          </a:p>
          <a:p>
            <a:r>
              <a:rPr lang="en-GB" dirty="0"/>
              <a:t>This is a simplified view – I’ve removed other items that we don’t want to see just yet.</a:t>
            </a:r>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8</a:t>
            </a:fld>
            <a:endParaRPr lang="en-GB" dirty="0"/>
          </a:p>
        </p:txBody>
      </p:sp>
    </p:spTree>
    <p:extLst>
      <p:ext uri="{BB962C8B-B14F-4D97-AF65-F5344CB8AC3E}">
        <p14:creationId xmlns:p14="http://schemas.microsoft.com/office/powerpoint/2010/main" val="2838610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right hand pane shows folders, sub folders and individual files.</a:t>
            </a:r>
          </a:p>
          <a:p>
            <a:endParaRPr lang="en-GB" dirty="0"/>
          </a:p>
          <a:p>
            <a:r>
              <a:rPr lang="en-GB" dirty="0"/>
              <a:t>Generally we navigate using the left hand pane to the folder you are interested in and then use the right hand pane to carry out any actions on individual files. </a:t>
            </a:r>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9</a:t>
            </a:fld>
            <a:endParaRPr lang="en-GB" dirty="0"/>
          </a:p>
        </p:txBody>
      </p:sp>
    </p:spTree>
    <p:extLst>
      <p:ext uri="{BB962C8B-B14F-4D97-AF65-F5344CB8AC3E}">
        <p14:creationId xmlns:p14="http://schemas.microsoft.com/office/powerpoint/2010/main" val="1844316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simplified screenshot just showing “This PC”.</a:t>
            </a:r>
          </a:p>
          <a:p>
            <a:endParaRPr lang="en-GB" dirty="0"/>
          </a:p>
          <a:p>
            <a:r>
              <a:rPr lang="en-GB" dirty="0"/>
              <a:t>You can see the data folders from the user account, the C drive labelled Windows, a backups drive labelled Backups-1 and a DVD drive.</a:t>
            </a:r>
          </a:p>
          <a:p>
            <a:endParaRPr lang="en-GB" dirty="0"/>
          </a:p>
          <a:p>
            <a:r>
              <a:rPr lang="en-GB" dirty="0"/>
              <a:t>The C and D drive also show graphically how full they are and with a line of text showing how much is free and the drive size.</a:t>
            </a:r>
          </a:p>
        </p:txBody>
      </p:sp>
      <p:sp>
        <p:nvSpPr>
          <p:cNvPr id="4" name="Slide Number Placeholder 3"/>
          <p:cNvSpPr>
            <a:spLocks noGrp="1"/>
          </p:cNvSpPr>
          <p:nvPr>
            <p:ph type="sldNum" sz="quarter" idx="5"/>
          </p:nvPr>
        </p:nvSpPr>
        <p:spPr/>
        <p:txBody>
          <a:bodyPr/>
          <a:lstStyle/>
          <a:p>
            <a:fld id="{E0F1769E-9A9D-49C7-AFE1-13617FD68A8C}" type="slidenum">
              <a:rPr lang="en-GB" smtClean="0"/>
              <a:t>10</a:t>
            </a:fld>
            <a:endParaRPr lang="en-GB" dirty="0"/>
          </a:p>
        </p:txBody>
      </p:sp>
    </p:spTree>
    <p:extLst>
      <p:ext uri="{BB962C8B-B14F-4D97-AF65-F5344CB8AC3E}">
        <p14:creationId xmlns:p14="http://schemas.microsoft.com/office/powerpoint/2010/main" val="4292554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 have expanded the windows folder in the (Left hand) navigation pane by clicking the little Right facing arrow to the left of “Windows (C:)”.</a:t>
            </a:r>
          </a:p>
          <a:p>
            <a:endParaRPr lang="en-GB" dirty="0"/>
          </a:p>
          <a:p>
            <a:r>
              <a:rPr lang="en-GB" dirty="0"/>
              <a:t>I could also have double clicked “Windows (C:)” in the right hand pane to show the same set of sub folders, but this time in the right hand pane.</a:t>
            </a:r>
          </a:p>
          <a:p>
            <a:endParaRPr lang="en-GB" dirty="0"/>
          </a:p>
          <a:p>
            <a:r>
              <a:rPr lang="en-GB" dirty="0"/>
              <a:t>As ever in Windows, there is normally more than one way to do something.</a:t>
            </a:r>
          </a:p>
        </p:txBody>
      </p:sp>
      <p:sp>
        <p:nvSpPr>
          <p:cNvPr id="4" name="Slide Number Placeholder 3"/>
          <p:cNvSpPr>
            <a:spLocks noGrp="1"/>
          </p:cNvSpPr>
          <p:nvPr>
            <p:ph type="sldNum" sz="quarter" idx="5"/>
          </p:nvPr>
        </p:nvSpPr>
        <p:spPr/>
        <p:txBody>
          <a:bodyPr/>
          <a:lstStyle/>
          <a:p>
            <a:fld id="{E0F1769E-9A9D-49C7-AFE1-13617FD68A8C}" type="slidenum">
              <a:rPr lang="en-GB" smtClean="0"/>
              <a:t>11</a:t>
            </a:fld>
            <a:endParaRPr lang="en-GB" dirty="0"/>
          </a:p>
        </p:txBody>
      </p:sp>
    </p:spTree>
    <p:extLst>
      <p:ext uri="{BB962C8B-B14F-4D97-AF65-F5344CB8AC3E}">
        <p14:creationId xmlns:p14="http://schemas.microsoft.com/office/powerpoint/2010/main" val="3350377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 used to reading the full file path in the address bar.  Here it is showing</a:t>
            </a:r>
          </a:p>
          <a:p>
            <a:r>
              <a:rPr lang="en-GB" dirty="0"/>
              <a:t>*****</a:t>
            </a:r>
          </a:p>
          <a:p>
            <a:r>
              <a:rPr lang="en-GB" dirty="0"/>
              <a:t>This PC   &gt;  </a:t>
            </a:r>
          </a:p>
          <a:p>
            <a:r>
              <a:rPr lang="en-GB" dirty="0"/>
              <a:t>*****</a:t>
            </a:r>
          </a:p>
          <a:p>
            <a:r>
              <a:rPr lang="en-GB" dirty="0"/>
              <a:t>Windows (C:)  &gt;  </a:t>
            </a:r>
          </a:p>
          <a:p>
            <a:r>
              <a:rPr lang="en-GB" dirty="0"/>
              <a:t>*****</a:t>
            </a:r>
          </a:p>
          <a:p>
            <a:r>
              <a:rPr lang="en-GB" dirty="0"/>
              <a:t>I am getting ready to double click the “Users” folder.</a:t>
            </a:r>
          </a:p>
        </p:txBody>
      </p:sp>
      <p:sp>
        <p:nvSpPr>
          <p:cNvPr id="4" name="Slide Number Placeholder 3"/>
          <p:cNvSpPr>
            <a:spLocks noGrp="1"/>
          </p:cNvSpPr>
          <p:nvPr>
            <p:ph type="sldNum" sz="quarter" idx="5"/>
          </p:nvPr>
        </p:nvSpPr>
        <p:spPr/>
        <p:txBody>
          <a:bodyPr/>
          <a:lstStyle/>
          <a:p>
            <a:fld id="{E0F1769E-9A9D-49C7-AFE1-13617FD68A8C}" type="slidenum">
              <a:rPr lang="en-GB" smtClean="0"/>
              <a:t>12</a:t>
            </a:fld>
            <a:endParaRPr lang="en-GB" dirty="0"/>
          </a:p>
        </p:txBody>
      </p:sp>
    </p:spTree>
    <p:extLst>
      <p:ext uri="{BB962C8B-B14F-4D97-AF65-F5344CB8AC3E}">
        <p14:creationId xmlns:p14="http://schemas.microsoft.com/office/powerpoint/2010/main" val="2120883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subfolders in the “Users” folder are shown:  Default, gclan &amp; Public.</a:t>
            </a:r>
          </a:p>
          <a:p>
            <a:endParaRPr lang="en-GB" dirty="0"/>
          </a:p>
          <a:p>
            <a:r>
              <a:rPr lang="en-GB" dirty="0"/>
              <a:t>You can see that one of the users is gclan which is taken from the first part of my outlook email address when I set up the user on the computer.</a:t>
            </a:r>
          </a:p>
          <a:p>
            <a:endParaRPr lang="en-GB" dirty="0"/>
          </a:p>
          <a:p>
            <a:r>
              <a:rPr lang="en-GB" dirty="0"/>
              <a:t>If your eyesight is good you will see that the yellow icon for the Default user is a slightly lighter yellow, this is because it is a hidden folder (and only expected to be used by Administrators*.)</a:t>
            </a:r>
          </a:p>
          <a:p>
            <a:endParaRPr lang="en-GB" dirty="0"/>
          </a:p>
          <a:p>
            <a:r>
              <a:rPr lang="en-GB" dirty="0"/>
              <a:t>In my case I like to see everything so on the view menu, I ticked the checkbox to show “”Hidden items”.  Be default this setting keeps hidden items hidden.</a:t>
            </a:r>
          </a:p>
          <a:p>
            <a:endParaRPr lang="en-GB" dirty="0"/>
          </a:p>
          <a:p>
            <a:endParaRPr lang="en-GB" dirty="0"/>
          </a:p>
          <a:p>
            <a:r>
              <a:rPr lang="en-GB" dirty="0"/>
              <a:t>* The Default folder is the template used for new user accounts.  You could edit the default folder to include functions a, b &amp; c and remove functions x, y &amp; z so that when you create a new user, their profile would only show what you wanted it to show.</a:t>
            </a:r>
          </a:p>
        </p:txBody>
      </p:sp>
      <p:sp>
        <p:nvSpPr>
          <p:cNvPr id="4" name="Slide Number Placeholder 3"/>
          <p:cNvSpPr>
            <a:spLocks noGrp="1"/>
          </p:cNvSpPr>
          <p:nvPr>
            <p:ph type="sldNum" sz="quarter" idx="5"/>
          </p:nvPr>
        </p:nvSpPr>
        <p:spPr/>
        <p:txBody>
          <a:bodyPr/>
          <a:lstStyle/>
          <a:p>
            <a:fld id="{E0F1769E-9A9D-49C7-AFE1-13617FD68A8C}" type="slidenum">
              <a:rPr lang="en-GB" smtClean="0"/>
              <a:t>13</a:t>
            </a:fld>
            <a:endParaRPr lang="en-GB" dirty="0"/>
          </a:p>
        </p:txBody>
      </p:sp>
    </p:spTree>
    <p:extLst>
      <p:ext uri="{BB962C8B-B14F-4D97-AF65-F5344CB8AC3E}">
        <p14:creationId xmlns:p14="http://schemas.microsoft.com/office/powerpoint/2010/main" val="1079016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Venturing further into the folder structure you can see the folders for an individual user.</a:t>
            </a:r>
          </a:p>
          <a:p>
            <a:endParaRPr lang="en-GB" dirty="0"/>
          </a:p>
          <a:p>
            <a:r>
              <a:rPr lang="en-GB" dirty="0"/>
              <a:t>Documents</a:t>
            </a:r>
            <a:br>
              <a:rPr lang="en-GB" dirty="0"/>
            </a:br>
            <a:r>
              <a:rPr lang="en-GB" dirty="0"/>
              <a:t>Downloads</a:t>
            </a:r>
            <a:br>
              <a:rPr lang="en-GB" dirty="0"/>
            </a:br>
            <a:r>
              <a:rPr lang="en-GB" dirty="0"/>
              <a:t>Music</a:t>
            </a:r>
            <a:br>
              <a:rPr lang="en-GB" dirty="0"/>
            </a:br>
            <a:r>
              <a:rPr lang="en-GB" dirty="0"/>
              <a:t>Videos and so on.</a:t>
            </a:r>
          </a:p>
          <a:p>
            <a:endParaRPr lang="en-GB" dirty="0"/>
          </a:p>
          <a:p>
            <a:r>
              <a:rPr lang="en-GB" dirty="0"/>
              <a:t>Don’t forget the keep reminding yourself where you are in the structure from the address bar.  We are at:</a:t>
            </a:r>
          </a:p>
          <a:p>
            <a:endParaRPr lang="en-GB" dirty="0"/>
          </a:p>
          <a:p>
            <a:r>
              <a:rPr lang="en-GB" dirty="0"/>
              <a:t>This PC  &gt;  Windows (C:)  &gt;  Users  &gt;  gclan</a:t>
            </a:r>
          </a:p>
          <a:p>
            <a:r>
              <a:rPr lang="en-GB" dirty="0"/>
              <a:t>*****</a:t>
            </a:r>
          </a:p>
          <a:p>
            <a:r>
              <a:rPr lang="en-GB" dirty="0"/>
              <a:t>Note the arrows to the left of the address bar.  The left and right arrows (right arrowed greyed out in this screenshot) will go backwards and then forwards through your changes.  The Up arrow will go up a level.</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smaller down arrow provides a history of folders that you have recently been to.</a:t>
            </a:r>
          </a:p>
          <a:p>
            <a:endParaRPr lang="en-GB" dirty="0"/>
          </a:p>
          <a:p>
            <a:r>
              <a:rPr lang="en-GB" dirty="0"/>
              <a:t>Or you could click a folder section of the address bar and go straight to that level.</a:t>
            </a:r>
          </a:p>
        </p:txBody>
      </p:sp>
      <p:sp>
        <p:nvSpPr>
          <p:cNvPr id="4" name="Slide Number Placeholder 3"/>
          <p:cNvSpPr>
            <a:spLocks noGrp="1"/>
          </p:cNvSpPr>
          <p:nvPr>
            <p:ph type="sldNum" sz="quarter" idx="5"/>
          </p:nvPr>
        </p:nvSpPr>
        <p:spPr/>
        <p:txBody>
          <a:bodyPr/>
          <a:lstStyle/>
          <a:p>
            <a:fld id="{E0F1769E-9A9D-49C7-AFE1-13617FD68A8C}" type="slidenum">
              <a:rPr lang="en-GB" smtClean="0"/>
              <a:t>14</a:t>
            </a:fld>
            <a:endParaRPr lang="en-GB" dirty="0"/>
          </a:p>
        </p:txBody>
      </p:sp>
    </p:spTree>
    <p:extLst>
      <p:ext uri="{BB962C8B-B14F-4D97-AF65-F5344CB8AC3E}">
        <p14:creationId xmlns:p14="http://schemas.microsoft.com/office/powerpoint/2010/main" val="874733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far, all the document structure we have discussed had been on the local computer.  If you look in the left hand pane I have now included the OneDrive.  (Microsoft’s storage in the cloud).  </a:t>
            </a:r>
          </a:p>
          <a:p>
            <a:r>
              <a:rPr lang="en-GB" dirty="0"/>
              <a:t>*****</a:t>
            </a:r>
          </a:p>
          <a:p>
            <a:r>
              <a:rPr lang="en-GB" dirty="0"/>
              <a:t>You can have one Personal OneDrive per account.  So I couldn’t show both my OneDrive and that of my Wife’s from her account.</a:t>
            </a:r>
          </a:p>
          <a:p>
            <a:endParaRPr lang="en-GB" dirty="0"/>
          </a:p>
          <a:p>
            <a:r>
              <a:rPr lang="en-GB" dirty="0"/>
              <a:t>You can though have as many business OneDrives as you like (If you have that many businesses that is…. </a:t>
            </a:r>
            <a:r>
              <a:rPr lang="en-GB" dirty="0">
                <a:sym typeface="Wingdings" panose="05000000000000000000" pitchFamily="2" charset="2"/>
              </a:rPr>
              <a:t>)  Business Dries are not shown in this view.</a:t>
            </a:r>
          </a:p>
          <a:p>
            <a:endParaRPr lang="en-GB" dirty="0">
              <a:sym typeface="Wingdings" panose="05000000000000000000" pitchFamily="2" charset="2"/>
            </a:endParaRPr>
          </a:p>
          <a:p>
            <a:r>
              <a:rPr lang="en-GB" dirty="0">
                <a:sym typeface="Wingdings" panose="05000000000000000000" pitchFamily="2" charset="2"/>
              </a:rPr>
              <a:t>The left hand pane / Right hand pane works just the same for the OneDrive as it does for the local structure discussed earlier.</a:t>
            </a:r>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15</a:t>
            </a:fld>
            <a:endParaRPr lang="en-GB" dirty="0"/>
          </a:p>
        </p:txBody>
      </p:sp>
    </p:spTree>
    <p:extLst>
      <p:ext uri="{BB962C8B-B14F-4D97-AF65-F5344CB8AC3E}">
        <p14:creationId xmlns:p14="http://schemas.microsoft.com/office/powerpoint/2010/main" val="168562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and then there is the Quick Access.  </a:t>
            </a:r>
          </a:p>
          <a:p>
            <a:r>
              <a:rPr lang="en-GB" dirty="0"/>
              <a:t>*****</a:t>
            </a:r>
          </a:p>
          <a:p>
            <a:r>
              <a:rPr lang="en-GB" dirty="0"/>
              <a:t>I like this.  By default File Explorer opens up to show the Quick Access structure in the Navigation pane.  You can pin your favourite folders here if you like or just let Windows decide for you and let it include folders that you most commonly use.</a:t>
            </a:r>
          </a:p>
          <a:p>
            <a:endParaRPr lang="en-GB" dirty="0"/>
          </a:p>
          <a:p>
            <a:r>
              <a:rPr lang="en-GB" dirty="0"/>
              <a:t>This opening screen from File Explorer had another gem in the bottom half of the right hand pane; </a:t>
            </a:r>
          </a:p>
          <a:p>
            <a:r>
              <a:rPr lang="en-GB" dirty="0"/>
              <a:t>*****</a:t>
            </a:r>
          </a:p>
          <a:p>
            <a:r>
              <a:rPr lang="en-GB" dirty="0"/>
              <a:t>that of “Recent Files”.  This is great and lists the last 20 files that you have been working on with the latest at the top.  So to get back to the presentation or Word doc that I was working on earlier, just open File Explorer (Win+E) and double click the appropriate file from Recent Files to open it.</a:t>
            </a:r>
          </a:p>
          <a:p>
            <a:endParaRPr lang="en-GB" dirty="0"/>
          </a:p>
          <a:p>
            <a:r>
              <a:rPr lang="en-GB" dirty="0"/>
              <a:t>Also of use if you have a complicated folder/ sub folder structure, it shows the full path of the files as well – I have found this really useful on a number of occasions.</a:t>
            </a:r>
          </a:p>
        </p:txBody>
      </p:sp>
      <p:sp>
        <p:nvSpPr>
          <p:cNvPr id="4" name="Slide Number Placeholder 3"/>
          <p:cNvSpPr>
            <a:spLocks noGrp="1"/>
          </p:cNvSpPr>
          <p:nvPr>
            <p:ph type="sldNum" sz="quarter" idx="5"/>
          </p:nvPr>
        </p:nvSpPr>
        <p:spPr/>
        <p:txBody>
          <a:bodyPr/>
          <a:lstStyle/>
          <a:p>
            <a:fld id="{E0F1769E-9A9D-49C7-AFE1-13617FD68A8C}" type="slidenum">
              <a:rPr lang="en-GB" smtClean="0"/>
              <a:t>16</a:t>
            </a:fld>
            <a:endParaRPr lang="en-GB" dirty="0"/>
          </a:p>
        </p:txBody>
      </p:sp>
    </p:spTree>
    <p:extLst>
      <p:ext uri="{BB962C8B-B14F-4D97-AF65-F5344CB8AC3E}">
        <p14:creationId xmlns:p14="http://schemas.microsoft.com/office/powerpoint/2010/main" val="17082392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finish the overview of File Explorer we can see at the bottom half of the Navigation pane are the other computers on your network.  </a:t>
            </a:r>
          </a:p>
          <a:p>
            <a:endParaRPr lang="en-GB" dirty="0"/>
          </a:p>
          <a:p>
            <a:r>
              <a:rPr lang="en-GB" dirty="0"/>
              <a:t>I have found this really frustrating over the years as sometimes you can see all your computers and sometimes not.  Although my screenshot shows “Bracken” taken two days ago, “Bracken” is not visible today.  And I’m actually on the “Bracken” computer!  Nor are two other computers on my network showing.  There seems to be no rhyme nor reason why this is so.  Different computers on my network can show completely different combinations of which computers are visible and which are not.</a:t>
            </a:r>
          </a:p>
          <a:p>
            <a:endParaRPr lang="en-GB" dirty="0"/>
          </a:p>
          <a:p>
            <a:r>
              <a:rPr lang="en-GB" dirty="0"/>
              <a:t>There is an alternative to this unhappy situation and that is Mapped Drives.</a:t>
            </a:r>
          </a:p>
        </p:txBody>
      </p:sp>
      <p:sp>
        <p:nvSpPr>
          <p:cNvPr id="4" name="Slide Number Placeholder 3"/>
          <p:cNvSpPr>
            <a:spLocks noGrp="1"/>
          </p:cNvSpPr>
          <p:nvPr>
            <p:ph type="sldNum" sz="quarter" idx="5"/>
          </p:nvPr>
        </p:nvSpPr>
        <p:spPr/>
        <p:txBody>
          <a:bodyPr/>
          <a:lstStyle/>
          <a:p>
            <a:fld id="{E0F1769E-9A9D-49C7-AFE1-13617FD68A8C}" type="slidenum">
              <a:rPr lang="en-GB" smtClean="0"/>
              <a:t>17</a:t>
            </a:fld>
            <a:endParaRPr lang="en-GB" dirty="0"/>
          </a:p>
        </p:txBody>
      </p:sp>
    </p:spTree>
    <p:extLst>
      <p:ext uri="{BB962C8B-B14F-4D97-AF65-F5344CB8AC3E}">
        <p14:creationId xmlns:p14="http://schemas.microsoft.com/office/powerpoint/2010/main" val="1679588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Mapped drives allow you to ‘map’ a destination folder to a virtual drive.  Whilst the screenshot may look complicated it is just the qty that I have that makes it look like this.</a:t>
            </a:r>
          </a:p>
          <a:p>
            <a:r>
              <a:rPr lang="en-GB" dirty="0"/>
              <a:t>*****</a:t>
            </a:r>
          </a:p>
          <a:p>
            <a:r>
              <a:rPr lang="en-GB" dirty="0"/>
              <a:t>My G drive takes me to the Documents folder of the OneDrive on the user account gclan on the Tara computer.  I have set this to be the same on all my computers so if I go File, Save As and then navigate to the G drive, all my documents are saved in the same place.</a:t>
            </a:r>
          </a:p>
          <a:p>
            <a:endParaRPr lang="en-GB" dirty="0"/>
          </a:p>
          <a:p>
            <a:r>
              <a:rPr lang="en-GB" dirty="0"/>
              <a:t>The same goes for all my downloads, I save then to a subfolder of the H drive.</a:t>
            </a:r>
          </a:p>
        </p:txBody>
      </p:sp>
      <p:sp>
        <p:nvSpPr>
          <p:cNvPr id="4" name="Slide Number Placeholder 3"/>
          <p:cNvSpPr>
            <a:spLocks noGrp="1"/>
          </p:cNvSpPr>
          <p:nvPr>
            <p:ph type="sldNum" sz="quarter" idx="5"/>
          </p:nvPr>
        </p:nvSpPr>
        <p:spPr/>
        <p:txBody>
          <a:bodyPr/>
          <a:lstStyle/>
          <a:p>
            <a:fld id="{E0F1769E-9A9D-49C7-AFE1-13617FD68A8C}" type="slidenum">
              <a:rPr lang="en-GB" smtClean="0"/>
              <a:t>18</a:t>
            </a:fld>
            <a:endParaRPr lang="en-GB" dirty="0"/>
          </a:p>
        </p:txBody>
      </p:sp>
    </p:spTree>
    <p:extLst>
      <p:ext uri="{BB962C8B-B14F-4D97-AF65-F5344CB8AC3E}">
        <p14:creationId xmlns:p14="http://schemas.microsoft.com/office/powerpoint/2010/main" val="1358585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19</a:t>
            </a:fld>
            <a:endParaRPr lang="en-GB" dirty="0"/>
          </a:p>
        </p:txBody>
      </p:sp>
    </p:spTree>
    <p:extLst>
      <p:ext uri="{BB962C8B-B14F-4D97-AF65-F5344CB8AC3E}">
        <p14:creationId xmlns:p14="http://schemas.microsoft.com/office/powerpoint/2010/main" val="3476799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20</a:t>
            </a:fld>
            <a:endParaRPr lang="en-GB" dirty="0"/>
          </a:p>
        </p:txBody>
      </p:sp>
    </p:spTree>
    <p:extLst>
      <p:ext uri="{BB962C8B-B14F-4D97-AF65-F5344CB8AC3E}">
        <p14:creationId xmlns:p14="http://schemas.microsoft.com/office/powerpoint/2010/main" val="2714766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open a second (or more) instance/s of File Explorer use the shortcut keys Win+E again.  </a:t>
            </a:r>
          </a:p>
          <a:p>
            <a:endParaRPr lang="en-GB" dirty="0"/>
          </a:p>
          <a:p>
            <a:r>
              <a:rPr lang="en-GB" dirty="0"/>
              <a:t>Alternatively, Shift click the icon on the taskbar for as many windows as you want opened.</a:t>
            </a:r>
          </a:p>
        </p:txBody>
      </p:sp>
      <p:sp>
        <p:nvSpPr>
          <p:cNvPr id="4" name="Slide Number Placeholder 3"/>
          <p:cNvSpPr>
            <a:spLocks noGrp="1"/>
          </p:cNvSpPr>
          <p:nvPr>
            <p:ph type="sldNum" sz="quarter" idx="5"/>
          </p:nvPr>
        </p:nvSpPr>
        <p:spPr/>
        <p:txBody>
          <a:bodyPr/>
          <a:lstStyle/>
          <a:p>
            <a:fld id="{E0F1769E-9A9D-49C7-AFE1-13617FD68A8C}" type="slidenum">
              <a:rPr lang="en-GB" smtClean="0"/>
              <a:t>21</a:t>
            </a:fld>
            <a:endParaRPr lang="en-GB" dirty="0"/>
          </a:p>
        </p:txBody>
      </p:sp>
    </p:spTree>
    <p:extLst>
      <p:ext uri="{BB962C8B-B14F-4D97-AF65-F5344CB8AC3E}">
        <p14:creationId xmlns:p14="http://schemas.microsoft.com/office/powerpoint/2010/main" val="2217685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22</a:t>
            </a:fld>
            <a:endParaRPr lang="en-GB" dirty="0"/>
          </a:p>
        </p:txBody>
      </p:sp>
    </p:spTree>
    <p:extLst>
      <p:ext uri="{BB962C8B-B14F-4D97-AF65-F5344CB8AC3E}">
        <p14:creationId xmlns:p14="http://schemas.microsoft.com/office/powerpoint/2010/main" val="2732635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23</a:t>
            </a:fld>
            <a:endParaRPr lang="en-GB" dirty="0"/>
          </a:p>
        </p:txBody>
      </p:sp>
    </p:spTree>
    <p:extLst>
      <p:ext uri="{BB962C8B-B14F-4D97-AF65-F5344CB8AC3E}">
        <p14:creationId xmlns:p14="http://schemas.microsoft.com/office/powerpoint/2010/main" val="17791096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the common web-browsers will allow you to do this in the browser settings.</a:t>
            </a:r>
          </a:p>
          <a:p>
            <a:endParaRPr lang="en-GB" dirty="0"/>
          </a:p>
          <a:p>
            <a:r>
              <a:rPr lang="en-GB" dirty="0"/>
              <a:t>For Microsoft Edge, go Settings | Downloads and turn on “Ask me what to do with each download”</a:t>
            </a:r>
          </a:p>
          <a:p>
            <a:endParaRPr lang="en-GB" dirty="0"/>
          </a:p>
          <a:p>
            <a:r>
              <a:rPr lang="en-GB" dirty="0"/>
              <a:t>(Two animations)</a:t>
            </a:r>
          </a:p>
        </p:txBody>
      </p:sp>
      <p:sp>
        <p:nvSpPr>
          <p:cNvPr id="4" name="Slide Number Placeholder 3"/>
          <p:cNvSpPr>
            <a:spLocks noGrp="1"/>
          </p:cNvSpPr>
          <p:nvPr>
            <p:ph type="sldNum" sz="quarter" idx="5"/>
          </p:nvPr>
        </p:nvSpPr>
        <p:spPr/>
        <p:txBody>
          <a:bodyPr/>
          <a:lstStyle/>
          <a:p>
            <a:fld id="{E0F1769E-9A9D-49C7-AFE1-13617FD68A8C}" type="slidenum">
              <a:rPr lang="en-GB" smtClean="0"/>
              <a:t>24</a:t>
            </a:fld>
            <a:endParaRPr lang="en-GB" dirty="0"/>
          </a:p>
        </p:txBody>
      </p:sp>
    </p:spTree>
    <p:extLst>
      <p:ext uri="{BB962C8B-B14F-4D97-AF65-F5344CB8AC3E}">
        <p14:creationId xmlns:p14="http://schemas.microsoft.com/office/powerpoint/2010/main" val="2429381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Opera, go Settings | Advanced | Downloads</a:t>
            </a:r>
          </a:p>
        </p:txBody>
      </p:sp>
      <p:sp>
        <p:nvSpPr>
          <p:cNvPr id="4" name="Slide Number Placeholder 3"/>
          <p:cNvSpPr>
            <a:spLocks noGrp="1"/>
          </p:cNvSpPr>
          <p:nvPr>
            <p:ph type="sldNum" sz="quarter" idx="5"/>
          </p:nvPr>
        </p:nvSpPr>
        <p:spPr/>
        <p:txBody>
          <a:bodyPr/>
          <a:lstStyle/>
          <a:p>
            <a:fld id="{E0F1769E-9A9D-49C7-AFE1-13617FD68A8C}" type="slidenum">
              <a:rPr lang="en-GB" smtClean="0"/>
              <a:t>25</a:t>
            </a:fld>
            <a:endParaRPr lang="en-GB" dirty="0"/>
          </a:p>
        </p:txBody>
      </p:sp>
    </p:spTree>
    <p:extLst>
      <p:ext uri="{BB962C8B-B14F-4D97-AF65-F5344CB8AC3E}">
        <p14:creationId xmlns:p14="http://schemas.microsoft.com/office/powerpoint/2010/main" val="547314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that some applications will always start you off at the same place ie </a:t>
            </a:r>
            <a:r>
              <a:rPr lang="en-GB" i="1" dirty="0"/>
              <a:t>username |</a:t>
            </a:r>
            <a:r>
              <a:rPr lang="en-GB" i="0" dirty="0"/>
              <a:t> downloads</a:t>
            </a:r>
          </a:p>
          <a:p>
            <a:r>
              <a:rPr lang="en-GB" i="0" dirty="0"/>
              <a:t>*****</a:t>
            </a:r>
          </a:p>
          <a:p>
            <a:r>
              <a:rPr lang="en-GB" i="0" dirty="0"/>
              <a:t>And some will start you off where you were the last time.  </a:t>
            </a:r>
          </a:p>
          <a:p>
            <a:r>
              <a:rPr lang="en-GB" i="0" dirty="0"/>
              <a:t>*****</a:t>
            </a:r>
          </a:p>
          <a:p>
            <a:r>
              <a:rPr lang="en-GB" i="0" dirty="0"/>
              <a:t>In this case I am in the Documents folder and then a subfolder called Sandra’s Website.</a:t>
            </a:r>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26</a:t>
            </a:fld>
            <a:endParaRPr lang="en-GB" dirty="0"/>
          </a:p>
        </p:txBody>
      </p:sp>
    </p:spTree>
    <p:extLst>
      <p:ext uri="{BB962C8B-B14F-4D97-AF65-F5344CB8AC3E}">
        <p14:creationId xmlns:p14="http://schemas.microsoft.com/office/powerpoint/2010/main" val="1655062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Chrome.  Go settings | Advanced | Downloads</a:t>
            </a:r>
          </a:p>
        </p:txBody>
      </p:sp>
      <p:sp>
        <p:nvSpPr>
          <p:cNvPr id="4" name="Slide Number Placeholder 3"/>
          <p:cNvSpPr>
            <a:spLocks noGrp="1"/>
          </p:cNvSpPr>
          <p:nvPr>
            <p:ph type="sldNum" sz="quarter" idx="5"/>
          </p:nvPr>
        </p:nvSpPr>
        <p:spPr/>
        <p:txBody>
          <a:bodyPr/>
          <a:lstStyle/>
          <a:p>
            <a:fld id="{E0F1769E-9A9D-49C7-AFE1-13617FD68A8C}" type="slidenum">
              <a:rPr lang="en-GB" smtClean="0"/>
              <a:t>27</a:t>
            </a:fld>
            <a:endParaRPr lang="en-GB" dirty="0"/>
          </a:p>
        </p:txBody>
      </p:sp>
    </p:spTree>
    <p:extLst>
      <p:ext uri="{BB962C8B-B14F-4D97-AF65-F5344CB8AC3E}">
        <p14:creationId xmlns:p14="http://schemas.microsoft.com/office/powerpoint/2010/main" val="1795977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for Firefox go Options* | General | Downloads</a:t>
            </a:r>
          </a:p>
          <a:p>
            <a:endParaRPr lang="en-GB" dirty="0"/>
          </a:p>
          <a:p>
            <a:endParaRPr lang="en-GB" dirty="0"/>
          </a:p>
          <a:p>
            <a:endParaRPr lang="en-GB" dirty="0"/>
          </a:p>
          <a:p>
            <a:r>
              <a:rPr lang="en-GB" dirty="0"/>
              <a:t>* Go Options from the menu but Firefox have not been consistent here, the address bar in my screenshot says “about:preferences”.</a:t>
            </a:r>
          </a:p>
        </p:txBody>
      </p:sp>
      <p:sp>
        <p:nvSpPr>
          <p:cNvPr id="4" name="Slide Number Placeholder 3"/>
          <p:cNvSpPr>
            <a:spLocks noGrp="1"/>
          </p:cNvSpPr>
          <p:nvPr>
            <p:ph type="sldNum" sz="quarter" idx="5"/>
          </p:nvPr>
        </p:nvSpPr>
        <p:spPr/>
        <p:txBody>
          <a:bodyPr/>
          <a:lstStyle/>
          <a:p>
            <a:fld id="{E0F1769E-9A9D-49C7-AFE1-13617FD68A8C}" type="slidenum">
              <a:rPr lang="en-GB" smtClean="0"/>
              <a:t>28</a:t>
            </a:fld>
            <a:endParaRPr lang="en-GB" dirty="0"/>
          </a:p>
        </p:txBody>
      </p:sp>
    </p:spTree>
    <p:extLst>
      <p:ext uri="{BB962C8B-B14F-4D97-AF65-F5344CB8AC3E}">
        <p14:creationId xmlns:p14="http://schemas.microsoft.com/office/powerpoint/2010/main" val="1568001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29</a:t>
            </a:fld>
            <a:endParaRPr lang="en-GB" dirty="0"/>
          </a:p>
        </p:txBody>
      </p:sp>
    </p:spTree>
    <p:extLst>
      <p:ext uri="{BB962C8B-B14F-4D97-AF65-F5344CB8AC3E}">
        <p14:creationId xmlns:p14="http://schemas.microsoft.com/office/powerpoint/2010/main" val="480185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Address bar you can see that I am in my G drive.  The U3A Folder and then the Computer Club</a:t>
            </a:r>
          </a:p>
          <a:p>
            <a:endParaRPr lang="en-GB" dirty="0"/>
          </a:p>
          <a:p>
            <a:r>
              <a:rPr lang="en-GB" dirty="0"/>
              <a:t>Following my recommendations I only have sub folders here.</a:t>
            </a:r>
          </a:p>
        </p:txBody>
      </p:sp>
      <p:sp>
        <p:nvSpPr>
          <p:cNvPr id="4" name="Slide Number Placeholder 3"/>
          <p:cNvSpPr>
            <a:spLocks noGrp="1"/>
          </p:cNvSpPr>
          <p:nvPr>
            <p:ph type="sldNum" sz="quarter" idx="5"/>
          </p:nvPr>
        </p:nvSpPr>
        <p:spPr/>
        <p:txBody>
          <a:bodyPr/>
          <a:lstStyle/>
          <a:p>
            <a:fld id="{E0F1769E-9A9D-49C7-AFE1-13617FD68A8C}" type="slidenum">
              <a:rPr lang="en-GB" smtClean="0"/>
              <a:t>30</a:t>
            </a:fld>
            <a:endParaRPr lang="en-GB" dirty="0"/>
          </a:p>
        </p:txBody>
      </p:sp>
    </p:spTree>
    <p:extLst>
      <p:ext uri="{BB962C8B-B14F-4D97-AF65-F5344CB8AC3E}">
        <p14:creationId xmlns:p14="http://schemas.microsoft.com/office/powerpoint/2010/main" val="3461529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here in the </a:t>
            </a:r>
          </a:p>
          <a:p>
            <a:r>
              <a:rPr lang="en-GB" dirty="0"/>
              <a:t>*****</a:t>
            </a:r>
          </a:p>
          <a:p>
            <a:r>
              <a:rPr lang="en-GB" dirty="0"/>
              <a:t>2021 03 File Explorer folder I just have files.</a:t>
            </a:r>
          </a:p>
          <a:p>
            <a:r>
              <a:rPr lang="en-GB" dirty="0"/>
              <a:t>*****</a:t>
            </a:r>
          </a:p>
          <a:p>
            <a:r>
              <a:rPr lang="en-GB" dirty="0"/>
              <a:t>Note the column headers at the top of each column, we can use these.</a:t>
            </a:r>
          </a:p>
        </p:txBody>
      </p:sp>
      <p:sp>
        <p:nvSpPr>
          <p:cNvPr id="4" name="Slide Number Placeholder 3"/>
          <p:cNvSpPr>
            <a:spLocks noGrp="1"/>
          </p:cNvSpPr>
          <p:nvPr>
            <p:ph type="sldNum" sz="quarter" idx="5"/>
          </p:nvPr>
        </p:nvSpPr>
        <p:spPr/>
        <p:txBody>
          <a:bodyPr/>
          <a:lstStyle/>
          <a:p>
            <a:fld id="{E0F1769E-9A9D-49C7-AFE1-13617FD68A8C}" type="slidenum">
              <a:rPr lang="en-GB" smtClean="0"/>
              <a:t>31</a:t>
            </a:fld>
            <a:endParaRPr lang="en-GB" dirty="0"/>
          </a:p>
        </p:txBody>
      </p:sp>
    </p:spTree>
    <p:extLst>
      <p:ext uri="{BB962C8B-B14F-4D97-AF65-F5344CB8AC3E}">
        <p14:creationId xmlns:p14="http://schemas.microsoft.com/office/powerpoint/2010/main" val="22377066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See the little arrow centred over the name column.  This tells me that the files are sorted by this column – and you can see that; figures first 0 – 9 followed by letters A – Z.</a:t>
            </a:r>
          </a:p>
          <a:p>
            <a:endParaRPr lang="en-GB" dirty="0"/>
          </a:p>
          <a:p>
            <a:r>
              <a:rPr lang="en-GB" dirty="0"/>
              <a:t>If I clicked the little upward pointing arrow it would sort the column in reverse order.</a:t>
            </a:r>
          </a:p>
          <a:p>
            <a:endParaRPr lang="en-GB" dirty="0"/>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32</a:t>
            </a:fld>
            <a:endParaRPr lang="en-GB" dirty="0"/>
          </a:p>
        </p:txBody>
      </p:sp>
    </p:spTree>
    <p:extLst>
      <p:ext uri="{BB962C8B-B14F-4D97-AF65-F5344CB8AC3E}">
        <p14:creationId xmlns:p14="http://schemas.microsoft.com/office/powerpoint/2010/main" val="29253882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here I’ve sorted by the Size column.  (This can be really useful if you are tight on space, you can quicky see where the largest files are.)</a:t>
            </a:r>
          </a:p>
          <a:p>
            <a:endParaRPr lang="en-GB" dirty="0"/>
          </a:p>
          <a:p>
            <a:r>
              <a:rPr lang="en-GB" dirty="0"/>
              <a:t>Mostly though I tend to sort on the Date Modified column.  The first single click will sort with the newest files/folders at the top.</a:t>
            </a:r>
          </a:p>
        </p:txBody>
      </p:sp>
      <p:sp>
        <p:nvSpPr>
          <p:cNvPr id="4" name="Slide Number Placeholder 3"/>
          <p:cNvSpPr>
            <a:spLocks noGrp="1"/>
          </p:cNvSpPr>
          <p:nvPr>
            <p:ph type="sldNum" sz="quarter" idx="5"/>
          </p:nvPr>
        </p:nvSpPr>
        <p:spPr/>
        <p:txBody>
          <a:bodyPr/>
          <a:lstStyle/>
          <a:p>
            <a:fld id="{E0F1769E-9A9D-49C7-AFE1-13617FD68A8C}" type="slidenum">
              <a:rPr lang="en-GB" smtClean="0"/>
              <a:t>33</a:t>
            </a:fld>
            <a:endParaRPr lang="en-GB" dirty="0"/>
          </a:p>
        </p:txBody>
      </p:sp>
    </p:spTree>
    <p:extLst>
      <p:ext uri="{BB962C8B-B14F-4D97-AF65-F5344CB8AC3E}">
        <p14:creationId xmlns:p14="http://schemas.microsoft.com/office/powerpoint/2010/main" val="4570620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34</a:t>
            </a:fld>
            <a:endParaRPr lang="en-GB" dirty="0"/>
          </a:p>
        </p:txBody>
      </p:sp>
    </p:spTree>
    <p:extLst>
      <p:ext uri="{BB962C8B-B14F-4D97-AF65-F5344CB8AC3E}">
        <p14:creationId xmlns:p14="http://schemas.microsoft.com/office/powerpoint/2010/main" val="1676802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35</a:t>
            </a:fld>
            <a:endParaRPr lang="en-GB" dirty="0"/>
          </a:p>
        </p:txBody>
      </p:sp>
    </p:spTree>
    <p:extLst>
      <p:ext uri="{BB962C8B-B14F-4D97-AF65-F5344CB8AC3E}">
        <p14:creationId xmlns:p14="http://schemas.microsoft.com/office/powerpoint/2010/main" val="804391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36</a:t>
            </a:fld>
            <a:endParaRPr lang="en-GB" dirty="0"/>
          </a:p>
        </p:txBody>
      </p:sp>
    </p:spTree>
    <p:extLst>
      <p:ext uri="{BB962C8B-B14F-4D97-AF65-F5344CB8AC3E}">
        <p14:creationId xmlns:p14="http://schemas.microsoft.com/office/powerpoint/2010/main" val="4128983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Notice I’ve changed the view here to Large icons</a:t>
            </a:r>
          </a:p>
        </p:txBody>
      </p:sp>
      <p:sp>
        <p:nvSpPr>
          <p:cNvPr id="4" name="Slide Number Placeholder 3"/>
          <p:cNvSpPr>
            <a:spLocks noGrp="1"/>
          </p:cNvSpPr>
          <p:nvPr>
            <p:ph type="sldNum" sz="quarter" idx="5"/>
          </p:nvPr>
        </p:nvSpPr>
        <p:spPr/>
        <p:txBody>
          <a:bodyPr/>
          <a:lstStyle/>
          <a:p>
            <a:fld id="{E0F1769E-9A9D-49C7-AFE1-13617FD68A8C}" type="slidenum">
              <a:rPr lang="en-GB" smtClean="0"/>
              <a:t>37</a:t>
            </a:fld>
            <a:endParaRPr lang="en-GB" dirty="0"/>
          </a:p>
        </p:txBody>
      </p:sp>
    </p:spTree>
    <p:extLst>
      <p:ext uri="{BB962C8B-B14F-4D97-AF65-F5344CB8AC3E}">
        <p14:creationId xmlns:p14="http://schemas.microsoft.com/office/powerpoint/2010/main" val="17677953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38</a:t>
            </a:fld>
            <a:endParaRPr lang="en-GB" dirty="0"/>
          </a:p>
        </p:txBody>
      </p:sp>
    </p:spTree>
    <p:extLst>
      <p:ext uri="{BB962C8B-B14F-4D97-AF65-F5344CB8AC3E}">
        <p14:creationId xmlns:p14="http://schemas.microsoft.com/office/powerpoint/2010/main" val="1094313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use click and drag, then having made your selection, position your mouse cursor over one of the selected photos (it doesn’t matter which one) and then drag the mouse to it’s new location. </a:t>
            </a:r>
            <a:r>
              <a:rPr lang="en-GB" i="1" dirty="0"/>
              <a:t>All</a:t>
            </a:r>
            <a:r>
              <a:rPr lang="en-GB" i="0" dirty="0"/>
              <a:t> of the selected files will go with it.</a:t>
            </a:r>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39</a:t>
            </a:fld>
            <a:endParaRPr lang="en-GB" dirty="0"/>
          </a:p>
        </p:txBody>
      </p:sp>
    </p:spTree>
    <p:extLst>
      <p:ext uri="{BB962C8B-B14F-4D97-AF65-F5344CB8AC3E}">
        <p14:creationId xmlns:p14="http://schemas.microsoft.com/office/powerpoint/2010/main" val="3644645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40</a:t>
            </a:fld>
            <a:endParaRPr lang="en-GB" dirty="0"/>
          </a:p>
        </p:txBody>
      </p:sp>
    </p:spTree>
    <p:extLst>
      <p:ext uri="{BB962C8B-B14F-4D97-AF65-F5344CB8AC3E}">
        <p14:creationId xmlns:p14="http://schemas.microsoft.com/office/powerpoint/2010/main" val="29666162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41</a:t>
            </a:fld>
            <a:endParaRPr lang="en-GB" dirty="0"/>
          </a:p>
        </p:txBody>
      </p:sp>
    </p:spTree>
    <p:extLst>
      <p:ext uri="{BB962C8B-B14F-4D97-AF65-F5344CB8AC3E}">
        <p14:creationId xmlns:p14="http://schemas.microsoft.com/office/powerpoint/2010/main" val="37280480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42</a:t>
            </a:fld>
            <a:endParaRPr lang="en-GB" dirty="0"/>
          </a:p>
        </p:txBody>
      </p:sp>
    </p:spTree>
    <p:extLst>
      <p:ext uri="{BB962C8B-B14F-4D97-AF65-F5344CB8AC3E}">
        <p14:creationId xmlns:p14="http://schemas.microsoft.com/office/powerpoint/2010/main" val="7482227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changed my view back to details.</a:t>
            </a:r>
          </a:p>
        </p:txBody>
      </p:sp>
      <p:sp>
        <p:nvSpPr>
          <p:cNvPr id="4" name="Slide Number Placeholder 3"/>
          <p:cNvSpPr>
            <a:spLocks noGrp="1"/>
          </p:cNvSpPr>
          <p:nvPr>
            <p:ph type="sldNum" sz="quarter" idx="5"/>
          </p:nvPr>
        </p:nvSpPr>
        <p:spPr/>
        <p:txBody>
          <a:bodyPr/>
          <a:lstStyle/>
          <a:p>
            <a:fld id="{E0F1769E-9A9D-49C7-AFE1-13617FD68A8C}" type="slidenum">
              <a:rPr lang="en-GB" smtClean="0"/>
              <a:t>43</a:t>
            </a:fld>
            <a:endParaRPr lang="en-GB" dirty="0"/>
          </a:p>
        </p:txBody>
      </p:sp>
    </p:spTree>
    <p:extLst>
      <p:ext uri="{BB962C8B-B14F-4D97-AF65-F5344CB8AC3E}">
        <p14:creationId xmlns:p14="http://schemas.microsoft.com/office/powerpoint/2010/main" val="3954072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44</a:t>
            </a:fld>
            <a:endParaRPr lang="en-GB" dirty="0"/>
          </a:p>
        </p:txBody>
      </p:sp>
    </p:spTree>
    <p:extLst>
      <p:ext uri="{BB962C8B-B14F-4D97-AF65-F5344CB8AC3E}">
        <p14:creationId xmlns:p14="http://schemas.microsoft.com/office/powerpoint/2010/main" val="34000406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45</a:t>
            </a:fld>
            <a:endParaRPr lang="en-GB" dirty="0"/>
          </a:p>
        </p:txBody>
      </p:sp>
    </p:spTree>
    <p:extLst>
      <p:ext uri="{BB962C8B-B14F-4D97-AF65-F5344CB8AC3E}">
        <p14:creationId xmlns:p14="http://schemas.microsoft.com/office/powerpoint/2010/main" val="3452029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46</a:t>
            </a:fld>
            <a:endParaRPr lang="en-GB" dirty="0"/>
          </a:p>
        </p:txBody>
      </p:sp>
    </p:spTree>
    <p:extLst>
      <p:ext uri="{BB962C8B-B14F-4D97-AF65-F5344CB8AC3E}">
        <p14:creationId xmlns:p14="http://schemas.microsoft.com/office/powerpoint/2010/main" val="5625993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47</a:t>
            </a:fld>
            <a:endParaRPr lang="en-GB" dirty="0"/>
          </a:p>
        </p:txBody>
      </p:sp>
    </p:spTree>
    <p:extLst>
      <p:ext uri="{BB962C8B-B14F-4D97-AF65-F5344CB8AC3E}">
        <p14:creationId xmlns:p14="http://schemas.microsoft.com/office/powerpoint/2010/main" val="25449849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Status bar at the bottom of the screen gives you some useful information</a:t>
            </a:r>
          </a:p>
        </p:txBody>
      </p:sp>
      <p:sp>
        <p:nvSpPr>
          <p:cNvPr id="4" name="Slide Number Placeholder 3"/>
          <p:cNvSpPr>
            <a:spLocks noGrp="1"/>
          </p:cNvSpPr>
          <p:nvPr>
            <p:ph type="sldNum" sz="quarter" idx="5"/>
          </p:nvPr>
        </p:nvSpPr>
        <p:spPr/>
        <p:txBody>
          <a:bodyPr/>
          <a:lstStyle/>
          <a:p>
            <a:fld id="{E0F1769E-9A9D-49C7-AFE1-13617FD68A8C}" type="slidenum">
              <a:rPr lang="en-GB" smtClean="0"/>
              <a:t>48</a:t>
            </a:fld>
            <a:endParaRPr lang="en-GB" dirty="0"/>
          </a:p>
        </p:txBody>
      </p:sp>
    </p:spTree>
    <p:extLst>
      <p:ext uri="{BB962C8B-B14F-4D97-AF65-F5344CB8AC3E}">
        <p14:creationId xmlns:p14="http://schemas.microsoft.com/office/powerpoint/2010/main" val="551438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you have initiated your search, the search Ribbon opens.</a:t>
            </a:r>
          </a:p>
          <a:p>
            <a:endParaRPr lang="en-GB" dirty="0"/>
          </a:p>
          <a:p>
            <a:r>
              <a:rPr lang="en-GB" dirty="0"/>
              <a:t>From here you have lots of options to either expand or filter your results as required:</a:t>
            </a:r>
          </a:p>
          <a:p>
            <a:endParaRPr lang="en-GB" dirty="0"/>
          </a:p>
          <a:p>
            <a:r>
              <a:rPr lang="en-GB" dirty="0"/>
              <a:t>Search in this PC  - everywhere</a:t>
            </a:r>
          </a:p>
          <a:p>
            <a:r>
              <a:rPr lang="en-GB" dirty="0"/>
              <a:t>Current Folder.  - just the active folder that your are looking at</a:t>
            </a:r>
          </a:p>
          <a:p>
            <a:r>
              <a:rPr lang="en-GB" dirty="0"/>
              <a:t>All subfolders.   - the current folder and any subfolders</a:t>
            </a:r>
          </a:p>
          <a:p>
            <a:endParaRPr lang="en-GB" dirty="0"/>
          </a:p>
          <a:p>
            <a:r>
              <a:rPr lang="en-GB" dirty="0"/>
              <a:t>Date Modified:  Today, this week, last week, this month, last month, this year, last year and so on.</a:t>
            </a:r>
          </a:p>
          <a:p>
            <a:endParaRPr lang="en-GB" dirty="0"/>
          </a:p>
          <a:p>
            <a:r>
              <a:rPr lang="en-GB" dirty="0"/>
              <a:t>By file type, size or by other properties.</a:t>
            </a:r>
          </a:p>
          <a:p>
            <a:endParaRPr lang="en-GB" dirty="0"/>
          </a:p>
          <a:p>
            <a:r>
              <a:rPr lang="en-GB" dirty="0"/>
              <a:t>You can save the search so that you can use it again if you want to.</a:t>
            </a:r>
          </a:p>
          <a:p>
            <a:endParaRPr lang="en-GB" dirty="0"/>
          </a:p>
          <a:p>
            <a:r>
              <a:rPr lang="en-GB" dirty="0"/>
              <a:t>If you are searching in multiple subfolders or this PC.  The “Open File location” icon can be useful.</a:t>
            </a:r>
          </a:p>
          <a:p>
            <a:endParaRPr lang="en-GB" dirty="0"/>
          </a:p>
          <a:p>
            <a:r>
              <a:rPr lang="en-GB" dirty="0"/>
              <a:t>The search function accepts wildcards – an asterisk (*) for a string of letters/numbers. Eg *.jpg for any file that has an extension of jpg.</a:t>
            </a:r>
          </a:p>
        </p:txBody>
      </p:sp>
      <p:sp>
        <p:nvSpPr>
          <p:cNvPr id="4" name="Slide Number Placeholder 3"/>
          <p:cNvSpPr>
            <a:spLocks noGrp="1"/>
          </p:cNvSpPr>
          <p:nvPr>
            <p:ph type="sldNum" sz="quarter" idx="5"/>
          </p:nvPr>
        </p:nvSpPr>
        <p:spPr/>
        <p:txBody>
          <a:bodyPr/>
          <a:lstStyle/>
          <a:p>
            <a:fld id="{E0F1769E-9A9D-49C7-AFE1-13617FD68A8C}" type="slidenum">
              <a:rPr lang="en-GB" smtClean="0"/>
              <a:t>49</a:t>
            </a:fld>
            <a:endParaRPr lang="en-GB" dirty="0"/>
          </a:p>
        </p:txBody>
      </p:sp>
    </p:spTree>
    <p:extLst>
      <p:ext uri="{BB962C8B-B14F-4D97-AF65-F5344CB8AC3E}">
        <p14:creationId xmlns:p14="http://schemas.microsoft.com/office/powerpoint/2010/main" val="1547129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50</a:t>
            </a:fld>
            <a:endParaRPr lang="en-GB" dirty="0"/>
          </a:p>
        </p:txBody>
      </p:sp>
    </p:spTree>
    <p:extLst>
      <p:ext uri="{BB962C8B-B14F-4D97-AF65-F5344CB8AC3E}">
        <p14:creationId xmlns:p14="http://schemas.microsoft.com/office/powerpoint/2010/main" val="19888052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51</a:t>
            </a:fld>
            <a:endParaRPr lang="en-GB" dirty="0"/>
          </a:p>
        </p:txBody>
      </p:sp>
    </p:spTree>
    <p:extLst>
      <p:ext uri="{BB962C8B-B14F-4D97-AF65-F5344CB8AC3E}">
        <p14:creationId xmlns:p14="http://schemas.microsoft.com/office/powerpoint/2010/main" val="462932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never used the Preview and Details panes before, but in checking them out for this presentation I quite like them, particularly the Details Pane.  So much so that I have left it turned on.  If you have a wide screen or ultra wide screen then it works perfectly.</a:t>
            </a:r>
          </a:p>
        </p:txBody>
      </p:sp>
      <p:sp>
        <p:nvSpPr>
          <p:cNvPr id="4" name="Slide Number Placeholder 3"/>
          <p:cNvSpPr>
            <a:spLocks noGrp="1"/>
          </p:cNvSpPr>
          <p:nvPr>
            <p:ph type="sldNum" sz="quarter" idx="5"/>
          </p:nvPr>
        </p:nvSpPr>
        <p:spPr/>
        <p:txBody>
          <a:bodyPr/>
          <a:lstStyle/>
          <a:p>
            <a:fld id="{E0F1769E-9A9D-49C7-AFE1-13617FD68A8C}" type="slidenum">
              <a:rPr lang="en-GB" smtClean="0"/>
              <a:t>52</a:t>
            </a:fld>
            <a:endParaRPr lang="en-GB" dirty="0"/>
          </a:p>
        </p:txBody>
      </p:sp>
    </p:spTree>
    <p:extLst>
      <p:ext uri="{BB962C8B-B14F-4D97-AF65-F5344CB8AC3E}">
        <p14:creationId xmlns:p14="http://schemas.microsoft.com/office/powerpoint/2010/main" val="13164026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covered quite a lot today some 53 slides.  Unlike other presentations I’ve done with you, this one does contain notes, so it would be a lot of paper to print it all out.  The 2020 06 File Explorer document in our website is a 8-page factsheet that covers about 90% of what we have done her.  That would be a better option to print.</a:t>
            </a:r>
          </a:p>
        </p:txBody>
      </p:sp>
      <p:sp>
        <p:nvSpPr>
          <p:cNvPr id="4" name="Slide Number Placeholder 3"/>
          <p:cNvSpPr>
            <a:spLocks noGrp="1"/>
          </p:cNvSpPr>
          <p:nvPr>
            <p:ph type="sldNum" sz="quarter" idx="5"/>
          </p:nvPr>
        </p:nvSpPr>
        <p:spPr/>
        <p:txBody>
          <a:bodyPr/>
          <a:lstStyle/>
          <a:p>
            <a:fld id="{E0F1769E-9A9D-49C7-AFE1-13617FD68A8C}" type="slidenum">
              <a:rPr lang="en-GB" smtClean="0"/>
              <a:t>53</a:t>
            </a:fld>
            <a:endParaRPr lang="en-GB" dirty="0"/>
          </a:p>
        </p:txBody>
      </p:sp>
    </p:spTree>
    <p:extLst>
      <p:ext uri="{BB962C8B-B14F-4D97-AF65-F5344CB8AC3E}">
        <p14:creationId xmlns:p14="http://schemas.microsoft.com/office/powerpoint/2010/main" val="3022618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3/16/2021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DF6B-2C30-4A7C-8FB2-9A86DAEAB884}"/>
              </a:ext>
            </a:extLst>
          </p:cNvPr>
          <p:cNvSpPr>
            <a:spLocks noGrp="1"/>
          </p:cNvSpPr>
          <p:nvPr>
            <p:ph type="ctrTitle"/>
          </p:nvPr>
        </p:nvSpPr>
        <p:spPr/>
        <p:txBody>
          <a:bodyPr/>
          <a:lstStyle/>
          <a:p>
            <a:r>
              <a:rPr lang="en-GB" dirty="0"/>
              <a:t>Understanding File Explorer</a:t>
            </a:r>
          </a:p>
        </p:txBody>
      </p:sp>
      <p:sp>
        <p:nvSpPr>
          <p:cNvPr id="3" name="Subtitle 2">
            <a:extLst>
              <a:ext uri="{FF2B5EF4-FFF2-40B4-BE49-F238E27FC236}">
                <a16:creationId xmlns:a16="http://schemas.microsoft.com/office/drawing/2014/main" id="{41ACD0B7-0A32-47BF-B7E1-29B32C7776DD}"/>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069734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2AED-899F-407A-83DE-6151052347D0}"/>
              </a:ext>
            </a:extLst>
          </p:cNvPr>
          <p:cNvSpPr>
            <a:spLocks noGrp="1"/>
          </p:cNvSpPr>
          <p:nvPr>
            <p:ph type="title"/>
          </p:nvPr>
        </p:nvSpPr>
        <p:spPr/>
        <p:txBody>
          <a:bodyPr/>
          <a:lstStyle/>
          <a:p>
            <a:r>
              <a:rPr lang="en-GB" dirty="0"/>
              <a:t>What is it?</a:t>
            </a:r>
          </a:p>
        </p:txBody>
      </p:sp>
      <p:sp>
        <p:nvSpPr>
          <p:cNvPr id="3" name="Content Placeholder 2">
            <a:extLst>
              <a:ext uri="{FF2B5EF4-FFF2-40B4-BE49-F238E27FC236}">
                <a16:creationId xmlns:a16="http://schemas.microsoft.com/office/drawing/2014/main" id="{A434AF9F-2093-4224-BAC1-0BD26C4505C4}"/>
              </a:ext>
            </a:extLst>
          </p:cNvPr>
          <p:cNvSpPr>
            <a:spLocks noGrp="1"/>
          </p:cNvSpPr>
          <p:nvPr>
            <p:ph idx="1"/>
          </p:nvPr>
        </p:nvSpPr>
        <p:spPr/>
        <p:txBody>
          <a:bodyPr/>
          <a:lstStyle/>
          <a:p>
            <a:r>
              <a:rPr lang="en-GB" dirty="0"/>
              <a:t>File Explorer is an essential file management application.</a:t>
            </a:r>
          </a:p>
          <a:p>
            <a:r>
              <a:rPr lang="en-GB" dirty="0"/>
              <a:t>Provides a graphical interface for the user to navigate and access files stored on the computer or local network.</a:t>
            </a:r>
          </a:p>
          <a:p>
            <a:r>
              <a:rPr lang="en-GB" dirty="0"/>
              <a:t>Use File Explorer to browse for files, rename, move or copy files, delete files and share files.</a:t>
            </a:r>
          </a:p>
          <a:p>
            <a:r>
              <a:rPr lang="en-GB" dirty="0"/>
              <a:t>By “Files”, we mean documents, pictures, photographs, video’s, music files and so on.</a:t>
            </a:r>
          </a:p>
          <a:p>
            <a:r>
              <a:rPr lang="en-GB" dirty="0"/>
              <a:t>Using File Explorer should be second nature to all members of the Computer Club!</a:t>
            </a:r>
          </a:p>
        </p:txBody>
      </p:sp>
    </p:spTree>
    <p:extLst>
      <p:ext uri="{BB962C8B-B14F-4D97-AF65-F5344CB8AC3E}">
        <p14:creationId xmlns:p14="http://schemas.microsoft.com/office/powerpoint/2010/main" val="3294619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BF913-C3AF-4C0F-B041-0D29650A4956}"/>
              </a:ext>
            </a:extLst>
          </p:cNvPr>
          <p:cNvSpPr>
            <a:spLocks noGrp="1"/>
          </p:cNvSpPr>
          <p:nvPr>
            <p:ph type="title"/>
          </p:nvPr>
        </p:nvSpPr>
        <p:spPr/>
        <p:txBody>
          <a:bodyPr/>
          <a:lstStyle/>
          <a:p>
            <a:r>
              <a:rPr lang="en-GB" dirty="0"/>
              <a:t>There are at least a dozen ways to open FILE EXPLORER</a:t>
            </a:r>
          </a:p>
        </p:txBody>
      </p:sp>
      <p:sp>
        <p:nvSpPr>
          <p:cNvPr id="3" name="Content Placeholder 2">
            <a:extLst>
              <a:ext uri="{FF2B5EF4-FFF2-40B4-BE49-F238E27FC236}">
                <a16:creationId xmlns:a16="http://schemas.microsoft.com/office/drawing/2014/main" id="{5F7C00A0-2169-47F8-8936-49644BC89A0B}"/>
              </a:ext>
            </a:extLst>
          </p:cNvPr>
          <p:cNvSpPr>
            <a:spLocks noGrp="1"/>
          </p:cNvSpPr>
          <p:nvPr>
            <p:ph sz="half" idx="1"/>
          </p:nvPr>
        </p:nvSpPr>
        <p:spPr/>
        <p:txBody>
          <a:bodyPr/>
          <a:lstStyle/>
          <a:p>
            <a:r>
              <a:rPr lang="en-GB" dirty="0"/>
              <a:t>Click the Task Bar icon</a:t>
            </a:r>
          </a:p>
          <a:p>
            <a:r>
              <a:rPr lang="en-GB" dirty="0"/>
              <a:t>Use the keyboard shortcut: Windows + E</a:t>
            </a:r>
          </a:p>
          <a:p>
            <a:r>
              <a:rPr lang="en-GB" dirty="0"/>
              <a:t>Via Windows Search</a:t>
            </a:r>
          </a:p>
          <a:p>
            <a:r>
              <a:rPr lang="en-GB" dirty="0"/>
              <a:t>From the Start Menu.  Under Windows System.</a:t>
            </a:r>
          </a:p>
          <a:p>
            <a:r>
              <a:rPr lang="en-GB" dirty="0"/>
              <a:t>From the Power User Menu: Right Click Start icon.</a:t>
            </a:r>
          </a:p>
          <a:p>
            <a:r>
              <a:rPr lang="en-GB" dirty="0"/>
              <a:t>Ask Cortana to open File Explorer</a:t>
            </a:r>
          </a:p>
        </p:txBody>
      </p:sp>
      <p:sp>
        <p:nvSpPr>
          <p:cNvPr id="4" name="Content Placeholder 3">
            <a:extLst>
              <a:ext uri="{FF2B5EF4-FFF2-40B4-BE49-F238E27FC236}">
                <a16:creationId xmlns:a16="http://schemas.microsoft.com/office/drawing/2014/main" id="{1672B353-DE87-452A-96C6-2617AA3F3E94}"/>
              </a:ext>
            </a:extLst>
          </p:cNvPr>
          <p:cNvSpPr>
            <a:spLocks noGrp="1"/>
          </p:cNvSpPr>
          <p:nvPr>
            <p:ph sz="half" idx="2"/>
          </p:nvPr>
        </p:nvSpPr>
        <p:spPr/>
        <p:txBody>
          <a:bodyPr/>
          <a:lstStyle/>
          <a:p>
            <a:r>
              <a:rPr lang="en-GB" dirty="0"/>
              <a:t>Use the Run Application. Win+R then Explorer</a:t>
            </a:r>
          </a:p>
          <a:p>
            <a:r>
              <a:rPr lang="en-GB" dirty="0"/>
              <a:t>Run the Source Application. C:\Windows\Explorer.exe</a:t>
            </a:r>
          </a:p>
          <a:p>
            <a:r>
              <a:rPr lang="en-GB" dirty="0"/>
              <a:t>Add a Desktop Shortcut</a:t>
            </a:r>
          </a:p>
          <a:p>
            <a:r>
              <a:rPr lang="en-GB" dirty="0"/>
              <a:t>From Task Manager</a:t>
            </a:r>
          </a:p>
          <a:p>
            <a:r>
              <a:rPr lang="en-GB" dirty="0"/>
              <a:t>From a Command Prompt</a:t>
            </a:r>
          </a:p>
          <a:p>
            <a:r>
              <a:rPr lang="en-GB" dirty="0"/>
              <a:t>From PowerShell C:\Users\xxxx&gt; explorer</a:t>
            </a:r>
          </a:p>
        </p:txBody>
      </p:sp>
    </p:spTree>
    <p:extLst>
      <p:ext uri="{BB962C8B-B14F-4D97-AF65-F5344CB8AC3E}">
        <p14:creationId xmlns:p14="http://schemas.microsoft.com/office/powerpoint/2010/main" val="96182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BCF0B-0E6D-4F1D-84E9-30B294BDBA74}"/>
              </a:ext>
            </a:extLst>
          </p:cNvPr>
          <p:cNvSpPr>
            <a:spLocks noGrp="1"/>
          </p:cNvSpPr>
          <p:nvPr>
            <p:ph type="ctrTitle"/>
          </p:nvPr>
        </p:nvSpPr>
        <p:spPr/>
        <p:txBody>
          <a:bodyPr/>
          <a:lstStyle/>
          <a:p>
            <a:r>
              <a:rPr lang="en-GB" dirty="0"/>
              <a:t>The Layout</a:t>
            </a:r>
          </a:p>
        </p:txBody>
      </p:sp>
      <p:sp>
        <p:nvSpPr>
          <p:cNvPr id="3" name="Subtitle 2">
            <a:extLst>
              <a:ext uri="{FF2B5EF4-FFF2-40B4-BE49-F238E27FC236}">
                <a16:creationId xmlns:a16="http://schemas.microsoft.com/office/drawing/2014/main" id="{0D02B811-2D2F-4305-835C-CE5731DF5333}"/>
              </a:ext>
            </a:extLst>
          </p:cNvPr>
          <p:cNvSpPr>
            <a:spLocks noGrp="1"/>
          </p:cNvSpPr>
          <p:nvPr>
            <p:ph type="subTitle" idx="1"/>
          </p:nvPr>
        </p:nvSpPr>
        <p:spPr/>
        <p:txBody>
          <a:bodyPr/>
          <a:lstStyle/>
          <a:p>
            <a:r>
              <a:rPr lang="en-GB" dirty="0"/>
              <a:t>And ‘top level’ navigation</a:t>
            </a:r>
          </a:p>
        </p:txBody>
      </p:sp>
    </p:spTree>
    <p:extLst>
      <p:ext uri="{BB962C8B-B14F-4D97-AF65-F5344CB8AC3E}">
        <p14:creationId xmlns:p14="http://schemas.microsoft.com/office/powerpoint/2010/main" val="150467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5D25CF10-8027-41AE-B1DC-A10D2539C324}"/>
              </a:ext>
            </a:extLst>
          </p:cNvPr>
          <p:cNvPicPr>
            <a:picLocks noGrp="1" noChangeAspect="1"/>
          </p:cNvPicPr>
          <p:nvPr>
            <p:ph idx="1"/>
          </p:nvPr>
        </p:nvPicPr>
        <p:blipFill>
          <a:blip r:embed="rId3"/>
          <a:stretch>
            <a:fillRect/>
          </a:stretch>
        </p:blipFill>
        <p:spPr>
          <a:xfrm>
            <a:off x="2014780" y="-68270"/>
            <a:ext cx="8802445" cy="7010796"/>
          </a:xfrm>
        </p:spPr>
      </p:pic>
    </p:spTree>
    <p:extLst>
      <p:ext uri="{BB962C8B-B14F-4D97-AF65-F5344CB8AC3E}">
        <p14:creationId xmlns:p14="http://schemas.microsoft.com/office/powerpoint/2010/main" val="2547936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42BD7FE5-9848-4B7B-A05D-0DB91A30F450}"/>
              </a:ext>
            </a:extLst>
          </p:cNvPr>
          <p:cNvPicPr>
            <a:picLocks noChangeAspect="1"/>
          </p:cNvPicPr>
          <p:nvPr/>
        </p:nvPicPr>
        <p:blipFill>
          <a:blip r:embed="rId3"/>
          <a:stretch>
            <a:fillRect/>
          </a:stretch>
        </p:blipFill>
        <p:spPr>
          <a:xfrm>
            <a:off x="623742" y="548965"/>
            <a:ext cx="10944517" cy="3163086"/>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2AE2ED28-A395-40E9-81A8-845301F6295D}"/>
              </a:ext>
            </a:extLst>
          </p:cNvPr>
          <p:cNvPicPr>
            <a:picLocks noChangeAspect="1"/>
          </p:cNvPicPr>
          <p:nvPr/>
        </p:nvPicPr>
        <p:blipFill>
          <a:blip r:embed="rId4"/>
          <a:stretch>
            <a:fillRect/>
          </a:stretch>
        </p:blipFill>
        <p:spPr>
          <a:xfrm>
            <a:off x="623741" y="4192293"/>
            <a:ext cx="10944518" cy="2116742"/>
          </a:xfrm>
          <a:prstGeom prst="rect">
            <a:avLst/>
          </a:prstGeom>
        </p:spPr>
      </p:pic>
    </p:spTree>
    <p:extLst>
      <p:ext uri="{BB962C8B-B14F-4D97-AF65-F5344CB8AC3E}">
        <p14:creationId xmlns:p14="http://schemas.microsoft.com/office/powerpoint/2010/main" val="145999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5D25CF10-8027-41AE-B1DC-A10D2539C324}"/>
              </a:ext>
            </a:extLst>
          </p:cNvPr>
          <p:cNvPicPr>
            <a:picLocks noGrp="1" noChangeAspect="1"/>
          </p:cNvPicPr>
          <p:nvPr>
            <p:ph idx="1"/>
          </p:nvPr>
        </p:nvPicPr>
        <p:blipFill>
          <a:blip r:embed="rId3"/>
          <a:stretch>
            <a:fillRect/>
          </a:stretch>
        </p:blipFill>
        <p:spPr>
          <a:xfrm>
            <a:off x="2014780" y="-68270"/>
            <a:ext cx="8802445" cy="7010796"/>
          </a:xfrm>
        </p:spPr>
      </p:pic>
    </p:spTree>
    <p:extLst>
      <p:ext uri="{BB962C8B-B14F-4D97-AF65-F5344CB8AC3E}">
        <p14:creationId xmlns:p14="http://schemas.microsoft.com/office/powerpoint/2010/main" val="1120875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61203178-C0EE-424E-AD29-FE783BF28FF4}"/>
              </a:ext>
            </a:extLst>
          </p:cNvPr>
          <p:cNvPicPr>
            <a:picLocks noChangeAspect="1"/>
          </p:cNvPicPr>
          <p:nvPr/>
        </p:nvPicPr>
        <p:blipFill>
          <a:blip r:embed="rId3"/>
          <a:stretch>
            <a:fillRect/>
          </a:stretch>
        </p:blipFill>
        <p:spPr>
          <a:xfrm>
            <a:off x="1790699" y="0"/>
            <a:ext cx="8610602" cy="6858000"/>
          </a:xfrm>
          <a:prstGeom prst="rect">
            <a:avLst/>
          </a:prstGeom>
        </p:spPr>
      </p:pic>
    </p:spTree>
    <p:extLst>
      <p:ext uri="{BB962C8B-B14F-4D97-AF65-F5344CB8AC3E}">
        <p14:creationId xmlns:p14="http://schemas.microsoft.com/office/powerpoint/2010/main" val="76030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ADE4A926-7B9F-4A66-94B2-0B5FBA3588ED}"/>
              </a:ext>
            </a:extLst>
          </p:cNvPr>
          <p:cNvPicPr>
            <a:picLocks noChangeAspect="1"/>
          </p:cNvPicPr>
          <p:nvPr/>
        </p:nvPicPr>
        <p:blipFill>
          <a:blip r:embed="rId3"/>
          <a:stretch>
            <a:fillRect/>
          </a:stretch>
        </p:blipFill>
        <p:spPr>
          <a:xfrm>
            <a:off x="1751308" y="0"/>
            <a:ext cx="8649993" cy="6889374"/>
          </a:xfrm>
          <a:prstGeom prst="rect">
            <a:avLst/>
          </a:prstGeom>
        </p:spPr>
      </p:pic>
    </p:spTree>
    <p:extLst>
      <p:ext uri="{BB962C8B-B14F-4D97-AF65-F5344CB8AC3E}">
        <p14:creationId xmlns:p14="http://schemas.microsoft.com/office/powerpoint/2010/main" val="142350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76ECBA7E-D3E2-4BD7-B30A-445B04BF1879}"/>
              </a:ext>
            </a:extLst>
          </p:cNvPr>
          <p:cNvPicPr>
            <a:picLocks noGrp="1" noChangeAspect="1"/>
          </p:cNvPicPr>
          <p:nvPr>
            <p:ph idx="1"/>
          </p:nvPr>
        </p:nvPicPr>
        <p:blipFill>
          <a:blip r:embed="rId3"/>
          <a:stretch>
            <a:fillRect/>
          </a:stretch>
        </p:blipFill>
        <p:spPr>
          <a:xfrm>
            <a:off x="1772983" y="0"/>
            <a:ext cx="8646033" cy="6886222"/>
          </a:xfrm>
        </p:spPr>
      </p:pic>
    </p:spTree>
    <p:extLst>
      <p:ext uri="{BB962C8B-B14F-4D97-AF65-F5344CB8AC3E}">
        <p14:creationId xmlns:p14="http://schemas.microsoft.com/office/powerpoint/2010/main" val="4151597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2E3E049D-F009-47A5-A073-BCCB22045DB1}"/>
              </a:ext>
            </a:extLst>
          </p:cNvPr>
          <p:cNvPicPr>
            <a:picLocks noChangeAspect="1"/>
          </p:cNvPicPr>
          <p:nvPr/>
        </p:nvPicPr>
        <p:blipFill>
          <a:blip r:embed="rId3"/>
          <a:stretch>
            <a:fillRect/>
          </a:stretch>
        </p:blipFill>
        <p:spPr>
          <a:xfrm>
            <a:off x="1564005" y="0"/>
            <a:ext cx="9063989" cy="6858000"/>
          </a:xfrm>
          <a:prstGeom prst="rect">
            <a:avLst/>
          </a:prstGeom>
        </p:spPr>
      </p:pic>
      <p:sp>
        <p:nvSpPr>
          <p:cNvPr id="4" name="Rectangle 3">
            <a:extLst>
              <a:ext uri="{FF2B5EF4-FFF2-40B4-BE49-F238E27FC236}">
                <a16:creationId xmlns:a16="http://schemas.microsoft.com/office/drawing/2014/main" id="{FE27B5FE-FCE0-4F86-979D-39267C6177C2}"/>
              </a:ext>
            </a:extLst>
          </p:cNvPr>
          <p:cNvSpPr/>
          <p:nvPr/>
        </p:nvSpPr>
        <p:spPr>
          <a:xfrm>
            <a:off x="1564006" y="2113808"/>
            <a:ext cx="2580482" cy="344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41047AA6-8840-43DA-8FFA-5193DB8BC819}"/>
              </a:ext>
            </a:extLst>
          </p:cNvPr>
          <p:cNvSpPr/>
          <p:nvPr/>
        </p:nvSpPr>
        <p:spPr>
          <a:xfrm>
            <a:off x="1564006" y="4053446"/>
            <a:ext cx="2580482" cy="344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750F6220-2D43-41BF-95D3-579C4D31165F}"/>
              </a:ext>
            </a:extLst>
          </p:cNvPr>
          <p:cNvSpPr/>
          <p:nvPr/>
        </p:nvSpPr>
        <p:spPr>
          <a:xfrm>
            <a:off x="4497211" y="4765965"/>
            <a:ext cx="2948618" cy="6610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62171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224AF469-7F18-45C8-BBDE-8E9BCDB9C016}"/>
              </a:ext>
            </a:extLst>
          </p:cNvPr>
          <p:cNvPicPr>
            <a:picLocks noChangeAspect="1"/>
          </p:cNvPicPr>
          <p:nvPr/>
        </p:nvPicPr>
        <p:blipFill>
          <a:blip r:embed="rId3"/>
          <a:stretch>
            <a:fillRect/>
          </a:stretch>
        </p:blipFill>
        <p:spPr>
          <a:xfrm>
            <a:off x="-162910" y="0"/>
            <a:ext cx="12517820" cy="6857999"/>
          </a:xfrm>
          <a:prstGeom prst="rect">
            <a:avLst/>
          </a:prstGeom>
        </p:spPr>
      </p:pic>
      <p:sp>
        <p:nvSpPr>
          <p:cNvPr id="4" name="Rectangle 3">
            <a:extLst>
              <a:ext uri="{FF2B5EF4-FFF2-40B4-BE49-F238E27FC236}">
                <a16:creationId xmlns:a16="http://schemas.microsoft.com/office/drawing/2014/main" id="{B9DEEB84-D11B-47D1-A5B1-1B83727C7D17}"/>
              </a:ext>
            </a:extLst>
          </p:cNvPr>
          <p:cNvSpPr/>
          <p:nvPr/>
        </p:nvSpPr>
        <p:spPr>
          <a:xfrm>
            <a:off x="1481195" y="2355138"/>
            <a:ext cx="4928461" cy="6044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58B04B64-3863-4939-BB48-3C4CA53B2E50}"/>
              </a:ext>
            </a:extLst>
          </p:cNvPr>
          <p:cNvSpPr/>
          <p:nvPr/>
        </p:nvSpPr>
        <p:spPr>
          <a:xfrm>
            <a:off x="4963886" y="4785755"/>
            <a:ext cx="7391024" cy="35626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904B6EC7-0889-4FCF-B47A-5FBE0DF083A6}"/>
              </a:ext>
            </a:extLst>
          </p:cNvPr>
          <p:cNvSpPr/>
          <p:nvPr/>
        </p:nvSpPr>
        <p:spPr>
          <a:xfrm>
            <a:off x="-162910" y="5973288"/>
            <a:ext cx="4711159" cy="4275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0313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FBD1BEA2-295B-41FA-A1DD-41F5BF9EAC90}"/>
              </a:ext>
            </a:extLst>
          </p:cNvPr>
          <p:cNvPicPr>
            <a:picLocks noChangeAspect="1"/>
          </p:cNvPicPr>
          <p:nvPr/>
        </p:nvPicPr>
        <p:blipFill>
          <a:blip r:embed="rId3"/>
          <a:stretch>
            <a:fillRect/>
          </a:stretch>
        </p:blipFill>
        <p:spPr>
          <a:xfrm>
            <a:off x="-227714" y="0"/>
            <a:ext cx="12647427" cy="6858000"/>
          </a:xfrm>
          <a:prstGeom prst="rect">
            <a:avLst/>
          </a:prstGeom>
        </p:spPr>
      </p:pic>
      <p:sp>
        <p:nvSpPr>
          <p:cNvPr id="4" name="Rectangle 3">
            <a:extLst>
              <a:ext uri="{FF2B5EF4-FFF2-40B4-BE49-F238E27FC236}">
                <a16:creationId xmlns:a16="http://schemas.microsoft.com/office/drawing/2014/main" id="{28A6FD05-382D-4931-96B2-ECF61C82CC7A}"/>
              </a:ext>
            </a:extLst>
          </p:cNvPr>
          <p:cNvSpPr/>
          <p:nvPr/>
        </p:nvSpPr>
        <p:spPr>
          <a:xfrm>
            <a:off x="1409944" y="2307637"/>
            <a:ext cx="4928461" cy="6044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38869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36185E6E-A19C-4702-B87A-4E79B98585FE}"/>
              </a:ext>
            </a:extLst>
          </p:cNvPr>
          <p:cNvPicPr>
            <a:picLocks noChangeAspect="1"/>
          </p:cNvPicPr>
          <p:nvPr/>
        </p:nvPicPr>
        <p:blipFill>
          <a:blip r:embed="rId3"/>
          <a:stretch>
            <a:fillRect/>
          </a:stretch>
        </p:blipFill>
        <p:spPr>
          <a:xfrm>
            <a:off x="128337" y="0"/>
            <a:ext cx="11825845" cy="6922082"/>
          </a:xfrm>
          <a:prstGeom prst="rect">
            <a:avLst/>
          </a:prstGeom>
        </p:spPr>
      </p:pic>
      <p:sp>
        <p:nvSpPr>
          <p:cNvPr id="2" name="Rectangle 1">
            <a:extLst>
              <a:ext uri="{FF2B5EF4-FFF2-40B4-BE49-F238E27FC236}">
                <a16:creationId xmlns:a16="http://schemas.microsoft.com/office/drawing/2014/main" id="{28D0F70B-DD3D-4A46-90F8-640CF1245D0C}"/>
              </a:ext>
            </a:extLst>
          </p:cNvPr>
          <p:cNvSpPr/>
          <p:nvPr/>
        </p:nvSpPr>
        <p:spPr>
          <a:xfrm>
            <a:off x="1611824" y="2200759"/>
            <a:ext cx="4928461" cy="6044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B10BCF27-D2DA-4A62-B7D8-4058A46C7DFA}"/>
              </a:ext>
            </a:extLst>
          </p:cNvPr>
          <p:cNvSpPr/>
          <p:nvPr/>
        </p:nvSpPr>
        <p:spPr>
          <a:xfrm>
            <a:off x="237819" y="2200759"/>
            <a:ext cx="1339910" cy="6044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6401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CAADDF8C-5EB8-43E4-918F-1DB5BFEEACBF}"/>
              </a:ext>
            </a:extLst>
          </p:cNvPr>
          <p:cNvPicPr>
            <a:picLocks noChangeAspect="1"/>
          </p:cNvPicPr>
          <p:nvPr/>
        </p:nvPicPr>
        <p:blipFill>
          <a:blip r:embed="rId3"/>
          <a:stretch>
            <a:fillRect/>
          </a:stretch>
        </p:blipFill>
        <p:spPr>
          <a:xfrm>
            <a:off x="1764632" y="0"/>
            <a:ext cx="8657015" cy="6862534"/>
          </a:xfrm>
          <a:prstGeom prst="rect">
            <a:avLst/>
          </a:prstGeom>
        </p:spPr>
      </p:pic>
      <p:sp>
        <p:nvSpPr>
          <p:cNvPr id="4" name="Rectangle 3">
            <a:extLst>
              <a:ext uri="{FF2B5EF4-FFF2-40B4-BE49-F238E27FC236}">
                <a16:creationId xmlns:a16="http://schemas.microsoft.com/office/drawing/2014/main" id="{E135F338-E16C-40AC-B87A-AF050F1A0575}"/>
              </a:ext>
            </a:extLst>
          </p:cNvPr>
          <p:cNvSpPr/>
          <p:nvPr/>
        </p:nvSpPr>
        <p:spPr>
          <a:xfrm>
            <a:off x="1764632" y="2044932"/>
            <a:ext cx="2750284" cy="214468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8328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8E33A0F6-D577-453D-A4F3-7BCA097D0703}"/>
              </a:ext>
            </a:extLst>
          </p:cNvPr>
          <p:cNvPicPr>
            <a:picLocks noChangeAspect="1"/>
          </p:cNvPicPr>
          <p:nvPr/>
        </p:nvPicPr>
        <p:blipFill>
          <a:blip r:embed="rId3"/>
          <a:stretch>
            <a:fillRect/>
          </a:stretch>
        </p:blipFill>
        <p:spPr>
          <a:xfrm>
            <a:off x="1892968" y="-26627"/>
            <a:ext cx="8373979" cy="6937836"/>
          </a:xfrm>
          <a:prstGeom prst="rect">
            <a:avLst/>
          </a:prstGeom>
        </p:spPr>
      </p:pic>
      <p:sp>
        <p:nvSpPr>
          <p:cNvPr id="2" name="Rectangle 1">
            <a:extLst>
              <a:ext uri="{FF2B5EF4-FFF2-40B4-BE49-F238E27FC236}">
                <a16:creationId xmlns:a16="http://schemas.microsoft.com/office/drawing/2014/main" id="{D67AA281-E45F-4EA8-9B4E-CAF4177D6265}"/>
              </a:ext>
            </a:extLst>
          </p:cNvPr>
          <p:cNvSpPr/>
          <p:nvPr/>
        </p:nvSpPr>
        <p:spPr>
          <a:xfrm>
            <a:off x="1892968" y="2078182"/>
            <a:ext cx="2750284" cy="2375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239F34B-8D8D-401F-AB46-3E2EC76BBDD0}"/>
              </a:ext>
            </a:extLst>
          </p:cNvPr>
          <p:cNvSpPr/>
          <p:nvPr/>
        </p:nvSpPr>
        <p:spPr>
          <a:xfrm>
            <a:off x="4643251" y="3740728"/>
            <a:ext cx="5623695" cy="31172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8752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BC504FAC-634B-47BC-911F-523034B52900}"/>
              </a:ext>
            </a:extLst>
          </p:cNvPr>
          <p:cNvPicPr>
            <a:picLocks noChangeAspect="1"/>
          </p:cNvPicPr>
          <p:nvPr/>
        </p:nvPicPr>
        <p:blipFill>
          <a:blip r:embed="rId3"/>
          <a:stretch>
            <a:fillRect/>
          </a:stretch>
        </p:blipFill>
        <p:spPr>
          <a:xfrm>
            <a:off x="0" y="291760"/>
            <a:ext cx="12276408" cy="6269461"/>
          </a:xfrm>
          <a:prstGeom prst="rect">
            <a:avLst/>
          </a:prstGeom>
        </p:spPr>
      </p:pic>
      <p:sp>
        <p:nvSpPr>
          <p:cNvPr id="4" name="Rectangle 3">
            <a:extLst>
              <a:ext uri="{FF2B5EF4-FFF2-40B4-BE49-F238E27FC236}">
                <a16:creationId xmlns:a16="http://schemas.microsoft.com/office/drawing/2014/main" id="{42EAB7DF-266F-4379-947B-0A62BD6D0014}"/>
              </a:ext>
            </a:extLst>
          </p:cNvPr>
          <p:cNvSpPr/>
          <p:nvPr/>
        </p:nvSpPr>
        <p:spPr>
          <a:xfrm>
            <a:off x="1" y="4809506"/>
            <a:ext cx="4156364" cy="17342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7394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95036BD1-22F9-4691-8089-675664D7A540}"/>
              </a:ext>
            </a:extLst>
          </p:cNvPr>
          <p:cNvPicPr>
            <a:picLocks noChangeAspect="1"/>
          </p:cNvPicPr>
          <p:nvPr/>
        </p:nvPicPr>
        <p:blipFill>
          <a:blip r:embed="rId3"/>
          <a:stretch>
            <a:fillRect/>
          </a:stretch>
        </p:blipFill>
        <p:spPr>
          <a:xfrm>
            <a:off x="1601230" y="0"/>
            <a:ext cx="8989540" cy="6858000"/>
          </a:xfrm>
          <a:prstGeom prst="rect">
            <a:avLst/>
          </a:prstGeom>
        </p:spPr>
      </p:pic>
      <p:sp>
        <p:nvSpPr>
          <p:cNvPr id="4" name="Rectangle 3">
            <a:extLst>
              <a:ext uri="{FF2B5EF4-FFF2-40B4-BE49-F238E27FC236}">
                <a16:creationId xmlns:a16="http://schemas.microsoft.com/office/drawing/2014/main" id="{D5DB5A87-3627-4AFF-8695-F92EFBF4C19D}"/>
              </a:ext>
            </a:extLst>
          </p:cNvPr>
          <p:cNvSpPr/>
          <p:nvPr/>
        </p:nvSpPr>
        <p:spPr>
          <a:xfrm>
            <a:off x="1601230" y="4111237"/>
            <a:ext cx="3502785" cy="4607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398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BDA19-0CEA-4033-8A37-017CDD63DCFD}"/>
              </a:ext>
            </a:extLst>
          </p:cNvPr>
          <p:cNvSpPr>
            <a:spLocks noGrp="1"/>
          </p:cNvSpPr>
          <p:nvPr>
            <p:ph type="ctrTitle"/>
          </p:nvPr>
        </p:nvSpPr>
        <p:spPr/>
        <p:txBody>
          <a:bodyPr/>
          <a:lstStyle/>
          <a:p>
            <a:r>
              <a:rPr lang="en-GB" dirty="0"/>
              <a:t>Top Tips</a:t>
            </a:r>
          </a:p>
        </p:txBody>
      </p:sp>
      <p:sp>
        <p:nvSpPr>
          <p:cNvPr id="3" name="Subtitle 2">
            <a:extLst>
              <a:ext uri="{FF2B5EF4-FFF2-40B4-BE49-F238E27FC236}">
                <a16:creationId xmlns:a16="http://schemas.microsoft.com/office/drawing/2014/main" id="{3DC07B12-8980-4703-A525-8DC615A9218E}"/>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042354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5BA-B50C-4F14-A538-E378C786D595}"/>
              </a:ext>
            </a:extLst>
          </p:cNvPr>
          <p:cNvSpPr>
            <a:spLocks noGrp="1"/>
          </p:cNvSpPr>
          <p:nvPr>
            <p:ph type="title"/>
          </p:nvPr>
        </p:nvSpPr>
        <p:spPr/>
        <p:txBody>
          <a:bodyPr/>
          <a:lstStyle/>
          <a:p>
            <a:r>
              <a:rPr lang="en-GB" dirty="0"/>
              <a:t>Top Tips</a:t>
            </a:r>
          </a:p>
        </p:txBody>
      </p:sp>
      <p:sp>
        <p:nvSpPr>
          <p:cNvPr id="3" name="Content Placeholder 2">
            <a:extLst>
              <a:ext uri="{FF2B5EF4-FFF2-40B4-BE49-F238E27FC236}">
                <a16:creationId xmlns:a16="http://schemas.microsoft.com/office/drawing/2014/main" id="{DA64EB36-2F64-47F4-9553-9F5D375A7AD5}"/>
              </a:ext>
            </a:extLst>
          </p:cNvPr>
          <p:cNvSpPr>
            <a:spLocks noGrp="1"/>
          </p:cNvSpPr>
          <p:nvPr>
            <p:ph idx="1"/>
          </p:nvPr>
        </p:nvSpPr>
        <p:spPr/>
        <p:txBody>
          <a:bodyPr/>
          <a:lstStyle/>
          <a:p>
            <a:r>
              <a:rPr lang="en-GB" dirty="0"/>
              <a:t>I recommend that a folder has either Folders and Sub Folders only or Files only.  Do not mix the two.</a:t>
            </a:r>
          </a:p>
          <a:p>
            <a:r>
              <a:rPr lang="en-GB" dirty="0"/>
              <a:t>Do not just click File, Save and hope the computer has saved your file somewhere useful (Unless you specifically know the default location for the App you are using).  Use File, Save </a:t>
            </a:r>
            <a:r>
              <a:rPr lang="en-GB" dirty="0">
                <a:solidFill>
                  <a:srgbClr val="FFFF00"/>
                </a:solidFill>
              </a:rPr>
              <a:t>AS</a:t>
            </a:r>
            <a:r>
              <a:rPr lang="en-GB" dirty="0"/>
              <a:t>…  This will </a:t>
            </a:r>
            <a:r>
              <a:rPr lang="en-GB" dirty="0">
                <a:solidFill>
                  <a:srgbClr val="FFFF00"/>
                </a:solidFill>
              </a:rPr>
              <a:t>always</a:t>
            </a:r>
            <a:r>
              <a:rPr lang="en-GB" dirty="0"/>
              <a:t> give you the option to navigate to a folder of your choice.</a:t>
            </a:r>
          </a:p>
          <a:p>
            <a:r>
              <a:rPr lang="en-GB" dirty="0"/>
              <a:t>Think about a naming convention for your files and folders – and stick to it.  I try and use </a:t>
            </a:r>
            <a:br>
              <a:rPr lang="en-GB" dirty="0"/>
            </a:br>
            <a:r>
              <a:rPr lang="en-GB" dirty="0"/>
              <a:t>yyyy mm </a:t>
            </a:r>
            <a:r>
              <a:rPr lang="en-GB" i="1" dirty="0"/>
              <a:t>name</a:t>
            </a:r>
            <a:r>
              <a:rPr lang="en-GB" dirty="0"/>
              <a:t>.</a:t>
            </a:r>
          </a:p>
        </p:txBody>
      </p:sp>
    </p:spTree>
    <p:extLst>
      <p:ext uri="{BB962C8B-B14F-4D97-AF65-F5344CB8AC3E}">
        <p14:creationId xmlns:p14="http://schemas.microsoft.com/office/powerpoint/2010/main" val="3792307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548B2-2D62-4FB2-AAFA-C6D3E2BA5A7F}"/>
              </a:ext>
            </a:extLst>
          </p:cNvPr>
          <p:cNvSpPr>
            <a:spLocks noGrp="1"/>
          </p:cNvSpPr>
          <p:nvPr>
            <p:ph type="title"/>
          </p:nvPr>
        </p:nvSpPr>
        <p:spPr/>
        <p:txBody>
          <a:bodyPr/>
          <a:lstStyle/>
          <a:p>
            <a:r>
              <a:rPr lang="en-GB" dirty="0"/>
              <a:t>Things to Consider</a:t>
            </a:r>
          </a:p>
        </p:txBody>
      </p:sp>
      <p:sp>
        <p:nvSpPr>
          <p:cNvPr id="3" name="Content Placeholder 2">
            <a:extLst>
              <a:ext uri="{FF2B5EF4-FFF2-40B4-BE49-F238E27FC236}">
                <a16:creationId xmlns:a16="http://schemas.microsoft.com/office/drawing/2014/main" id="{E794D4E1-C75E-4EEE-B82C-BB554A2CF70A}"/>
              </a:ext>
            </a:extLst>
          </p:cNvPr>
          <p:cNvSpPr>
            <a:spLocks noGrp="1"/>
          </p:cNvSpPr>
          <p:nvPr>
            <p:ph idx="1"/>
          </p:nvPr>
        </p:nvSpPr>
        <p:spPr/>
        <p:txBody>
          <a:bodyPr/>
          <a:lstStyle/>
          <a:p>
            <a:r>
              <a:rPr lang="en-GB" dirty="0"/>
              <a:t>Think about downloading a file from the internet. By default it goes into your “Downloads” folder.</a:t>
            </a:r>
          </a:p>
          <a:p>
            <a:r>
              <a:rPr lang="en-GB" dirty="0"/>
              <a:t>Do you really want your bank statements mixed up with newsletters and applications?</a:t>
            </a:r>
          </a:p>
          <a:p>
            <a:r>
              <a:rPr lang="en-GB" dirty="0"/>
              <a:t>Far better to put each type in their own folders or subfolders.</a:t>
            </a:r>
          </a:p>
          <a:p>
            <a:r>
              <a:rPr lang="en-GB" dirty="0"/>
              <a:t>Once downloaded, open a second instance of File Explorer and arrange the two windows side by side.</a:t>
            </a:r>
          </a:p>
          <a:p>
            <a:r>
              <a:rPr lang="en-GB" dirty="0"/>
              <a:t>In one screen show the downloads folder. In the other, show your destination folder.</a:t>
            </a:r>
          </a:p>
          <a:p>
            <a:r>
              <a:rPr lang="en-GB" dirty="0"/>
              <a:t>Click and drag from one screen to the other. Or use Cut and Paste. Either shortcuts or from the ribbon bar.</a:t>
            </a:r>
          </a:p>
        </p:txBody>
      </p:sp>
    </p:spTree>
    <p:extLst>
      <p:ext uri="{BB962C8B-B14F-4D97-AF65-F5344CB8AC3E}">
        <p14:creationId xmlns:p14="http://schemas.microsoft.com/office/powerpoint/2010/main" val="4214155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85237-857D-4B3F-A3CC-2C83A3554413}"/>
              </a:ext>
            </a:extLst>
          </p:cNvPr>
          <p:cNvSpPr>
            <a:spLocks noGrp="1"/>
          </p:cNvSpPr>
          <p:nvPr>
            <p:ph type="title"/>
          </p:nvPr>
        </p:nvSpPr>
        <p:spPr/>
        <p:txBody>
          <a:bodyPr/>
          <a:lstStyle/>
          <a:p>
            <a:r>
              <a:rPr lang="en-GB" dirty="0"/>
              <a:t>Better still……</a:t>
            </a:r>
          </a:p>
        </p:txBody>
      </p:sp>
      <p:sp>
        <p:nvSpPr>
          <p:cNvPr id="3" name="Content Placeholder 2">
            <a:extLst>
              <a:ext uri="{FF2B5EF4-FFF2-40B4-BE49-F238E27FC236}">
                <a16:creationId xmlns:a16="http://schemas.microsoft.com/office/drawing/2014/main" id="{E072015B-EDCA-49A7-AA74-BB76E2EB51AF}"/>
              </a:ext>
            </a:extLst>
          </p:cNvPr>
          <p:cNvSpPr>
            <a:spLocks noGrp="1"/>
          </p:cNvSpPr>
          <p:nvPr>
            <p:ph idx="1"/>
          </p:nvPr>
        </p:nvSpPr>
        <p:spPr/>
        <p:txBody>
          <a:bodyPr/>
          <a:lstStyle/>
          <a:p>
            <a:r>
              <a:rPr lang="en-GB" dirty="0"/>
              <a:t>Download to the correct folder in the first place.</a:t>
            </a:r>
          </a:p>
        </p:txBody>
      </p:sp>
    </p:spTree>
    <p:extLst>
      <p:ext uri="{BB962C8B-B14F-4D97-AF65-F5344CB8AC3E}">
        <p14:creationId xmlns:p14="http://schemas.microsoft.com/office/powerpoint/2010/main" val="912731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3E663-4CBE-4571-91BE-6EE0AAF95614}"/>
              </a:ext>
            </a:extLst>
          </p:cNvPr>
          <p:cNvSpPr>
            <a:spLocks noGrp="1"/>
          </p:cNvSpPr>
          <p:nvPr>
            <p:ph type="ctrTitle"/>
          </p:nvPr>
        </p:nvSpPr>
        <p:spPr/>
        <p:txBody>
          <a:bodyPr/>
          <a:lstStyle/>
          <a:p>
            <a:r>
              <a:rPr lang="en-GB" dirty="0"/>
              <a:t>Browser Options</a:t>
            </a:r>
          </a:p>
        </p:txBody>
      </p:sp>
      <p:sp>
        <p:nvSpPr>
          <p:cNvPr id="3" name="Subtitle 2">
            <a:extLst>
              <a:ext uri="{FF2B5EF4-FFF2-40B4-BE49-F238E27FC236}">
                <a16:creationId xmlns:a16="http://schemas.microsoft.com/office/drawing/2014/main" id="{4FF25715-E42E-4E0C-8FB2-B918293D0AB6}"/>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150796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ical user interface, text, application&#10;&#10;Description automatically generated">
            <a:extLst>
              <a:ext uri="{FF2B5EF4-FFF2-40B4-BE49-F238E27FC236}">
                <a16:creationId xmlns:a16="http://schemas.microsoft.com/office/drawing/2014/main" id="{155EA213-6972-4E4E-BFA8-AF7B493AF51B}"/>
              </a:ext>
            </a:extLst>
          </p:cNvPr>
          <p:cNvPicPr>
            <a:picLocks noGrp="1" noChangeAspect="1"/>
          </p:cNvPicPr>
          <p:nvPr>
            <p:ph idx="1"/>
          </p:nvPr>
        </p:nvPicPr>
        <p:blipFill>
          <a:blip r:embed="rId3"/>
          <a:stretch>
            <a:fillRect/>
          </a:stretch>
        </p:blipFill>
        <p:spPr>
          <a:xfrm>
            <a:off x="850671" y="5272803"/>
            <a:ext cx="3843209" cy="1270861"/>
          </a:xfrm>
        </p:spPr>
      </p:pic>
      <p:pic>
        <p:nvPicPr>
          <p:cNvPr id="5" name="Picture 4">
            <a:extLst>
              <a:ext uri="{FF2B5EF4-FFF2-40B4-BE49-F238E27FC236}">
                <a16:creationId xmlns:a16="http://schemas.microsoft.com/office/drawing/2014/main" id="{9DDC5A51-E528-445C-954E-2B04E91008D1}"/>
              </a:ext>
            </a:extLst>
          </p:cNvPr>
          <p:cNvPicPr>
            <a:picLocks noChangeAspect="1"/>
          </p:cNvPicPr>
          <p:nvPr/>
        </p:nvPicPr>
        <p:blipFill>
          <a:blip r:embed="rId4"/>
          <a:stretch>
            <a:fillRect/>
          </a:stretch>
        </p:blipFill>
        <p:spPr>
          <a:xfrm>
            <a:off x="1035463" y="0"/>
            <a:ext cx="10079338" cy="5054137"/>
          </a:xfrm>
          <a:prstGeom prst="rect">
            <a:avLst/>
          </a:prstGeom>
        </p:spPr>
      </p:pic>
      <p:pic>
        <p:nvPicPr>
          <p:cNvPr id="9" name="Picture 8">
            <a:extLst>
              <a:ext uri="{FF2B5EF4-FFF2-40B4-BE49-F238E27FC236}">
                <a16:creationId xmlns:a16="http://schemas.microsoft.com/office/drawing/2014/main" id="{CB417674-62F8-487A-9281-FC1A86C2ECEF}"/>
              </a:ext>
            </a:extLst>
          </p:cNvPr>
          <p:cNvPicPr>
            <a:picLocks noChangeAspect="1"/>
          </p:cNvPicPr>
          <p:nvPr/>
        </p:nvPicPr>
        <p:blipFill>
          <a:blip r:embed="rId5"/>
          <a:stretch>
            <a:fillRect/>
          </a:stretch>
        </p:blipFill>
        <p:spPr>
          <a:xfrm>
            <a:off x="4888239" y="5272804"/>
            <a:ext cx="6324753" cy="1270861"/>
          </a:xfrm>
          <a:prstGeom prst="rect">
            <a:avLst/>
          </a:prstGeom>
        </p:spPr>
      </p:pic>
      <p:sp>
        <p:nvSpPr>
          <p:cNvPr id="6" name="TextBox 5">
            <a:extLst>
              <a:ext uri="{FF2B5EF4-FFF2-40B4-BE49-F238E27FC236}">
                <a16:creationId xmlns:a16="http://schemas.microsoft.com/office/drawing/2014/main" id="{DBEC6549-730C-4508-A31E-E61F5D6651C3}"/>
              </a:ext>
            </a:extLst>
          </p:cNvPr>
          <p:cNvSpPr txBox="1"/>
          <p:nvPr/>
        </p:nvSpPr>
        <p:spPr>
          <a:xfrm>
            <a:off x="3025833" y="2576945"/>
            <a:ext cx="3843208" cy="646331"/>
          </a:xfrm>
          <a:prstGeom prst="rect">
            <a:avLst/>
          </a:prstGeom>
          <a:noFill/>
        </p:spPr>
        <p:txBody>
          <a:bodyPr wrap="square" rtlCol="0">
            <a:spAutoFit/>
          </a:bodyPr>
          <a:lstStyle/>
          <a:p>
            <a:r>
              <a:rPr lang="en-GB" sz="3600" dirty="0"/>
              <a:t>Microsoft Edge</a:t>
            </a:r>
          </a:p>
        </p:txBody>
      </p:sp>
      <p:sp>
        <p:nvSpPr>
          <p:cNvPr id="2" name="Rectangle 1">
            <a:extLst>
              <a:ext uri="{FF2B5EF4-FFF2-40B4-BE49-F238E27FC236}">
                <a16:creationId xmlns:a16="http://schemas.microsoft.com/office/drawing/2014/main" id="{A8B483DB-7D21-4D7A-B118-FBACC5C56E49}"/>
              </a:ext>
            </a:extLst>
          </p:cNvPr>
          <p:cNvSpPr/>
          <p:nvPr/>
        </p:nvSpPr>
        <p:spPr>
          <a:xfrm>
            <a:off x="2773680" y="365760"/>
            <a:ext cx="3322320" cy="3803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4040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4653465B-5DB1-495A-BB0D-80C5E07A98CD}"/>
              </a:ext>
            </a:extLst>
          </p:cNvPr>
          <p:cNvPicPr>
            <a:picLocks noChangeAspect="1"/>
          </p:cNvPicPr>
          <p:nvPr/>
        </p:nvPicPr>
        <p:blipFill>
          <a:blip r:embed="rId3"/>
          <a:stretch>
            <a:fillRect/>
          </a:stretch>
        </p:blipFill>
        <p:spPr>
          <a:xfrm>
            <a:off x="2266415" y="173541"/>
            <a:ext cx="7659169" cy="4744112"/>
          </a:xfrm>
          <a:prstGeom prst="rect">
            <a:avLst/>
          </a:prstGeom>
        </p:spPr>
      </p:pic>
      <p:sp>
        <p:nvSpPr>
          <p:cNvPr id="2" name="Rectangle 1">
            <a:extLst>
              <a:ext uri="{FF2B5EF4-FFF2-40B4-BE49-F238E27FC236}">
                <a16:creationId xmlns:a16="http://schemas.microsoft.com/office/drawing/2014/main" id="{51B638AA-43AC-4A8D-BC10-E0E5BB92AED9}"/>
              </a:ext>
            </a:extLst>
          </p:cNvPr>
          <p:cNvSpPr/>
          <p:nvPr/>
        </p:nvSpPr>
        <p:spPr>
          <a:xfrm>
            <a:off x="3557847" y="465513"/>
            <a:ext cx="1729048" cy="3491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C53DF0B2-E290-4DAC-8F04-2FA7DC848047}"/>
              </a:ext>
            </a:extLst>
          </p:cNvPr>
          <p:cNvSpPr/>
          <p:nvPr/>
        </p:nvSpPr>
        <p:spPr>
          <a:xfrm>
            <a:off x="2266415" y="2545597"/>
            <a:ext cx="1729048" cy="34913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87865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4653465B-5DB1-495A-BB0D-80C5E07A98CD}"/>
              </a:ext>
            </a:extLst>
          </p:cNvPr>
          <p:cNvPicPr>
            <a:picLocks noChangeAspect="1"/>
          </p:cNvPicPr>
          <p:nvPr/>
        </p:nvPicPr>
        <p:blipFill>
          <a:blip r:embed="rId3"/>
          <a:stretch>
            <a:fillRect/>
          </a:stretch>
        </p:blipFill>
        <p:spPr>
          <a:xfrm>
            <a:off x="5346915" y="173542"/>
            <a:ext cx="4578669" cy="2836042"/>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C2CEFCAE-6A02-4B32-9585-5630CA2182EA}"/>
              </a:ext>
            </a:extLst>
          </p:cNvPr>
          <p:cNvPicPr>
            <a:picLocks noChangeAspect="1"/>
          </p:cNvPicPr>
          <p:nvPr/>
        </p:nvPicPr>
        <p:blipFill>
          <a:blip r:embed="rId4"/>
          <a:stretch>
            <a:fillRect/>
          </a:stretch>
        </p:blipFill>
        <p:spPr>
          <a:xfrm>
            <a:off x="1690072" y="3112084"/>
            <a:ext cx="8811855" cy="3572374"/>
          </a:xfrm>
          <a:prstGeom prst="rect">
            <a:avLst/>
          </a:prstGeom>
        </p:spPr>
      </p:pic>
      <p:sp>
        <p:nvSpPr>
          <p:cNvPr id="5" name="Rectangle 4">
            <a:extLst>
              <a:ext uri="{FF2B5EF4-FFF2-40B4-BE49-F238E27FC236}">
                <a16:creationId xmlns:a16="http://schemas.microsoft.com/office/drawing/2014/main" id="{01676DA2-587C-407D-91E9-538ADC9F7B44}"/>
              </a:ext>
            </a:extLst>
          </p:cNvPr>
          <p:cNvSpPr/>
          <p:nvPr/>
        </p:nvSpPr>
        <p:spPr>
          <a:xfrm>
            <a:off x="2619214" y="3326500"/>
            <a:ext cx="4587498" cy="517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2759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63CDF41A-5806-40B1-BCB6-A1B8882BBC69}"/>
              </a:ext>
            </a:extLst>
          </p:cNvPr>
          <p:cNvPicPr>
            <a:picLocks noChangeAspect="1"/>
          </p:cNvPicPr>
          <p:nvPr/>
        </p:nvPicPr>
        <p:blipFill>
          <a:blip r:embed="rId3"/>
          <a:stretch>
            <a:fillRect/>
          </a:stretch>
        </p:blipFill>
        <p:spPr>
          <a:xfrm>
            <a:off x="49839" y="945397"/>
            <a:ext cx="12073513" cy="4974955"/>
          </a:xfrm>
          <a:prstGeom prst="rect">
            <a:avLst/>
          </a:prstGeom>
        </p:spPr>
      </p:pic>
      <p:sp>
        <p:nvSpPr>
          <p:cNvPr id="4" name="Rectangle 3">
            <a:extLst>
              <a:ext uri="{FF2B5EF4-FFF2-40B4-BE49-F238E27FC236}">
                <a16:creationId xmlns:a16="http://schemas.microsoft.com/office/drawing/2014/main" id="{BF3E7763-3327-429D-BB3C-3770292FC690}"/>
              </a:ext>
            </a:extLst>
          </p:cNvPr>
          <p:cNvSpPr/>
          <p:nvPr/>
        </p:nvSpPr>
        <p:spPr>
          <a:xfrm>
            <a:off x="2634711" y="4025735"/>
            <a:ext cx="8326213" cy="7718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55FF296D-CAEF-4207-883A-D27332B409B8}"/>
              </a:ext>
            </a:extLst>
          </p:cNvPr>
          <p:cNvSpPr/>
          <p:nvPr/>
        </p:nvSpPr>
        <p:spPr>
          <a:xfrm>
            <a:off x="2327564" y="1496291"/>
            <a:ext cx="2576945" cy="3657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339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DC8FB7E4-F494-4E45-8166-ED5104B7D6C0}"/>
              </a:ext>
            </a:extLst>
          </p:cNvPr>
          <p:cNvPicPr>
            <a:picLocks noChangeAspect="1"/>
          </p:cNvPicPr>
          <p:nvPr/>
        </p:nvPicPr>
        <p:blipFill>
          <a:blip r:embed="rId3"/>
          <a:stretch>
            <a:fillRect/>
          </a:stretch>
        </p:blipFill>
        <p:spPr>
          <a:xfrm>
            <a:off x="32333" y="852406"/>
            <a:ext cx="12159667" cy="5275703"/>
          </a:xfrm>
          <a:prstGeom prst="rect">
            <a:avLst/>
          </a:prstGeom>
        </p:spPr>
      </p:pic>
      <p:sp>
        <p:nvSpPr>
          <p:cNvPr id="4" name="Rectangle 3">
            <a:extLst>
              <a:ext uri="{FF2B5EF4-FFF2-40B4-BE49-F238E27FC236}">
                <a16:creationId xmlns:a16="http://schemas.microsoft.com/office/drawing/2014/main" id="{EAC6575D-E658-45CE-8088-494B112F698D}"/>
              </a:ext>
            </a:extLst>
          </p:cNvPr>
          <p:cNvSpPr/>
          <p:nvPr/>
        </p:nvSpPr>
        <p:spPr>
          <a:xfrm>
            <a:off x="3595607" y="3828081"/>
            <a:ext cx="7563173" cy="190629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01215654-2044-4A70-923E-A03C3717E0AB}"/>
              </a:ext>
            </a:extLst>
          </p:cNvPr>
          <p:cNvSpPr/>
          <p:nvPr/>
        </p:nvSpPr>
        <p:spPr>
          <a:xfrm>
            <a:off x="3192087" y="1379913"/>
            <a:ext cx="4189615" cy="4488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A5DBCC35-B9BF-44F3-9069-E194F3BD0596}"/>
              </a:ext>
            </a:extLst>
          </p:cNvPr>
          <p:cNvSpPr/>
          <p:nvPr/>
        </p:nvSpPr>
        <p:spPr>
          <a:xfrm>
            <a:off x="382386" y="3041370"/>
            <a:ext cx="2809702" cy="63285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8169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F6EF2-718E-4BF8-8412-799102627376}"/>
              </a:ext>
            </a:extLst>
          </p:cNvPr>
          <p:cNvSpPr>
            <a:spLocks noGrp="1"/>
          </p:cNvSpPr>
          <p:nvPr>
            <p:ph type="ctrTitle"/>
          </p:nvPr>
        </p:nvSpPr>
        <p:spPr/>
        <p:txBody>
          <a:bodyPr/>
          <a:lstStyle/>
          <a:p>
            <a:r>
              <a:rPr lang="en-GB" dirty="0"/>
              <a:t>Detailed navigation</a:t>
            </a:r>
          </a:p>
        </p:txBody>
      </p:sp>
      <p:sp>
        <p:nvSpPr>
          <p:cNvPr id="3" name="Subtitle 2">
            <a:extLst>
              <a:ext uri="{FF2B5EF4-FFF2-40B4-BE49-F238E27FC236}">
                <a16:creationId xmlns:a16="http://schemas.microsoft.com/office/drawing/2014/main" id="{84A48302-2A17-4FB3-BB16-0CD655E0C4DE}"/>
              </a:ext>
            </a:extLst>
          </p:cNvPr>
          <p:cNvSpPr>
            <a:spLocks noGrp="1"/>
          </p:cNvSpPr>
          <p:nvPr>
            <p:ph type="subTitle" idx="1"/>
          </p:nvPr>
        </p:nvSpPr>
        <p:spPr/>
        <p:txBody>
          <a:bodyPr/>
          <a:lstStyle/>
          <a:p>
            <a:r>
              <a:rPr lang="en-GB" dirty="0"/>
              <a:t>a closer look in the Right Hand Pane</a:t>
            </a:r>
          </a:p>
        </p:txBody>
      </p:sp>
    </p:spTree>
    <p:extLst>
      <p:ext uri="{BB962C8B-B14F-4D97-AF65-F5344CB8AC3E}">
        <p14:creationId xmlns:p14="http://schemas.microsoft.com/office/powerpoint/2010/main" val="803475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172BEE-A667-4BC8-9733-A87B156A8724}"/>
              </a:ext>
            </a:extLst>
          </p:cNvPr>
          <p:cNvPicPr>
            <a:picLocks noChangeAspect="1"/>
          </p:cNvPicPr>
          <p:nvPr/>
        </p:nvPicPr>
        <p:blipFill>
          <a:blip r:embed="rId3"/>
          <a:stretch>
            <a:fillRect/>
          </a:stretch>
        </p:blipFill>
        <p:spPr>
          <a:xfrm>
            <a:off x="1506225" y="0"/>
            <a:ext cx="9179549" cy="6858000"/>
          </a:xfrm>
          <a:prstGeom prst="rect">
            <a:avLst/>
          </a:prstGeom>
        </p:spPr>
      </p:pic>
      <p:sp>
        <p:nvSpPr>
          <p:cNvPr id="4" name="Rectangle 3">
            <a:extLst>
              <a:ext uri="{FF2B5EF4-FFF2-40B4-BE49-F238E27FC236}">
                <a16:creationId xmlns:a16="http://schemas.microsoft.com/office/drawing/2014/main" id="{6747A183-A0B5-4414-9B24-38D6188CA7D1}"/>
              </a:ext>
            </a:extLst>
          </p:cNvPr>
          <p:cNvSpPr/>
          <p:nvPr/>
        </p:nvSpPr>
        <p:spPr>
          <a:xfrm>
            <a:off x="2314412" y="1149050"/>
            <a:ext cx="4776199" cy="4391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6803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0E85DCE5-528F-4716-A8C7-0AAF5718F252}"/>
              </a:ext>
            </a:extLst>
          </p:cNvPr>
          <p:cNvPicPr>
            <a:picLocks noChangeAspect="1"/>
          </p:cNvPicPr>
          <p:nvPr/>
        </p:nvPicPr>
        <p:blipFill>
          <a:blip r:embed="rId3"/>
          <a:stretch>
            <a:fillRect/>
          </a:stretch>
        </p:blipFill>
        <p:spPr>
          <a:xfrm>
            <a:off x="756492" y="132890"/>
            <a:ext cx="10679015" cy="6592220"/>
          </a:xfrm>
          <a:prstGeom prst="rect">
            <a:avLst/>
          </a:prstGeom>
        </p:spPr>
      </p:pic>
      <p:sp>
        <p:nvSpPr>
          <p:cNvPr id="4" name="Rectangle 3">
            <a:extLst>
              <a:ext uri="{FF2B5EF4-FFF2-40B4-BE49-F238E27FC236}">
                <a16:creationId xmlns:a16="http://schemas.microsoft.com/office/drawing/2014/main" id="{0A8DA338-354A-447D-96C1-35FB192F7028}"/>
              </a:ext>
            </a:extLst>
          </p:cNvPr>
          <p:cNvSpPr/>
          <p:nvPr/>
        </p:nvSpPr>
        <p:spPr>
          <a:xfrm>
            <a:off x="1448140" y="1485935"/>
            <a:ext cx="3492828" cy="4391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5E2A7B0C-21B2-4DA9-B36F-325C1AFCEEFC}"/>
              </a:ext>
            </a:extLst>
          </p:cNvPr>
          <p:cNvSpPr/>
          <p:nvPr/>
        </p:nvSpPr>
        <p:spPr>
          <a:xfrm>
            <a:off x="4940968" y="1808678"/>
            <a:ext cx="6031832" cy="4391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5628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0E85DCE5-528F-4716-A8C7-0AAF5718F252}"/>
              </a:ext>
            </a:extLst>
          </p:cNvPr>
          <p:cNvPicPr>
            <a:picLocks noChangeAspect="1"/>
          </p:cNvPicPr>
          <p:nvPr/>
        </p:nvPicPr>
        <p:blipFill>
          <a:blip r:embed="rId3"/>
          <a:stretch>
            <a:fillRect/>
          </a:stretch>
        </p:blipFill>
        <p:spPr>
          <a:xfrm>
            <a:off x="756492" y="132890"/>
            <a:ext cx="10679015" cy="6592220"/>
          </a:xfrm>
          <a:prstGeom prst="rect">
            <a:avLst/>
          </a:prstGeom>
        </p:spPr>
      </p:pic>
      <p:sp>
        <p:nvSpPr>
          <p:cNvPr id="2" name="Oval 1">
            <a:extLst>
              <a:ext uri="{FF2B5EF4-FFF2-40B4-BE49-F238E27FC236}">
                <a16:creationId xmlns:a16="http://schemas.microsoft.com/office/drawing/2014/main" id="{1D65ADE5-28F9-454E-A970-ED68EDF98A26}"/>
              </a:ext>
            </a:extLst>
          </p:cNvPr>
          <p:cNvSpPr/>
          <p:nvPr/>
        </p:nvSpPr>
        <p:spPr>
          <a:xfrm>
            <a:off x="5918661" y="1629296"/>
            <a:ext cx="648393" cy="6483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81874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973026D9-1912-46E3-8580-75390D8E7E5B}"/>
              </a:ext>
            </a:extLst>
          </p:cNvPr>
          <p:cNvPicPr>
            <a:picLocks noChangeAspect="1"/>
          </p:cNvPicPr>
          <p:nvPr/>
        </p:nvPicPr>
        <p:blipFill>
          <a:blip r:embed="rId3"/>
          <a:stretch>
            <a:fillRect/>
          </a:stretch>
        </p:blipFill>
        <p:spPr>
          <a:xfrm>
            <a:off x="780308" y="4284"/>
            <a:ext cx="10631384" cy="6849431"/>
          </a:xfrm>
          <a:prstGeom prst="rect">
            <a:avLst/>
          </a:prstGeom>
        </p:spPr>
      </p:pic>
      <p:sp>
        <p:nvSpPr>
          <p:cNvPr id="4" name="Rectangle 3">
            <a:extLst>
              <a:ext uri="{FF2B5EF4-FFF2-40B4-BE49-F238E27FC236}">
                <a16:creationId xmlns:a16="http://schemas.microsoft.com/office/drawing/2014/main" id="{8616BD76-7524-480B-983C-4AB6E9081C41}"/>
              </a:ext>
            </a:extLst>
          </p:cNvPr>
          <p:cNvSpPr/>
          <p:nvPr/>
        </p:nvSpPr>
        <p:spPr>
          <a:xfrm>
            <a:off x="9881936" y="1684421"/>
            <a:ext cx="1235243" cy="50532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0007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4564487B-611A-4AD6-AEA6-C348E7E7BC00}"/>
              </a:ext>
            </a:extLst>
          </p:cNvPr>
          <p:cNvPicPr>
            <a:picLocks noChangeAspect="1"/>
          </p:cNvPicPr>
          <p:nvPr/>
        </p:nvPicPr>
        <p:blipFill>
          <a:blip r:embed="rId3"/>
          <a:stretch>
            <a:fillRect/>
          </a:stretch>
        </p:blipFill>
        <p:spPr>
          <a:xfrm>
            <a:off x="5147734" y="0"/>
            <a:ext cx="7044266" cy="6858000"/>
          </a:xfrm>
          <a:prstGeom prst="rect">
            <a:avLst/>
          </a:prstGeom>
        </p:spPr>
      </p:pic>
      <p:sp>
        <p:nvSpPr>
          <p:cNvPr id="4" name="TextBox 3">
            <a:extLst>
              <a:ext uri="{FF2B5EF4-FFF2-40B4-BE49-F238E27FC236}">
                <a16:creationId xmlns:a16="http://schemas.microsoft.com/office/drawing/2014/main" id="{84F4E7D4-C10C-4F1A-BF72-E995F8A948DC}"/>
              </a:ext>
            </a:extLst>
          </p:cNvPr>
          <p:cNvSpPr txBox="1"/>
          <p:nvPr/>
        </p:nvSpPr>
        <p:spPr>
          <a:xfrm>
            <a:off x="418454" y="712922"/>
            <a:ext cx="4523611" cy="2862322"/>
          </a:xfrm>
          <a:prstGeom prst="rect">
            <a:avLst/>
          </a:prstGeom>
          <a:noFill/>
        </p:spPr>
        <p:txBody>
          <a:bodyPr wrap="none" rtlCol="0">
            <a:spAutoFit/>
          </a:bodyPr>
          <a:lstStyle/>
          <a:p>
            <a:r>
              <a:rPr lang="en-GB" dirty="0"/>
              <a:t>This slide is made up with a bit of trickery</a:t>
            </a:r>
          </a:p>
          <a:p>
            <a:endParaRPr lang="en-GB" dirty="0"/>
          </a:p>
          <a:p>
            <a:r>
              <a:rPr lang="en-GB" dirty="0"/>
              <a:t>However, it shows that there is more than one</a:t>
            </a:r>
          </a:p>
          <a:p>
            <a:r>
              <a:rPr lang="en-GB" dirty="0"/>
              <a:t>Way to view your files.</a:t>
            </a:r>
          </a:p>
          <a:p>
            <a:endParaRPr lang="en-GB" dirty="0"/>
          </a:p>
          <a:p>
            <a:r>
              <a:rPr lang="en-GB" dirty="0"/>
              <a:t>Quick Access</a:t>
            </a:r>
            <a:br>
              <a:rPr lang="en-GB" dirty="0"/>
            </a:br>
            <a:r>
              <a:rPr lang="en-GB" dirty="0"/>
              <a:t>OneDrive</a:t>
            </a:r>
          </a:p>
          <a:p>
            <a:r>
              <a:rPr lang="en-GB" dirty="0"/>
              <a:t>This PC</a:t>
            </a:r>
          </a:p>
          <a:p>
            <a:r>
              <a:rPr lang="en-GB" dirty="0"/>
              <a:t>The Users folder from Windows</a:t>
            </a:r>
          </a:p>
          <a:p>
            <a:r>
              <a:rPr lang="en-GB" dirty="0"/>
              <a:t>A Mapped Drive</a:t>
            </a:r>
          </a:p>
        </p:txBody>
      </p:sp>
      <p:sp>
        <p:nvSpPr>
          <p:cNvPr id="2" name="TextBox 1">
            <a:extLst>
              <a:ext uri="{FF2B5EF4-FFF2-40B4-BE49-F238E27FC236}">
                <a16:creationId xmlns:a16="http://schemas.microsoft.com/office/drawing/2014/main" id="{0D3AC4C5-7E45-400C-9C37-73FE43225422}"/>
              </a:ext>
            </a:extLst>
          </p:cNvPr>
          <p:cNvSpPr txBox="1"/>
          <p:nvPr/>
        </p:nvSpPr>
        <p:spPr>
          <a:xfrm>
            <a:off x="418454" y="4020671"/>
            <a:ext cx="3186770" cy="1200329"/>
          </a:xfrm>
          <a:prstGeom prst="rect">
            <a:avLst/>
          </a:prstGeom>
          <a:noFill/>
        </p:spPr>
        <p:txBody>
          <a:bodyPr wrap="none" rtlCol="0">
            <a:spAutoFit/>
          </a:bodyPr>
          <a:lstStyle/>
          <a:p>
            <a:r>
              <a:rPr lang="en-GB" dirty="0"/>
              <a:t>Advanced stuff.</a:t>
            </a:r>
          </a:p>
          <a:p>
            <a:endParaRPr lang="en-GB" dirty="0"/>
          </a:p>
          <a:p>
            <a:r>
              <a:rPr lang="en-GB" dirty="0"/>
              <a:t>One of these folders is an error, </a:t>
            </a:r>
          </a:p>
          <a:p>
            <a:r>
              <a:rPr lang="en-GB" dirty="0"/>
              <a:t>can you tell me which one?</a:t>
            </a:r>
          </a:p>
        </p:txBody>
      </p:sp>
    </p:spTree>
    <p:extLst>
      <p:ext uri="{BB962C8B-B14F-4D97-AF65-F5344CB8AC3E}">
        <p14:creationId xmlns:p14="http://schemas.microsoft.com/office/powerpoint/2010/main" val="129617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87AE-BB97-4CD9-BBAE-BD610B8E1058}"/>
              </a:ext>
            </a:extLst>
          </p:cNvPr>
          <p:cNvSpPr>
            <a:spLocks noGrp="1"/>
          </p:cNvSpPr>
          <p:nvPr>
            <p:ph type="ctrTitle"/>
          </p:nvPr>
        </p:nvSpPr>
        <p:spPr/>
        <p:txBody>
          <a:bodyPr/>
          <a:lstStyle/>
          <a:p>
            <a:r>
              <a:rPr lang="en-GB" dirty="0"/>
              <a:t>File or Folder Selection</a:t>
            </a:r>
          </a:p>
        </p:txBody>
      </p:sp>
      <p:sp>
        <p:nvSpPr>
          <p:cNvPr id="3" name="Subtitle 2">
            <a:extLst>
              <a:ext uri="{FF2B5EF4-FFF2-40B4-BE49-F238E27FC236}">
                <a16:creationId xmlns:a16="http://schemas.microsoft.com/office/drawing/2014/main" id="{F8C5B1E0-F217-4105-AC6D-11F2AEC1A02C}"/>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115734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9DE1-B936-4C09-B099-68920DF2D2E6}"/>
              </a:ext>
            </a:extLst>
          </p:cNvPr>
          <p:cNvSpPr>
            <a:spLocks noGrp="1"/>
          </p:cNvSpPr>
          <p:nvPr>
            <p:ph type="title"/>
          </p:nvPr>
        </p:nvSpPr>
        <p:spPr/>
        <p:txBody>
          <a:bodyPr/>
          <a:lstStyle/>
          <a:p>
            <a:r>
              <a:rPr lang="en-GB" dirty="0"/>
              <a:t>Selecting a number of files</a:t>
            </a:r>
          </a:p>
        </p:txBody>
      </p:sp>
      <p:sp>
        <p:nvSpPr>
          <p:cNvPr id="3" name="Content Placeholder 2">
            <a:extLst>
              <a:ext uri="{FF2B5EF4-FFF2-40B4-BE49-F238E27FC236}">
                <a16:creationId xmlns:a16="http://schemas.microsoft.com/office/drawing/2014/main" id="{C3B468EB-E545-4ABC-B17A-BD3F84A3BC9A}"/>
              </a:ext>
            </a:extLst>
          </p:cNvPr>
          <p:cNvSpPr>
            <a:spLocks noGrp="1"/>
          </p:cNvSpPr>
          <p:nvPr>
            <p:ph idx="1"/>
          </p:nvPr>
        </p:nvSpPr>
        <p:spPr/>
        <p:txBody>
          <a:bodyPr/>
          <a:lstStyle/>
          <a:p>
            <a:r>
              <a:rPr lang="en-GB" dirty="0"/>
              <a:t>There are many occasions where you will want to select a selection of you files – moving the better quality photographs to their own folder for example.</a:t>
            </a:r>
          </a:p>
          <a:p>
            <a:r>
              <a:rPr lang="en-GB" dirty="0"/>
              <a:t>We are going to use Shift Click and Ctrl Click.</a:t>
            </a:r>
          </a:p>
          <a:p>
            <a:r>
              <a:rPr lang="en-GB" dirty="0"/>
              <a:t>Shift Click selects a group of files from the first to the last.  You click the first file and then Shift click the one at the end of your wanted selection</a:t>
            </a:r>
          </a:p>
          <a:p>
            <a:r>
              <a:rPr lang="en-GB" dirty="0"/>
              <a:t>Ctrl Click selects individual files.  Click the first one, then Ctrl Click any additional others.  Ctrl Click again to deselect any you don’t want.</a:t>
            </a:r>
          </a:p>
        </p:txBody>
      </p:sp>
    </p:spTree>
    <p:extLst>
      <p:ext uri="{BB962C8B-B14F-4D97-AF65-F5344CB8AC3E}">
        <p14:creationId xmlns:p14="http://schemas.microsoft.com/office/powerpoint/2010/main" val="109448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pplication&#10;&#10;Description automatically generated">
            <a:extLst>
              <a:ext uri="{FF2B5EF4-FFF2-40B4-BE49-F238E27FC236}">
                <a16:creationId xmlns:a16="http://schemas.microsoft.com/office/drawing/2014/main" id="{BD7F5600-A52F-4314-B644-B645DC3EB908}"/>
              </a:ext>
            </a:extLst>
          </p:cNvPr>
          <p:cNvPicPr>
            <a:picLocks noChangeAspect="1"/>
          </p:cNvPicPr>
          <p:nvPr/>
        </p:nvPicPr>
        <p:blipFill>
          <a:blip r:embed="rId3"/>
          <a:stretch>
            <a:fillRect/>
          </a:stretch>
        </p:blipFill>
        <p:spPr>
          <a:xfrm>
            <a:off x="5143500" y="0"/>
            <a:ext cx="7048500" cy="6858000"/>
          </a:xfrm>
          <a:prstGeom prst="rect">
            <a:avLst/>
          </a:prstGeom>
        </p:spPr>
      </p:pic>
      <p:sp>
        <p:nvSpPr>
          <p:cNvPr id="6" name="TextBox 5">
            <a:extLst>
              <a:ext uri="{FF2B5EF4-FFF2-40B4-BE49-F238E27FC236}">
                <a16:creationId xmlns:a16="http://schemas.microsoft.com/office/drawing/2014/main" id="{7AB816F1-11CD-4FE4-A3A7-330D2E2DC1F9}"/>
              </a:ext>
            </a:extLst>
          </p:cNvPr>
          <p:cNvSpPr txBox="1"/>
          <p:nvPr/>
        </p:nvSpPr>
        <p:spPr>
          <a:xfrm>
            <a:off x="149629" y="980902"/>
            <a:ext cx="4818755" cy="369332"/>
          </a:xfrm>
          <a:prstGeom prst="rect">
            <a:avLst/>
          </a:prstGeom>
          <a:noFill/>
        </p:spPr>
        <p:txBody>
          <a:bodyPr wrap="none" rtlCol="0">
            <a:spAutoFit/>
          </a:bodyPr>
          <a:lstStyle/>
          <a:p>
            <a:r>
              <a:rPr lang="en-GB" dirty="0"/>
              <a:t>Say I wanted to select the photographs from here</a:t>
            </a:r>
          </a:p>
        </p:txBody>
      </p:sp>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88443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7F5600-A52F-4314-B644-B645DC3EB908}"/>
              </a:ext>
            </a:extLst>
          </p:cNvPr>
          <p:cNvPicPr>
            <a:picLocks noChangeAspect="1"/>
          </p:cNvPicPr>
          <p:nvPr/>
        </p:nvPicPr>
        <p:blipFill>
          <a:blip r:embed="rId3"/>
          <a:srcRect/>
          <a:stretch/>
        </p:blipFill>
        <p:spPr>
          <a:xfrm>
            <a:off x="5334000" y="0"/>
            <a:ext cx="6858000" cy="6858000"/>
          </a:xfrm>
          <a:prstGeom prst="rect">
            <a:avLst/>
          </a:prstGeom>
        </p:spPr>
      </p:pic>
      <p:sp>
        <p:nvSpPr>
          <p:cNvPr id="6" name="TextBox 5">
            <a:extLst>
              <a:ext uri="{FF2B5EF4-FFF2-40B4-BE49-F238E27FC236}">
                <a16:creationId xmlns:a16="http://schemas.microsoft.com/office/drawing/2014/main" id="{7AB816F1-11CD-4FE4-A3A7-330D2E2DC1F9}"/>
              </a:ext>
            </a:extLst>
          </p:cNvPr>
          <p:cNvSpPr txBox="1"/>
          <p:nvPr/>
        </p:nvSpPr>
        <p:spPr>
          <a:xfrm>
            <a:off x="149629" y="980902"/>
            <a:ext cx="4818755" cy="369332"/>
          </a:xfrm>
          <a:prstGeom prst="rect">
            <a:avLst/>
          </a:prstGeom>
          <a:noFill/>
        </p:spPr>
        <p:txBody>
          <a:bodyPr wrap="none" rtlCol="0">
            <a:spAutoFit/>
          </a:bodyPr>
          <a:lstStyle/>
          <a:p>
            <a:r>
              <a:rPr lang="en-GB" dirty="0"/>
              <a:t>Say I wanted to select the photographs from here</a:t>
            </a:r>
          </a:p>
        </p:txBody>
      </p:sp>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TextBox 1">
            <a:extLst>
              <a:ext uri="{FF2B5EF4-FFF2-40B4-BE49-F238E27FC236}">
                <a16:creationId xmlns:a16="http://schemas.microsoft.com/office/drawing/2014/main" id="{5D5F0648-59D2-4933-98B2-D12CA16B5EB0}"/>
              </a:ext>
            </a:extLst>
          </p:cNvPr>
          <p:cNvSpPr txBox="1"/>
          <p:nvPr/>
        </p:nvSpPr>
        <p:spPr>
          <a:xfrm>
            <a:off x="149629" y="2307366"/>
            <a:ext cx="2954527" cy="369332"/>
          </a:xfrm>
          <a:prstGeom prst="rect">
            <a:avLst/>
          </a:prstGeom>
          <a:noFill/>
        </p:spPr>
        <p:txBody>
          <a:bodyPr wrap="none" rtlCol="0">
            <a:spAutoFit/>
          </a:bodyPr>
          <a:lstStyle/>
          <a:p>
            <a:r>
              <a:rPr lang="en-GB" dirty="0"/>
              <a:t>Click the first file (Single click)</a:t>
            </a:r>
          </a:p>
        </p:txBody>
      </p:sp>
    </p:spTree>
    <p:extLst>
      <p:ext uri="{BB962C8B-B14F-4D97-AF65-F5344CB8AC3E}">
        <p14:creationId xmlns:p14="http://schemas.microsoft.com/office/powerpoint/2010/main" val="2837440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7F5600-A52F-4314-B644-B645DC3EB908}"/>
              </a:ext>
            </a:extLst>
          </p:cNvPr>
          <p:cNvPicPr>
            <a:picLocks noChangeAspect="1"/>
          </p:cNvPicPr>
          <p:nvPr/>
        </p:nvPicPr>
        <p:blipFill>
          <a:blip r:embed="rId3"/>
          <a:srcRect/>
          <a:stretch/>
        </p:blipFill>
        <p:spPr>
          <a:xfrm>
            <a:off x="5454242" y="0"/>
            <a:ext cx="6737757" cy="6858000"/>
          </a:xfrm>
          <a:prstGeom prst="rect">
            <a:avLst/>
          </a:prstGeom>
        </p:spPr>
      </p:pic>
      <p:sp>
        <p:nvSpPr>
          <p:cNvPr id="6" name="TextBox 5">
            <a:extLst>
              <a:ext uri="{FF2B5EF4-FFF2-40B4-BE49-F238E27FC236}">
                <a16:creationId xmlns:a16="http://schemas.microsoft.com/office/drawing/2014/main" id="{7AB816F1-11CD-4FE4-A3A7-330D2E2DC1F9}"/>
              </a:ext>
            </a:extLst>
          </p:cNvPr>
          <p:cNvSpPr txBox="1"/>
          <p:nvPr/>
        </p:nvSpPr>
        <p:spPr>
          <a:xfrm>
            <a:off x="149629" y="980902"/>
            <a:ext cx="4818755" cy="369332"/>
          </a:xfrm>
          <a:prstGeom prst="rect">
            <a:avLst/>
          </a:prstGeom>
          <a:noFill/>
        </p:spPr>
        <p:txBody>
          <a:bodyPr wrap="none" rtlCol="0">
            <a:spAutoFit/>
          </a:bodyPr>
          <a:lstStyle/>
          <a:p>
            <a:r>
              <a:rPr lang="en-GB" dirty="0"/>
              <a:t>Say I wanted to select the photographs from here</a:t>
            </a:r>
          </a:p>
        </p:txBody>
      </p:sp>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TextBox 1">
            <a:extLst>
              <a:ext uri="{FF2B5EF4-FFF2-40B4-BE49-F238E27FC236}">
                <a16:creationId xmlns:a16="http://schemas.microsoft.com/office/drawing/2014/main" id="{5D5F0648-59D2-4933-98B2-D12CA16B5EB0}"/>
              </a:ext>
            </a:extLst>
          </p:cNvPr>
          <p:cNvSpPr txBox="1"/>
          <p:nvPr/>
        </p:nvSpPr>
        <p:spPr>
          <a:xfrm>
            <a:off x="149629" y="2307366"/>
            <a:ext cx="2954527" cy="369332"/>
          </a:xfrm>
          <a:prstGeom prst="rect">
            <a:avLst/>
          </a:prstGeom>
          <a:noFill/>
        </p:spPr>
        <p:txBody>
          <a:bodyPr wrap="none" rtlCol="0">
            <a:spAutoFit/>
          </a:bodyPr>
          <a:lstStyle/>
          <a:p>
            <a:r>
              <a:rPr lang="en-GB" dirty="0"/>
              <a:t>Click the first file (Single click)</a:t>
            </a:r>
          </a:p>
        </p:txBody>
      </p:sp>
      <p:sp>
        <p:nvSpPr>
          <p:cNvPr id="8" name="TextBox 7">
            <a:extLst>
              <a:ext uri="{FF2B5EF4-FFF2-40B4-BE49-F238E27FC236}">
                <a16:creationId xmlns:a16="http://schemas.microsoft.com/office/drawing/2014/main" id="{B83966E6-E23E-4FBA-A552-E80AAE8F4D1A}"/>
              </a:ext>
            </a:extLst>
          </p:cNvPr>
          <p:cNvSpPr txBox="1"/>
          <p:nvPr/>
        </p:nvSpPr>
        <p:spPr>
          <a:xfrm>
            <a:off x="149629" y="4520338"/>
            <a:ext cx="5149808" cy="646331"/>
          </a:xfrm>
          <a:prstGeom prst="rect">
            <a:avLst/>
          </a:prstGeom>
          <a:noFill/>
        </p:spPr>
        <p:txBody>
          <a:bodyPr wrap="none" rtlCol="0">
            <a:spAutoFit/>
          </a:bodyPr>
          <a:lstStyle/>
          <a:p>
            <a:r>
              <a:rPr lang="en-GB" dirty="0"/>
              <a:t>And then Shift Click the last file.  Notice the selection</a:t>
            </a:r>
            <a:br>
              <a:rPr lang="en-GB" dirty="0"/>
            </a:br>
            <a:r>
              <a:rPr lang="en-GB" dirty="0"/>
              <a:t>in blue</a:t>
            </a:r>
          </a:p>
        </p:txBody>
      </p:sp>
      <p:sp>
        <p:nvSpPr>
          <p:cNvPr id="10" name="TextBox 9">
            <a:extLst>
              <a:ext uri="{FF2B5EF4-FFF2-40B4-BE49-F238E27FC236}">
                <a16:creationId xmlns:a16="http://schemas.microsoft.com/office/drawing/2014/main" id="{BFEE6BA3-3409-4962-BBAB-25B76AE96CB7}"/>
              </a:ext>
            </a:extLst>
          </p:cNvPr>
          <p:cNvSpPr txBox="1"/>
          <p:nvPr/>
        </p:nvSpPr>
        <p:spPr>
          <a:xfrm>
            <a:off x="149629" y="5118852"/>
            <a:ext cx="5057667" cy="646331"/>
          </a:xfrm>
          <a:prstGeom prst="rect">
            <a:avLst/>
          </a:prstGeom>
          <a:noFill/>
        </p:spPr>
        <p:txBody>
          <a:bodyPr wrap="none" rtlCol="0">
            <a:spAutoFit/>
          </a:bodyPr>
          <a:lstStyle/>
          <a:p>
            <a:r>
              <a:rPr lang="en-GB" dirty="0"/>
              <a:t>You can now either cut and paste this selection to a </a:t>
            </a:r>
            <a:br>
              <a:rPr lang="en-GB" dirty="0"/>
            </a:br>
            <a:r>
              <a:rPr lang="en-GB" dirty="0"/>
              <a:t>different location or click and drag to do the same.</a:t>
            </a:r>
          </a:p>
        </p:txBody>
      </p:sp>
    </p:spTree>
    <p:extLst>
      <p:ext uri="{BB962C8B-B14F-4D97-AF65-F5344CB8AC3E}">
        <p14:creationId xmlns:p14="http://schemas.microsoft.com/office/powerpoint/2010/main" val="95017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pplication&#10;&#10;Description automatically generated">
            <a:extLst>
              <a:ext uri="{FF2B5EF4-FFF2-40B4-BE49-F238E27FC236}">
                <a16:creationId xmlns:a16="http://schemas.microsoft.com/office/drawing/2014/main" id="{BD7F5600-A52F-4314-B644-B645DC3EB908}"/>
              </a:ext>
            </a:extLst>
          </p:cNvPr>
          <p:cNvPicPr>
            <a:picLocks noChangeAspect="1"/>
          </p:cNvPicPr>
          <p:nvPr/>
        </p:nvPicPr>
        <p:blipFill>
          <a:blip r:embed="rId3"/>
          <a:stretch>
            <a:fillRect/>
          </a:stretch>
        </p:blipFill>
        <p:spPr>
          <a:xfrm>
            <a:off x="5143500" y="0"/>
            <a:ext cx="7048500" cy="6858000"/>
          </a:xfrm>
          <a:prstGeom prst="rect">
            <a:avLst/>
          </a:prstGeom>
        </p:spPr>
      </p:pic>
      <p:sp>
        <p:nvSpPr>
          <p:cNvPr id="6" name="TextBox 5">
            <a:extLst>
              <a:ext uri="{FF2B5EF4-FFF2-40B4-BE49-F238E27FC236}">
                <a16:creationId xmlns:a16="http://schemas.microsoft.com/office/drawing/2014/main" id="{7AB816F1-11CD-4FE4-A3A7-330D2E2DC1F9}"/>
              </a:ext>
            </a:extLst>
          </p:cNvPr>
          <p:cNvSpPr txBox="1"/>
          <p:nvPr/>
        </p:nvSpPr>
        <p:spPr>
          <a:xfrm>
            <a:off x="149629" y="980902"/>
            <a:ext cx="4963090" cy="646331"/>
          </a:xfrm>
          <a:prstGeom prst="rect">
            <a:avLst/>
          </a:prstGeom>
          <a:noFill/>
        </p:spPr>
        <p:txBody>
          <a:bodyPr wrap="none" rtlCol="0">
            <a:spAutoFit/>
          </a:bodyPr>
          <a:lstStyle/>
          <a:p>
            <a:r>
              <a:rPr lang="en-GB" dirty="0"/>
              <a:t>This time I want to select </a:t>
            </a:r>
            <a:r>
              <a:rPr lang="en-GB" u="sng" dirty="0"/>
              <a:t>every other</a:t>
            </a:r>
            <a:r>
              <a:rPr lang="en-GB" dirty="0"/>
              <a:t> photograph </a:t>
            </a:r>
          </a:p>
          <a:p>
            <a:r>
              <a:rPr lang="en-GB" dirty="0"/>
              <a:t>from here</a:t>
            </a:r>
          </a:p>
        </p:txBody>
      </p:sp>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414991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7F5600-A52F-4314-B644-B645DC3EB908}"/>
              </a:ext>
            </a:extLst>
          </p:cNvPr>
          <p:cNvPicPr>
            <a:picLocks noChangeAspect="1"/>
          </p:cNvPicPr>
          <p:nvPr/>
        </p:nvPicPr>
        <p:blipFill>
          <a:blip r:embed="rId3"/>
          <a:srcRect/>
          <a:stretch/>
        </p:blipFill>
        <p:spPr>
          <a:xfrm>
            <a:off x="5334000" y="0"/>
            <a:ext cx="6858000" cy="6858000"/>
          </a:xfrm>
          <a:prstGeom prst="rect">
            <a:avLst/>
          </a:prstGeom>
        </p:spPr>
      </p:pic>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TextBox 1">
            <a:extLst>
              <a:ext uri="{FF2B5EF4-FFF2-40B4-BE49-F238E27FC236}">
                <a16:creationId xmlns:a16="http://schemas.microsoft.com/office/drawing/2014/main" id="{5D5F0648-59D2-4933-98B2-D12CA16B5EB0}"/>
              </a:ext>
            </a:extLst>
          </p:cNvPr>
          <p:cNvSpPr txBox="1"/>
          <p:nvPr/>
        </p:nvSpPr>
        <p:spPr>
          <a:xfrm>
            <a:off x="149629" y="2307366"/>
            <a:ext cx="3956083" cy="369332"/>
          </a:xfrm>
          <a:prstGeom prst="rect">
            <a:avLst/>
          </a:prstGeom>
          <a:noFill/>
        </p:spPr>
        <p:txBody>
          <a:bodyPr wrap="none" rtlCol="0">
            <a:spAutoFit/>
          </a:bodyPr>
          <a:lstStyle/>
          <a:p>
            <a:r>
              <a:rPr lang="en-GB" dirty="0"/>
              <a:t>As before, click the first file (Single click)</a:t>
            </a:r>
          </a:p>
        </p:txBody>
      </p:sp>
      <p:sp>
        <p:nvSpPr>
          <p:cNvPr id="8" name="TextBox 7">
            <a:extLst>
              <a:ext uri="{FF2B5EF4-FFF2-40B4-BE49-F238E27FC236}">
                <a16:creationId xmlns:a16="http://schemas.microsoft.com/office/drawing/2014/main" id="{3DFF30FD-C306-4095-8EFF-D02A47A49D8D}"/>
              </a:ext>
            </a:extLst>
          </p:cNvPr>
          <p:cNvSpPr txBox="1"/>
          <p:nvPr/>
        </p:nvSpPr>
        <p:spPr>
          <a:xfrm>
            <a:off x="149629" y="980902"/>
            <a:ext cx="4963090" cy="646331"/>
          </a:xfrm>
          <a:prstGeom prst="rect">
            <a:avLst/>
          </a:prstGeom>
          <a:noFill/>
        </p:spPr>
        <p:txBody>
          <a:bodyPr wrap="none" rtlCol="0">
            <a:spAutoFit/>
          </a:bodyPr>
          <a:lstStyle/>
          <a:p>
            <a:r>
              <a:rPr lang="en-GB" dirty="0"/>
              <a:t>This time I want to select </a:t>
            </a:r>
            <a:r>
              <a:rPr lang="en-GB" u="sng" dirty="0"/>
              <a:t>every other</a:t>
            </a:r>
            <a:r>
              <a:rPr lang="en-GB" dirty="0"/>
              <a:t> photograph </a:t>
            </a:r>
          </a:p>
          <a:p>
            <a:r>
              <a:rPr lang="en-GB" dirty="0"/>
              <a:t>from here</a:t>
            </a:r>
          </a:p>
        </p:txBody>
      </p:sp>
    </p:spTree>
    <p:extLst>
      <p:ext uri="{BB962C8B-B14F-4D97-AF65-F5344CB8AC3E}">
        <p14:creationId xmlns:p14="http://schemas.microsoft.com/office/powerpoint/2010/main" val="3282612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7F5600-A52F-4314-B644-B645DC3EB908}"/>
              </a:ext>
            </a:extLst>
          </p:cNvPr>
          <p:cNvPicPr>
            <a:picLocks noChangeAspect="1"/>
          </p:cNvPicPr>
          <p:nvPr/>
        </p:nvPicPr>
        <p:blipFill>
          <a:blip r:embed="rId3"/>
          <a:srcRect/>
          <a:stretch/>
        </p:blipFill>
        <p:spPr>
          <a:xfrm>
            <a:off x="5433511" y="0"/>
            <a:ext cx="6758489" cy="6858000"/>
          </a:xfrm>
          <a:prstGeom prst="rect">
            <a:avLst/>
          </a:prstGeom>
        </p:spPr>
      </p:pic>
      <p:sp>
        <p:nvSpPr>
          <p:cNvPr id="7" name="Arrow: Bent 6">
            <a:extLst>
              <a:ext uri="{FF2B5EF4-FFF2-40B4-BE49-F238E27FC236}">
                <a16:creationId xmlns:a16="http://schemas.microsoft.com/office/drawing/2014/main" id="{B08A6FB5-EFA8-4A0A-BAC8-74943F9DC3B7}"/>
              </a:ext>
            </a:extLst>
          </p:cNvPr>
          <p:cNvSpPr/>
          <p:nvPr/>
        </p:nvSpPr>
        <p:spPr>
          <a:xfrm flipV="1">
            <a:off x="4438996" y="1512916"/>
            <a:ext cx="2917912" cy="1163782"/>
          </a:xfrm>
          <a:prstGeom prst="ben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CD60E9B9-8D4B-4632-9422-CD68BA5B7D94}"/>
              </a:ext>
            </a:extLst>
          </p:cNvPr>
          <p:cNvSpPr txBox="1"/>
          <p:nvPr/>
        </p:nvSpPr>
        <p:spPr>
          <a:xfrm>
            <a:off x="3558114" y="5780918"/>
            <a:ext cx="880882" cy="369332"/>
          </a:xfrm>
          <a:prstGeom prst="rect">
            <a:avLst/>
          </a:prstGeom>
          <a:noFill/>
        </p:spPr>
        <p:txBody>
          <a:bodyPr wrap="none" rtlCol="0">
            <a:spAutoFit/>
          </a:bodyPr>
          <a:lstStyle/>
          <a:p>
            <a:r>
              <a:rPr lang="en-GB" dirty="0"/>
              <a:t>To here</a:t>
            </a:r>
          </a:p>
        </p:txBody>
      </p:sp>
      <p:sp>
        <p:nvSpPr>
          <p:cNvPr id="12" name="Arrow: Bent 11">
            <a:extLst>
              <a:ext uri="{FF2B5EF4-FFF2-40B4-BE49-F238E27FC236}">
                <a16:creationId xmlns:a16="http://schemas.microsoft.com/office/drawing/2014/main" id="{25C02981-7F6C-408D-A149-C8632CA6518E}"/>
              </a:ext>
            </a:extLst>
          </p:cNvPr>
          <p:cNvSpPr/>
          <p:nvPr/>
        </p:nvSpPr>
        <p:spPr>
          <a:xfrm rot="16200000" flipV="1">
            <a:off x="5444836" y="2818016"/>
            <a:ext cx="1778924" cy="5552901"/>
          </a:xfrm>
          <a:prstGeom prst="bentArrow">
            <a:avLst>
              <a:gd name="adj1" fmla="val 15654"/>
              <a:gd name="adj2" fmla="val 16918"/>
              <a:gd name="adj3" fmla="val 27666"/>
              <a:gd name="adj4" fmla="val 40946"/>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TextBox 1">
            <a:extLst>
              <a:ext uri="{FF2B5EF4-FFF2-40B4-BE49-F238E27FC236}">
                <a16:creationId xmlns:a16="http://schemas.microsoft.com/office/drawing/2014/main" id="{5D5F0648-59D2-4933-98B2-D12CA16B5EB0}"/>
              </a:ext>
            </a:extLst>
          </p:cNvPr>
          <p:cNvSpPr txBox="1"/>
          <p:nvPr/>
        </p:nvSpPr>
        <p:spPr>
          <a:xfrm>
            <a:off x="149629" y="2307366"/>
            <a:ext cx="4053867" cy="369332"/>
          </a:xfrm>
          <a:prstGeom prst="rect">
            <a:avLst/>
          </a:prstGeom>
          <a:noFill/>
        </p:spPr>
        <p:txBody>
          <a:bodyPr wrap="none" rtlCol="0">
            <a:spAutoFit/>
          </a:bodyPr>
          <a:lstStyle/>
          <a:p>
            <a:r>
              <a:rPr lang="en-GB" dirty="0"/>
              <a:t>As before, click the first file (Single click)</a:t>
            </a:r>
          </a:p>
        </p:txBody>
      </p:sp>
      <p:sp>
        <p:nvSpPr>
          <p:cNvPr id="8" name="TextBox 7">
            <a:extLst>
              <a:ext uri="{FF2B5EF4-FFF2-40B4-BE49-F238E27FC236}">
                <a16:creationId xmlns:a16="http://schemas.microsoft.com/office/drawing/2014/main" id="{5B13DD67-1577-4AA4-A30D-E8F22AE16F4C}"/>
              </a:ext>
            </a:extLst>
          </p:cNvPr>
          <p:cNvSpPr txBox="1"/>
          <p:nvPr/>
        </p:nvSpPr>
        <p:spPr>
          <a:xfrm>
            <a:off x="149629" y="4520338"/>
            <a:ext cx="4693657" cy="646331"/>
          </a:xfrm>
          <a:prstGeom prst="rect">
            <a:avLst/>
          </a:prstGeom>
          <a:noFill/>
        </p:spPr>
        <p:txBody>
          <a:bodyPr wrap="none" rtlCol="0">
            <a:spAutoFit/>
          </a:bodyPr>
          <a:lstStyle/>
          <a:p>
            <a:r>
              <a:rPr lang="en-GB" dirty="0"/>
              <a:t>Now Ctrl Click each single file you want in turn.  </a:t>
            </a:r>
            <a:br>
              <a:rPr lang="en-GB" dirty="0"/>
            </a:br>
            <a:r>
              <a:rPr lang="en-GB" dirty="0"/>
              <a:t>Notice the selection in blue.</a:t>
            </a:r>
          </a:p>
        </p:txBody>
      </p:sp>
      <p:sp>
        <p:nvSpPr>
          <p:cNvPr id="10" name="TextBox 9">
            <a:extLst>
              <a:ext uri="{FF2B5EF4-FFF2-40B4-BE49-F238E27FC236}">
                <a16:creationId xmlns:a16="http://schemas.microsoft.com/office/drawing/2014/main" id="{0E163B8A-CAAF-4F27-AF0B-69AC3E4209A4}"/>
              </a:ext>
            </a:extLst>
          </p:cNvPr>
          <p:cNvSpPr txBox="1"/>
          <p:nvPr/>
        </p:nvSpPr>
        <p:spPr>
          <a:xfrm>
            <a:off x="149629" y="5118852"/>
            <a:ext cx="5057667" cy="646331"/>
          </a:xfrm>
          <a:prstGeom prst="rect">
            <a:avLst/>
          </a:prstGeom>
          <a:noFill/>
        </p:spPr>
        <p:txBody>
          <a:bodyPr wrap="none" rtlCol="0">
            <a:spAutoFit/>
          </a:bodyPr>
          <a:lstStyle/>
          <a:p>
            <a:r>
              <a:rPr lang="en-GB" dirty="0"/>
              <a:t>As before you can cut and paste this selection to a </a:t>
            </a:r>
            <a:br>
              <a:rPr lang="en-GB" dirty="0"/>
            </a:br>
            <a:r>
              <a:rPr lang="en-GB" dirty="0"/>
              <a:t>different location or click and drag to do the same.</a:t>
            </a:r>
          </a:p>
        </p:txBody>
      </p:sp>
      <p:sp>
        <p:nvSpPr>
          <p:cNvPr id="11" name="TextBox 10">
            <a:extLst>
              <a:ext uri="{FF2B5EF4-FFF2-40B4-BE49-F238E27FC236}">
                <a16:creationId xmlns:a16="http://schemas.microsoft.com/office/drawing/2014/main" id="{6417CBD2-12AA-4AAF-83A1-8815AB17EE34}"/>
              </a:ext>
            </a:extLst>
          </p:cNvPr>
          <p:cNvSpPr txBox="1"/>
          <p:nvPr/>
        </p:nvSpPr>
        <p:spPr>
          <a:xfrm>
            <a:off x="149629" y="980902"/>
            <a:ext cx="4963090" cy="646331"/>
          </a:xfrm>
          <a:prstGeom prst="rect">
            <a:avLst/>
          </a:prstGeom>
          <a:noFill/>
        </p:spPr>
        <p:txBody>
          <a:bodyPr wrap="none" rtlCol="0">
            <a:spAutoFit/>
          </a:bodyPr>
          <a:lstStyle/>
          <a:p>
            <a:r>
              <a:rPr lang="en-GB" dirty="0"/>
              <a:t>This time I want to select every other photograph </a:t>
            </a:r>
          </a:p>
          <a:p>
            <a:r>
              <a:rPr lang="en-GB" dirty="0"/>
              <a:t>from here</a:t>
            </a:r>
          </a:p>
        </p:txBody>
      </p:sp>
    </p:spTree>
    <p:extLst>
      <p:ext uri="{BB962C8B-B14F-4D97-AF65-F5344CB8AC3E}">
        <p14:creationId xmlns:p14="http://schemas.microsoft.com/office/powerpoint/2010/main" val="231695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43245D2F-2F70-4C0B-9D85-C60C5E9CDE24}"/>
              </a:ext>
            </a:extLst>
          </p:cNvPr>
          <p:cNvPicPr>
            <a:picLocks noChangeAspect="1"/>
          </p:cNvPicPr>
          <p:nvPr/>
        </p:nvPicPr>
        <p:blipFill>
          <a:blip r:embed="rId3"/>
          <a:stretch>
            <a:fillRect/>
          </a:stretch>
        </p:blipFill>
        <p:spPr>
          <a:xfrm>
            <a:off x="3171713" y="0"/>
            <a:ext cx="9020287" cy="6858000"/>
          </a:xfrm>
          <a:prstGeom prst="rect">
            <a:avLst/>
          </a:prstGeom>
        </p:spPr>
      </p:pic>
      <p:sp>
        <p:nvSpPr>
          <p:cNvPr id="4" name="TextBox 3">
            <a:extLst>
              <a:ext uri="{FF2B5EF4-FFF2-40B4-BE49-F238E27FC236}">
                <a16:creationId xmlns:a16="http://schemas.microsoft.com/office/drawing/2014/main" id="{BD0C2D90-6EFF-4FC1-BE3B-E956941D723B}"/>
              </a:ext>
            </a:extLst>
          </p:cNvPr>
          <p:cNvSpPr txBox="1"/>
          <p:nvPr/>
        </p:nvSpPr>
        <p:spPr>
          <a:xfrm>
            <a:off x="62336" y="843677"/>
            <a:ext cx="3109377" cy="2585323"/>
          </a:xfrm>
          <a:prstGeom prst="rect">
            <a:avLst/>
          </a:prstGeom>
          <a:noFill/>
        </p:spPr>
        <p:txBody>
          <a:bodyPr wrap="none" rtlCol="0">
            <a:spAutoFit/>
          </a:bodyPr>
          <a:lstStyle/>
          <a:p>
            <a:r>
              <a:rPr lang="en-GB" dirty="0"/>
              <a:t>You can also use a combination</a:t>
            </a:r>
          </a:p>
          <a:p>
            <a:r>
              <a:rPr lang="en-GB" dirty="0"/>
              <a:t>of the two</a:t>
            </a:r>
          </a:p>
          <a:p>
            <a:endParaRPr lang="en-GB" dirty="0"/>
          </a:p>
          <a:p>
            <a:r>
              <a:rPr lang="en-GB" dirty="0"/>
              <a:t>I Clicked and then Shift Clicked</a:t>
            </a:r>
          </a:p>
          <a:p>
            <a:r>
              <a:rPr lang="en-GB" dirty="0"/>
              <a:t>the first and the last files</a:t>
            </a:r>
          </a:p>
          <a:p>
            <a:endParaRPr lang="en-GB" dirty="0"/>
          </a:p>
          <a:p>
            <a:r>
              <a:rPr lang="en-GB" dirty="0"/>
              <a:t>Then used Ctrl Click to </a:t>
            </a:r>
          </a:p>
          <a:p>
            <a:r>
              <a:rPr lang="en-GB" dirty="0"/>
              <a:t>remove (deselect) two </a:t>
            </a:r>
          </a:p>
          <a:p>
            <a:r>
              <a:rPr lang="en-GB" dirty="0"/>
              <a:t>files from the middle</a:t>
            </a:r>
          </a:p>
        </p:txBody>
      </p:sp>
    </p:spTree>
    <p:extLst>
      <p:ext uri="{BB962C8B-B14F-4D97-AF65-F5344CB8AC3E}">
        <p14:creationId xmlns:p14="http://schemas.microsoft.com/office/powerpoint/2010/main" val="3334938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245D2F-2F70-4C0B-9D85-C60C5E9CDE24}"/>
              </a:ext>
            </a:extLst>
          </p:cNvPr>
          <p:cNvPicPr>
            <a:picLocks noChangeAspect="1"/>
          </p:cNvPicPr>
          <p:nvPr/>
        </p:nvPicPr>
        <p:blipFill>
          <a:blip r:embed="rId3"/>
          <a:srcRect/>
          <a:stretch/>
        </p:blipFill>
        <p:spPr>
          <a:xfrm>
            <a:off x="3197159" y="0"/>
            <a:ext cx="8969394" cy="6858000"/>
          </a:xfrm>
          <a:prstGeom prst="rect">
            <a:avLst/>
          </a:prstGeom>
        </p:spPr>
      </p:pic>
      <p:sp>
        <p:nvSpPr>
          <p:cNvPr id="4" name="TextBox 3">
            <a:extLst>
              <a:ext uri="{FF2B5EF4-FFF2-40B4-BE49-F238E27FC236}">
                <a16:creationId xmlns:a16="http://schemas.microsoft.com/office/drawing/2014/main" id="{BD0C2D90-6EFF-4FC1-BE3B-E956941D723B}"/>
              </a:ext>
            </a:extLst>
          </p:cNvPr>
          <p:cNvSpPr txBox="1"/>
          <p:nvPr/>
        </p:nvSpPr>
        <p:spPr>
          <a:xfrm>
            <a:off x="62336" y="843677"/>
            <a:ext cx="3192541" cy="2031325"/>
          </a:xfrm>
          <a:prstGeom prst="rect">
            <a:avLst/>
          </a:prstGeom>
          <a:noFill/>
        </p:spPr>
        <p:txBody>
          <a:bodyPr wrap="none" rtlCol="0">
            <a:spAutoFit/>
          </a:bodyPr>
          <a:lstStyle/>
          <a:p>
            <a:r>
              <a:rPr lang="en-GB" dirty="0"/>
              <a:t>Final  two things on ‘Selection’.</a:t>
            </a:r>
          </a:p>
          <a:p>
            <a:endParaRPr lang="en-GB" dirty="0"/>
          </a:p>
          <a:p>
            <a:r>
              <a:rPr lang="en-GB" dirty="0"/>
              <a:t>The right Mouse click and </a:t>
            </a:r>
          </a:p>
          <a:p>
            <a:r>
              <a:rPr lang="en-GB" dirty="0"/>
              <a:t>‘Properties’  gives you totals for </a:t>
            </a:r>
          </a:p>
          <a:p>
            <a:r>
              <a:rPr lang="en-GB" dirty="0"/>
              <a:t>the qty of files and folders in </a:t>
            </a:r>
          </a:p>
          <a:p>
            <a:r>
              <a:rPr lang="en-GB" dirty="0"/>
              <a:t>your selection and total file</a:t>
            </a:r>
          </a:p>
          <a:p>
            <a:r>
              <a:rPr lang="en-GB" dirty="0"/>
              <a:t>size as well.</a:t>
            </a:r>
          </a:p>
        </p:txBody>
      </p:sp>
      <p:sp>
        <p:nvSpPr>
          <p:cNvPr id="2" name="TextBox 1">
            <a:extLst>
              <a:ext uri="{FF2B5EF4-FFF2-40B4-BE49-F238E27FC236}">
                <a16:creationId xmlns:a16="http://schemas.microsoft.com/office/drawing/2014/main" id="{B283C9D6-1091-4157-880B-7AFA80C3E90B}"/>
              </a:ext>
            </a:extLst>
          </p:cNvPr>
          <p:cNvSpPr txBox="1"/>
          <p:nvPr/>
        </p:nvSpPr>
        <p:spPr>
          <a:xfrm>
            <a:off x="62336" y="3429000"/>
            <a:ext cx="2880369" cy="2862322"/>
          </a:xfrm>
          <a:prstGeom prst="rect">
            <a:avLst/>
          </a:prstGeom>
          <a:noFill/>
        </p:spPr>
        <p:txBody>
          <a:bodyPr wrap="square" rtlCol="0">
            <a:spAutoFit/>
          </a:bodyPr>
          <a:lstStyle/>
          <a:p>
            <a:r>
              <a:rPr lang="en-GB" dirty="0"/>
              <a:t>When you click and drag, if you hold the </a:t>
            </a:r>
            <a:r>
              <a:rPr lang="en-GB" dirty="0">
                <a:solidFill>
                  <a:srgbClr val="FFFF00"/>
                </a:solidFill>
              </a:rPr>
              <a:t>Ctrl</a:t>
            </a:r>
            <a:r>
              <a:rPr lang="en-GB" dirty="0"/>
              <a:t> key at the same time you will </a:t>
            </a:r>
            <a:r>
              <a:rPr lang="en-GB" dirty="0">
                <a:solidFill>
                  <a:srgbClr val="FFFF00"/>
                </a:solidFill>
              </a:rPr>
              <a:t>copy</a:t>
            </a:r>
            <a:r>
              <a:rPr lang="en-GB" dirty="0"/>
              <a:t> the file/s or folder/s.  If you just click and drag you will </a:t>
            </a:r>
            <a:r>
              <a:rPr lang="en-GB" dirty="0">
                <a:solidFill>
                  <a:srgbClr val="FFFF00"/>
                </a:solidFill>
              </a:rPr>
              <a:t>move</a:t>
            </a:r>
            <a:r>
              <a:rPr lang="en-GB" dirty="0"/>
              <a:t> them.</a:t>
            </a:r>
          </a:p>
          <a:p>
            <a:r>
              <a:rPr lang="en-GB" dirty="0"/>
              <a:t>If you </a:t>
            </a:r>
            <a:r>
              <a:rPr lang="en-GB" dirty="0">
                <a:solidFill>
                  <a:srgbClr val="FFFF00"/>
                </a:solidFill>
              </a:rPr>
              <a:t>right</a:t>
            </a:r>
            <a:r>
              <a:rPr lang="en-GB" dirty="0"/>
              <a:t> click and drag you will get the </a:t>
            </a:r>
            <a:r>
              <a:rPr lang="en-GB" dirty="0">
                <a:solidFill>
                  <a:srgbClr val="FFFF00"/>
                </a:solidFill>
              </a:rPr>
              <a:t>option</a:t>
            </a:r>
            <a:r>
              <a:rPr lang="en-GB" dirty="0"/>
              <a:t> of move or copy when you release the mouse.</a:t>
            </a:r>
          </a:p>
        </p:txBody>
      </p:sp>
    </p:spTree>
    <p:extLst>
      <p:ext uri="{BB962C8B-B14F-4D97-AF65-F5344CB8AC3E}">
        <p14:creationId xmlns:p14="http://schemas.microsoft.com/office/powerpoint/2010/main" val="265799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AB3D-10BB-448F-9B92-475815A3C9BD}"/>
              </a:ext>
            </a:extLst>
          </p:cNvPr>
          <p:cNvSpPr>
            <a:spLocks noGrp="1"/>
          </p:cNvSpPr>
          <p:nvPr>
            <p:ph type="ctrTitle"/>
          </p:nvPr>
        </p:nvSpPr>
        <p:spPr/>
        <p:txBody>
          <a:bodyPr/>
          <a:lstStyle/>
          <a:p>
            <a:r>
              <a:rPr lang="en-GB" dirty="0"/>
              <a:t>Using the Search Facility</a:t>
            </a:r>
          </a:p>
        </p:txBody>
      </p:sp>
      <p:sp>
        <p:nvSpPr>
          <p:cNvPr id="3" name="Subtitle 2">
            <a:extLst>
              <a:ext uri="{FF2B5EF4-FFF2-40B4-BE49-F238E27FC236}">
                <a16:creationId xmlns:a16="http://schemas.microsoft.com/office/drawing/2014/main" id="{4C6D4756-54E4-4FF5-BC0A-4944378E98EC}"/>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7897248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946F1-C646-43D0-B658-DE578A9CB686}"/>
              </a:ext>
            </a:extLst>
          </p:cNvPr>
          <p:cNvSpPr>
            <a:spLocks noGrp="1"/>
          </p:cNvSpPr>
          <p:nvPr>
            <p:ph type="title"/>
          </p:nvPr>
        </p:nvSpPr>
        <p:spPr/>
        <p:txBody>
          <a:bodyPr/>
          <a:lstStyle/>
          <a:p>
            <a:r>
              <a:rPr lang="en-GB" dirty="0"/>
              <a:t>Searching</a:t>
            </a:r>
          </a:p>
        </p:txBody>
      </p:sp>
      <p:sp>
        <p:nvSpPr>
          <p:cNvPr id="3" name="Content Placeholder 2">
            <a:extLst>
              <a:ext uri="{FF2B5EF4-FFF2-40B4-BE49-F238E27FC236}">
                <a16:creationId xmlns:a16="http://schemas.microsoft.com/office/drawing/2014/main" id="{6FBF16A5-EBAA-4AA3-AE23-C14FB2792B8D}"/>
              </a:ext>
            </a:extLst>
          </p:cNvPr>
          <p:cNvSpPr>
            <a:spLocks noGrp="1"/>
          </p:cNvSpPr>
          <p:nvPr>
            <p:ph idx="1"/>
          </p:nvPr>
        </p:nvSpPr>
        <p:spPr/>
        <p:txBody>
          <a:bodyPr/>
          <a:lstStyle/>
          <a:p>
            <a:r>
              <a:rPr lang="en-GB" dirty="0"/>
              <a:t>File Explorer has a search function – I’ve had mixed results, sometime it works very well and sometimes it doesn’t find files you know are there.</a:t>
            </a:r>
          </a:p>
          <a:p>
            <a:r>
              <a:rPr lang="en-GB" dirty="0"/>
              <a:t>As well as finding documents that match a file name (or part of).  You can also search for a string of text that might be within a document.</a:t>
            </a:r>
          </a:p>
          <a:p>
            <a:r>
              <a:rPr lang="en-GB" dirty="0"/>
              <a:t>The search is at the top right of the screen, underneath the ribbon.</a:t>
            </a:r>
          </a:p>
        </p:txBody>
      </p:sp>
    </p:spTree>
    <p:extLst>
      <p:ext uri="{BB962C8B-B14F-4D97-AF65-F5344CB8AC3E}">
        <p14:creationId xmlns:p14="http://schemas.microsoft.com/office/powerpoint/2010/main" val="1248883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table&#10;&#10;Description automatically generated">
            <a:extLst>
              <a:ext uri="{FF2B5EF4-FFF2-40B4-BE49-F238E27FC236}">
                <a16:creationId xmlns:a16="http://schemas.microsoft.com/office/drawing/2014/main" id="{F9F04625-81AA-405D-B9A1-506CA7F6AFE6}"/>
              </a:ext>
            </a:extLst>
          </p:cNvPr>
          <p:cNvPicPr>
            <a:picLocks noChangeAspect="1"/>
          </p:cNvPicPr>
          <p:nvPr/>
        </p:nvPicPr>
        <p:blipFill>
          <a:blip r:embed="rId3"/>
          <a:stretch>
            <a:fillRect/>
          </a:stretch>
        </p:blipFill>
        <p:spPr>
          <a:xfrm>
            <a:off x="4377705" y="0"/>
            <a:ext cx="7814295" cy="6858000"/>
          </a:xfrm>
          <a:prstGeom prst="rect">
            <a:avLst/>
          </a:prstGeom>
        </p:spPr>
      </p:pic>
      <p:sp>
        <p:nvSpPr>
          <p:cNvPr id="4" name="Rectangle 3">
            <a:extLst>
              <a:ext uri="{FF2B5EF4-FFF2-40B4-BE49-F238E27FC236}">
                <a16:creationId xmlns:a16="http://schemas.microsoft.com/office/drawing/2014/main" id="{C76B2028-4B03-46B7-A2F6-FFCB666F7FA1}"/>
              </a:ext>
            </a:extLst>
          </p:cNvPr>
          <p:cNvSpPr/>
          <p:nvPr/>
        </p:nvSpPr>
        <p:spPr>
          <a:xfrm>
            <a:off x="4377705" y="6460540"/>
            <a:ext cx="891719" cy="3642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910CF703-9B47-47FE-AE42-B7E306210EF5}"/>
              </a:ext>
            </a:extLst>
          </p:cNvPr>
          <p:cNvSpPr txBox="1"/>
          <p:nvPr/>
        </p:nvSpPr>
        <p:spPr>
          <a:xfrm>
            <a:off x="495946" y="1317356"/>
            <a:ext cx="3345468" cy="369332"/>
          </a:xfrm>
          <a:prstGeom prst="rect">
            <a:avLst/>
          </a:prstGeom>
          <a:noFill/>
        </p:spPr>
        <p:txBody>
          <a:bodyPr wrap="none" rtlCol="0">
            <a:spAutoFit/>
          </a:bodyPr>
          <a:lstStyle/>
          <a:p>
            <a:r>
              <a:rPr lang="en-GB" dirty="0"/>
              <a:t>In my Newsletter folder, there are</a:t>
            </a:r>
          </a:p>
        </p:txBody>
      </p:sp>
      <p:sp>
        <p:nvSpPr>
          <p:cNvPr id="6" name="TextBox 5">
            <a:extLst>
              <a:ext uri="{FF2B5EF4-FFF2-40B4-BE49-F238E27FC236}">
                <a16:creationId xmlns:a16="http://schemas.microsoft.com/office/drawing/2014/main" id="{C48F8DD6-144C-4D16-9BA9-AD2651432C27}"/>
              </a:ext>
            </a:extLst>
          </p:cNvPr>
          <p:cNvSpPr txBox="1"/>
          <p:nvPr/>
        </p:nvSpPr>
        <p:spPr>
          <a:xfrm>
            <a:off x="495946" y="1769434"/>
            <a:ext cx="988476" cy="369332"/>
          </a:xfrm>
          <a:prstGeom prst="rect">
            <a:avLst/>
          </a:prstGeom>
          <a:noFill/>
        </p:spPr>
        <p:txBody>
          <a:bodyPr wrap="none" rtlCol="0">
            <a:spAutoFit/>
          </a:bodyPr>
          <a:lstStyle/>
          <a:p>
            <a:r>
              <a:rPr lang="en-GB" dirty="0"/>
              <a:t>23 items</a:t>
            </a:r>
          </a:p>
        </p:txBody>
      </p:sp>
    </p:spTree>
    <p:extLst>
      <p:ext uri="{BB962C8B-B14F-4D97-AF65-F5344CB8AC3E}">
        <p14:creationId xmlns:p14="http://schemas.microsoft.com/office/powerpoint/2010/main" val="326342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F04625-81AA-405D-B9A1-506CA7F6AFE6}"/>
              </a:ext>
            </a:extLst>
          </p:cNvPr>
          <p:cNvPicPr>
            <a:picLocks noChangeAspect="1"/>
          </p:cNvPicPr>
          <p:nvPr/>
        </p:nvPicPr>
        <p:blipFill>
          <a:blip r:embed="rId3"/>
          <a:srcRect/>
          <a:stretch/>
        </p:blipFill>
        <p:spPr>
          <a:xfrm>
            <a:off x="4377705" y="12517"/>
            <a:ext cx="7814295" cy="6832965"/>
          </a:xfrm>
          <a:prstGeom prst="rect">
            <a:avLst/>
          </a:prstGeom>
        </p:spPr>
      </p:pic>
      <p:sp>
        <p:nvSpPr>
          <p:cNvPr id="4" name="Rectangle 3">
            <a:extLst>
              <a:ext uri="{FF2B5EF4-FFF2-40B4-BE49-F238E27FC236}">
                <a16:creationId xmlns:a16="http://schemas.microsoft.com/office/drawing/2014/main" id="{C76B2028-4B03-46B7-A2F6-FFCB666F7FA1}"/>
              </a:ext>
            </a:extLst>
          </p:cNvPr>
          <p:cNvSpPr/>
          <p:nvPr/>
        </p:nvSpPr>
        <p:spPr>
          <a:xfrm>
            <a:off x="4377705" y="6460540"/>
            <a:ext cx="891719" cy="3642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910CF703-9B47-47FE-AE42-B7E306210EF5}"/>
              </a:ext>
            </a:extLst>
          </p:cNvPr>
          <p:cNvSpPr txBox="1"/>
          <p:nvPr/>
        </p:nvSpPr>
        <p:spPr>
          <a:xfrm>
            <a:off x="495946" y="1317356"/>
            <a:ext cx="3439596" cy="369332"/>
          </a:xfrm>
          <a:prstGeom prst="rect">
            <a:avLst/>
          </a:prstGeom>
          <a:noFill/>
        </p:spPr>
        <p:txBody>
          <a:bodyPr wrap="none" rtlCol="0">
            <a:spAutoFit/>
          </a:bodyPr>
          <a:lstStyle/>
          <a:p>
            <a:r>
              <a:rPr lang="en-GB" dirty="0"/>
              <a:t>I’ve searched for 2020 – and found</a:t>
            </a:r>
          </a:p>
        </p:txBody>
      </p:sp>
      <p:sp>
        <p:nvSpPr>
          <p:cNvPr id="6" name="TextBox 5">
            <a:extLst>
              <a:ext uri="{FF2B5EF4-FFF2-40B4-BE49-F238E27FC236}">
                <a16:creationId xmlns:a16="http://schemas.microsoft.com/office/drawing/2014/main" id="{C48F8DD6-144C-4D16-9BA9-AD2651432C27}"/>
              </a:ext>
            </a:extLst>
          </p:cNvPr>
          <p:cNvSpPr txBox="1"/>
          <p:nvPr/>
        </p:nvSpPr>
        <p:spPr>
          <a:xfrm>
            <a:off x="495946" y="1769434"/>
            <a:ext cx="988476" cy="369332"/>
          </a:xfrm>
          <a:prstGeom prst="rect">
            <a:avLst/>
          </a:prstGeom>
          <a:noFill/>
        </p:spPr>
        <p:txBody>
          <a:bodyPr wrap="none" rtlCol="0">
            <a:spAutoFit/>
          </a:bodyPr>
          <a:lstStyle/>
          <a:p>
            <a:r>
              <a:rPr lang="en-GB" dirty="0"/>
              <a:t>12 items</a:t>
            </a:r>
          </a:p>
        </p:txBody>
      </p:sp>
      <p:sp>
        <p:nvSpPr>
          <p:cNvPr id="2" name="TextBox 1">
            <a:extLst>
              <a:ext uri="{FF2B5EF4-FFF2-40B4-BE49-F238E27FC236}">
                <a16:creationId xmlns:a16="http://schemas.microsoft.com/office/drawing/2014/main" id="{0261A4A3-4CCC-470B-B2AC-B0150D5C7E3A}"/>
              </a:ext>
            </a:extLst>
          </p:cNvPr>
          <p:cNvSpPr txBox="1"/>
          <p:nvPr/>
        </p:nvSpPr>
        <p:spPr>
          <a:xfrm>
            <a:off x="455807" y="2346960"/>
            <a:ext cx="3479735" cy="923330"/>
          </a:xfrm>
          <a:prstGeom prst="rect">
            <a:avLst/>
          </a:prstGeom>
          <a:noFill/>
        </p:spPr>
        <p:txBody>
          <a:bodyPr wrap="none" rtlCol="0">
            <a:spAutoFit/>
          </a:bodyPr>
          <a:lstStyle/>
          <a:p>
            <a:r>
              <a:rPr lang="en-GB" dirty="0"/>
              <a:t>The status bar at the bottom of the</a:t>
            </a:r>
          </a:p>
          <a:p>
            <a:r>
              <a:rPr lang="en-GB" dirty="0"/>
              <a:t>screen gives you some useful </a:t>
            </a:r>
          </a:p>
          <a:p>
            <a:r>
              <a:rPr lang="en-GB" dirty="0"/>
              <a:t>Information.</a:t>
            </a:r>
          </a:p>
        </p:txBody>
      </p:sp>
      <p:sp>
        <p:nvSpPr>
          <p:cNvPr id="7" name="TextBox 6">
            <a:extLst>
              <a:ext uri="{FF2B5EF4-FFF2-40B4-BE49-F238E27FC236}">
                <a16:creationId xmlns:a16="http://schemas.microsoft.com/office/drawing/2014/main" id="{BFFC6ABA-83BA-43F1-9F67-E65A817A2D6E}"/>
              </a:ext>
            </a:extLst>
          </p:cNvPr>
          <p:cNvSpPr txBox="1"/>
          <p:nvPr/>
        </p:nvSpPr>
        <p:spPr>
          <a:xfrm>
            <a:off x="495946" y="3444240"/>
            <a:ext cx="3633239" cy="1200329"/>
          </a:xfrm>
          <a:prstGeom prst="rect">
            <a:avLst/>
          </a:prstGeom>
          <a:noFill/>
        </p:spPr>
        <p:txBody>
          <a:bodyPr wrap="none" rtlCol="0">
            <a:spAutoFit/>
          </a:bodyPr>
          <a:lstStyle/>
          <a:p>
            <a:r>
              <a:rPr lang="en-GB" dirty="0"/>
              <a:t>Also, remember that right clicking</a:t>
            </a:r>
          </a:p>
          <a:p>
            <a:r>
              <a:rPr lang="en-GB" dirty="0"/>
              <a:t>most things will give you a sub menu</a:t>
            </a:r>
          </a:p>
          <a:p>
            <a:r>
              <a:rPr lang="en-GB" dirty="0"/>
              <a:t>and generally a “properties” tab.</a:t>
            </a:r>
          </a:p>
          <a:p>
            <a:r>
              <a:rPr lang="en-GB" dirty="0"/>
              <a:t>useful info here too.</a:t>
            </a:r>
          </a:p>
        </p:txBody>
      </p:sp>
    </p:spTree>
    <p:extLst>
      <p:ext uri="{BB962C8B-B14F-4D97-AF65-F5344CB8AC3E}">
        <p14:creationId xmlns:p14="http://schemas.microsoft.com/office/powerpoint/2010/main" val="346763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 grpId="0"/>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email&#10;&#10;Description automatically generated">
            <a:extLst>
              <a:ext uri="{FF2B5EF4-FFF2-40B4-BE49-F238E27FC236}">
                <a16:creationId xmlns:a16="http://schemas.microsoft.com/office/drawing/2014/main" id="{5DBF0363-C992-4346-9742-24CDBEAD7827}"/>
              </a:ext>
            </a:extLst>
          </p:cNvPr>
          <p:cNvPicPr>
            <a:picLocks noChangeAspect="1"/>
          </p:cNvPicPr>
          <p:nvPr/>
        </p:nvPicPr>
        <p:blipFill>
          <a:blip r:embed="rId3"/>
          <a:stretch>
            <a:fillRect/>
          </a:stretch>
        </p:blipFill>
        <p:spPr>
          <a:xfrm>
            <a:off x="4371155" y="0"/>
            <a:ext cx="7820845" cy="6858000"/>
          </a:xfrm>
          <a:prstGeom prst="rect">
            <a:avLst/>
          </a:prstGeom>
        </p:spPr>
      </p:pic>
      <p:sp>
        <p:nvSpPr>
          <p:cNvPr id="4" name="TextBox 3">
            <a:extLst>
              <a:ext uri="{FF2B5EF4-FFF2-40B4-BE49-F238E27FC236}">
                <a16:creationId xmlns:a16="http://schemas.microsoft.com/office/drawing/2014/main" id="{26D77027-38F6-4D16-9ABE-6D43C3C3C991}"/>
              </a:ext>
            </a:extLst>
          </p:cNvPr>
          <p:cNvSpPr txBox="1"/>
          <p:nvPr/>
        </p:nvSpPr>
        <p:spPr>
          <a:xfrm>
            <a:off x="495946" y="1317356"/>
            <a:ext cx="3641638" cy="923330"/>
          </a:xfrm>
          <a:prstGeom prst="rect">
            <a:avLst/>
          </a:prstGeom>
          <a:noFill/>
        </p:spPr>
        <p:txBody>
          <a:bodyPr wrap="none" rtlCol="0">
            <a:spAutoFit/>
          </a:bodyPr>
          <a:lstStyle/>
          <a:p>
            <a:r>
              <a:rPr lang="en-GB" dirty="0"/>
              <a:t>This time I’ve searched for “Charles” </a:t>
            </a:r>
          </a:p>
          <a:p>
            <a:r>
              <a:rPr lang="en-GB" dirty="0"/>
              <a:t>at the top level of my Documents </a:t>
            </a:r>
          </a:p>
          <a:p>
            <a:r>
              <a:rPr lang="en-GB" dirty="0"/>
              <a:t>Folder.  I’ve found 224 matches.</a:t>
            </a:r>
          </a:p>
        </p:txBody>
      </p:sp>
      <p:sp>
        <p:nvSpPr>
          <p:cNvPr id="5" name="TextBox 4">
            <a:extLst>
              <a:ext uri="{FF2B5EF4-FFF2-40B4-BE49-F238E27FC236}">
                <a16:creationId xmlns:a16="http://schemas.microsoft.com/office/drawing/2014/main" id="{1442A94E-D040-4780-9AF0-E866C74C7C4A}"/>
              </a:ext>
            </a:extLst>
          </p:cNvPr>
          <p:cNvSpPr txBox="1"/>
          <p:nvPr/>
        </p:nvSpPr>
        <p:spPr>
          <a:xfrm>
            <a:off x="495946" y="2394060"/>
            <a:ext cx="3920432" cy="1200329"/>
          </a:xfrm>
          <a:prstGeom prst="rect">
            <a:avLst/>
          </a:prstGeom>
          <a:noFill/>
        </p:spPr>
        <p:txBody>
          <a:bodyPr wrap="none" rtlCol="0">
            <a:spAutoFit/>
          </a:bodyPr>
          <a:lstStyle/>
          <a:p>
            <a:r>
              <a:rPr lang="en-GB" dirty="0"/>
              <a:t>The yellow highlights are with “Charles”</a:t>
            </a:r>
          </a:p>
          <a:p>
            <a:r>
              <a:rPr lang="en-GB" dirty="0"/>
              <a:t>In the file name or as an author.  </a:t>
            </a:r>
          </a:p>
          <a:p>
            <a:r>
              <a:rPr lang="en-GB" dirty="0"/>
              <a:t>The others have “Charles” in the text </a:t>
            </a:r>
          </a:p>
          <a:p>
            <a:r>
              <a:rPr lang="en-GB" dirty="0"/>
              <a:t>of the document</a:t>
            </a:r>
          </a:p>
        </p:txBody>
      </p:sp>
      <p:sp>
        <p:nvSpPr>
          <p:cNvPr id="6" name="TextBox 5">
            <a:extLst>
              <a:ext uri="{FF2B5EF4-FFF2-40B4-BE49-F238E27FC236}">
                <a16:creationId xmlns:a16="http://schemas.microsoft.com/office/drawing/2014/main" id="{DE7DB558-158E-4F30-98A9-A92F95AC70BB}"/>
              </a:ext>
            </a:extLst>
          </p:cNvPr>
          <p:cNvSpPr txBox="1"/>
          <p:nvPr/>
        </p:nvSpPr>
        <p:spPr>
          <a:xfrm>
            <a:off x="495946" y="3764393"/>
            <a:ext cx="3857594" cy="1200329"/>
          </a:xfrm>
          <a:prstGeom prst="rect">
            <a:avLst/>
          </a:prstGeom>
          <a:noFill/>
        </p:spPr>
        <p:txBody>
          <a:bodyPr wrap="none" rtlCol="0">
            <a:spAutoFit/>
          </a:bodyPr>
          <a:lstStyle/>
          <a:p>
            <a:r>
              <a:rPr lang="en-GB" dirty="0"/>
              <a:t>Right click the file name and select</a:t>
            </a:r>
            <a:br>
              <a:rPr lang="en-GB" dirty="0"/>
            </a:br>
            <a:r>
              <a:rPr lang="en-GB" dirty="0"/>
              <a:t>“Open File Location” Or use the icon </a:t>
            </a:r>
            <a:br>
              <a:rPr lang="en-GB" dirty="0"/>
            </a:br>
            <a:r>
              <a:rPr lang="en-GB" dirty="0"/>
              <a:t>from the Search Ribbon to see where it</a:t>
            </a:r>
          </a:p>
          <a:p>
            <a:r>
              <a:rPr lang="en-GB" dirty="0"/>
              <a:t>lives in your document structure.</a:t>
            </a:r>
          </a:p>
        </p:txBody>
      </p:sp>
      <p:sp>
        <p:nvSpPr>
          <p:cNvPr id="2" name="TextBox 1">
            <a:extLst>
              <a:ext uri="{FF2B5EF4-FFF2-40B4-BE49-F238E27FC236}">
                <a16:creationId xmlns:a16="http://schemas.microsoft.com/office/drawing/2014/main" id="{EDC641F8-4698-4470-9546-08FA4CEA2994}"/>
              </a:ext>
            </a:extLst>
          </p:cNvPr>
          <p:cNvSpPr txBox="1"/>
          <p:nvPr/>
        </p:nvSpPr>
        <p:spPr>
          <a:xfrm>
            <a:off x="495946" y="5170520"/>
            <a:ext cx="3527504" cy="646331"/>
          </a:xfrm>
          <a:prstGeom prst="rect">
            <a:avLst/>
          </a:prstGeom>
          <a:noFill/>
        </p:spPr>
        <p:txBody>
          <a:bodyPr wrap="none" rtlCol="0">
            <a:spAutoFit/>
          </a:bodyPr>
          <a:lstStyle/>
          <a:p>
            <a:r>
              <a:rPr lang="en-GB" dirty="0"/>
              <a:t>Note other options from the Search</a:t>
            </a:r>
            <a:br>
              <a:rPr lang="en-GB" dirty="0"/>
            </a:br>
            <a:r>
              <a:rPr lang="en-GB" dirty="0"/>
              <a:t>Ribbon</a:t>
            </a:r>
          </a:p>
        </p:txBody>
      </p:sp>
    </p:spTree>
    <p:extLst>
      <p:ext uri="{BB962C8B-B14F-4D97-AF65-F5344CB8AC3E}">
        <p14:creationId xmlns:p14="http://schemas.microsoft.com/office/powerpoint/2010/main" val="362630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FC19-E4CA-403B-800D-F3493AE23B40}"/>
              </a:ext>
            </a:extLst>
          </p:cNvPr>
          <p:cNvSpPr>
            <a:spLocks noGrp="1"/>
          </p:cNvSpPr>
          <p:nvPr>
            <p:ph type="title"/>
          </p:nvPr>
        </p:nvSpPr>
        <p:spPr/>
        <p:txBody>
          <a:bodyPr/>
          <a:lstStyle/>
          <a:p>
            <a:r>
              <a:rPr lang="en-GB" dirty="0"/>
              <a:t>Other Elements</a:t>
            </a:r>
          </a:p>
        </p:txBody>
      </p:sp>
      <p:sp>
        <p:nvSpPr>
          <p:cNvPr id="3" name="Content Placeholder 2">
            <a:extLst>
              <a:ext uri="{FF2B5EF4-FFF2-40B4-BE49-F238E27FC236}">
                <a16:creationId xmlns:a16="http://schemas.microsoft.com/office/drawing/2014/main" id="{2ABCD61A-FFAC-42C3-A7A7-5F788B4FADEE}"/>
              </a:ext>
            </a:extLst>
          </p:cNvPr>
          <p:cNvSpPr>
            <a:spLocks noGrp="1"/>
          </p:cNvSpPr>
          <p:nvPr>
            <p:ph idx="1"/>
          </p:nvPr>
        </p:nvSpPr>
        <p:spPr/>
        <p:txBody>
          <a:bodyPr/>
          <a:lstStyle/>
          <a:p>
            <a:r>
              <a:rPr lang="en-GB" dirty="0"/>
              <a:t>The Preview Pane and the Details Pane</a:t>
            </a:r>
          </a:p>
        </p:txBody>
      </p:sp>
    </p:spTree>
    <p:extLst>
      <p:ext uri="{BB962C8B-B14F-4D97-AF65-F5344CB8AC3E}">
        <p14:creationId xmlns:p14="http://schemas.microsoft.com/office/powerpoint/2010/main" val="26859956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9A5BA11A-277C-4871-BCBF-63D5433AD4FA}"/>
              </a:ext>
            </a:extLst>
          </p:cNvPr>
          <p:cNvPicPr>
            <a:picLocks noChangeAspect="1"/>
          </p:cNvPicPr>
          <p:nvPr/>
        </p:nvPicPr>
        <p:blipFill>
          <a:blip r:embed="rId3"/>
          <a:stretch>
            <a:fillRect/>
          </a:stretch>
        </p:blipFill>
        <p:spPr>
          <a:xfrm>
            <a:off x="706921" y="0"/>
            <a:ext cx="10778157" cy="6858000"/>
          </a:xfrm>
          <a:prstGeom prst="rect">
            <a:avLst/>
          </a:prstGeom>
        </p:spPr>
      </p:pic>
      <p:sp>
        <p:nvSpPr>
          <p:cNvPr id="4" name="Rectangle 3">
            <a:extLst>
              <a:ext uri="{FF2B5EF4-FFF2-40B4-BE49-F238E27FC236}">
                <a16:creationId xmlns:a16="http://schemas.microsoft.com/office/drawing/2014/main" id="{3A51F376-6F53-448B-A64E-87F16AF994AB}"/>
              </a:ext>
            </a:extLst>
          </p:cNvPr>
          <p:cNvSpPr/>
          <p:nvPr/>
        </p:nvSpPr>
        <p:spPr>
          <a:xfrm>
            <a:off x="706921" y="498764"/>
            <a:ext cx="1570766" cy="8645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61CEE-08A2-46F9-92C5-040020061690}"/>
              </a:ext>
            </a:extLst>
          </p:cNvPr>
          <p:cNvSpPr/>
          <p:nvPr/>
        </p:nvSpPr>
        <p:spPr>
          <a:xfrm>
            <a:off x="7805990" y="1662546"/>
            <a:ext cx="3679088" cy="50707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9B3FD517-BD06-4782-B09C-E2771A9B1249}"/>
              </a:ext>
            </a:extLst>
          </p:cNvPr>
          <p:cNvSpPr/>
          <p:nvPr/>
        </p:nvSpPr>
        <p:spPr>
          <a:xfrm>
            <a:off x="3001233" y="5719156"/>
            <a:ext cx="4663102" cy="46551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872846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 email&#10;&#10;Description automatically generated">
            <a:extLst>
              <a:ext uri="{FF2B5EF4-FFF2-40B4-BE49-F238E27FC236}">
                <a16:creationId xmlns:a16="http://schemas.microsoft.com/office/drawing/2014/main" id="{D30224EB-30A4-42DD-AA3B-9EF03C0E7808}"/>
              </a:ext>
            </a:extLst>
          </p:cNvPr>
          <p:cNvPicPr>
            <a:picLocks noChangeAspect="1"/>
          </p:cNvPicPr>
          <p:nvPr/>
        </p:nvPicPr>
        <p:blipFill>
          <a:blip r:embed="rId3"/>
          <a:stretch>
            <a:fillRect/>
          </a:stretch>
        </p:blipFill>
        <p:spPr>
          <a:xfrm>
            <a:off x="686103" y="0"/>
            <a:ext cx="10819793" cy="6858000"/>
          </a:xfrm>
          <a:prstGeom prst="rect">
            <a:avLst/>
          </a:prstGeom>
        </p:spPr>
      </p:pic>
      <p:sp>
        <p:nvSpPr>
          <p:cNvPr id="4" name="Rectangle 3">
            <a:extLst>
              <a:ext uri="{FF2B5EF4-FFF2-40B4-BE49-F238E27FC236}">
                <a16:creationId xmlns:a16="http://schemas.microsoft.com/office/drawing/2014/main" id="{0BCB4EA2-1233-48BD-B978-70BFF8BA318B}"/>
              </a:ext>
            </a:extLst>
          </p:cNvPr>
          <p:cNvSpPr/>
          <p:nvPr/>
        </p:nvSpPr>
        <p:spPr>
          <a:xfrm>
            <a:off x="706921" y="498764"/>
            <a:ext cx="1570766" cy="8645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852487F3-3DF0-49AF-A33C-93C538ADD295}"/>
              </a:ext>
            </a:extLst>
          </p:cNvPr>
          <p:cNvSpPr/>
          <p:nvPr/>
        </p:nvSpPr>
        <p:spPr>
          <a:xfrm>
            <a:off x="7805990" y="1662546"/>
            <a:ext cx="3679088" cy="50707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DE9FD05B-8B0F-45DB-A3D3-44CEA30E7246}"/>
              </a:ext>
            </a:extLst>
          </p:cNvPr>
          <p:cNvSpPr/>
          <p:nvPr/>
        </p:nvSpPr>
        <p:spPr>
          <a:xfrm>
            <a:off x="3001233" y="5719156"/>
            <a:ext cx="4663102" cy="46551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70722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03F0BF-762A-40BE-A636-F723F4CBE9ED}"/>
              </a:ext>
            </a:extLst>
          </p:cNvPr>
          <p:cNvSpPr>
            <a:spLocks noGrp="1"/>
          </p:cNvSpPr>
          <p:nvPr>
            <p:ph idx="1"/>
          </p:nvPr>
        </p:nvSpPr>
        <p:spPr>
          <a:xfrm>
            <a:off x="685801" y="609601"/>
            <a:ext cx="10131425" cy="5181600"/>
          </a:xfrm>
        </p:spPr>
        <p:txBody>
          <a:bodyPr/>
          <a:lstStyle/>
          <a:p>
            <a:r>
              <a:rPr lang="en-GB" dirty="0"/>
              <a:t>We’ve covered quite a lot – but there is still more</a:t>
            </a:r>
          </a:p>
          <a:p>
            <a:r>
              <a:rPr lang="en-GB" dirty="0"/>
              <a:t>On the Share menu for instance – when you share pictures (photos) you have an option to resize them before you send then</a:t>
            </a:r>
          </a:p>
          <a:p>
            <a:r>
              <a:rPr lang="en-GB" dirty="0"/>
              <a:t>Also on the share menu you could zip up a collection of files into one zip file</a:t>
            </a:r>
          </a:p>
          <a:p>
            <a:r>
              <a:rPr lang="en-GB" dirty="0"/>
              <a:t>Or burn your pictures to a CD or DVD</a:t>
            </a:r>
          </a:p>
          <a:p>
            <a:r>
              <a:rPr lang="en-GB" dirty="0"/>
              <a:t>On the View menu, as well as different layout options you can group them by a number of different attributes; size, date, author and so on</a:t>
            </a:r>
          </a:p>
          <a:p>
            <a:endParaRPr lang="en-GB" dirty="0"/>
          </a:p>
          <a:p>
            <a:r>
              <a:rPr lang="en-GB" dirty="0"/>
              <a:t>Don’t be shy, explore and see what you can find that we haven’t covered.</a:t>
            </a:r>
          </a:p>
          <a:p>
            <a:r>
              <a:rPr lang="en-GB" dirty="0"/>
              <a:t>We covered File Explorer last summer,  From our documents on the website, see 2020 06 File Explorer for an 8-page factsheet.</a:t>
            </a:r>
          </a:p>
        </p:txBody>
      </p:sp>
    </p:spTree>
    <p:extLst>
      <p:ext uri="{BB962C8B-B14F-4D97-AF65-F5344CB8AC3E}">
        <p14:creationId xmlns:p14="http://schemas.microsoft.com/office/powerpoint/2010/main" val="428483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{74ECF109-D0B7-42A0-A7FD-CE2219AC6010}tf03457452</Template>
  <TotalTime>2157</TotalTime>
  <Words>3400</Words>
  <Application>Microsoft Office PowerPoint</Application>
  <PresentationFormat>Widescreen</PresentationFormat>
  <Paragraphs>328</Paragraphs>
  <Slides>53</Slides>
  <Notes>53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Calibri Light</vt:lpstr>
      <vt:lpstr>Celestial</vt:lpstr>
      <vt:lpstr>Understanding File Explorer</vt:lpstr>
      <vt:lpstr>What is it?</vt:lpstr>
      <vt:lpstr>There are at least a dozen ways to open FILE EXPLORER</vt:lpstr>
      <vt:lpstr>The Layout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Top Tips</vt:lpstr>
      <vt:lpstr>Top Tips</vt:lpstr>
      <vt:lpstr>Things to Consider</vt:lpstr>
      <vt:lpstr>Better still……</vt:lpstr>
      <vt:lpstr>Browser Options</vt:lpstr>
      <vt:lpstr>PowerPoint Presentation</vt:lpstr>
      <vt:lpstr>PowerPoint Presentation</vt:lpstr>
      <vt:lpstr>PowerPoint Presentation</vt:lpstr>
      <vt:lpstr>PowerPoint Presentation</vt:lpstr>
      <vt:lpstr>PowerPoint Presentation</vt:lpstr>
      <vt:lpstr>Detailed navigation</vt:lpstr>
      <vt:lpstr>PowerPoint Presentation</vt:lpstr>
      <vt:lpstr>PowerPoint Presentation</vt:lpstr>
      <vt:lpstr>PowerPoint Presentation</vt:lpstr>
      <vt:lpstr>PowerPoint Presentation</vt:lpstr>
      <vt:lpstr>PowerPoint Presentation</vt:lpstr>
      <vt:lpstr>File or Folder Selection</vt:lpstr>
      <vt:lpstr>Selecting a number of files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the Search Facility</vt:lpstr>
      <vt:lpstr>Searching</vt:lpstr>
      <vt:lpstr>PowerPoint Presentation</vt:lpstr>
      <vt:lpstr>PowerPoint Presentation</vt:lpstr>
      <vt:lpstr>PowerPoint Presentation</vt:lpstr>
      <vt:lpstr>Other Elements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File Explorer</dc:title>
  <dc:creator>Geoff Lane</dc:creator>
  <cp:lastModifiedBy>Geoff Lane</cp:lastModifiedBy>
  <cp:revision>69</cp:revision>
  <dcterms:created xsi:type="dcterms:W3CDTF">2021-03-04T12:31:51Z</dcterms:created>
  <dcterms:modified xsi:type="dcterms:W3CDTF">2021-03-16T12:31:10Z</dcterms:modified>
  <cp:category>U3A</cp:category>
</cp:coreProperties>
</file>