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256" r:id="rId2"/>
    <p:sldId id="284" r:id="rId3"/>
    <p:sldId id="285" r:id="rId4"/>
    <p:sldId id="287" r:id="rId5"/>
    <p:sldId id="288" r:id="rId6"/>
    <p:sldId id="289" r:id="rId7"/>
    <p:sldId id="290" r:id="rId8"/>
    <p:sldId id="291" r:id="rId9"/>
    <p:sldId id="292" r:id="rId10"/>
    <p:sldId id="286" r:id="rId11"/>
    <p:sldId id="294" r:id="rId12"/>
    <p:sldId id="296" r:id="rId13"/>
    <p:sldId id="297" r:id="rId14"/>
    <p:sldId id="298" r:id="rId15"/>
    <p:sldId id="300" r:id="rId16"/>
    <p:sldId id="299" r:id="rId17"/>
    <p:sldId id="301" r:id="rId18"/>
    <p:sldId id="293" r:id="rId19"/>
    <p:sldId id="302" r:id="rId20"/>
    <p:sldId id="28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62952E-36E2-4B0C-A227-28C0B9D89225}" v="7" dt="2021-06-06T10:46:26.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8" autoAdjust="0"/>
    <p:restoredTop sz="59874" autoAdjust="0"/>
  </p:normalViewPr>
  <p:slideViewPr>
    <p:cSldViewPr snapToGrid="0">
      <p:cViewPr varScale="1">
        <p:scale>
          <a:sx n="71" d="100"/>
          <a:sy n="71" d="100"/>
        </p:scale>
        <p:origin x="3582" y="72"/>
      </p:cViewPr>
      <p:guideLst/>
    </p:cSldViewPr>
  </p:slideViewPr>
  <p:notesTextViewPr>
    <p:cViewPr>
      <p:scale>
        <a:sx n="3" d="2"/>
        <a:sy n="3" d="2"/>
      </p:scale>
      <p:origin x="0" y="0"/>
    </p:cViewPr>
  </p:notesTextViewPr>
  <p:notesViewPr>
    <p:cSldViewPr snapToGrid="0">
      <p:cViewPr>
        <p:scale>
          <a:sx n="100" d="100"/>
          <a:sy n="100" d="100"/>
        </p:scale>
        <p:origin x="5286" y="-2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0D62952E-36E2-4B0C-A227-28C0B9D89225}"/>
    <pc:docChg chg="custSel addSld delSld modSld">
      <pc:chgData name="Geoff Lane" userId="bf8a82a07e3cb3a3" providerId="LiveId" clId="{0D62952E-36E2-4B0C-A227-28C0B9D89225}" dt="2021-06-06T16:25:18.329" v="3592"/>
      <pc:docMkLst>
        <pc:docMk/>
      </pc:docMkLst>
      <pc:sldChg chg="modSp mod modNotesTx">
        <pc:chgData name="Geoff Lane" userId="bf8a82a07e3cb3a3" providerId="LiveId" clId="{0D62952E-36E2-4B0C-A227-28C0B9D89225}" dt="2021-06-06T10:10:58.419" v="936" actId="20577"/>
        <pc:sldMkLst>
          <pc:docMk/>
          <pc:sldMk cId="2069734888" sldId="256"/>
        </pc:sldMkLst>
        <pc:spChg chg="mod">
          <ac:chgData name="Geoff Lane" userId="bf8a82a07e3cb3a3" providerId="LiveId" clId="{0D62952E-36E2-4B0C-A227-28C0B9D89225}" dt="2021-06-06T09:24:54.053" v="25" actId="20577"/>
          <ac:spMkLst>
            <pc:docMk/>
            <pc:sldMk cId="2069734888" sldId="256"/>
            <ac:spMk id="2" creationId="{3AE4DF6B-2C30-4A7C-8FB2-9A86DAEAB884}"/>
          </ac:spMkLst>
        </pc:spChg>
      </pc:sldChg>
      <pc:sldChg chg="del">
        <pc:chgData name="Geoff Lane" userId="bf8a82a07e3cb3a3" providerId="LiveId" clId="{0D62952E-36E2-4B0C-A227-28C0B9D89225}" dt="2021-06-06T09:24:39.341" v="0" actId="47"/>
        <pc:sldMkLst>
          <pc:docMk/>
          <pc:sldMk cId="2054098288" sldId="257"/>
        </pc:sldMkLst>
      </pc:sldChg>
      <pc:sldChg chg="del">
        <pc:chgData name="Geoff Lane" userId="bf8a82a07e3cb3a3" providerId="LiveId" clId="{0D62952E-36E2-4B0C-A227-28C0B9D89225}" dt="2021-06-06T09:24:39.341" v="0" actId="47"/>
        <pc:sldMkLst>
          <pc:docMk/>
          <pc:sldMk cId="2421703491" sldId="258"/>
        </pc:sldMkLst>
      </pc:sldChg>
      <pc:sldChg chg="del">
        <pc:chgData name="Geoff Lane" userId="bf8a82a07e3cb3a3" providerId="LiveId" clId="{0D62952E-36E2-4B0C-A227-28C0B9D89225}" dt="2021-06-06T09:24:39.341" v="0" actId="47"/>
        <pc:sldMkLst>
          <pc:docMk/>
          <pc:sldMk cId="1961173147" sldId="259"/>
        </pc:sldMkLst>
      </pc:sldChg>
      <pc:sldChg chg="del">
        <pc:chgData name="Geoff Lane" userId="bf8a82a07e3cb3a3" providerId="LiveId" clId="{0D62952E-36E2-4B0C-A227-28C0B9D89225}" dt="2021-06-06T09:24:39.341" v="0" actId="47"/>
        <pc:sldMkLst>
          <pc:docMk/>
          <pc:sldMk cId="1647266262" sldId="260"/>
        </pc:sldMkLst>
      </pc:sldChg>
      <pc:sldChg chg="del">
        <pc:chgData name="Geoff Lane" userId="bf8a82a07e3cb3a3" providerId="LiveId" clId="{0D62952E-36E2-4B0C-A227-28C0B9D89225}" dt="2021-06-06T09:24:39.341" v="0" actId="47"/>
        <pc:sldMkLst>
          <pc:docMk/>
          <pc:sldMk cId="1991015482" sldId="261"/>
        </pc:sldMkLst>
      </pc:sldChg>
      <pc:sldChg chg="del">
        <pc:chgData name="Geoff Lane" userId="bf8a82a07e3cb3a3" providerId="LiveId" clId="{0D62952E-36E2-4B0C-A227-28C0B9D89225}" dt="2021-06-06T09:24:39.341" v="0" actId="47"/>
        <pc:sldMkLst>
          <pc:docMk/>
          <pc:sldMk cId="3398839891" sldId="262"/>
        </pc:sldMkLst>
      </pc:sldChg>
      <pc:sldChg chg="del">
        <pc:chgData name="Geoff Lane" userId="bf8a82a07e3cb3a3" providerId="LiveId" clId="{0D62952E-36E2-4B0C-A227-28C0B9D89225}" dt="2021-06-06T09:24:39.341" v="0" actId="47"/>
        <pc:sldMkLst>
          <pc:docMk/>
          <pc:sldMk cId="1337056845" sldId="263"/>
        </pc:sldMkLst>
      </pc:sldChg>
      <pc:sldChg chg="del">
        <pc:chgData name="Geoff Lane" userId="bf8a82a07e3cb3a3" providerId="LiveId" clId="{0D62952E-36E2-4B0C-A227-28C0B9D89225}" dt="2021-06-06T09:24:39.341" v="0" actId="47"/>
        <pc:sldMkLst>
          <pc:docMk/>
          <pc:sldMk cId="3108356026" sldId="264"/>
        </pc:sldMkLst>
      </pc:sldChg>
      <pc:sldChg chg="del">
        <pc:chgData name="Geoff Lane" userId="bf8a82a07e3cb3a3" providerId="LiveId" clId="{0D62952E-36E2-4B0C-A227-28C0B9D89225}" dt="2021-06-06T09:24:39.341" v="0" actId="47"/>
        <pc:sldMkLst>
          <pc:docMk/>
          <pc:sldMk cId="1919333706" sldId="265"/>
        </pc:sldMkLst>
      </pc:sldChg>
      <pc:sldChg chg="del">
        <pc:chgData name="Geoff Lane" userId="bf8a82a07e3cb3a3" providerId="LiveId" clId="{0D62952E-36E2-4B0C-A227-28C0B9D89225}" dt="2021-06-06T09:24:39.341" v="0" actId="47"/>
        <pc:sldMkLst>
          <pc:docMk/>
          <pc:sldMk cId="3867498339" sldId="266"/>
        </pc:sldMkLst>
      </pc:sldChg>
      <pc:sldChg chg="del">
        <pc:chgData name="Geoff Lane" userId="bf8a82a07e3cb3a3" providerId="LiveId" clId="{0D62952E-36E2-4B0C-A227-28C0B9D89225}" dt="2021-06-06T09:24:39.341" v="0" actId="47"/>
        <pc:sldMkLst>
          <pc:docMk/>
          <pc:sldMk cId="1804816190" sldId="267"/>
        </pc:sldMkLst>
      </pc:sldChg>
      <pc:sldChg chg="del">
        <pc:chgData name="Geoff Lane" userId="bf8a82a07e3cb3a3" providerId="LiveId" clId="{0D62952E-36E2-4B0C-A227-28C0B9D89225}" dt="2021-06-06T09:24:39.341" v="0" actId="47"/>
        <pc:sldMkLst>
          <pc:docMk/>
          <pc:sldMk cId="54965387" sldId="268"/>
        </pc:sldMkLst>
      </pc:sldChg>
      <pc:sldChg chg="del">
        <pc:chgData name="Geoff Lane" userId="bf8a82a07e3cb3a3" providerId="LiveId" clId="{0D62952E-36E2-4B0C-A227-28C0B9D89225}" dt="2021-06-06T09:24:39.341" v="0" actId="47"/>
        <pc:sldMkLst>
          <pc:docMk/>
          <pc:sldMk cId="508791458" sldId="269"/>
        </pc:sldMkLst>
      </pc:sldChg>
      <pc:sldChg chg="del">
        <pc:chgData name="Geoff Lane" userId="bf8a82a07e3cb3a3" providerId="LiveId" clId="{0D62952E-36E2-4B0C-A227-28C0B9D89225}" dt="2021-06-06T09:24:39.341" v="0" actId="47"/>
        <pc:sldMkLst>
          <pc:docMk/>
          <pc:sldMk cId="3548335664" sldId="270"/>
        </pc:sldMkLst>
      </pc:sldChg>
      <pc:sldChg chg="del">
        <pc:chgData name="Geoff Lane" userId="bf8a82a07e3cb3a3" providerId="LiveId" clId="{0D62952E-36E2-4B0C-A227-28C0B9D89225}" dt="2021-06-06T09:24:39.341" v="0" actId="47"/>
        <pc:sldMkLst>
          <pc:docMk/>
          <pc:sldMk cId="2678431593" sldId="271"/>
        </pc:sldMkLst>
      </pc:sldChg>
      <pc:sldChg chg="del">
        <pc:chgData name="Geoff Lane" userId="bf8a82a07e3cb3a3" providerId="LiveId" clId="{0D62952E-36E2-4B0C-A227-28C0B9D89225}" dt="2021-06-06T09:24:39.341" v="0" actId="47"/>
        <pc:sldMkLst>
          <pc:docMk/>
          <pc:sldMk cId="666655835" sldId="272"/>
        </pc:sldMkLst>
      </pc:sldChg>
      <pc:sldChg chg="del">
        <pc:chgData name="Geoff Lane" userId="bf8a82a07e3cb3a3" providerId="LiveId" clId="{0D62952E-36E2-4B0C-A227-28C0B9D89225}" dt="2021-06-06T09:24:39.341" v="0" actId="47"/>
        <pc:sldMkLst>
          <pc:docMk/>
          <pc:sldMk cId="1525313978" sldId="273"/>
        </pc:sldMkLst>
      </pc:sldChg>
      <pc:sldChg chg="del">
        <pc:chgData name="Geoff Lane" userId="bf8a82a07e3cb3a3" providerId="LiveId" clId="{0D62952E-36E2-4B0C-A227-28C0B9D89225}" dt="2021-06-06T09:24:39.341" v="0" actId="47"/>
        <pc:sldMkLst>
          <pc:docMk/>
          <pc:sldMk cId="3209894606" sldId="274"/>
        </pc:sldMkLst>
      </pc:sldChg>
      <pc:sldChg chg="del">
        <pc:chgData name="Geoff Lane" userId="bf8a82a07e3cb3a3" providerId="LiveId" clId="{0D62952E-36E2-4B0C-A227-28C0B9D89225}" dt="2021-06-06T09:24:39.341" v="0" actId="47"/>
        <pc:sldMkLst>
          <pc:docMk/>
          <pc:sldMk cId="2774215628" sldId="275"/>
        </pc:sldMkLst>
      </pc:sldChg>
      <pc:sldChg chg="del">
        <pc:chgData name="Geoff Lane" userId="bf8a82a07e3cb3a3" providerId="LiveId" clId="{0D62952E-36E2-4B0C-A227-28C0B9D89225}" dt="2021-06-06T09:24:39.341" v="0" actId="47"/>
        <pc:sldMkLst>
          <pc:docMk/>
          <pc:sldMk cId="2863105920" sldId="276"/>
        </pc:sldMkLst>
      </pc:sldChg>
      <pc:sldChg chg="del">
        <pc:chgData name="Geoff Lane" userId="bf8a82a07e3cb3a3" providerId="LiveId" clId="{0D62952E-36E2-4B0C-A227-28C0B9D89225}" dt="2021-06-06T09:24:39.341" v="0" actId="47"/>
        <pc:sldMkLst>
          <pc:docMk/>
          <pc:sldMk cId="300580090" sldId="277"/>
        </pc:sldMkLst>
      </pc:sldChg>
      <pc:sldChg chg="del">
        <pc:chgData name="Geoff Lane" userId="bf8a82a07e3cb3a3" providerId="LiveId" clId="{0D62952E-36E2-4B0C-A227-28C0B9D89225}" dt="2021-06-06T09:24:39.341" v="0" actId="47"/>
        <pc:sldMkLst>
          <pc:docMk/>
          <pc:sldMk cId="1671236194" sldId="278"/>
        </pc:sldMkLst>
      </pc:sldChg>
      <pc:sldChg chg="del">
        <pc:chgData name="Geoff Lane" userId="bf8a82a07e3cb3a3" providerId="LiveId" clId="{0D62952E-36E2-4B0C-A227-28C0B9D89225}" dt="2021-06-06T09:24:39.341" v="0" actId="47"/>
        <pc:sldMkLst>
          <pc:docMk/>
          <pc:sldMk cId="1315325286" sldId="279"/>
        </pc:sldMkLst>
      </pc:sldChg>
      <pc:sldChg chg="del">
        <pc:chgData name="Geoff Lane" userId="bf8a82a07e3cb3a3" providerId="LiveId" clId="{0D62952E-36E2-4B0C-A227-28C0B9D89225}" dt="2021-06-06T09:24:39.341" v="0" actId="47"/>
        <pc:sldMkLst>
          <pc:docMk/>
          <pc:sldMk cId="3772969967" sldId="281"/>
        </pc:sldMkLst>
      </pc:sldChg>
      <pc:sldChg chg="del">
        <pc:chgData name="Geoff Lane" userId="bf8a82a07e3cb3a3" providerId="LiveId" clId="{0D62952E-36E2-4B0C-A227-28C0B9D89225}" dt="2021-06-06T09:24:39.341" v="0" actId="47"/>
        <pc:sldMkLst>
          <pc:docMk/>
          <pc:sldMk cId="3640657879" sldId="282"/>
        </pc:sldMkLst>
      </pc:sldChg>
      <pc:sldChg chg="modNotesTx">
        <pc:chgData name="Geoff Lane" userId="bf8a82a07e3cb3a3" providerId="LiveId" clId="{0D62952E-36E2-4B0C-A227-28C0B9D89225}" dt="2021-06-06T10:12:24.956" v="938"/>
        <pc:sldMkLst>
          <pc:docMk/>
          <pc:sldMk cId="506925134" sldId="283"/>
        </pc:sldMkLst>
      </pc:sldChg>
      <pc:sldChg chg="modSp new mod modNotesTx">
        <pc:chgData name="Geoff Lane" userId="bf8a82a07e3cb3a3" providerId="LiveId" clId="{0D62952E-36E2-4B0C-A227-28C0B9D89225}" dt="2021-06-06T10:17:12.625" v="1347" actId="255"/>
        <pc:sldMkLst>
          <pc:docMk/>
          <pc:sldMk cId="2891107297" sldId="284"/>
        </pc:sldMkLst>
        <pc:spChg chg="mod">
          <ac:chgData name="Geoff Lane" userId="bf8a82a07e3cb3a3" providerId="LiveId" clId="{0D62952E-36E2-4B0C-A227-28C0B9D89225}" dt="2021-06-06T10:13:37.505" v="959" actId="20577"/>
          <ac:spMkLst>
            <pc:docMk/>
            <pc:sldMk cId="2891107297" sldId="284"/>
            <ac:spMk id="2" creationId="{63137517-04F5-48FA-B96E-188F34993B4B}"/>
          </ac:spMkLst>
        </pc:spChg>
        <pc:spChg chg="mod">
          <ac:chgData name="Geoff Lane" userId="bf8a82a07e3cb3a3" providerId="LiveId" clId="{0D62952E-36E2-4B0C-A227-28C0B9D89225}" dt="2021-06-06T10:17:12.625" v="1347" actId="255"/>
          <ac:spMkLst>
            <pc:docMk/>
            <pc:sldMk cId="2891107297" sldId="284"/>
            <ac:spMk id="3" creationId="{75F20ED9-598C-42B7-BBFB-C5D32C4E1663}"/>
          </ac:spMkLst>
        </pc:spChg>
      </pc:sldChg>
      <pc:sldChg chg="del">
        <pc:chgData name="Geoff Lane" userId="bf8a82a07e3cb3a3" providerId="LiveId" clId="{0D62952E-36E2-4B0C-A227-28C0B9D89225}" dt="2021-06-06T09:24:39.341" v="0" actId="47"/>
        <pc:sldMkLst>
          <pc:docMk/>
          <pc:sldMk cId="4165476391" sldId="284"/>
        </pc:sldMkLst>
      </pc:sldChg>
      <pc:sldChg chg="del">
        <pc:chgData name="Geoff Lane" userId="bf8a82a07e3cb3a3" providerId="LiveId" clId="{0D62952E-36E2-4B0C-A227-28C0B9D89225}" dt="2021-06-06T09:24:39.341" v="0" actId="47"/>
        <pc:sldMkLst>
          <pc:docMk/>
          <pc:sldMk cId="807472550" sldId="285"/>
        </pc:sldMkLst>
      </pc:sldChg>
      <pc:sldChg chg="modSp add mod modNotesTx">
        <pc:chgData name="Geoff Lane" userId="bf8a82a07e3cb3a3" providerId="LiveId" clId="{0D62952E-36E2-4B0C-A227-28C0B9D89225}" dt="2021-06-06T10:27:37.515" v="2037" actId="20577"/>
        <pc:sldMkLst>
          <pc:docMk/>
          <pc:sldMk cId="4021179653" sldId="285"/>
        </pc:sldMkLst>
        <pc:spChg chg="mod">
          <ac:chgData name="Geoff Lane" userId="bf8a82a07e3cb3a3" providerId="LiveId" clId="{0D62952E-36E2-4B0C-A227-28C0B9D89225}" dt="2021-06-06T10:18:54.354" v="1369" actId="20577"/>
          <ac:spMkLst>
            <pc:docMk/>
            <pc:sldMk cId="4021179653" sldId="285"/>
            <ac:spMk id="2" creationId="{63137517-04F5-48FA-B96E-188F34993B4B}"/>
          </ac:spMkLst>
        </pc:spChg>
        <pc:spChg chg="mod">
          <ac:chgData name="Geoff Lane" userId="bf8a82a07e3cb3a3" providerId="LiveId" clId="{0D62952E-36E2-4B0C-A227-28C0B9D89225}" dt="2021-06-06T10:27:37.515" v="2037" actId="20577"/>
          <ac:spMkLst>
            <pc:docMk/>
            <pc:sldMk cId="4021179653" sldId="285"/>
            <ac:spMk id="3" creationId="{75F20ED9-598C-42B7-BBFB-C5D32C4E1663}"/>
          </ac:spMkLst>
        </pc:spChg>
      </pc:sldChg>
      <pc:sldChg chg="modSp add mod modNotesTx">
        <pc:chgData name="Geoff Lane" userId="bf8a82a07e3cb3a3" providerId="LiveId" clId="{0D62952E-36E2-4B0C-A227-28C0B9D89225}" dt="2021-06-06T10:35:34.187" v="2730" actId="6549"/>
        <pc:sldMkLst>
          <pc:docMk/>
          <pc:sldMk cId="493709745" sldId="286"/>
        </pc:sldMkLst>
        <pc:spChg chg="mod">
          <ac:chgData name="Geoff Lane" userId="bf8a82a07e3cb3a3" providerId="LiveId" clId="{0D62952E-36E2-4B0C-A227-28C0B9D89225}" dt="2021-06-06T10:28:59.667" v="2071" actId="20577"/>
          <ac:spMkLst>
            <pc:docMk/>
            <pc:sldMk cId="493709745" sldId="286"/>
            <ac:spMk id="2" creationId="{63137517-04F5-48FA-B96E-188F34993B4B}"/>
          </ac:spMkLst>
        </pc:spChg>
        <pc:spChg chg="mod">
          <ac:chgData name="Geoff Lane" userId="bf8a82a07e3cb3a3" providerId="LiveId" clId="{0D62952E-36E2-4B0C-A227-28C0B9D89225}" dt="2021-06-06T10:35:34.187" v="2730" actId="6549"/>
          <ac:spMkLst>
            <pc:docMk/>
            <pc:sldMk cId="493709745" sldId="286"/>
            <ac:spMk id="3" creationId="{75F20ED9-598C-42B7-BBFB-C5D32C4E1663}"/>
          </ac:spMkLst>
        </pc:spChg>
      </pc:sldChg>
      <pc:sldChg chg="del">
        <pc:chgData name="Geoff Lane" userId="bf8a82a07e3cb3a3" providerId="LiveId" clId="{0D62952E-36E2-4B0C-A227-28C0B9D89225}" dt="2021-06-06T09:24:39.341" v="0" actId="47"/>
        <pc:sldMkLst>
          <pc:docMk/>
          <pc:sldMk cId="2997946601" sldId="286"/>
        </pc:sldMkLst>
      </pc:sldChg>
      <pc:sldChg chg="del">
        <pc:chgData name="Geoff Lane" userId="bf8a82a07e3cb3a3" providerId="LiveId" clId="{0D62952E-36E2-4B0C-A227-28C0B9D89225}" dt="2021-06-06T09:24:39.341" v="0" actId="47"/>
        <pc:sldMkLst>
          <pc:docMk/>
          <pc:sldMk cId="2495934177" sldId="287"/>
        </pc:sldMkLst>
      </pc:sldChg>
      <pc:sldChg chg="modSp add mod modNotesTx">
        <pc:chgData name="Geoff Lane" userId="bf8a82a07e3cb3a3" providerId="LiveId" clId="{0D62952E-36E2-4B0C-A227-28C0B9D89225}" dt="2021-06-06T10:37:47.534" v="2881" actId="20577"/>
        <pc:sldMkLst>
          <pc:docMk/>
          <pc:sldMk cId="3222800944" sldId="287"/>
        </pc:sldMkLst>
        <pc:spChg chg="mod">
          <ac:chgData name="Geoff Lane" userId="bf8a82a07e3cb3a3" providerId="LiveId" clId="{0D62952E-36E2-4B0C-A227-28C0B9D89225}" dt="2021-06-06T10:36:19.350" v="2759" actId="20577"/>
          <ac:spMkLst>
            <pc:docMk/>
            <pc:sldMk cId="3222800944" sldId="287"/>
            <ac:spMk id="2" creationId="{63137517-04F5-48FA-B96E-188F34993B4B}"/>
          </ac:spMkLst>
        </pc:spChg>
        <pc:spChg chg="mod">
          <ac:chgData name="Geoff Lane" userId="bf8a82a07e3cb3a3" providerId="LiveId" clId="{0D62952E-36E2-4B0C-A227-28C0B9D89225}" dt="2021-06-06T10:37:47.534" v="2881" actId="20577"/>
          <ac:spMkLst>
            <pc:docMk/>
            <pc:sldMk cId="3222800944" sldId="287"/>
            <ac:spMk id="3" creationId="{75F20ED9-598C-42B7-BBFB-C5D32C4E1663}"/>
          </ac:spMkLst>
        </pc:spChg>
      </pc:sldChg>
      <pc:sldChg chg="addSp modSp add mod modNotesTx">
        <pc:chgData name="Geoff Lane" userId="bf8a82a07e3cb3a3" providerId="LiveId" clId="{0D62952E-36E2-4B0C-A227-28C0B9D89225}" dt="2021-06-06T16:25:18.329" v="3592"/>
        <pc:sldMkLst>
          <pc:docMk/>
          <pc:sldMk cId="2295241726" sldId="288"/>
        </pc:sldMkLst>
        <pc:spChg chg="mod">
          <ac:chgData name="Geoff Lane" userId="bf8a82a07e3cb3a3" providerId="LiveId" clId="{0D62952E-36E2-4B0C-A227-28C0B9D89225}" dt="2021-06-06T10:38:38.609" v="2890" actId="20577"/>
          <ac:spMkLst>
            <pc:docMk/>
            <pc:sldMk cId="2295241726" sldId="288"/>
            <ac:spMk id="2" creationId="{63137517-04F5-48FA-B96E-188F34993B4B}"/>
          </ac:spMkLst>
        </pc:spChg>
        <pc:spChg chg="mod">
          <ac:chgData name="Geoff Lane" userId="bf8a82a07e3cb3a3" providerId="LiveId" clId="{0D62952E-36E2-4B0C-A227-28C0B9D89225}" dt="2021-06-06T10:42:11.518" v="3325" actId="20577"/>
          <ac:spMkLst>
            <pc:docMk/>
            <pc:sldMk cId="2295241726" sldId="288"/>
            <ac:spMk id="3" creationId="{75F20ED9-598C-42B7-BBFB-C5D32C4E1663}"/>
          </ac:spMkLst>
        </pc:spChg>
        <pc:picChg chg="add mod">
          <ac:chgData name="Geoff Lane" userId="bf8a82a07e3cb3a3" providerId="LiveId" clId="{0D62952E-36E2-4B0C-A227-28C0B9D89225}" dt="2021-06-06T10:46:38.206" v="3473" actId="14100"/>
          <ac:picMkLst>
            <pc:docMk/>
            <pc:sldMk cId="2295241726" sldId="288"/>
            <ac:picMk id="5" creationId="{582C5BC6-5DBE-4393-9B40-2C30FA97F2C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608AA-5376-4A4A-B0DC-89AA74E2755E}" type="datetimeFigureOut">
              <a:rPr lang="en-GB" smtClean="0"/>
              <a:t>15/06/2021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1769E-9A9D-49C7-AFE1-13617FD68A8C}" type="slidenum">
              <a:rPr lang="en-GB" smtClean="0"/>
              <a:t>‹#›</a:t>
            </a:fld>
            <a:endParaRPr lang="en-GB" dirty="0"/>
          </a:p>
        </p:txBody>
      </p:sp>
    </p:spTree>
    <p:extLst>
      <p:ext uri="{BB962C8B-B14F-4D97-AF65-F5344CB8AC3E}">
        <p14:creationId xmlns:p14="http://schemas.microsoft.com/office/powerpoint/2010/main" val="77346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computerhope.com/jargon/v/video-card.htm" TargetMode="External"/><Relationship Id="rId3" Type="http://schemas.openxmlformats.org/officeDocument/2006/relationships/hyperlink" Target="https://www.computerhope.com/jargon/b/bios.htm" TargetMode="External"/><Relationship Id="rId7" Type="http://schemas.openxmlformats.org/officeDocument/2006/relationships/hyperlink" Target="https://www.computerhope.com/jargon/c/cmos.htm"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computerhope.com/jargon/m/mothboar.htm" TargetMode="External"/><Relationship Id="rId5" Type="http://schemas.openxmlformats.org/officeDocument/2006/relationships/hyperlink" Target="https://www.computerhope.com/jargon/r/ram.htm" TargetMode="External"/><Relationship Id="rId4" Type="http://schemas.openxmlformats.org/officeDocument/2006/relationships/hyperlink" Target="https://www.computerhope.com/jargon/r/rom.ht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Microsoft_Window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en.wikipedia.org/wiki/USB_flash_drives" TargetMode="External"/><Relationship Id="rId4" Type="http://schemas.openxmlformats.org/officeDocument/2006/relationships/hyperlink" Target="https://en.wikipedia.org/wiki/Portable_application"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been dabbling in computers for many years now, and over time have fixed quite a few for friends and family.  This presentation is aimed at giving you some top tips to enable you to keep your computers running in top condition.</a:t>
            </a:r>
          </a:p>
          <a:p>
            <a:endParaRPr lang="en-GB" dirty="0"/>
          </a:p>
          <a:p>
            <a:r>
              <a:rPr lang="en-GB" dirty="0"/>
              <a:t>Mostly there is no “best method” to find a fault.  But we can make some generalisations.</a:t>
            </a:r>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a:t>
            </a:fld>
            <a:endParaRPr lang="en-GB" dirty="0"/>
          </a:p>
        </p:txBody>
      </p:sp>
    </p:spTree>
    <p:extLst>
      <p:ext uri="{BB962C8B-B14F-4D97-AF65-F5344CB8AC3E}">
        <p14:creationId xmlns:p14="http://schemas.microsoft.com/office/powerpoint/2010/main" val="1485259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Every computer is slightly different from the next.  Even two computers that come off the assembly line side by side and are then ‘enabled’ by two different people – Account created and No additional software added, will be different from one another.  Plus of course there is the type of fault, is it a hardware fault or a software fault. Does it apply to just your account or every account on the computer.  Is it just one website or every website that you visit.  Does it happen all the time or is it intermittent.  Can you reproduce the fault?</a:t>
            </a:r>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a:t>
            </a:fld>
            <a:endParaRPr lang="en-GB" dirty="0"/>
          </a:p>
        </p:txBody>
      </p:sp>
    </p:spTree>
    <p:extLst>
      <p:ext uri="{BB962C8B-B14F-4D97-AF65-F5344CB8AC3E}">
        <p14:creationId xmlns:p14="http://schemas.microsoft.com/office/powerpoint/2010/main" val="1187075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POST. Power On Self Test.  Google the POST for the manufacturer of your computer and see what the beeps mean.  Start here https://www.computerhope.com/beep.htm </a:t>
            </a:r>
          </a:p>
          <a:p>
            <a:endParaRPr lang="en-GB" dirty="0"/>
          </a:p>
          <a:p>
            <a:r>
              <a:rPr lang="en-GB" dirty="0"/>
              <a:t>My Dell computers use the following:</a:t>
            </a:r>
          </a:p>
          <a:p>
            <a:r>
              <a:rPr lang="en-GB" b="0" i="0" dirty="0">
                <a:effectLst/>
              </a:rPr>
              <a:t>1 beep	</a:t>
            </a:r>
            <a:r>
              <a:rPr lang="en-GB" b="0" i="0" u="none" strike="noStrike" dirty="0">
                <a:solidFill>
                  <a:srgbClr val="2C87F0"/>
                </a:solidFill>
                <a:effectLst/>
                <a:hlinkClick r:id="rId3"/>
              </a:rPr>
              <a:t>BIOS</a:t>
            </a:r>
            <a:r>
              <a:rPr lang="en-GB" b="0" i="0" dirty="0">
                <a:effectLst/>
              </a:rPr>
              <a:t> </a:t>
            </a:r>
            <a:r>
              <a:rPr lang="en-GB" b="0" i="0" u="none" strike="noStrike" dirty="0">
                <a:solidFill>
                  <a:srgbClr val="2C87F0"/>
                </a:solidFill>
                <a:effectLst/>
                <a:hlinkClick r:id="rId4"/>
              </a:rPr>
              <a:t>ROM</a:t>
            </a:r>
            <a:r>
              <a:rPr lang="en-GB" b="0" i="0" dirty="0">
                <a:effectLst/>
              </a:rPr>
              <a:t> corruption or failure.</a:t>
            </a:r>
          </a:p>
          <a:p>
            <a:r>
              <a:rPr lang="en-GB" b="0" i="0" dirty="0">
                <a:effectLst/>
              </a:rPr>
              <a:t>2 beeps	Memory (</a:t>
            </a:r>
            <a:r>
              <a:rPr lang="en-GB" b="0" i="0" u="none" strike="noStrike" dirty="0">
                <a:solidFill>
                  <a:srgbClr val="2C87F0"/>
                </a:solidFill>
                <a:effectLst/>
                <a:hlinkClick r:id="rId5"/>
              </a:rPr>
              <a:t>RAM</a:t>
            </a:r>
            <a:r>
              <a:rPr lang="en-GB" b="0" i="0" dirty="0">
                <a:effectLst/>
              </a:rPr>
              <a:t>) not detected.</a:t>
            </a:r>
          </a:p>
          <a:p>
            <a:r>
              <a:rPr lang="en-GB" b="0" i="0" dirty="0">
                <a:effectLst/>
              </a:rPr>
              <a:t>3 beeps	</a:t>
            </a:r>
            <a:r>
              <a:rPr lang="en-GB" b="0" i="0" u="none" strike="noStrike" dirty="0">
                <a:solidFill>
                  <a:srgbClr val="2C87F0"/>
                </a:solidFill>
                <a:effectLst/>
                <a:hlinkClick r:id="rId6"/>
              </a:rPr>
              <a:t>Motherboard</a:t>
            </a:r>
            <a:r>
              <a:rPr lang="en-GB" b="0" i="0" dirty="0">
                <a:effectLst/>
              </a:rPr>
              <a:t> failure.</a:t>
            </a:r>
          </a:p>
          <a:p>
            <a:r>
              <a:rPr lang="en-GB" b="0" i="0" dirty="0">
                <a:effectLst/>
              </a:rPr>
              <a:t>4 beeps	Memory (RAM) failure.</a:t>
            </a:r>
          </a:p>
          <a:p>
            <a:r>
              <a:rPr lang="en-GB" b="0" i="0" dirty="0">
                <a:effectLst/>
              </a:rPr>
              <a:t>5 beeps	</a:t>
            </a:r>
            <a:r>
              <a:rPr lang="en-GB" b="0" i="0" u="none" strike="noStrike" dirty="0">
                <a:solidFill>
                  <a:srgbClr val="2C87F0"/>
                </a:solidFill>
                <a:effectLst/>
                <a:hlinkClick r:id="rId7"/>
              </a:rPr>
              <a:t>CMOS battery</a:t>
            </a:r>
            <a:r>
              <a:rPr lang="en-GB" b="0" i="0" dirty="0">
                <a:effectLst/>
              </a:rPr>
              <a:t> failure.</a:t>
            </a:r>
          </a:p>
          <a:p>
            <a:r>
              <a:rPr lang="en-GB" b="0" i="0" dirty="0">
                <a:effectLst/>
              </a:rPr>
              <a:t>6 beeps	</a:t>
            </a:r>
            <a:r>
              <a:rPr lang="en-GB" b="0" i="0" u="none" strike="noStrike" dirty="0">
                <a:solidFill>
                  <a:srgbClr val="2C87F0"/>
                </a:solidFill>
                <a:effectLst/>
                <a:hlinkClick r:id="rId8"/>
              </a:rPr>
              <a:t>Video card</a:t>
            </a:r>
            <a:r>
              <a:rPr lang="en-GB" b="0" i="0" dirty="0">
                <a:effectLst/>
              </a:rPr>
              <a:t> failure.</a:t>
            </a:r>
          </a:p>
          <a:p>
            <a:r>
              <a:rPr lang="en-GB" b="0" i="0" dirty="0">
                <a:effectLst/>
              </a:rPr>
              <a:t>7 beeps	Bad processor (CPU).</a:t>
            </a:r>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3</a:t>
            </a:fld>
            <a:endParaRPr lang="en-GB" dirty="0"/>
          </a:p>
        </p:txBody>
      </p:sp>
    </p:spTree>
    <p:extLst>
      <p:ext uri="{BB962C8B-B14F-4D97-AF65-F5344CB8AC3E}">
        <p14:creationId xmlns:p14="http://schemas.microsoft.com/office/powerpoint/2010/main" val="2455381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Search amongst the settings and run a ‘full’ scan. Start it, leave it alone to do it’s thing and come back to it.</a:t>
            </a:r>
          </a:p>
        </p:txBody>
      </p:sp>
      <p:sp>
        <p:nvSpPr>
          <p:cNvPr id="4" name="Slide Number Placeholder 3"/>
          <p:cNvSpPr>
            <a:spLocks noGrp="1"/>
          </p:cNvSpPr>
          <p:nvPr>
            <p:ph type="sldNum" sz="quarter" idx="5"/>
          </p:nvPr>
        </p:nvSpPr>
        <p:spPr/>
        <p:txBody>
          <a:bodyPr/>
          <a:lstStyle/>
          <a:p>
            <a:fld id="{E0F1769E-9A9D-49C7-AFE1-13617FD68A8C}" type="slidenum">
              <a:rPr lang="en-GB" smtClean="0"/>
              <a:t>4</a:t>
            </a:fld>
            <a:endParaRPr lang="en-GB" dirty="0"/>
          </a:p>
        </p:txBody>
      </p:sp>
    </p:spTree>
    <p:extLst>
      <p:ext uri="{BB962C8B-B14F-4D97-AF65-F5344CB8AC3E}">
        <p14:creationId xmlns:p14="http://schemas.microsoft.com/office/powerpoint/2010/main" val="1038369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Mechanical parts can fail.  Fans &amp; Hard disk drives are mechanical.  Do the fans sound smooth and sweet or is it a graunching noise?</a:t>
            </a:r>
          </a:p>
          <a:p>
            <a:r>
              <a:rPr lang="en-GB" dirty="0"/>
              <a:t>CPUs and Memory can fail too. There are lots of warning signs when your RAM is close to failing. They include worsening performance, frequent crashes, video cards failing to load on boot, corrupted data files, and incorrect RAM information in the Windows System app.</a:t>
            </a:r>
          </a:p>
          <a:p>
            <a:endParaRPr lang="en-GB" dirty="0"/>
          </a:p>
          <a:p>
            <a:r>
              <a:rPr lang="en-GB" dirty="0"/>
              <a:t>Device Manager is a utility from previous versions of Windows.  It’s still available in Windows 10 in the Control Panel.</a:t>
            </a:r>
          </a:p>
          <a:p>
            <a:endParaRPr lang="en-GB" dirty="0"/>
          </a:p>
          <a:p>
            <a:r>
              <a:rPr lang="en-GB" dirty="0"/>
              <a:t>Right Click the start icon and select Device Manager, or search Device Manager from the Task Bar search.</a:t>
            </a:r>
          </a:p>
          <a:p>
            <a:endParaRPr lang="en-GB" dirty="0"/>
          </a:p>
          <a:p>
            <a:r>
              <a:rPr lang="en-GB" dirty="0"/>
              <a:t>Problem items are identified with a Yellow exclamation mark.</a:t>
            </a:r>
          </a:p>
          <a:p>
            <a:endParaRPr lang="en-GB" dirty="0"/>
          </a:p>
          <a:p>
            <a:r>
              <a:rPr lang="en-GB" dirty="0"/>
              <a:t>Or use a hardware scanner</a:t>
            </a:r>
          </a:p>
          <a:p>
            <a:endParaRPr lang="en-GB" dirty="0"/>
          </a:p>
          <a:p>
            <a:r>
              <a:rPr lang="en-GB" dirty="0"/>
              <a:t>Some, like “Speccy” monitor real-time temperatures of critical component, so you could, potentially, spot problems before they occur.</a:t>
            </a:r>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5</a:t>
            </a:fld>
            <a:endParaRPr lang="en-GB" dirty="0"/>
          </a:p>
        </p:txBody>
      </p:sp>
    </p:spTree>
    <p:extLst>
      <p:ext uri="{BB962C8B-B14F-4D97-AF65-F5344CB8AC3E}">
        <p14:creationId xmlns:p14="http://schemas.microsoft.com/office/powerpoint/2010/main" val="2088773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like this, a good place to start.</a:t>
            </a:r>
          </a:p>
        </p:txBody>
      </p:sp>
      <p:sp>
        <p:nvSpPr>
          <p:cNvPr id="4" name="Slide Number Placeholder 3"/>
          <p:cNvSpPr>
            <a:spLocks noGrp="1"/>
          </p:cNvSpPr>
          <p:nvPr>
            <p:ph type="sldNum" sz="quarter" idx="5"/>
          </p:nvPr>
        </p:nvSpPr>
        <p:spPr/>
        <p:txBody>
          <a:bodyPr/>
          <a:lstStyle/>
          <a:p>
            <a:fld id="{E0F1769E-9A9D-49C7-AFE1-13617FD68A8C}" type="slidenum">
              <a:rPr lang="en-GB" smtClean="0"/>
              <a:t>6</a:t>
            </a:fld>
            <a:endParaRPr lang="en-GB" dirty="0"/>
          </a:p>
        </p:txBody>
      </p:sp>
    </p:spTree>
    <p:extLst>
      <p:ext uri="{BB962C8B-B14F-4D97-AF65-F5344CB8AC3E}">
        <p14:creationId xmlns:p14="http://schemas.microsoft.com/office/powerpoint/2010/main" val="1345571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Click on the red cross, the exclamation triangle or the blue Information circle for details.</a:t>
            </a:r>
          </a:p>
          <a:p>
            <a:endParaRPr lang="en-GB" dirty="0"/>
          </a:p>
          <a:p>
            <a:r>
              <a:rPr lang="en-GB" dirty="0"/>
              <a:t>In my screenshot I’ve clicked on the red cross for the 2 Jun.  In the bottom part of the screen you can see the event it refers to.  In this case there is a problem with GetDockVer32W.exe – it stopped working.</a:t>
            </a:r>
          </a:p>
          <a:p>
            <a:endParaRPr lang="en-GB" dirty="0"/>
          </a:p>
          <a:p>
            <a:r>
              <a:rPr lang="en-GB" dirty="0"/>
              <a:t>I googled GetDockVer32W and found it to be a Dell Firmware update file (It’s a Dell Computer).  Tying two things together, I use (amongst others) Dell Support Assist to keep my computers running in top condition.  Recently, Support Assist has recognised a BIOS update available, but when I tried to install it, it failed.  So far I’ve done nothing further with this failure, but I could uninstall Dell Support Assist, reinstall it and try again and see what happens there.</a:t>
            </a:r>
          </a:p>
        </p:txBody>
      </p:sp>
      <p:sp>
        <p:nvSpPr>
          <p:cNvPr id="4" name="Slide Number Placeholder 3"/>
          <p:cNvSpPr>
            <a:spLocks noGrp="1"/>
          </p:cNvSpPr>
          <p:nvPr>
            <p:ph type="sldNum" sz="quarter" idx="5"/>
          </p:nvPr>
        </p:nvSpPr>
        <p:spPr/>
        <p:txBody>
          <a:bodyPr/>
          <a:lstStyle/>
          <a:p>
            <a:fld id="{E0F1769E-9A9D-49C7-AFE1-13617FD68A8C}" type="slidenum">
              <a:rPr lang="en-GB" smtClean="0"/>
              <a:t>7</a:t>
            </a:fld>
            <a:endParaRPr lang="en-GB" dirty="0"/>
          </a:p>
        </p:txBody>
      </p:sp>
    </p:spTree>
    <p:extLst>
      <p:ext uri="{BB962C8B-B14F-4D97-AF65-F5344CB8AC3E}">
        <p14:creationId xmlns:p14="http://schemas.microsoft.com/office/powerpoint/2010/main" val="71348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8</a:t>
            </a:fld>
            <a:endParaRPr lang="en-GB" dirty="0"/>
          </a:p>
        </p:txBody>
      </p:sp>
    </p:spTree>
    <p:extLst>
      <p:ext uri="{BB962C8B-B14F-4D97-AF65-F5344CB8AC3E}">
        <p14:creationId xmlns:p14="http://schemas.microsoft.com/office/powerpoint/2010/main" val="3756083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9</a:t>
            </a:fld>
            <a:endParaRPr lang="en-GB" dirty="0"/>
          </a:p>
        </p:txBody>
      </p:sp>
    </p:spTree>
    <p:extLst>
      <p:ext uri="{BB962C8B-B14F-4D97-AF65-F5344CB8AC3E}">
        <p14:creationId xmlns:p14="http://schemas.microsoft.com/office/powerpoint/2010/main" val="130322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sure all software is up to date.  </a:t>
            </a:r>
          </a:p>
          <a:p>
            <a:r>
              <a:rPr lang="en-GB" dirty="0"/>
              <a:t>For Windows:  Start | Settings | Update &amp; Security | Check for Updates. </a:t>
            </a:r>
          </a:p>
          <a:p>
            <a:r>
              <a:rPr lang="en-GB" dirty="0"/>
              <a:t>For Applications it is normally on the ‘Help’ or ‘Support’ menu item | Check for updates.  Or visit the website and go to their Support/Download pages to see the latest version.</a:t>
            </a:r>
          </a:p>
        </p:txBody>
      </p:sp>
      <p:sp>
        <p:nvSpPr>
          <p:cNvPr id="4" name="Slide Number Placeholder 3"/>
          <p:cNvSpPr>
            <a:spLocks noGrp="1"/>
          </p:cNvSpPr>
          <p:nvPr>
            <p:ph type="sldNum" sz="quarter" idx="5"/>
          </p:nvPr>
        </p:nvSpPr>
        <p:spPr/>
        <p:txBody>
          <a:bodyPr/>
          <a:lstStyle/>
          <a:p>
            <a:fld id="{E0F1769E-9A9D-49C7-AFE1-13617FD68A8C}" type="slidenum">
              <a:rPr lang="en-GB" smtClean="0"/>
              <a:t>10</a:t>
            </a:fld>
            <a:endParaRPr lang="en-GB" dirty="0"/>
          </a:p>
        </p:txBody>
      </p:sp>
    </p:spTree>
    <p:extLst>
      <p:ext uri="{BB962C8B-B14F-4D97-AF65-F5344CB8AC3E}">
        <p14:creationId xmlns:p14="http://schemas.microsoft.com/office/powerpoint/2010/main" val="316387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11</a:t>
            </a:fld>
            <a:endParaRPr lang="en-GB" dirty="0"/>
          </a:p>
        </p:txBody>
      </p:sp>
    </p:spTree>
    <p:extLst>
      <p:ext uri="{BB962C8B-B14F-4D97-AF65-F5344CB8AC3E}">
        <p14:creationId xmlns:p14="http://schemas.microsoft.com/office/powerpoint/2010/main" val="994791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12</a:t>
            </a:fld>
            <a:endParaRPr lang="en-GB" dirty="0"/>
          </a:p>
        </p:txBody>
      </p:sp>
    </p:spTree>
    <p:extLst>
      <p:ext uri="{BB962C8B-B14F-4D97-AF65-F5344CB8AC3E}">
        <p14:creationId xmlns:p14="http://schemas.microsoft.com/office/powerpoint/2010/main" val="3504688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13</a:t>
            </a:fld>
            <a:endParaRPr lang="en-GB" dirty="0"/>
          </a:p>
        </p:txBody>
      </p:sp>
    </p:spTree>
    <p:extLst>
      <p:ext uri="{BB962C8B-B14F-4D97-AF65-F5344CB8AC3E}">
        <p14:creationId xmlns:p14="http://schemas.microsoft.com/office/powerpoint/2010/main" val="170061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create a second profile go:  Control Panel | Mail (Microsoft Outlook) | Show Profiles…  and then add a new profile.  As you do so it will prompt you for your email address credentials, so make sure you know these before hand.</a:t>
            </a:r>
          </a:p>
          <a:p>
            <a:endParaRPr lang="en-GB" dirty="0"/>
          </a:p>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14</a:t>
            </a:fld>
            <a:endParaRPr lang="en-GB" dirty="0"/>
          </a:p>
        </p:txBody>
      </p:sp>
    </p:spTree>
    <p:extLst>
      <p:ext uri="{BB962C8B-B14F-4D97-AF65-F5344CB8AC3E}">
        <p14:creationId xmlns:p14="http://schemas.microsoft.com/office/powerpoint/2010/main" val="3628061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likely you are using </a:t>
            </a:r>
            <a:r>
              <a:rPr lang="en-GB" dirty="0" err="1"/>
              <a:t>imap</a:t>
            </a:r>
            <a:r>
              <a:rPr lang="en-GB" dirty="0"/>
              <a:t> structure rather than pst files.  If however you are still using pst files, then this is for you.</a:t>
            </a:r>
          </a:p>
        </p:txBody>
      </p:sp>
      <p:sp>
        <p:nvSpPr>
          <p:cNvPr id="4" name="Slide Number Placeholder 3"/>
          <p:cNvSpPr>
            <a:spLocks noGrp="1"/>
          </p:cNvSpPr>
          <p:nvPr>
            <p:ph type="sldNum" sz="quarter" idx="5"/>
          </p:nvPr>
        </p:nvSpPr>
        <p:spPr/>
        <p:txBody>
          <a:bodyPr/>
          <a:lstStyle/>
          <a:p>
            <a:fld id="{E0F1769E-9A9D-49C7-AFE1-13617FD68A8C}" type="slidenum">
              <a:rPr lang="en-GB" smtClean="0"/>
              <a:t>15</a:t>
            </a:fld>
            <a:endParaRPr lang="en-GB" dirty="0"/>
          </a:p>
        </p:txBody>
      </p:sp>
    </p:spTree>
    <p:extLst>
      <p:ext uri="{BB962C8B-B14F-4D97-AF65-F5344CB8AC3E}">
        <p14:creationId xmlns:p14="http://schemas.microsoft.com/office/powerpoint/2010/main" val="2537587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16</a:t>
            </a:fld>
            <a:endParaRPr lang="en-GB" dirty="0"/>
          </a:p>
        </p:txBody>
      </p:sp>
    </p:spTree>
    <p:extLst>
      <p:ext uri="{BB962C8B-B14F-4D97-AF65-F5344CB8AC3E}">
        <p14:creationId xmlns:p14="http://schemas.microsoft.com/office/powerpoint/2010/main" val="3326130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17</a:t>
            </a:fld>
            <a:endParaRPr lang="en-GB" dirty="0"/>
          </a:p>
        </p:txBody>
      </p:sp>
    </p:spTree>
    <p:extLst>
      <p:ext uri="{BB962C8B-B14F-4D97-AF65-F5344CB8AC3E}">
        <p14:creationId xmlns:p14="http://schemas.microsoft.com/office/powerpoint/2010/main" val="1027856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sure all software is up to date.  </a:t>
            </a:r>
          </a:p>
          <a:p>
            <a:r>
              <a:rPr lang="en-GB" dirty="0"/>
              <a:t>For Windows:  Start | Settings | Update &amp; Security | Check for Updates. </a:t>
            </a:r>
          </a:p>
          <a:p>
            <a:r>
              <a:rPr lang="en-GB" dirty="0"/>
              <a:t>For Applications it is normally on the ‘Help’ or ‘Support’ menu item | Check for updates.  Or visit the website and go to their Support/Download pages to see the latest version.</a:t>
            </a:r>
          </a:p>
          <a:p>
            <a:endParaRPr lang="en-GB" dirty="0"/>
          </a:p>
          <a:p>
            <a:r>
              <a:rPr lang="en-GB" b="1" i="0" dirty="0">
                <a:solidFill>
                  <a:srgbClr val="202122"/>
                </a:solidFill>
                <a:effectLst/>
                <a:latin typeface="Arial" panose="020B0604020202020204" pitchFamily="34" charset="0"/>
              </a:rPr>
              <a:t>PortableApps.com</a:t>
            </a:r>
            <a:r>
              <a:rPr lang="en-GB" b="0" i="0" dirty="0">
                <a:solidFill>
                  <a:srgbClr val="202122"/>
                </a:solidFill>
                <a:effectLst/>
                <a:latin typeface="Arial" panose="020B0604020202020204" pitchFamily="34" charset="0"/>
              </a:rPr>
              <a:t> is a website offering many free, commonly used </a:t>
            </a:r>
            <a:r>
              <a:rPr lang="en-GB" b="0" i="0" u="none" strike="noStrike" dirty="0">
                <a:solidFill>
                  <a:srgbClr val="0645AD"/>
                </a:solidFill>
                <a:effectLst/>
                <a:latin typeface="Arial" panose="020B0604020202020204" pitchFamily="34" charset="0"/>
                <a:hlinkClick r:id="rId3" tooltip="Microsoft Windows"/>
              </a:rPr>
              <a:t>Windows</a:t>
            </a:r>
            <a:r>
              <a:rPr lang="en-GB" b="0" i="0" dirty="0">
                <a:solidFill>
                  <a:srgbClr val="202122"/>
                </a:solidFill>
                <a:effectLst/>
                <a:latin typeface="Arial" panose="020B0604020202020204" pitchFamily="34" charset="0"/>
              </a:rPr>
              <a:t> applications that have been specially packaged for portability. These </a:t>
            </a:r>
            <a:r>
              <a:rPr lang="en-GB" b="0" i="0" u="none" strike="noStrike" dirty="0">
                <a:solidFill>
                  <a:srgbClr val="0645AD"/>
                </a:solidFill>
                <a:effectLst/>
                <a:latin typeface="Arial" panose="020B0604020202020204" pitchFamily="34" charset="0"/>
                <a:hlinkClick r:id="rId4" tooltip="Portable application"/>
              </a:rPr>
              <a:t>portable applications</a:t>
            </a:r>
            <a:r>
              <a:rPr lang="en-GB" b="0" i="0" dirty="0">
                <a:solidFill>
                  <a:srgbClr val="202122"/>
                </a:solidFill>
                <a:effectLst/>
                <a:latin typeface="Arial" panose="020B0604020202020204" pitchFamily="34" charset="0"/>
              </a:rPr>
              <a:t> can be used from removable media such as </a:t>
            </a:r>
            <a:r>
              <a:rPr lang="en-GB" b="0" i="0" u="none" strike="noStrike" dirty="0">
                <a:solidFill>
                  <a:srgbClr val="0645AD"/>
                </a:solidFill>
                <a:effectLst/>
                <a:latin typeface="Arial" panose="020B0604020202020204" pitchFamily="34" charset="0"/>
                <a:hlinkClick r:id="rId5" tooltip="USB flash drives"/>
              </a:rPr>
              <a:t>USB flash drives</a:t>
            </a:r>
            <a:r>
              <a:rPr lang="en-GB" b="0" i="0" dirty="0">
                <a:solidFill>
                  <a:srgbClr val="202122"/>
                </a:solidFill>
                <a:effectLst/>
                <a:latin typeface="Arial" panose="020B0604020202020204" pitchFamily="34" charset="0"/>
              </a:rPr>
              <a:t>. User data is stored in a subfolder, allowing the user to upgrade or move the software without affecting the data.  Use Apps for either productivity or </a:t>
            </a:r>
            <a:r>
              <a:rPr lang="en-GB" b="0" i="0" dirty="0" err="1">
                <a:solidFill>
                  <a:srgbClr val="202122"/>
                </a:solidFill>
                <a:effectLst/>
                <a:latin typeface="Arial" panose="020B0604020202020204" pitchFamily="34" charset="0"/>
              </a:rPr>
              <a:t>faultfinding</a:t>
            </a:r>
            <a:r>
              <a:rPr lang="en-GB" b="0" i="0" dirty="0">
                <a:solidFill>
                  <a:srgbClr val="202122"/>
                </a:solidFill>
                <a:effectLst/>
                <a:latin typeface="Arial" panose="020B0604020202020204" pitchFamily="34" charset="0"/>
              </a:rPr>
              <a:t> / maintenance.</a:t>
            </a:r>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18</a:t>
            </a:fld>
            <a:endParaRPr lang="en-GB" dirty="0"/>
          </a:p>
        </p:txBody>
      </p:sp>
    </p:spTree>
    <p:extLst>
      <p:ext uri="{BB962C8B-B14F-4D97-AF65-F5344CB8AC3E}">
        <p14:creationId xmlns:p14="http://schemas.microsoft.com/office/powerpoint/2010/main" val="3532376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19</a:t>
            </a:fld>
            <a:endParaRPr lang="en-GB" dirty="0"/>
          </a:p>
        </p:txBody>
      </p:sp>
    </p:spTree>
    <p:extLst>
      <p:ext uri="{BB962C8B-B14F-4D97-AF65-F5344CB8AC3E}">
        <p14:creationId xmlns:p14="http://schemas.microsoft.com/office/powerpoint/2010/main" val="2927459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0F1769E-9A9D-49C7-AFE1-13617FD68A8C}" type="slidenum">
              <a:rPr lang="en-GB" smtClean="0"/>
              <a:t>20</a:t>
            </a:fld>
            <a:endParaRPr lang="en-GB" dirty="0"/>
          </a:p>
        </p:txBody>
      </p:sp>
    </p:spTree>
    <p:extLst>
      <p:ext uri="{BB962C8B-B14F-4D97-AF65-F5344CB8AC3E}">
        <p14:creationId xmlns:p14="http://schemas.microsoft.com/office/powerpoint/2010/main" val="19668525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6/15/2021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support.microsoft.com/en-us/topic/use-the-system-file-checker-tool-to-repair-missing-or-corrupted-system-files-79aa86cb-ca52-166a-92a3-966e85d4094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ocs.microsoft.com/en-us/outlook/troubleshoot/data-files/how-to-repair-personal-folder-fil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wnforeveryoneorjustme.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ortableapps.co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DF6B-2C30-4A7C-8FB2-9A86DAEAB884}"/>
              </a:ext>
            </a:extLst>
          </p:cNvPr>
          <p:cNvSpPr>
            <a:spLocks noGrp="1"/>
          </p:cNvSpPr>
          <p:nvPr>
            <p:ph type="ctrTitle"/>
          </p:nvPr>
        </p:nvSpPr>
        <p:spPr>
          <a:xfrm>
            <a:off x="3738282" y="1964267"/>
            <a:ext cx="7421843" cy="2421464"/>
          </a:xfrm>
        </p:spPr>
        <p:txBody>
          <a:bodyPr/>
          <a:lstStyle/>
          <a:p>
            <a:r>
              <a:rPr lang="en-GB" dirty="0"/>
              <a:t>Top Tips for fault-finding and maintenance</a:t>
            </a:r>
          </a:p>
        </p:txBody>
      </p:sp>
      <p:sp>
        <p:nvSpPr>
          <p:cNvPr id="3" name="Subtitle 2">
            <a:extLst>
              <a:ext uri="{FF2B5EF4-FFF2-40B4-BE49-F238E27FC236}">
                <a16:creationId xmlns:a16="http://schemas.microsoft.com/office/drawing/2014/main" id="{41ACD0B7-0A32-47BF-B7E1-29B32C7776DD}"/>
              </a:ext>
            </a:extLst>
          </p:cNvPr>
          <p:cNvSpPr>
            <a:spLocks noGrp="1"/>
          </p:cNvSpPr>
          <p:nvPr>
            <p:ph type="subTitle" idx="1"/>
          </p:nvPr>
        </p:nvSpPr>
        <p:spPr/>
        <p:txBody>
          <a:bodyPr/>
          <a:lstStyle/>
          <a:p>
            <a:endParaRPr lang="en-GB" dirty="0"/>
          </a:p>
        </p:txBody>
      </p:sp>
      <p:pic>
        <p:nvPicPr>
          <p:cNvPr id="7" name="Picture 6" descr="Logo&#10;&#10;Description automatically generated">
            <a:extLst>
              <a:ext uri="{FF2B5EF4-FFF2-40B4-BE49-F238E27FC236}">
                <a16:creationId xmlns:a16="http://schemas.microsoft.com/office/drawing/2014/main" id="{7CEE757D-4176-45C7-850E-636FC66F1360}"/>
              </a:ext>
            </a:extLst>
          </p:cNvPr>
          <p:cNvPicPr>
            <a:picLocks noChangeAspect="1"/>
          </p:cNvPicPr>
          <p:nvPr/>
        </p:nvPicPr>
        <p:blipFill>
          <a:blip r:embed="rId3"/>
          <a:stretch>
            <a:fillRect/>
          </a:stretch>
        </p:blipFill>
        <p:spPr>
          <a:xfrm>
            <a:off x="14746" y="4826494"/>
            <a:ext cx="2857143" cy="2019048"/>
          </a:xfrm>
          <a:prstGeom prst="rect">
            <a:avLst/>
          </a:prstGeom>
        </p:spPr>
      </p:pic>
    </p:spTree>
    <p:extLst>
      <p:ext uri="{BB962C8B-B14F-4D97-AF65-F5344CB8AC3E}">
        <p14:creationId xmlns:p14="http://schemas.microsoft.com/office/powerpoint/2010/main" val="2069734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Things to consider	</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Every computer is slightly different.  No two are exactly the same.</a:t>
            </a:r>
          </a:p>
          <a:p>
            <a:r>
              <a:rPr lang="en-GB" sz="2400" dirty="0"/>
              <a:t>Is it a hardware fault or a software fault?</a:t>
            </a:r>
          </a:p>
          <a:p>
            <a:r>
              <a:rPr lang="en-GB" sz="2400" dirty="0"/>
              <a:t>Does it apply to every account on the computer or just yours?</a:t>
            </a:r>
          </a:p>
          <a:p>
            <a:r>
              <a:rPr lang="en-GB" sz="2400" dirty="0"/>
              <a:t>Is it just the one website that is ‘faulty’ or every website you visit?</a:t>
            </a:r>
          </a:p>
          <a:p>
            <a:r>
              <a:rPr lang="en-GB" sz="2400" dirty="0"/>
              <a:t>Is it the same in different web browsers?</a:t>
            </a:r>
          </a:p>
          <a:p>
            <a:r>
              <a:rPr lang="en-GB" sz="2400" dirty="0"/>
              <a:t>Does it happen all the time or is it intermittent?</a:t>
            </a:r>
          </a:p>
          <a:p>
            <a:r>
              <a:rPr lang="en-GB" sz="2400" dirty="0"/>
              <a:t>Can you reproduce the fault?</a:t>
            </a:r>
          </a:p>
        </p:txBody>
      </p:sp>
    </p:spTree>
    <p:extLst>
      <p:ext uri="{BB962C8B-B14F-4D97-AF65-F5344CB8AC3E}">
        <p14:creationId xmlns:p14="http://schemas.microsoft.com/office/powerpoint/2010/main" val="289110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The basics: Restart the Computer	</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The first line on every support line help script.</a:t>
            </a:r>
          </a:p>
          <a:p>
            <a:r>
              <a:rPr lang="en-GB" sz="2400" dirty="0"/>
              <a:t>Rather than ‘Restart’, Turn the computer off, check all plugs and sockets for security and then turn on again.</a:t>
            </a:r>
          </a:p>
          <a:p>
            <a:r>
              <a:rPr lang="en-GB" sz="2400" dirty="0"/>
              <a:t>Restarting the computer clears out the 1’s and 0’s, clears the memory, closes programmes running in the background (although they might start again) and is generally a good thing to do.</a:t>
            </a:r>
          </a:p>
          <a:p>
            <a:r>
              <a:rPr lang="en-GB" sz="2400" dirty="0"/>
              <a:t>Listen for – and get to know, any beeps as the computer boots up.  These are as result of the POST  (</a:t>
            </a:r>
            <a:r>
              <a:rPr lang="en-GB" sz="2400" dirty="0">
                <a:solidFill>
                  <a:srgbClr val="FF0000"/>
                </a:solidFill>
              </a:rPr>
              <a:t>P</a:t>
            </a:r>
            <a:r>
              <a:rPr lang="en-GB" sz="2400" dirty="0"/>
              <a:t>ower </a:t>
            </a:r>
            <a:r>
              <a:rPr lang="en-GB" sz="2400" dirty="0">
                <a:solidFill>
                  <a:srgbClr val="FF0000"/>
                </a:solidFill>
              </a:rPr>
              <a:t>o</a:t>
            </a:r>
            <a:r>
              <a:rPr lang="en-GB" sz="2400" dirty="0"/>
              <a:t>n </a:t>
            </a:r>
            <a:r>
              <a:rPr lang="en-GB" sz="2400" dirty="0">
                <a:solidFill>
                  <a:srgbClr val="FF0000"/>
                </a:solidFill>
              </a:rPr>
              <a:t>S</a:t>
            </a:r>
            <a:r>
              <a:rPr lang="en-GB" sz="2400" dirty="0"/>
              <a:t>elf </a:t>
            </a:r>
            <a:r>
              <a:rPr lang="en-GB" sz="2400" dirty="0">
                <a:solidFill>
                  <a:srgbClr val="FF0000"/>
                </a:solidFill>
              </a:rPr>
              <a:t>T</a:t>
            </a:r>
            <a:r>
              <a:rPr lang="en-GB" sz="2400" dirty="0"/>
              <a:t>est)</a:t>
            </a:r>
          </a:p>
        </p:txBody>
      </p:sp>
    </p:spTree>
    <p:extLst>
      <p:ext uri="{BB962C8B-B14F-4D97-AF65-F5344CB8AC3E}">
        <p14:creationId xmlns:p14="http://schemas.microsoft.com/office/powerpoint/2010/main" val="402117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Run a deep Anti-Virus Scan</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Your automatic scans might not be a ‘full’ or ‘deep’ scan.  They compromise to minimise downtime (or resources).</a:t>
            </a:r>
          </a:p>
          <a:p>
            <a:r>
              <a:rPr lang="en-GB" sz="2400" dirty="0"/>
              <a:t>Run a ‘Full’ scan. (And set it to run weekly / daily or whatever)</a:t>
            </a:r>
          </a:p>
        </p:txBody>
      </p:sp>
    </p:spTree>
    <p:extLst>
      <p:ext uri="{BB962C8B-B14F-4D97-AF65-F5344CB8AC3E}">
        <p14:creationId xmlns:p14="http://schemas.microsoft.com/office/powerpoint/2010/main" val="322280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Hardware</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Check for hardware problems with Reliability Monitor and Device Manager (Both built into Windows).</a:t>
            </a:r>
          </a:p>
          <a:p>
            <a:r>
              <a:rPr lang="en-GB" sz="2400" dirty="0"/>
              <a:t>Or use a hardware scanner.</a:t>
            </a:r>
          </a:p>
        </p:txBody>
      </p:sp>
      <p:pic>
        <p:nvPicPr>
          <p:cNvPr id="5" name="Picture 4" descr="A close-up of a keypad and a keyboard&#10;&#10;Description automatically generated with low confidence">
            <a:extLst>
              <a:ext uri="{FF2B5EF4-FFF2-40B4-BE49-F238E27FC236}">
                <a16:creationId xmlns:a16="http://schemas.microsoft.com/office/drawing/2014/main" id="{582C5BC6-5DBE-4393-9B40-2C30FA97F2C4}"/>
              </a:ext>
            </a:extLst>
          </p:cNvPr>
          <p:cNvPicPr>
            <a:picLocks noChangeAspect="1"/>
          </p:cNvPicPr>
          <p:nvPr/>
        </p:nvPicPr>
        <p:blipFill>
          <a:blip r:embed="rId3"/>
          <a:stretch>
            <a:fillRect/>
          </a:stretch>
        </p:blipFill>
        <p:spPr>
          <a:xfrm>
            <a:off x="6454587" y="475129"/>
            <a:ext cx="5297581" cy="2648791"/>
          </a:xfrm>
          <a:prstGeom prst="rect">
            <a:avLst/>
          </a:prstGeom>
        </p:spPr>
      </p:pic>
    </p:spTree>
    <p:extLst>
      <p:ext uri="{BB962C8B-B14F-4D97-AF65-F5344CB8AC3E}">
        <p14:creationId xmlns:p14="http://schemas.microsoft.com/office/powerpoint/2010/main" val="229524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Reliability Monitor</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a:xfrm>
            <a:off x="685801" y="2142067"/>
            <a:ext cx="10703858" cy="3649133"/>
          </a:xfrm>
        </p:spPr>
        <p:txBody>
          <a:bodyPr>
            <a:normAutofit/>
          </a:bodyPr>
          <a:lstStyle/>
          <a:p>
            <a:r>
              <a:rPr lang="en-GB" sz="2400" dirty="0"/>
              <a:t>Control Panel | Security &amp; Maintenance | Reliability Monitor </a:t>
            </a:r>
            <a:br>
              <a:rPr lang="en-GB" sz="2400" dirty="0"/>
            </a:br>
            <a:r>
              <a:rPr lang="en-GB" sz="2400" dirty="0"/>
              <a:t>or you might see it as </a:t>
            </a:r>
          </a:p>
          <a:p>
            <a:r>
              <a:rPr lang="en-GB" sz="2400" dirty="0"/>
              <a:t>Control Panel | Security &amp; Maintenance | Maintenance | View reliability history</a:t>
            </a:r>
          </a:p>
          <a:p>
            <a:endParaRPr lang="en-GB" sz="2400" dirty="0"/>
          </a:p>
          <a:p>
            <a:r>
              <a:rPr lang="en-GB" sz="2400" dirty="0"/>
              <a:t>Provides a graph of Application failures, Windows Failures, Miscellaneous failures, Warnings and Information.</a:t>
            </a:r>
          </a:p>
        </p:txBody>
      </p:sp>
    </p:spTree>
    <p:extLst>
      <p:ext uri="{BB962C8B-B14F-4D97-AF65-F5344CB8AC3E}">
        <p14:creationId xmlns:p14="http://schemas.microsoft.com/office/powerpoint/2010/main" val="61340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CE0611-117B-4E20-8331-11D7755C3ED9}"/>
              </a:ext>
            </a:extLst>
          </p:cNvPr>
          <p:cNvPicPr>
            <a:picLocks noChangeAspect="1"/>
          </p:cNvPicPr>
          <p:nvPr/>
        </p:nvPicPr>
        <p:blipFill>
          <a:blip r:embed="rId3"/>
          <a:srcRect/>
          <a:stretch/>
        </p:blipFill>
        <p:spPr>
          <a:xfrm>
            <a:off x="754291" y="409153"/>
            <a:ext cx="10683418" cy="6039693"/>
          </a:xfrm>
          <a:prstGeom prst="rect">
            <a:avLst/>
          </a:prstGeom>
        </p:spPr>
      </p:pic>
    </p:spTree>
    <p:extLst>
      <p:ext uri="{BB962C8B-B14F-4D97-AF65-F5344CB8AC3E}">
        <p14:creationId xmlns:p14="http://schemas.microsoft.com/office/powerpoint/2010/main" val="1285301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37FB993-9CFD-4455-9648-6E70E055E2BB}"/>
              </a:ext>
            </a:extLst>
          </p:cNvPr>
          <p:cNvPicPr>
            <a:picLocks noGrp="1" noChangeAspect="1"/>
          </p:cNvPicPr>
          <p:nvPr>
            <p:ph idx="1"/>
          </p:nvPr>
        </p:nvPicPr>
        <p:blipFill>
          <a:blip r:embed="rId3"/>
          <a:stretch>
            <a:fillRect/>
          </a:stretch>
        </p:blipFill>
        <p:spPr>
          <a:xfrm>
            <a:off x="7879975" y="432131"/>
            <a:ext cx="3626223" cy="6159169"/>
          </a:xfrm>
        </p:spPr>
      </p:pic>
      <p:sp>
        <p:nvSpPr>
          <p:cNvPr id="6" name="TextBox 5">
            <a:extLst>
              <a:ext uri="{FF2B5EF4-FFF2-40B4-BE49-F238E27FC236}">
                <a16:creationId xmlns:a16="http://schemas.microsoft.com/office/drawing/2014/main" id="{F42E9AF2-95DB-48A3-99FA-F8B8B3BC59EB}"/>
              </a:ext>
            </a:extLst>
          </p:cNvPr>
          <p:cNvSpPr txBox="1"/>
          <p:nvPr/>
        </p:nvSpPr>
        <p:spPr>
          <a:xfrm>
            <a:off x="685801" y="2756647"/>
            <a:ext cx="5553635" cy="1569660"/>
          </a:xfrm>
          <a:prstGeom prst="rect">
            <a:avLst/>
          </a:prstGeom>
          <a:noFill/>
        </p:spPr>
        <p:txBody>
          <a:bodyPr wrap="square" rtlCol="0">
            <a:spAutoFit/>
          </a:bodyPr>
          <a:lstStyle/>
          <a:p>
            <a:r>
              <a:rPr lang="en-GB" sz="2400" dirty="0"/>
              <a:t>Control Panel | Device Manager</a:t>
            </a:r>
          </a:p>
          <a:p>
            <a:endParaRPr lang="en-GB" sz="2400" dirty="0"/>
          </a:p>
          <a:p>
            <a:r>
              <a:rPr lang="en-GB" sz="2400" dirty="0"/>
              <a:t>No problems here, no yellow triangle with black exclamation marks.</a:t>
            </a:r>
          </a:p>
        </p:txBody>
      </p:sp>
      <p:sp>
        <p:nvSpPr>
          <p:cNvPr id="4" name="Title 1">
            <a:extLst>
              <a:ext uri="{FF2B5EF4-FFF2-40B4-BE49-F238E27FC236}">
                <a16:creationId xmlns:a16="http://schemas.microsoft.com/office/drawing/2014/main" id="{6BC837DF-8123-4730-8191-EB3FED719B08}"/>
              </a:ext>
            </a:extLst>
          </p:cNvPr>
          <p:cNvSpPr>
            <a:spLocks noGrp="1"/>
          </p:cNvSpPr>
          <p:nvPr>
            <p:ph type="title"/>
          </p:nvPr>
        </p:nvSpPr>
        <p:spPr>
          <a:xfrm>
            <a:off x="685801" y="609600"/>
            <a:ext cx="10131425" cy="1456267"/>
          </a:xfrm>
        </p:spPr>
        <p:txBody>
          <a:bodyPr/>
          <a:lstStyle/>
          <a:p>
            <a:r>
              <a:rPr lang="en-GB" dirty="0"/>
              <a:t>Device Manager</a:t>
            </a:r>
          </a:p>
        </p:txBody>
      </p:sp>
    </p:spTree>
    <p:extLst>
      <p:ext uri="{BB962C8B-B14F-4D97-AF65-F5344CB8AC3E}">
        <p14:creationId xmlns:p14="http://schemas.microsoft.com/office/powerpoint/2010/main" val="154698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2E9AF2-95DB-48A3-99FA-F8B8B3BC59EB}"/>
              </a:ext>
            </a:extLst>
          </p:cNvPr>
          <p:cNvSpPr txBox="1"/>
          <p:nvPr/>
        </p:nvSpPr>
        <p:spPr>
          <a:xfrm>
            <a:off x="941294" y="1008529"/>
            <a:ext cx="5553635" cy="646331"/>
          </a:xfrm>
          <a:prstGeom prst="rect">
            <a:avLst/>
          </a:prstGeom>
          <a:noFill/>
        </p:spPr>
        <p:txBody>
          <a:bodyPr wrap="square" rtlCol="0">
            <a:spAutoFit/>
          </a:bodyPr>
          <a:lstStyle/>
          <a:p>
            <a:r>
              <a:rPr lang="en-GB" sz="3600" dirty="0">
                <a:latin typeface="+mj-lt"/>
              </a:rPr>
              <a:t>Memory Scanner</a:t>
            </a:r>
            <a:endParaRPr lang="en-GB" sz="2400" dirty="0"/>
          </a:p>
        </p:txBody>
      </p:sp>
      <p:sp>
        <p:nvSpPr>
          <p:cNvPr id="3" name="Content Placeholder 2">
            <a:extLst>
              <a:ext uri="{FF2B5EF4-FFF2-40B4-BE49-F238E27FC236}">
                <a16:creationId xmlns:a16="http://schemas.microsoft.com/office/drawing/2014/main" id="{499730B0-52E8-4493-902A-AF6844ED0BD3}"/>
              </a:ext>
            </a:extLst>
          </p:cNvPr>
          <p:cNvSpPr>
            <a:spLocks noGrp="1"/>
          </p:cNvSpPr>
          <p:nvPr>
            <p:ph idx="1"/>
          </p:nvPr>
        </p:nvSpPr>
        <p:spPr/>
        <p:txBody>
          <a:bodyPr>
            <a:normAutofit/>
          </a:bodyPr>
          <a:lstStyle/>
          <a:p>
            <a:r>
              <a:rPr lang="en-GB" sz="2400" dirty="0"/>
              <a:t>Open the ‘Run’ window </a:t>
            </a:r>
            <a:br>
              <a:rPr lang="en-GB" sz="2400" dirty="0"/>
            </a:br>
            <a:r>
              <a:rPr lang="en-GB" sz="2400" dirty="0"/>
              <a:t>(Press Windows + R)</a:t>
            </a:r>
          </a:p>
          <a:p>
            <a:r>
              <a:rPr lang="en-GB" sz="2400" dirty="0"/>
              <a:t>Type mdsched.exe.  </a:t>
            </a:r>
          </a:p>
          <a:p>
            <a:r>
              <a:rPr lang="en-GB" sz="2400" dirty="0"/>
              <a:t>Press OK and follow the prompts</a:t>
            </a:r>
          </a:p>
        </p:txBody>
      </p:sp>
      <p:pic>
        <p:nvPicPr>
          <p:cNvPr id="7" name="Picture 6" descr="Graphical user interface&#10;&#10;Description automatically generated">
            <a:extLst>
              <a:ext uri="{FF2B5EF4-FFF2-40B4-BE49-F238E27FC236}">
                <a16:creationId xmlns:a16="http://schemas.microsoft.com/office/drawing/2014/main" id="{32100A1E-D81B-4FA9-9A02-89C93C429C07}"/>
              </a:ext>
            </a:extLst>
          </p:cNvPr>
          <p:cNvPicPr>
            <a:picLocks noChangeAspect="1"/>
          </p:cNvPicPr>
          <p:nvPr/>
        </p:nvPicPr>
        <p:blipFill>
          <a:blip r:embed="rId3"/>
          <a:stretch>
            <a:fillRect/>
          </a:stretch>
        </p:blipFill>
        <p:spPr>
          <a:xfrm>
            <a:off x="5462756" y="2410305"/>
            <a:ext cx="6245150" cy="3208662"/>
          </a:xfrm>
          <a:prstGeom prst="rect">
            <a:avLst/>
          </a:prstGeom>
        </p:spPr>
      </p:pic>
    </p:spTree>
    <p:extLst>
      <p:ext uri="{BB962C8B-B14F-4D97-AF65-F5344CB8AC3E}">
        <p14:creationId xmlns:p14="http://schemas.microsoft.com/office/powerpoint/2010/main" val="36952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3</a:t>
            </a:r>
            <a:r>
              <a:rPr lang="en-GB" baseline="30000" dirty="0"/>
              <a:t>rd</a:t>
            </a:r>
            <a:r>
              <a:rPr lang="en-GB" dirty="0"/>
              <a:t> Party Applications</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Plenty available, I use two:  “Advanced System care” and “Speccy”.  Gives real time results and lists everything you need to know about what is in your computer.</a:t>
            </a:r>
          </a:p>
          <a:p>
            <a:endParaRPr lang="en-GB" sz="2400" dirty="0"/>
          </a:p>
          <a:p>
            <a:r>
              <a:rPr lang="en-GB" sz="2400" dirty="0"/>
              <a:t>Also reads temperature sensors so that you can see what is running hot.</a:t>
            </a:r>
          </a:p>
        </p:txBody>
      </p:sp>
    </p:spTree>
    <p:extLst>
      <p:ext uri="{BB962C8B-B14F-4D97-AF65-F5344CB8AC3E}">
        <p14:creationId xmlns:p14="http://schemas.microsoft.com/office/powerpoint/2010/main" val="49370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Software</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a:xfrm>
            <a:off x="685801" y="1896036"/>
            <a:ext cx="11112402" cy="4521878"/>
          </a:xfrm>
        </p:spPr>
        <p:txBody>
          <a:bodyPr>
            <a:normAutofit/>
          </a:bodyPr>
          <a:lstStyle/>
          <a:p>
            <a:r>
              <a:rPr lang="en-GB" sz="2400" dirty="0"/>
              <a:t>Is it the operating system – or just</a:t>
            </a:r>
            <a:br>
              <a:rPr lang="en-GB" sz="2400" dirty="0"/>
            </a:br>
            <a:r>
              <a:rPr lang="en-GB" sz="2400" dirty="0"/>
              <a:t>a single application/programme.</a:t>
            </a:r>
          </a:p>
          <a:p>
            <a:r>
              <a:rPr lang="en-GB" sz="2400" dirty="0"/>
              <a:t>For OS problems, try the System </a:t>
            </a:r>
            <a:br>
              <a:rPr lang="en-GB" sz="2400" dirty="0"/>
            </a:br>
            <a:r>
              <a:rPr lang="en-GB" sz="2400" dirty="0"/>
              <a:t>File Checker</a:t>
            </a:r>
          </a:p>
          <a:p>
            <a:endParaRPr lang="en-GB" sz="2400" dirty="0"/>
          </a:p>
          <a:p>
            <a:r>
              <a:rPr lang="en-GB" sz="2400" dirty="0">
                <a:hlinkClick r:id="rId3"/>
              </a:rPr>
              <a:t>System File Checker </a:t>
            </a:r>
            <a:r>
              <a:rPr lang="en-GB" sz="2400" dirty="0"/>
              <a:t>(Built in with Windows) is a very useful tool to check your Windows OS for integrity and corrupt files.  First however, you should run the “Deployment Image Servicing and Management” (DISM) tool.</a:t>
            </a:r>
          </a:p>
          <a:p>
            <a:r>
              <a:rPr lang="en-GB" sz="2400" dirty="0"/>
              <a:t>Open a Command Prompt with elevated privileges ie run as an Administrator.</a:t>
            </a:r>
          </a:p>
        </p:txBody>
      </p:sp>
      <p:pic>
        <p:nvPicPr>
          <p:cNvPr id="5" name="Picture 4" descr="Graphical user interface, application, Teams&#10;&#10;Description automatically generated">
            <a:extLst>
              <a:ext uri="{FF2B5EF4-FFF2-40B4-BE49-F238E27FC236}">
                <a16:creationId xmlns:a16="http://schemas.microsoft.com/office/drawing/2014/main" id="{9EB5ED6B-5009-4822-B44F-9F3BAC56FACF}"/>
              </a:ext>
            </a:extLst>
          </p:cNvPr>
          <p:cNvPicPr>
            <a:picLocks noChangeAspect="1"/>
          </p:cNvPicPr>
          <p:nvPr/>
        </p:nvPicPr>
        <p:blipFill>
          <a:blip r:embed="rId4"/>
          <a:stretch>
            <a:fillRect/>
          </a:stretch>
        </p:blipFill>
        <p:spPr>
          <a:xfrm>
            <a:off x="5433716" y="440087"/>
            <a:ext cx="6364487" cy="3473007"/>
          </a:xfrm>
          <a:prstGeom prst="rect">
            <a:avLst/>
          </a:prstGeom>
        </p:spPr>
      </p:pic>
    </p:spTree>
    <p:extLst>
      <p:ext uri="{BB962C8B-B14F-4D97-AF65-F5344CB8AC3E}">
        <p14:creationId xmlns:p14="http://schemas.microsoft.com/office/powerpoint/2010/main" val="77980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DISM</a:t>
            </a:r>
          </a:p>
        </p:txBody>
      </p:sp>
      <p:pic>
        <p:nvPicPr>
          <p:cNvPr id="5" name="Content Placeholder 4">
            <a:extLst>
              <a:ext uri="{FF2B5EF4-FFF2-40B4-BE49-F238E27FC236}">
                <a16:creationId xmlns:a16="http://schemas.microsoft.com/office/drawing/2014/main" id="{7DBEAB26-BDBF-4C33-A37D-F3391196AAEC}"/>
              </a:ext>
            </a:extLst>
          </p:cNvPr>
          <p:cNvPicPr>
            <a:picLocks noGrp="1" noChangeAspect="1"/>
          </p:cNvPicPr>
          <p:nvPr>
            <p:ph idx="1"/>
          </p:nvPr>
        </p:nvPicPr>
        <p:blipFill>
          <a:blip r:embed="rId3"/>
          <a:srcRect/>
          <a:stretch/>
        </p:blipFill>
        <p:spPr>
          <a:xfrm>
            <a:off x="865497" y="2029458"/>
            <a:ext cx="9480175" cy="4526197"/>
          </a:xfrm>
        </p:spPr>
      </p:pic>
      <p:sp>
        <p:nvSpPr>
          <p:cNvPr id="6" name="TextBox 5">
            <a:extLst>
              <a:ext uri="{FF2B5EF4-FFF2-40B4-BE49-F238E27FC236}">
                <a16:creationId xmlns:a16="http://schemas.microsoft.com/office/drawing/2014/main" id="{10472ACF-DA77-4F0F-B7A8-5EC03EFF76A5}"/>
              </a:ext>
            </a:extLst>
          </p:cNvPr>
          <p:cNvSpPr txBox="1"/>
          <p:nvPr/>
        </p:nvSpPr>
        <p:spPr>
          <a:xfrm>
            <a:off x="9065156" y="2842956"/>
            <a:ext cx="359394" cy="369332"/>
          </a:xfrm>
          <a:prstGeom prst="rect">
            <a:avLst/>
          </a:prstGeom>
          <a:noFill/>
        </p:spPr>
        <p:txBody>
          <a:bodyPr wrap="square" rtlCol="0">
            <a:spAutoFit/>
          </a:bodyPr>
          <a:lstStyle/>
          <a:p>
            <a:r>
              <a:rPr lang="en-GB" dirty="0">
                <a:solidFill>
                  <a:srgbClr val="FFFF00"/>
                </a:solidFill>
              </a:rPr>
              <a:t>1.</a:t>
            </a:r>
          </a:p>
        </p:txBody>
      </p:sp>
      <p:sp>
        <p:nvSpPr>
          <p:cNvPr id="7" name="Arrow: Right 6">
            <a:extLst>
              <a:ext uri="{FF2B5EF4-FFF2-40B4-BE49-F238E27FC236}">
                <a16:creationId xmlns:a16="http://schemas.microsoft.com/office/drawing/2014/main" id="{2EF6635B-26D4-4A2A-95F0-1D048E8134A6}"/>
              </a:ext>
            </a:extLst>
          </p:cNvPr>
          <p:cNvSpPr/>
          <p:nvPr/>
        </p:nvSpPr>
        <p:spPr>
          <a:xfrm rot="10800000">
            <a:off x="8311201" y="2867703"/>
            <a:ext cx="699247" cy="3693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02022994-D0EF-4D21-AF29-B499C5B96755}"/>
              </a:ext>
            </a:extLst>
          </p:cNvPr>
          <p:cNvSpPr/>
          <p:nvPr/>
        </p:nvSpPr>
        <p:spPr>
          <a:xfrm rot="10800000">
            <a:off x="5137275" y="4847478"/>
            <a:ext cx="699247" cy="3693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DBA4575-58F6-4842-8DD2-68D4BC58866C}"/>
              </a:ext>
            </a:extLst>
          </p:cNvPr>
          <p:cNvSpPr txBox="1"/>
          <p:nvPr/>
        </p:nvSpPr>
        <p:spPr>
          <a:xfrm>
            <a:off x="5938312" y="4820584"/>
            <a:ext cx="359394" cy="369332"/>
          </a:xfrm>
          <a:prstGeom prst="rect">
            <a:avLst/>
          </a:prstGeom>
          <a:noFill/>
        </p:spPr>
        <p:txBody>
          <a:bodyPr wrap="square" rtlCol="0">
            <a:spAutoFit/>
          </a:bodyPr>
          <a:lstStyle/>
          <a:p>
            <a:r>
              <a:rPr lang="en-GB" dirty="0">
                <a:solidFill>
                  <a:srgbClr val="FFFF00"/>
                </a:solidFill>
              </a:rPr>
              <a:t>2.</a:t>
            </a:r>
          </a:p>
        </p:txBody>
      </p:sp>
      <p:sp>
        <p:nvSpPr>
          <p:cNvPr id="10" name="TextBox 9">
            <a:extLst>
              <a:ext uri="{FF2B5EF4-FFF2-40B4-BE49-F238E27FC236}">
                <a16:creationId xmlns:a16="http://schemas.microsoft.com/office/drawing/2014/main" id="{340207FC-D9E5-46C2-8EA8-3EA53C16C3FF}"/>
              </a:ext>
            </a:extLst>
          </p:cNvPr>
          <p:cNvSpPr txBox="1"/>
          <p:nvPr/>
        </p:nvSpPr>
        <p:spPr>
          <a:xfrm>
            <a:off x="3378974" y="525735"/>
            <a:ext cx="2198230" cy="461665"/>
          </a:xfrm>
          <a:prstGeom prst="rect">
            <a:avLst/>
          </a:prstGeom>
          <a:noFill/>
        </p:spPr>
        <p:txBody>
          <a:bodyPr wrap="none" rtlCol="0">
            <a:spAutoFit/>
          </a:bodyPr>
          <a:lstStyle/>
          <a:p>
            <a:r>
              <a:rPr lang="en-GB" sz="2400" dirty="0"/>
              <a:t>Read the results</a:t>
            </a:r>
          </a:p>
        </p:txBody>
      </p:sp>
      <p:sp>
        <p:nvSpPr>
          <p:cNvPr id="11" name="TextBox 10">
            <a:extLst>
              <a:ext uri="{FF2B5EF4-FFF2-40B4-BE49-F238E27FC236}">
                <a16:creationId xmlns:a16="http://schemas.microsoft.com/office/drawing/2014/main" id="{ABDE0246-B603-49C8-94C7-155920D7FF03}"/>
              </a:ext>
            </a:extLst>
          </p:cNvPr>
          <p:cNvSpPr txBox="1"/>
          <p:nvPr/>
        </p:nvSpPr>
        <p:spPr>
          <a:xfrm>
            <a:off x="3378974" y="528813"/>
            <a:ext cx="8339142" cy="830997"/>
          </a:xfrm>
          <a:prstGeom prst="rect">
            <a:avLst/>
          </a:prstGeom>
          <a:noFill/>
        </p:spPr>
        <p:txBody>
          <a:bodyPr wrap="none" rtlCol="0">
            <a:spAutoFit/>
          </a:bodyPr>
          <a:lstStyle/>
          <a:p>
            <a:r>
              <a:rPr lang="en-GB" sz="2400" dirty="0"/>
              <a:t>At the prompt, type in </a:t>
            </a:r>
            <a:br>
              <a:rPr lang="en-GB" sz="2400" dirty="0"/>
            </a:br>
            <a:r>
              <a:rPr lang="en-GB" sz="2400" dirty="0">
                <a:solidFill>
                  <a:srgbClr val="FFFF00"/>
                </a:solidFill>
              </a:rPr>
              <a:t>DISM.exe /online /</a:t>
            </a:r>
            <a:r>
              <a:rPr lang="en-GB" sz="2400" dirty="0" err="1">
                <a:solidFill>
                  <a:srgbClr val="FFFF00"/>
                </a:solidFill>
              </a:rPr>
              <a:t>cleanup</a:t>
            </a:r>
            <a:r>
              <a:rPr lang="en-GB" sz="2400" dirty="0">
                <a:solidFill>
                  <a:srgbClr val="FFFF00"/>
                </a:solidFill>
              </a:rPr>
              <a:t>-image /</a:t>
            </a:r>
            <a:r>
              <a:rPr lang="en-GB" sz="2400" dirty="0" err="1">
                <a:solidFill>
                  <a:srgbClr val="FFFF00"/>
                </a:solidFill>
              </a:rPr>
              <a:t>Restorehealth</a:t>
            </a:r>
            <a:r>
              <a:rPr lang="en-GB" sz="2400" dirty="0">
                <a:solidFill>
                  <a:srgbClr val="FFFF00"/>
                </a:solidFill>
              </a:rPr>
              <a:t> </a:t>
            </a:r>
            <a:r>
              <a:rPr lang="en-GB" sz="2400" dirty="0"/>
              <a:t>and press enter.</a:t>
            </a:r>
          </a:p>
        </p:txBody>
      </p:sp>
      <p:sp>
        <p:nvSpPr>
          <p:cNvPr id="13" name="TextBox 12">
            <a:extLst>
              <a:ext uri="{FF2B5EF4-FFF2-40B4-BE49-F238E27FC236}">
                <a16:creationId xmlns:a16="http://schemas.microsoft.com/office/drawing/2014/main" id="{3CF39046-786B-46DE-AA37-158726D466D2}"/>
              </a:ext>
            </a:extLst>
          </p:cNvPr>
          <p:cNvSpPr txBox="1"/>
          <p:nvPr/>
        </p:nvSpPr>
        <p:spPr>
          <a:xfrm>
            <a:off x="3378974" y="525735"/>
            <a:ext cx="8127225" cy="1200329"/>
          </a:xfrm>
          <a:prstGeom prst="rect">
            <a:avLst/>
          </a:prstGeom>
          <a:noFill/>
        </p:spPr>
        <p:txBody>
          <a:bodyPr wrap="none" rtlCol="0">
            <a:spAutoFit/>
          </a:bodyPr>
          <a:lstStyle/>
          <a:p>
            <a:r>
              <a:rPr lang="en-GB" sz="2400" dirty="0"/>
              <a:t>To close the Command Prompt window, type </a:t>
            </a:r>
            <a:r>
              <a:rPr lang="en-GB" sz="2400" dirty="0">
                <a:solidFill>
                  <a:srgbClr val="FFFF00"/>
                </a:solidFill>
              </a:rPr>
              <a:t>exit</a:t>
            </a:r>
            <a:r>
              <a:rPr lang="en-GB" sz="2400" dirty="0"/>
              <a:t> at the prompt</a:t>
            </a:r>
            <a:br>
              <a:rPr lang="en-GB" sz="2400" dirty="0"/>
            </a:br>
            <a:r>
              <a:rPr lang="en-GB" sz="2400" dirty="0"/>
              <a:t>(Flashing cursor) It’s a cleaner exit than just closing the window </a:t>
            </a:r>
            <a:br>
              <a:rPr lang="en-GB" sz="2400" dirty="0"/>
            </a:br>
            <a:r>
              <a:rPr lang="en-GB" sz="2400" dirty="0"/>
              <a:t>from the Top Right X</a:t>
            </a:r>
          </a:p>
        </p:txBody>
      </p:sp>
    </p:spTree>
    <p:extLst>
      <p:ext uri="{BB962C8B-B14F-4D97-AF65-F5344CB8AC3E}">
        <p14:creationId xmlns:p14="http://schemas.microsoft.com/office/powerpoint/2010/main" val="134308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animBg="1"/>
      <p:bldP spid="7" grpId="1" animBg="1"/>
      <p:bldP spid="8" grpId="0" animBg="1"/>
      <p:bldP spid="8" grpId="1" animBg="1"/>
      <p:bldP spid="9" grpId="0"/>
      <p:bldP spid="9" grpId="1"/>
      <p:bldP spid="10" grpId="0"/>
      <p:bldP spid="10" grpId="1"/>
      <p:bldP spid="11" grpId="0"/>
      <p:bldP spid="11" grpId="1"/>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System File Checker</a:t>
            </a:r>
          </a:p>
        </p:txBody>
      </p:sp>
      <p:pic>
        <p:nvPicPr>
          <p:cNvPr id="5" name="Content Placeholder 4" descr="Text&#10;&#10;Description automatically generated">
            <a:extLst>
              <a:ext uri="{FF2B5EF4-FFF2-40B4-BE49-F238E27FC236}">
                <a16:creationId xmlns:a16="http://schemas.microsoft.com/office/drawing/2014/main" id="{7DBEAB26-BDBF-4C33-A37D-F3391196AAEC}"/>
              </a:ext>
            </a:extLst>
          </p:cNvPr>
          <p:cNvPicPr>
            <a:picLocks noGrp="1" noChangeAspect="1"/>
          </p:cNvPicPr>
          <p:nvPr>
            <p:ph idx="1"/>
          </p:nvPr>
        </p:nvPicPr>
        <p:blipFill>
          <a:blip r:embed="rId3"/>
          <a:stretch>
            <a:fillRect/>
          </a:stretch>
        </p:blipFill>
        <p:spPr>
          <a:xfrm>
            <a:off x="865497" y="2012079"/>
            <a:ext cx="9480175" cy="4560955"/>
          </a:xfrm>
        </p:spPr>
      </p:pic>
      <p:sp>
        <p:nvSpPr>
          <p:cNvPr id="6" name="TextBox 5">
            <a:extLst>
              <a:ext uri="{FF2B5EF4-FFF2-40B4-BE49-F238E27FC236}">
                <a16:creationId xmlns:a16="http://schemas.microsoft.com/office/drawing/2014/main" id="{10472ACF-DA77-4F0F-B7A8-5EC03EFF76A5}"/>
              </a:ext>
            </a:extLst>
          </p:cNvPr>
          <p:cNvSpPr txBox="1"/>
          <p:nvPr/>
        </p:nvSpPr>
        <p:spPr>
          <a:xfrm>
            <a:off x="5246191" y="3059668"/>
            <a:ext cx="359394" cy="369332"/>
          </a:xfrm>
          <a:prstGeom prst="rect">
            <a:avLst/>
          </a:prstGeom>
          <a:noFill/>
        </p:spPr>
        <p:txBody>
          <a:bodyPr wrap="square" rtlCol="0">
            <a:spAutoFit/>
          </a:bodyPr>
          <a:lstStyle/>
          <a:p>
            <a:r>
              <a:rPr lang="en-GB" dirty="0">
                <a:solidFill>
                  <a:srgbClr val="FFFF00"/>
                </a:solidFill>
              </a:rPr>
              <a:t>1.</a:t>
            </a:r>
          </a:p>
        </p:txBody>
      </p:sp>
      <p:sp>
        <p:nvSpPr>
          <p:cNvPr id="7" name="Arrow: Right 6">
            <a:extLst>
              <a:ext uri="{FF2B5EF4-FFF2-40B4-BE49-F238E27FC236}">
                <a16:creationId xmlns:a16="http://schemas.microsoft.com/office/drawing/2014/main" id="{2EF6635B-26D4-4A2A-95F0-1D048E8134A6}"/>
              </a:ext>
            </a:extLst>
          </p:cNvPr>
          <p:cNvSpPr/>
          <p:nvPr/>
        </p:nvSpPr>
        <p:spPr>
          <a:xfrm rot="10800000">
            <a:off x="4492236" y="3084415"/>
            <a:ext cx="699247" cy="3693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02022994-D0EF-4D21-AF29-B499C5B96755}"/>
              </a:ext>
            </a:extLst>
          </p:cNvPr>
          <p:cNvSpPr/>
          <p:nvPr/>
        </p:nvSpPr>
        <p:spPr>
          <a:xfrm rot="9190878">
            <a:off x="7719530" y="4215466"/>
            <a:ext cx="699247" cy="36933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DBA4575-58F6-4842-8DD2-68D4BC58866C}"/>
              </a:ext>
            </a:extLst>
          </p:cNvPr>
          <p:cNvSpPr txBox="1"/>
          <p:nvPr/>
        </p:nvSpPr>
        <p:spPr>
          <a:xfrm>
            <a:off x="8520567" y="4188572"/>
            <a:ext cx="359394" cy="369332"/>
          </a:xfrm>
          <a:prstGeom prst="rect">
            <a:avLst/>
          </a:prstGeom>
          <a:noFill/>
        </p:spPr>
        <p:txBody>
          <a:bodyPr wrap="square" rtlCol="0">
            <a:spAutoFit/>
          </a:bodyPr>
          <a:lstStyle/>
          <a:p>
            <a:r>
              <a:rPr lang="en-GB" dirty="0">
                <a:solidFill>
                  <a:srgbClr val="FFFF00"/>
                </a:solidFill>
              </a:rPr>
              <a:t>2.</a:t>
            </a:r>
          </a:p>
        </p:txBody>
      </p:sp>
      <p:sp>
        <p:nvSpPr>
          <p:cNvPr id="12" name="TextBox 11">
            <a:extLst>
              <a:ext uri="{FF2B5EF4-FFF2-40B4-BE49-F238E27FC236}">
                <a16:creationId xmlns:a16="http://schemas.microsoft.com/office/drawing/2014/main" id="{7897EF32-1E3A-4CDD-B5D9-0E07316415CD}"/>
              </a:ext>
            </a:extLst>
          </p:cNvPr>
          <p:cNvSpPr txBox="1"/>
          <p:nvPr/>
        </p:nvSpPr>
        <p:spPr>
          <a:xfrm>
            <a:off x="5167347" y="255551"/>
            <a:ext cx="6436658" cy="830997"/>
          </a:xfrm>
          <a:prstGeom prst="rect">
            <a:avLst/>
          </a:prstGeom>
          <a:noFill/>
        </p:spPr>
        <p:txBody>
          <a:bodyPr wrap="square" rtlCol="0">
            <a:spAutoFit/>
          </a:bodyPr>
          <a:lstStyle/>
          <a:p>
            <a:r>
              <a:rPr lang="en-GB" sz="2400" dirty="0"/>
              <a:t>At the prompt, type in</a:t>
            </a:r>
            <a:br>
              <a:rPr lang="en-GB" sz="2400" dirty="0"/>
            </a:br>
            <a:r>
              <a:rPr lang="en-GB" sz="2400" dirty="0" err="1">
                <a:solidFill>
                  <a:srgbClr val="FFFF00"/>
                </a:solidFill>
              </a:rPr>
              <a:t>sfc</a:t>
            </a:r>
            <a:r>
              <a:rPr lang="en-GB" sz="2400" dirty="0">
                <a:solidFill>
                  <a:srgbClr val="FFFF00"/>
                </a:solidFill>
              </a:rPr>
              <a:t> /</a:t>
            </a:r>
            <a:r>
              <a:rPr lang="en-GB" sz="2400" dirty="0" err="1">
                <a:solidFill>
                  <a:srgbClr val="FFFF00"/>
                </a:solidFill>
              </a:rPr>
              <a:t>scannow</a:t>
            </a:r>
            <a:endParaRPr lang="en-GB" sz="2400" dirty="0">
              <a:solidFill>
                <a:srgbClr val="FFFF00"/>
              </a:solidFill>
            </a:endParaRPr>
          </a:p>
        </p:txBody>
      </p:sp>
      <p:sp>
        <p:nvSpPr>
          <p:cNvPr id="13" name="TextBox 12">
            <a:extLst>
              <a:ext uri="{FF2B5EF4-FFF2-40B4-BE49-F238E27FC236}">
                <a16:creationId xmlns:a16="http://schemas.microsoft.com/office/drawing/2014/main" id="{5BEBF975-9DCE-43DD-9D85-41E15402838A}"/>
              </a:ext>
            </a:extLst>
          </p:cNvPr>
          <p:cNvSpPr txBox="1"/>
          <p:nvPr/>
        </p:nvSpPr>
        <p:spPr>
          <a:xfrm>
            <a:off x="5167347" y="257902"/>
            <a:ext cx="6436658" cy="461665"/>
          </a:xfrm>
          <a:prstGeom prst="rect">
            <a:avLst/>
          </a:prstGeom>
          <a:noFill/>
        </p:spPr>
        <p:txBody>
          <a:bodyPr wrap="square" rtlCol="0">
            <a:spAutoFit/>
          </a:bodyPr>
          <a:lstStyle/>
          <a:p>
            <a:r>
              <a:rPr lang="en-GB" sz="2400" dirty="0"/>
              <a:t>Read the results</a:t>
            </a:r>
          </a:p>
        </p:txBody>
      </p:sp>
      <p:sp>
        <p:nvSpPr>
          <p:cNvPr id="14" name="TextBox 13">
            <a:extLst>
              <a:ext uri="{FF2B5EF4-FFF2-40B4-BE49-F238E27FC236}">
                <a16:creationId xmlns:a16="http://schemas.microsoft.com/office/drawing/2014/main" id="{FDCE60AC-16F2-4A29-B9EB-AE369123AFE3}"/>
              </a:ext>
            </a:extLst>
          </p:cNvPr>
          <p:cNvSpPr txBox="1"/>
          <p:nvPr/>
        </p:nvSpPr>
        <p:spPr>
          <a:xfrm>
            <a:off x="5167347" y="279737"/>
            <a:ext cx="6436658" cy="1200329"/>
          </a:xfrm>
          <a:prstGeom prst="rect">
            <a:avLst/>
          </a:prstGeom>
          <a:noFill/>
        </p:spPr>
        <p:txBody>
          <a:bodyPr wrap="square" rtlCol="0">
            <a:spAutoFit/>
          </a:bodyPr>
          <a:lstStyle/>
          <a:p>
            <a:r>
              <a:rPr lang="en-GB" sz="2400" dirty="0"/>
              <a:t>To close the Command Prompt window, type </a:t>
            </a:r>
            <a:r>
              <a:rPr lang="en-GB" sz="2400" dirty="0">
                <a:solidFill>
                  <a:srgbClr val="FFFF00"/>
                </a:solidFill>
              </a:rPr>
              <a:t>exit</a:t>
            </a:r>
            <a:r>
              <a:rPr lang="en-GB" sz="2400" dirty="0"/>
              <a:t> at the prompt (Flashing cursor) It’s a cleaner exit than just closing the window from the Top Right X</a:t>
            </a:r>
          </a:p>
        </p:txBody>
      </p:sp>
    </p:spTree>
    <p:extLst>
      <p:ext uri="{BB962C8B-B14F-4D97-AF65-F5344CB8AC3E}">
        <p14:creationId xmlns:p14="http://schemas.microsoft.com/office/powerpoint/2010/main" val="308232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animBg="1"/>
      <p:bldP spid="7" grpId="1" animBg="1"/>
      <p:bldP spid="8" grpId="0" animBg="1"/>
      <p:bldP spid="8" grpId="1" animBg="1"/>
      <p:bldP spid="9" grpId="0"/>
      <p:bldP spid="9" grpId="1"/>
      <p:bldP spid="12" grpId="0"/>
      <p:bldP spid="12" grpId="1"/>
      <p:bldP spid="13" grpId="0"/>
      <p:bldP spid="13" grpId="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E-Mail Problems</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fontScale="92500"/>
          </a:bodyPr>
          <a:lstStyle/>
          <a:p>
            <a:r>
              <a:rPr lang="en-GB" sz="2400" dirty="0"/>
              <a:t>If you use an email client on your computer, Outlook or Thunderbird etc, try logging into the webserver direct on a webpage – and eliminate your client as a problem.</a:t>
            </a:r>
          </a:p>
          <a:p>
            <a:r>
              <a:rPr lang="en-GB" sz="2400" dirty="0"/>
              <a:t>If you use a Webmail service – Hotmail, Google mail etc.  Try from a different device, your tablet or phone and see if it works there.</a:t>
            </a:r>
          </a:p>
          <a:p>
            <a:r>
              <a:rPr lang="en-GB" sz="2400" dirty="0"/>
              <a:t>What is the problem, You cannot send mail, receive mail or both?  Perhaps it is just one individual email address that refuses to accept mail (</a:t>
            </a:r>
            <a:r>
              <a:rPr lang="en-GB" sz="2400" dirty="0" err="1"/>
              <a:t>BTInternet</a:t>
            </a:r>
            <a:r>
              <a:rPr lang="en-GB" sz="2400" dirty="0"/>
              <a:t> mail address are well known for this).</a:t>
            </a:r>
          </a:p>
          <a:p>
            <a:r>
              <a:rPr lang="en-GB" sz="2400" dirty="0"/>
              <a:t>Use more that one account – it makes checking easier.</a:t>
            </a:r>
          </a:p>
          <a:p>
            <a:r>
              <a:rPr lang="en-GB" sz="2400" dirty="0"/>
              <a:t>Or use a second Profile if you only have the one email account</a:t>
            </a:r>
          </a:p>
        </p:txBody>
      </p:sp>
    </p:spTree>
    <p:extLst>
      <p:ext uri="{BB962C8B-B14F-4D97-AF65-F5344CB8AC3E}">
        <p14:creationId xmlns:p14="http://schemas.microsoft.com/office/powerpoint/2010/main" val="38820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E-Mail Problems</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Windows include a  useful facility to scan and repair pst files.</a:t>
            </a:r>
          </a:p>
          <a:p>
            <a:r>
              <a:rPr lang="en-GB" sz="2400" dirty="0"/>
              <a:t>Location of “scanpst.exe” varies, check </a:t>
            </a:r>
            <a:r>
              <a:rPr lang="en-GB" sz="2400" dirty="0">
                <a:solidFill>
                  <a:srgbClr val="FFFF00"/>
                </a:solidFill>
                <a:hlinkClick r:id="rId3">
                  <a:extLst>
                    <a:ext uri="{A12FA001-AC4F-418D-AE19-62706E023703}">
                      <ahyp:hlinkClr xmlns:ahyp="http://schemas.microsoft.com/office/drawing/2018/hyperlinkcolor" val="tx"/>
                    </a:ext>
                  </a:extLst>
                </a:hlinkClick>
              </a:rPr>
              <a:t>here</a:t>
            </a:r>
            <a:br>
              <a:rPr lang="en-GB" sz="2400" dirty="0">
                <a:solidFill>
                  <a:srgbClr val="FFFF00"/>
                </a:solidFill>
              </a:rPr>
            </a:br>
            <a:r>
              <a:rPr lang="en-GB" sz="2400" dirty="0"/>
              <a:t>In my case, Program Files\Microsoft Office\root\Office16</a:t>
            </a:r>
          </a:p>
          <a:p>
            <a:r>
              <a:rPr lang="en-GB" sz="2400" dirty="0"/>
              <a:t>Double click (open) the scanpst.exe. file and follow the prompts.  You will need to know the location of your pst data file.  Sometimes Outlook Files are a subfolder of My Documents or it may be in:</a:t>
            </a:r>
            <a:br>
              <a:rPr lang="en-GB" sz="2400" dirty="0"/>
            </a:br>
            <a:r>
              <a:rPr lang="en-GB" sz="2400" dirty="0"/>
              <a:t>C:\Users\</a:t>
            </a:r>
            <a:r>
              <a:rPr lang="en-GB" sz="2400" i="1" dirty="0"/>
              <a:t>username</a:t>
            </a:r>
            <a:r>
              <a:rPr lang="en-GB" sz="2400" dirty="0"/>
              <a:t>\Appdata\Local\Microsoft\Outlook  (Note that AppData is a hidden folder, so set file explorer settings to view hidden folders)</a:t>
            </a:r>
          </a:p>
        </p:txBody>
      </p:sp>
    </p:spTree>
    <p:extLst>
      <p:ext uri="{BB962C8B-B14F-4D97-AF65-F5344CB8AC3E}">
        <p14:creationId xmlns:p14="http://schemas.microsoft.com/office/powerpoint/2010/main" val="343982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The Internet</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The internet: Web pages.  Trouble using a specific web page? Try using a different browser – Chrome, Edge, Opera, Firefox etc.</a:t>
            </a:r>
          </a:p>
          <a:p>
            <a:r>
              <a:rPr lang="en-GB" sz="2400" dirty="0"/>
              <a:t>Still a problem?  Visit </a:t>
            </a:r>
            <a:r>
              <a:rPr lang="en-GB" sz="2400" dirty="0">
                <a:solidFill>
                  <a:srgbClr val="FFFF00"/>
                </a:solidFill>
                <a:hlinkClick r:id="rId3">
                  <a:extLst>
                    <a:ext uri="{A12FA001-AC4F-418D-AE19-62706E023703}">
                      <ahyp:hlinkClr xmlns:ahyp="http://schemas.microsoft.com/office/drawing/2018/hyperlinkcolor" val="tx"/>
                    </a:ext>
                  </a:extLst>
                </a:hlinkClick>
              </a:rPr>
              <a:t>Down for everyone or just me</a:t>
            </a:r>
            <a:r>
              <a:rPr lang="en-GB" sz="2400" dirty="0"/>
              <a:t>, enter the web address and see what they say.</a:t>
            </a:r>
          </a:p>
          <a:p>
            <a:r>
              <a:rPr lang="en-GB" sz="2400" dirty="0"/>
              <a:t>Try restarting your Router, very often this is left forgotten.  Learn what the lights indicate.</a:t>
            </a:r>
          </a:p>
          <a:p>
            <a:r>
              <a:rPr lang="en-GB" sz="2400" dirty="0"/>
              <a:t>Is there a difference when you use your phone or tablet rather than the computer?</a:t>
            </a:r>
          </a:p>
        </p:txBody>
      </p:sp>
    </p:spTree>
    <p:extLst>
      <p:ext uri="{BB962C8B-B14F-4D97-AF65-F5344CB8AC3E}">
        <p14:creationId xmlns:p14="http://schemas.microsoft.com/office/powerpoint/2010/main" val="370559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Miscellaneous</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lnSpcReduction="10000"/>
          </a:bodyPr>
          <a:lstStyle/>
          <a:p>
            <a:r>
              <a:rPr lang="en-GB" sz="2400" dirty="0"/>
              <a:t>Cursor behaving erratically? Check the batteries in your wireless mouse</a:t>
            </a:r>
          </a:p>
          <a:p>
            <a:r>
              <a:rPr lang="en-GB" sz="2400" dirty="0"/>
              <a:t>Take a screenshot (or a photo) of any error messages – then google them for more information.</a:t>
            </a:r>
          </a:p>
          <a:p>
            <a:r>
              <a:rPr lang="en-GB" sz="2400" dirty="0"/>
              <a:t>On anything more than a simple fault, write down what you do or change to try and fix the fault.</a:t>
            </a:r>
          </a:p>
          <a:p>
            <a:r>
              <a:rPr lang="en-GB" sz="2400" dirty="0"/>
              <a:t>Use the Task manager to check if any software is hogging </a:t>
            </a:r>
            <a:r>
              <a:rPr lang="en-GB" sz="2400" i="1" dirty="0"/>
              <a:t>all</a:t>
            </a:r>
            <a:r>
              <a:rPr lang="en-GB" sz="2400" dirty="0"/>
              <a:t> the memory.</a:t>
            </a:r>
          </a:p>
          <a:p>
            <a:r>
              <a:rPr lang="en-GB" sz="2400" dirty="0"/>
              <a:t>If you can replicate the fault, Use the Steps Recorder (from Windows Accessories) to show how you got there – then send the file to your local helpful guru.</a:t>
            </a:r>
          </a:p>
        </p:txBody>
      </p:sp>
    </p:spTree>
    <p:extLst>
      <p:ext uri="{BB962C8B-B14F-4D97-AF65-F5344CB8AC3E}">
        <p14:creationId xmlns:p14="http://schemas.microsoft.com/office/powerpoint/2010/main" val="349969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Make life easier for the future	</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lnSpcReduction="10000"/>
          </a:bodyPr>
          <a:lstStyle/>
          <a:p>
            <a:r>
              <a:rPr lang="en-GB" sz="2400" dirty="0"/>
              <a:t>Make sure all software is up to date.</a:t>
            </a:r>
          </a:p>
          <a:p>
            <a:r>
              <a:rPr lang="en-GB" sz="2400" dirty="0"/>
              <a:t>Run utility software: Advanced System care and Carpet Cleaner etc</a:t>
            </a:r>
          </a:p>
          <a:p>
            <a:r>
              <a:rPr lang="en-GB" sz="2400" dirty="0"/>
              <a:t>Uninstall apps you don’t need or use any longer.</a:t>
            </a:r>
          </a:p>
          <a:p>
            <a:r>
              <a:rPr lang="en-GB" sz="2400" dirty="0"/>
              <a:t>Connect to the internet with a cable rather than </a:t>
            </a:r>
            <a:r>
              <a:rPr lang="en-GB" sz="2400" dirty="0" err="1"/>
              <a:t>WiFi</a:t>
            </a:r>
            <a:endParaRPr lang="en-GB" sz="2400" dirty="0"/>
          </a:p>
          <a:p>
            <a:r>
              <a:rPr lang="en-GB" sz="2400" dirty="0"/>
              <a:t>Disconnect from the mains, Open the case and brush and blow any dust out.</a:t>
            </a:r>
          </a:p>
          <a:p>
            <a:r>
              <a:rPr lang="en-GB" sz="2400" dirty="0"/>
              <a:t>While you have the case open, make sure memory and expansion card slots are firmly seated in their slots.</a:t>
            </a:r>
          </a:p>
          <a:p>
            <a:r>
              <a:rPr lang="en-GB" sz="2400" dirty="0"/>
              <a:t>A useful idea is to load a USB stick with your favourite ‘</a:t>
            </a:r>
            <a:r>
              <a:rPr lang="en-GB" sz="2400" dirty="0">
                <a:solidFill>
                  <a:srgbClr val="FFFF00"/>
                </a:solidFill>
                <a:hlinkClick r:id="rId3">
                  <a:extLst>
                    <a:ext uri="{A12FA001-AC4F-418D-AE19-62706E023703}">
                      <ahyp:hlinkClr xmlns:ahyp="http://schemas.microsoft.com/office/drawing/2018/hyperlinkcolor" val="tx"/>
                    </a:ext>
                  </a:extLst>
                </a:hlinkClick>
              </a:rPr>
              <a:t>Portable Apps</a:t>
            </a:r>
            <a:r>
              <a:rPr lang="en-GB" sz="2400" dirty="0"/>
              <a:t>’ </a:t>
            </a:r>
          </a:p>
        </p:txBody>
      </p:sp>
    </p:spTree>
    <p:extLst>
      <p:ext uri="{BB962C8B-B14F-4D97-AF65-F5344CB8AC3E}">
        <p14:creationId xmlns:p14="http://schemas.microsoft.com/office/powerpoint/2010/main" val="273760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7517-04F5-48FA-B96E-188F34993B4B}"/>
              </a:ext>
            </a:extLst>
          </p:cNvPr>
          <p:cNvSpPr>
            <a:spLocks noGrp="1"/>
          </p:cNvSpPr>
          <p:nvPr>
            <p:ph type="title"/>
          </p:nvPr>
        </p:nvSpPr>
        <p:spPr/>
        <p:txBody>
          <a:bodyPr/>
          <a:lstStyle/>
          <a:p>
            <a:r>
              <a:rPr lang="en-GB" dirty="0"/>
              <a:t>If all else fails…..	</a:t>
            </a:r>
          </a:p>
        </p:txBody>
      </p:sp>
      <p:sp>
        <p:nvSpPr>
          <p:cNvPr id="3" name="Content Placeholder 2">
            <a:extLst>
              <a:ext uri="{FF2B5EF4-FFF2-40B4-BE49-F238E27FC236}">
                <a16:creationId xmlns:a16="http://schemas.microsoft.com/office/drawing/2014/main" id="{75F20ED9-598C-42B7-BBFB-C5D32C4E1663}"/>
              </a:ext>
            </a:extLst>
          </p:cNvPr>
          <p:cNvSpPr>
            <a:spLocks noGrp="1"/>
          </p:cNvSpPr>
          <p:nvPr>
            <p:ph idx="1"/>
          </p:nvPr>
        </p:nvSpPr>
        <p:spPr/>
        <p:txBody>
          <a:bodyPr>
            <a:normAutofit/>
          </a:bodyPr>
          <a:lstStyle/>
          <a:p>
            <a:r>
              <a:rPr lang="en-GB" sz="2400" dirty="0"/>
              <a:t>Reinstall Windows – loads easier than it used to be.</a:t>
            </a:r>
          </a:p>
          <a:p>
            <a:r>
              <a:rPr lang="en-GB" sz="2400" dirty="0"/>
              <a:t>Go: Settings | Update &amp; Security | Recovery | Reset this PC</a:t>
            </a:r>
          </a:p>
          <a:p>
            <a:r>
              <a:rPr lang="en-GB" sz="2400" dirty="0"/>
              <a:t>As a matter of course, I recommend you reinstall Windows every 12-18 months or so, it gives your computer that “fresh out of the box” feeling.</a:t>
            </a:r>
          </a:p>
        </p:txBody>
      </p:sp>
    </p:spTree>
    <p:extLst>
      <p:ext uri="{BB962C8B-B14F-4D97-AF65-F5344CB8AC3E}">
        <p14:creationId xmlns:p14="http://schemas.microsoft.com/office/powerpoint/2010/main" val="244397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A7BB7E49-B39D-4E8F-BAD3-CD4DC158F1ED}"/>
              </a:ext>
            </a:extLst>
          </p:cNvPr>
          <p:cNvPicPr>
            <a:picLocks noChangeAspect="1"/>
          </p:cNvPicPr>
          <p:nvPr/>
        </p:nvPicPr>
        <p:blipFill>
          <a:blip r:embed="rId3"/>
          <a:stretch>
            <a:fillRect/>
          </a:stretch>
        </p:blipFill>
        <p:spPr>
          <a:xfrm>
            <a:off x="14746" y="4826494"/>
            <a:ext cx="2857143" cy="2019048"/>
          </a:xfrm>
          <a:prstGeom prst="rect">
            <a:avLst/>
          </a:prstGeom>
        </p:spPr>
      </p:pic>
    </p:spTree>
    <p:extLst>
      <p:ext uri="{BB962C8B-B14F-4D97-AF65-F5344CB8AC3E}">
        <p14:creationId xmlns:p14="http://schemas.microsoft.com/office/powerpoint/2010/main" val="4925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withEffect">
                                  <p:stCondLst>
                                    <p:cond delay="2000"/>
                                  </p:stCondLst>
                                  <p:childTnLst>
                                    <p:anim calcmode="lin" valueType="num">
                                      <p:cBhvr>
                                        <p:cTn id="6" dur="5000"/>
                                        <p:tgtEl>
                                          <p:spTgt spid="2"/>
                                        </p:tgtEl>
                                        <p:attrNameLst>
                                          <p:attrName>ppt_w</p:attrName>
                                        </p:attrNameLst>
                                      </p:cBhvr>
                                      <p:tavLst>
                                        <p:tav tm="0">
                                          <p:val>
                                            <p:strVal val="ppt_w"/>
                                          </p:val>
                                        </p:tav>
                                        <p:tav tm="100000">
                                          <p:val>
                                            <p:fltVal val="0"/>
                                          </p:val>
                                        </p:tav>
                                      </p:tavLst>
                                    </p:anim>
                                    <p:anim calcmode="lin" valueType="num">
                                      <p:cBhvr>
                                        <p:cTn id="7" dur="5000"/>
                                        <p:tgtEl>
                                          <p:spTgt spid="2"/>
                                        </p:tgtEl>
                                        <p:attrNameLst>
                                          <p:attrName>ppt_h</p:attrName>
                                        </p:attrNameLst>
                                      </p:cBhvr>
                                      <p:tavLst>
                                        <p:tav tm="0">
                                          <p:val>
                                            <p:strVal val="ppt_h"/>
                                          </p:val>
                                        </p:tav>
                                        <p:tav tm="100000">
                                          <p:val>
                                            <p:fltVal val="0"/>
                                          </p:val>
                                        </p:tav>
                                      </p:tavLst>
                                    </p:anim>
                                    <p:anim calcmode="lin" valueType="num">
                                      <p:cBhvr>
                                        <p:cTn id="8" dur="5000"/>
                                        <p:tgtEl>
                                          <p:spTgt spid="2"/>
                                        </p:tgtEl>
                                        <p:attrNameLst>
                                          <p:attrName>style.rotation</p:attrName>
                                        </p:attrNameLst>
                                      </p:cBhvr>
                                      <p:tavLst>
                                        <p:tav tm="0">
                                          <p:val>
                                            <p:fltVal val="0"/>
                                          </p:val>
                                        </p:tav>
                                        <p:tav tm="100000">
                                          <p:val>
                                            <p:fltVal val="90"/>
                                          </p:val>
                                        </p:tav>
                                      </p:tavLst>
                                    </p:anim>
                                    <p:animEffect transition="out" filter="fade">
                                      <p:cBhvr>
                                        <p:cTn id="9" dur="5000"/>
                                        <p:tgtEl>
                                          <p:spTgt spid="2"/>
                                        </p:tgtEl>
                                      </p:cBhvr>
                                    </p:animEffect>
                                    <p:set>
                                      <p:cBhvr>
                                        <p:cTn id="10"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{74ECF109-D0B7-42A0-A7FD-CE2219AC6010}tf03457452</Template>
  <TotalTime>4712</TotalTime>
  <Words>2113</Words>
  <Application>Microsoft Office PowerPoint</Application>
  <PresentationFormat>Widescreen</PresentationFormat>
  <Paragraphs>151</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Celestial</vt:lpstr>
      <vt:lpstr>Top Tips for fault-finding and maintenance</vt:lpstr>
      <vt:lpstr>Things to consider </vt:lpstr>
      <vt:lpstr>The basics: Restart the Computer </vt:lpstr>
      <vt:lpstr>Run a deep Anti-Virus Scan</vt:lpstr>
      <vt:lpstr>Hardware</vt:lpstr>
      <vt:lpstr>Reliability Monitor</vt:lpstr>
      <vt:lpstr>PowerPoint Presentation</vt:lpstr>
      <vt:lpstr>Device Manager</vt:lpstr>
      <vt:lpstr>PowerPoint Presentation</vt:lpstr>
      <vt:lpstr>3rd Party Applications</vt:lpstr>
      <vt:lpstr>Software</vt:lpstr>
      <vt:lpstr>DISM</vt:lpstr>
      <vt:lpstr>System File Checker</vt:lpstr>
      <vt:lpstr>E-Mail Problems</vt:lpstr>
      <vt:lpstr>E-Mail Problems</vt:lpstr>
      <vt:lpstr>The Internet</vt:lpstr>
      <vt:lpstr>Miscellaneous</vt:lpstr>
      <vt:lpstr>Make life easier for the future </vt:lpstr>
      <vt:lpstr>If all else fails…..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Shrewsbury U3A Website with Arda</dc:title>
  <dc:subject>Fault finding tips for Windows</dc:subject>
  <dc:creator>Geoff Lane</dc:creator>
  <cp:lastModifiedBy>Geoff Lane</cp:lastModifiedBy>
  <cp:revision>189</cp:revision>
  <dcterms:created xsi:type="dcterms:W3CDTF">2021-03-04T12:31:51Z</dcterms:created>
  <dcterms:modified xsi:type="dcterms:W3CDTF">2021-06-15T12:52:26Z</dcterms:modified>
  <cp:category>U3A</cp:category>
</cp:coreProperties>
</file>