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71" r:id="rId5"/>
    <p:sldId id="258" r:id="rId6"/>
    <p:sldId id="259" r:id="rId7"/>
    <p:sldId id="261" r:id="rId8"/>
    <p:sldId id="262" r:id="rId9"/>
    <p:sldId id="281" r:id="rId10"/>
    <p:sldId id="263" r:id="rId11"/>
    <p:sldId id="264" r:id="rId12"/>
    <p:sldId id="282" r:id="rId13"/>
    <p:sldId id="267" r:id="rId14"/>
    <p:sldId id="265" r:id="rId15"/>
    <p:sldId id="270" r:id="rId16"/>
    <p:sldId id="283" r:id="rId17"/>
    <p:sldId id="284" r:id="rId18"/>
    <p:sldId id="285" r:id="rId19"/>
    <p:sldId id="268" r:id="rId20"/>
    <p:sldId id="269" r:id="rId21"/>
    <p:sldId id="274" r:id="rId22"/>
    <p:sldId id="278" r:id="rId23"/>
    <p:sldId id="279" r:id="rId24"/>
    <p:sldId id="280" r:id="rId25"/>
    <p:sldId id="28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2554397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2614599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3277673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4280757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734278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3209674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2289452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172454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820650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311167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B3254B-1AE9-4A8D-AD90-86348582BDCC}" type="datetimeFigureOut">
              <a:rPr lang="en-GB" smtClean="0"/>
              <a:t>26/10/2021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4D987EA-44A7-4E5B-862B-05C638C27C5B}" type="slidenum">
              <a:rPr lang="en-GB" smtClean="0"/>
              <a:t>‹#›</a:t>
            </a:fld>
            <a:endParaRPr lang="en-GB" dirty="0"/>
          </a:p>
        </p:txBody>
      </p:sp>
    </p:spTree>
    <p:extLst>
      <p:ext uri="{BB962C8B-B14F-4D97-AF65-F5344CB8AC3E}">
        <p14:creationId xmlns:p14="http://schemas.microsoft.com/office/powerpoint/2010/main" val="2876201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B3254B-1AE9-4A8D-AD90-86348582BDCC}" type="datetimeFigureOut">
              <a:rPr lang="en-GB" smtClean="0"/>
              <a:t>26/10/2021</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D987EA-44A7-4E5B-862B-05C638C27C5B}" type="slidenum">
              <a:rPr lang="en-GB" smtClean="0"/>
              <a:t>‹#›</a:t>
            </a:fld>
            <a:endParaRPr lang="en-GB" dirty="0"/>
          </a:p>
        </p:txBody>
      </p:sp>
    </p:spTree>
    <p:extLst>
      <p:ext uri="{BB962C8B-B14F-4D97-AF65-F5344CB8AC3E}">
        <p14:creationId xmlns:p14="http://schemas.microsoft.com/office/powerpoint/2010/main" val="113530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solidFill>
                  <a:srgbClr val="0070C0"/>
                </a:solidFill>
                <a:latin typeface="Lucida Sans Unicode" panose="020B0602030504020204" pitchFamily="34" charset="0"/>
                <a:cs typeface="Lucida Sans Unicode" panose="020B0602030504020204" pitchFamily="34" charset="0"/>
              </a:rPr>
              <a:t>The Stage Coach Era in Shrewsbury</a:t>
            </a:r>
            <a:endParaRPr lang="en-GB" b="1" dirty="0">
              <a:solidFill>
                <a:srgbClr val="0070C0"/>
              </a:solidFill>
              <a:latin typeface="Lucida Sans Unicode" panose="020B0602030504020204" pitchFamily="34" charset="0"/>
              <a:cs typeface="Lucida Sans Unicode" panose="020B0602030504020204" pitchFamily="34" charset="0"/>
            </a:endParaRPr>
          </a:p>
        </p:txBody>
      </p:sp>
      <p:sp>
        <p:nvSpPr>
          <p:cNvPr id="3" name="Subtitle 2"/>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7934588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nne\Pictures\2006-0246_Mail_Coach[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319088"/>
            <a:ext cx="8572500" cy="621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9186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Mail Coaches</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lstStyle/>
          <a:p>
            <a:r>
              <a:rPr lang="en-GB" dirty="0" smtClean="0"/>
              <a:t>From 1784 mail was delivered by coach.</a:t>
            </a:r>
          </a:p>
          <a:p>
            <a:r>
              <a:rPr lang="en-GB" dirty="0" smtClean="0"/>
              <a:t>Mail coaches had 4 horses with seating for 4 passengers inside and one outside with the driver.</a:t>
            </a:r>
          </a:p>
          <a:p>
            <a:r>
              <a:rPr lang="en-GB" dirty="0" smtClean="0"/>
              <a:t>The mail was carried in a box at the back, protected by a Royal Mail guard.</a:t>
            </a:r>
          </a:p>
          <a:p>
            <a:r>
              <a:rPr lang="en-GB" dirty="0" smtClean="0"/>
              <a:t>This system was used until 1850 when the railways took over mail delivery.</a:t>
            </a:r>
            <a:endParaRPr lang="en-GB" dirty="0"/>
          </a:p>
        </p:txBody>
      </p:sp>
    </p:spTree>
    <p:extLst>
      <p:ext uri="{BB962C8B-B14F-4D97-AF65-F5344CB8AC3E}">
        <p14:creationId xmlns:p14="http://schemas.microsoft.com/office/powerpoint/2010/main" val="3936534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Lucida Sans Unicode" panose="020B0602030504020204" pitchFamily="34" charset="0"/>
                <a:cs typeface="Lucida Sans Unicode" panose="020B0602030504020204" pitchFamily="34" charset="0"/>
              </a:rPr>
              <a:t>To Operate a Coach Service to London</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a:bodyPr>
          <a:lstStyle/>
          <a:p>
            <a:r>
              <a:rPr lang="en-GB" dirty="0" smtClean="0"/>
              <a:t>An inn with stabling facilities</a:t>
            </a:r>
          </a:p>
          <a:p>
            <a:r>
              <a:rPr lang="en-GB" dirty="0" smtClean="0"/>
              <a:t>4 stage coaches (one travelling north; one south plus two spares at each end)</a:t>
            </a:r>
          </a:p>
          <a:p>
            <a:r>
              <a:rPr lang="en-GB" dirty="0" smtClean="0"/>
              <a:t>152 horses (one horse per mile of route)</a:t>
            </a:r>
          </a:p>
          <a:p>
            <a:r>
              <a:rPr lang="en-GB" dirty="0" smtClean="0"/>
              <a:t>6 coachmen (each driving 50 miles a day)</a:t>
            </a:r>
          </a:p>
          <a:p>
            <a:r>
              <a:rPr lang="en-GB" dirty="0" smtClean="0"/>
              <a:t>4 guards (24 hours on duty, 24 hours off)</a:t>
            </a:r>
          </a:p>
          <a:p>
            <a:r>
              <a:rPr lang="en-GB" dirty="0" smtClean="0"/>
              <a:t>+ you had to pay stage coach tax and road tolls.</a:t>
            </a:r>
            <a:endParaRPr lang="en-GB" dirty="0"/>
          </a:p>
        </p:txBody>
      </p:sp>
    </p:spTree>
    <p:extLst>
      <p:ext uri="{BB962C8B-B14F-4D97-AF65-F5344CB8AC3E}">
        <p14:creationId xmlns:p14="http://schemas.microsoft.com/office/powerpoint/2010/main" val="41637386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Lucida Sans Unicode" panose="020B0602030504020204" pitchFamily="34" charset="0"/>
                <a:cs typeface="Lucida Sans Unicode" panose="020B0602030504020204" pitchFamily="34" charset="0"/>
              </a:rPr>
              <a:t>Robert Lawrence</a:t>
            </a:r>
          </a:p>
        </p:txBody>
      </p:sp>
      <p:sp>
        <p:nvSpPr>
          <p:cNvPr id="3" name="Content Placeholder 2"/>
          <p:cNvSpPr>
            <a:spLocks noGrp="1"/>
          </p:cNvSpPr>
          <p:nvPr>
            <p:ph idx="1"/>
          </p:nvPr>
        </p:nvSpPr>
        <p:spPr/>
        <p:txBody>
          <a:bodyPr>
            <a:normAutofit fontScale="92500" lnSpcReduction="10000"/>
          </a:bodyPr>
          <a:lstStyle/>
          <a:p>
            <a:r>
              <a:rPr lang="en-GB" dirty="0"/>
              <a:t>Robert Lawrence owned the Lion Hotel from 1780 until his death in 1806</a:t>
            </a:r>
            <a:r>
              <a:rPr lang="en-GB" dirty="0" smtClean="0"/>
              <a:t>.</a:t>
            </a:r>
          </a:p>
          <a:p>
            <a:r>
              <a:rPr lang="en-GB" dirty="0" smtClean="0"/>
              <a:t>The Lion became one of the most famous coaching inns in the country.</a:t>
            </a:r>
            <a:endParaRPr lang="en-GB" dirty="0"/>
          </a:p>
          <a:p>
            <a:r>
              <a:rPr lang="en-GB" dirty="0"/>
              <a:t>He introduced the London-Shrewsbury-Dublin mail </a:t>
            </a:r>
            <a:r>
              <a:rPr lang="en-GB" dirty="0" smtClean="0"/>
              <a:t>coach, a huge economic boost for Shrewsbury.</a:t>
            </a:r>
            <a:endParaRPr lang="en-GB" dirty="0"/>
          </a:p>
          <a:p>
            <a:r>
              <a:rPr lang="en-GB" dirty="0" smtClean="0"/>
              <a:t>He </a:t>
            </a:r>
            <a:r>
              <a:rPr lang="en-GB" dirty="0"/>
              <a:t>was responsible for Shrewsbury, rather than Chester, becoming the local centre for travel and trade.</a:t>
            </a:r>
          </a:p>
        </p:txBody>
      </p:sp>
    </p:spTree>
    <p:extLst>
      <p:ext uri="{BB962C8B-B14F-4D97-AF65-F5344CB8AC3E}">
        <p14:creationId xmlns:p14="http://schemas.microsoft.com/office/powerpoint/2010/main" val="39924660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Lucida Sans Unicode" panose="020B0602030504020204" pitchFamily="34" charset="0"/>
                <a:cs typeface="Lucida Sans Unicode" panose="020B0602030504020204" pitchFamily="34" charset="0"/>
              </a:rPr>
              <a:t>Other Coaching Inns in Shrewsbury</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lstStyle/>
          <a:p>
            <a:r>
              <a:rPr lang="en-GB" dirty="0" smtClean="0"/>
              <a:t>The Raven Hotel, Castle Street (now demolished). Owned by Robert Lawrence until he moved to the Lion in 1780.</a:t>
            </a:r>
          </a:p>
          <a:p>
            <a:r>
              <a:rPr lang="en-GB" dirty="0" smtClean="0"/>
              <a:t>The Talbot Hotel, Market Street (formerly Loch Fyne restaurant). </a:t>
            </a:r>
          </a:p>
          <a:p>
            <a:r>
              <a:rPr lang="en-GB" dirty="0" smtClean="0"/>
              <a:t>The Unicorn, Wyle Cop (now Tanners Wine Merchants).  Had 40 stalls and standing room for 200 horses.</a:t>
            </a:r>
          </a:p>
          <a:p>
            <a:endParaRPr lang="en-GB" dirty="0" smtClean="0"/>
          </a:p>
        </p:txBody>
      </p:sp>
    </p:spTree>
    <p:extLst>
      <p:ext uri="{BB962C8B-B14F-4D97-AF65-F5344CB8AC3E}">
        <p14:creationId xmlns:p14="http://schemas.microsoft.com/office/powerpoint/2010/main" val="15564613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Lucida Sans Unicode" panose="020B0602030504020204" pitchFamily="34" charset="0"/>
                <a:cs typeface="Lucida Sans Unicode" panose="020B0602030504020204" pitchFamily="34" charset="0"/>
              </a:rPr>
              <a:t>The Unicorn Hotel, Shrewsbury</a:t>
            </a:r>
            <a:endParaRPr lang="en-GB" b="1" dirty="0">
              <a:latin typeface="Lucida Sans Unicode" panose="020B0602030504020204" pitchFamily="34" charset="0"/>
              <a:cs typeface="Lucida Sans Unicode" panose="020B0602030504020204" pitchFamily="34" charset="0"/>
            </a:endParaRPr>
          </a:p>
        </p:txBody>
      </p:sp>
      <p:pic>
        <p:nvPicPr>
          <p:cNvPr id="6146" name="Picture 2" descr="C:\Users\anne\Pictures\unicorn hotel.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1524000"/>
            <a:ext cx="7162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8819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19</a:t>
            </a:r>
            <a:r>
              <a:rPr lang="en-GB" b="1" baseline="30000" dirty="0" smtClean="0">
                <a:latin typeface="Lucida Sans Unicode" panose="020B0602030504020204" pitchFamily="34" charset="0"/>
                <a:cs typeface="Lucida Sans Unicode" panose="020B0602030504020204" pitchFamily="34" charset="0"/>
              </a:rPr>
              <a:t>th</a:t>
            </a:r>
            <a:r>
              <a:rPr lang="en-GB" b="1" dirty="0" smtClean="0">
                <a:latin typeface="Lucida Sans Unicode" panose="020B0602030504020204" pitchFamily="34" charset="0"/>
                <a:cs typeface="Lucida Sans Unicode" panose="020B0602030504020204" pitchFamily="34" charset="0"/>
              </a:rPr>
              <a:t> century stage coach</a:t>
            </a:r>
            <a:endParaRPr lang="en-GB" b="1" dirty="0">
              <a:latin typeface="Lucida Sans Unicode" panose="020B0602030504020204" pitchFamily="34" charset="0"/>
              <a:cs typeface="Lucida Sans Unicode" panose="020B0602030504020204" pitchFamily="34" charset="0"/>
            </a:endParaRPr>
          </a:p>
        </p:txBody>
      </p:sp>
      <p:pic>
        <p:nvPicPr>
          <p:cNvPr id="1026" name="Picture 2" descr="C:\Users\anne\Pictures\19th century stage coach.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295400"/>
            <a:ext cx="73152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236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latin typeface="Lucida Sans Unicode" panose="020B0602030504020204" pitchFamily="34" charset="0"/>
                <a:cs typeface="Lucida Sans Unicode" panose="020B0602030504020204" pitchFamily="34" charset="0"/>
              </a:rPr>
              <a:t>The </a:t>
            </a:r>
            <a:r>
              <a:rPr lang="en-GB" b="1" dirty="0" smtClean="0">
                <a:latin typeface="Lucida Sans Unicode" panose="020B0602030504020204" pitchFamily="34" charset="0"/>
                <a:cs typeface="Lucida Sans Unicode" panose="020B0602030504020204" pitchFamily="34" charset="0"/>
              </a:rPr>
              <a:t>Golden Age </a:t>
            </a:r>
            <a:r>
              <a:rPr lang="en-GB" b="1" dirty="0">
                <a:latin typeface="Lucida Sans Unicode" panose="020B0602030504020204" pitchFamily="34" charset="0"/>
                <a:cs typeface="Lucida Sans Unicode" panose="020B0602030504020204" pitchFamily="34" charset="0"/>
              </a:rPr>
              <a:t>of </a:t>
            </a:r>
            <a:r>
              <a:rPr lang="en-GB" b="1" dirty="0" smtClean="0">
                <a:latin typeface="Lucida Sans Unicode" panose="020B0602030504020204" pitchFamily="34" charset="0"/>
                <a:cs typeface="Lucida Sans Unicode" panose="020B0602030504020204" pitchFamily="34" charset="0"/>
              </a:rPr>
              <a:t>Coach Travel</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lstStyle/>
          <a:p>
            <a:r>
              <a:rPr lang="en-GB" dirty="0"/>
              <a:t>From the late 18</a:t>
            </a:r>
            <a:r>
              <a:rPr lang="en-GB" baseline="30000" dirty="0"/>
              <a:t>th</a:t>
            </a:r>
            <a:r>
              <a:rPr lang="en-GB" dirty="0"/>
              <a:t> century until the end of the 1830s has been described as the golden age of coach travel.</a:t>
            </a:r>
          </a:p>
          <a:p>
            <a:r>
              <a:rPr lang="en-GB" dirty="0"/>
              <a:t>In 1835, 23 coaches ran from Shrewsbury each day, 15 from the Lion and 8 from the Talbot.</a:t>
            </a:r>
          </a:p>
          <a:p>
            <a:r>
              <a:rPr lang="en-GB" dirty="0"/>
              <a:t>200 horses were stabled in Shrewsbury each night and grooms could be seen washing them in the River Severn.</a:t>
            </a:r>
          </a:p>
          <a:p>
            <a:endParaRPr lang="en-GB" dirty="0"/>
          </a:p>
        </p:txBody>
      </p:sp>
    </p:spTree>
    <p:extLst>
      <p:ext uri="{BB962C8B-B14F-4D97-AF65-F5344CB8AC3E}">
        <p14:creationId xmlns:p14="http://schemas.microsoft.com/office/powerpoint/2010/main" val="3121391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Lucida Sans Unicode" panose="020B0602030504020204" pitchFamily="34" charset="0"/>
                <a:cs typeface="Lucida Sans Unicode" panose="020B0602030504020204" pitchFamily="34" charset="0"/>
              </a:rPr>
              <a:t>Isaac Taylor and Sam Hayward, of the Lion Hotel</a:t>
            </a:r>
            <a:endParaRPr lang="en-GB" dirty="0"/>
          </a:p>
        </p:txBody>
      </p:sp>
      <p:sp>
        <p:nvSpPr>
          <p:cNvPr id="3" name="Content Placeholder 2"/>
          <p:cNvSpPr>
            <a:spLocks noGrp="1"/>
          </p:cNvSpPr>
          <p:nvPr>
            <p:ph idx="1"/>
          </p:nvPr>
        </p:nvSpPr>
        <p:spPr/>
        <p:txBody>
          <a:bodyPr>
            <a:normAutofit fontScale="92500" lnSpcReduction="10000"/>
          </a:bodyPr>
          <a:lstStyle/>
          <a:p>
            <a:r>
              <a:rPr lang="en-GB" dirty="0"/>
              <a:t>Isaac Taylor </a:t>
            </a:r>
            <a:r>
              <a:rPr lang="en-GB" dirty="0" smtClean="0"/>
              <a:t>ran the </a:t>
            </a:r>
            <a:r>
              <a:rPr lang="en-GB" smtClean="0"/>
              <a:t>coaching business at the Lion </a:t>
            </a:r>
            <a:r>
              <a:rPr lang="en-GB" dirty="0"/>
              <a:t>and he was as influential in the 19</a:t>
            </a:r>
            <a:r>
              <a:rPr lang="en-GB" baseline="30000" dirty="0"/>
              <a:t>th</a:t>
            </a:r>
            <a:r>
              <a:rPr lang="en-GB" dirty="0"/>
              <a:t> century as Robert Lawrence had been in the 18</a:t>
            </a:r>
            <a:r>
              <a:rPr lang="en-GB" baseline="30000" dirty="0"/>
              <a:t>th</a:t>
            </a:r>
            <a:r>
              <a:rPr lang="en-GB" dirty="0"/>
              <a:t>.</a:t>
            </a:r>
          </a:p>
          <a:p>
            <a:r>
              <a:rPr lang="en-GB" dirty="0" smtClean="0"/>
              <a:t>Sam </a:t>
            </a:r>
            <a:r>
              <a:rPr lang="en-GB" dirty="0"/>
              <a:t>Hayward </a:t>
            </a:r>
            <a:r>
              <a:rPr lang="en-GB" dirty="0" smtClean="0"/>
              <a:t>was the most famous coach driver at this time.  He drove his coach, the Wonder, </a:t>
            </a:r>
            <a:r>
              <a:rPr lang="en-GB" dirty="0"/>
              <a:t>up Wyle Cop, turning full circle at the top to enter the Lion’s yard without stopping and only having inches to spare each side</a:t>
            </a:r>
            <a:r>
              <a:rPr lang="en-GB" dirty="0" smtClean="0"/>
              <a:t>.</a:t>
            </a:r>
          </a:p>
          <a:p>
            <a:r>
              <a:rPr lang="en-GB" dirty="0" smtClean="0"/>
              <a:t>The Wonder went from the Lion to London in just 16 hours, with an average speed of 11 mph.</a:t>
            </a:r>
            <a:endParaRPr lang="en-GB" dirty="0"/>
          </a:p>
          <a:p>
            <a:endParaRPr lang="en-GB" dirty="0"/>
          </a:p>
        </p:txBody>
      </p:sp>
    </p:spTree>
    <p:extLst>
      <p:ext uri="{BB962C8B-B14F-4D97-AF65-F5344CB8AC3E}">
        <p14:creationId xmlns:p14="http://schemas.microsoft.com/office/powerpoint/2010/main" val="3599512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The  Wonder</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a:bodyPr>
          <a:lstStyle/>
          <a:p>
            <a:r>
              <a:rPr lang="en-GB" dirty="0" smtClean="0"/>
              <a:t>The Wonder was the most famous stage coach, but there were many others.</a:t>
            </a:r>
          </a:p>
          <a:p>
            <a:r>
              <a:rPr lang="en-GB" dirty="0" smtClean="0"/>
              <a:t>They all had distinctive names, such as the Defiance, the Retaliator, the Hero, the Salopian and the Nimrod.</a:t>
            </a:r>
          </a:p>
          <a:p>
            <a:r>
              <a:rPr lang="en-GB" dirty="0" smtClean="0"/>
              <a:t>The Wonder (from the Lion) and the Nimrod (from the Talbot) used to race each other, with bets being placed on who would win.</a:t>
            </a:r>
          </a:p>
          <a:p>
            <a:endParaRPr lang="en-GB" dirty="0" smtClean="0"/>
          </a:p>
          <a:p>
            <a:endParaRPr lang="en-GB" dirty="0" smtClean="0"/>
          </a:p>
          <a:p>
            <a:endParaRPr lang="en-GB" dirty="0"/>
          </a:p>
        </p:txBody>
      </p:sp>
    </p:spTree>
    <p:extLst>
      <p:ext uri="{BB962C8B-B14F-4D97-AF65-F5344CB8AC3E}">
        <p14:creationId xmlns:p14="http://schemas.microsoft.com/office/powerpoint/2010/main" val="3758690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Introduction</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lnSpcReduction="10000"/>
          </a:bodyPr>
          <a:lstStyle/>
          <a:p>
            <a:r>
              <a:rPr lang="en-GB" dirty="0"/>
              <a:t>Early 16</a:t>
            </a:r>
            <a:r>
              <a:rPr lang="en-GB" baseline="30000" dirty="0"/>
              <a:t>th</a:t>
            </a:r>
            <a:r>
              <a:rPr lang="en-GB" dirty="0"/>
              <a:t> century – the first coaches were covered wagons drawn by 4 horses.  Travelled at 5 mph over rutted tracks</a:t>
            </a:r>
            <a:r>
              <a:rPr lang="en-GB" dirty="0" smtClean="0"/>
              <a:t>.</a:t>
            </a:r>
          </a:p>
          <a:p>
            <a:r>
              <a:rPr lang="en-GB" dirty="0" smtClean="0"/>
              <a:t>Stage coaches were so called because they travelled in “stages” of 10-15 miles before stopping, usually at a coaching inn, to change the horses.</a:t>
            </a:r>
          </a:p>
          <a:p>
            <a:r>
              <a:rPr lang="en-GB" dirty="0" smtClean="0"/>
              <a:t>There were many regular routes around the country by the early 1700s.</a:t>
            </a:r>
            <a:endParaRPr lang="en-GB" dirty="0"/>
          </a:p>
          <a:p>
            <a:endParaRPr lang="en-GB" dirty="0"/>
          </a:p>
        </p:txBody>
      </p:sp>
    </p:spTree>
    <p:extLst>
      <p:ext uri="{BB962C8B-B14F-4D97-AF65-F5344CB8AC3E}">
        <p14:creationId xmlns:p14="http://schemas.microsoft.com/office/powerpoint/2010/main" val="37155593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The Wonder Departs</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a:xfrm>
            <a:off x="457200" y="1524000"/>
            <a:ext cx="8229600" cy="4800600"/>
          </a:xfrm>
        </p:spPr>
        <p:txBody>
          <a:bodyPr>
            <a:noAutofit/>
          </a:bodyPr>
          <a:lstStyle/>
          <a:p>
            <a:pPr marL="0" indent="0">
              <a:buNone/>
            </a:pPr>
            <a:r>
              <a:rPr lang="en-GB" sz="2800" i="1" dirty="0" smtClean="0">
                <a:solidFill>
                  <a:srgbClr val="FF0000"/>
                </a:solidFill>
              </a:rPr>
              <a:t>“Before the hour all  passengers were required to be in their places, all luggage had to be safely packed and as the chime of the first of the four quarters rung out from St Julian’s church tower, Richard Ash, the guard clambered to his place behind, the coachman took his seat on the box, and with this first stroke of the hour, the four well-groomed steeds dashed forward under the archway of the inn-yard, the horse cloths were removed with a flourish, the skid was put on as the corner was turned, and sharply went the heavy vehicle down the Wyle Cop” (Evason, Victorian Shrewsbury).</a:t>
            </a:r>
            <a:endParaRPr lang="en-GB" sz="2800" i="1" dirty="0">
              <a:solidFill>
                <a:srgbClr val="FF0000"/>
              </a:solidFill>
            </a:endParaRPr>
          </a:p>
        </p:txBody>
      </p:sp>
    </p:spTree>
    <p:extLst>
      <p:ext uri="{BB962C8B-B14F-4D97-AF65-F5344CB8AC3E}">
        <p14:creationId xmlns:p14="http://schemas.microsoft.com/office/powerpoint/2010/main" val="6589716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King’s Birthday Celebrations</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fontScale="92500"/>
          </a:bodyPr>
          <a:lstStyle/>
          <a:p>
            <a:r>
              <a:rPr lang="en-GB" dirty="0" smtClean="0"/>
              <a:t>On 28 May 1833, the official birthday of King William IV, eleven coaches belonging to the Lion paraded through the streets of Shrewsbury. </a:t>
            </a:r>
          </a:p>
          <a:p>
            <a:r>
              <a:rPr lang="en-GB" dirty="0" smtClean="0"/>
              <a:t>In 1836 there was a magnificent parade of 15 coaches with two bands of musicians. </a:t>
            </a:r>
          </a:p>
          <a:p>
            <a:r>
              <a:rPr lang="en-GB" dirty="0" smtClean="0"/>
              <a:t>There were no more parades after this, though, as the King died the next year and coaches were facing their greatest threat – railways.</a:t>
            </a:r>
            <a:endParaRPr lang="en-GB" dirty="0"/>
          </a:p>
        </p:txBody>
      </p:sp>
    </p:spTree>
    <p:extLst>
      <p:ext uri="{BB962C8B-B14F-4D97-AF65-F5344CB8AC3E}">
        <p14:creationId xmlns:p14="http://schemas.microsoft.com/office/powerpoint/2010/main" val="26314198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latin typeface="Lucida Sans Unicode" panose="020B0602030504020204" pitchFamily="34" charset="0"/>
                <a:cs typeface="Lucida Sans Unicode" panose="020B0602030504020204" pitchFamily="34" charset="0"/>
              </a:rPr>
              <a:t>Decline of Stage Coaches</a:t>
            </a:r>
          </a:p>
        </p:txBody>
      </p:sp>
      <p:sp>
        <p:nvSpPr>
          <p:cNvPr id="3" name="Content Placeholder 2"/>
          <p:cNvSpPr>
            <a:spLocks noGrp="1"/>
          </p:cNvSpPr>
          <p:nvPr>
            <p:ph idx="1"/>
          </p:nvPr>
        </p:nvSpPr>
        <p:spPr/>
        <p:txBody>
          <a:bodyPr/>
          <a:lstStyle/>
          <a:p>
            <a:r>
              <a:rPr lang="en-GB" dirty="0"/>
              <a:t>The Grand Junction railway, from Manchester and Liverpool to </a:t>
            </a:r>
            <a:r>
              <a:rPr lang="en-GB" dirty="0" smtClean="0"/>
              <a:t>Birmingham, </a:t>
            </a:r>
            <a:r>
              <a:rPr lang="en-GB" dirty="0"/>
              <a:t>which began in </a:t>
            </a:r>
            <a:r>
              <a:rPr lang="en-GB" dirty="0" smtClean="0"/>
              <a:t>1833,  </a:t>
            </a:r>
            <a:r>
              <a:rPr lang="en-GB" dirty="0"/>
              <a:t>had a profound effect on Shrewsbury.</a:t>
            </a:r>
          </a:p>
          <a:p>
            <a:r>
              <a:rPr lang="en-GB" dirty="0"/>
              <a:t>By 1841 the Wonder only went as far as Birmingham, with a reduced number of horses.</a:t>
            </a:r>
          </a:p>
          <a:p>
            <a:r>
              <a:rPr lang="en-GB" dirty="0"/>
              <a:t>In the 1840s the railways and the stage coach companies worked </a:t>
            </a:r>
            <a:r>
              <a:rPr lang="en-GB" dirty="0" smtClean="0"/>
              <a:t>together.</a:t>
            </a:r>
          </a:p>
          <a:p>
            <a:endParaRPr lang="en-GB" dirty="0"/>
          </a:p>
          <a:p>
            <a:endParaRPr lang="en-GB" dirty="0"/>
          </a:p>
        </p:txBody>
      </p:sp>
    </p:spTree>
    <p:extLst>
      <p:ext uri="{BB962C8B-B14F-4D97-AF65-F5344CB8AC3E}">
        <p14:creationId xmlns:p14="http://schemas.microsoft.com/office/powerpoint/2010/main" val="1461940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Final Days of Stage Coaches</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fontScale="92500"/>
          </a:bodyPr>
          <a:lstStyle/>
          <a:p>
            <a:r>
              <a:rPr lang="en-GB" dirty="0" smtClean="0"/>
              <a:t>Isaac Taylor kept the coaching business going at the Lion for 25 years after the coming of the railways.</a:t>
            </a:r>
          </a:p>
          <a:p>
            <a:r>
              <a:rPr lang="en-GB" dirty="0" smtClean="0"/>
              <a:t>The Talbot, however, could not cope with the railway competition.  At an auction in March 1844, the sale included 10 black and grey post horses, with four sets of harnesses and a coach.  This marked the end of the Talbot as a coaching inn, although it continued as a hotel until 1854.</a:t>
            </a:r>
          </a:p>
        </p:txBody>
      </p:sp>
    </p:spTree>
    <p:extLst>
      <p:ext uri="{BB962C8B-B14F-4D97-AF65-F5344CB8AC3E}">
        <p14:creationId xmlns:p14="http://schemas.microsoft.com/office/powerpoint/2010/main" val="17535596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Lucida Sans Unicode" panose="020B0602030504020204" pitchFamily="34" charset="0"/>
                <a:cs typeface="Lucida Sans Unicode" panose="020B0602030504020204" pitchFamily="34" charset="0"/>
              </a:rPr>
              <a:t>Shrewsbury Chronicle, 27</a:t>
            </a:r>
            <a:r>
              <a:rPr lang="en-GB" b="1" baseline="30000" dirty="0" smtClean="0">
                <a:latin typeface="Lucida Sans Unicode" panose="020B0602030504020204" pitchFamily="34" charset="0"/>
                <a:cs typeface="Lucida Sans Unicode" panose="020B0602030504020204" pitchFamily="34" charset="0"/>
              </a:rPr>
              <a:t>th</a:t>
            </a:r>
            <a:r>
              <a:rPr lang="en-GB" b="1" dirty="0" smtClean="0">
                <a:latin typeface="Lucida Sans Unicode" panose="020B0602030504020204" pitchFamily="34" charset="0"/>
                <a:cs typeface="Lucida Sans Unicode" panose="020B0602030504020204" pitchFamily="34" charset="0"/>
              </a:rPr>
              <a:t> July 1861</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lnSpcReduction="10000"/>
          </a:bodyPr>
          <a:lstStyle/>
          <a:p>
            <a:r>
              <a:rPr lang="en-GB" i="1" dirty="0" smtClean="0">
                <a:solidFill>
                  <a:srgbClr val="FF0000"/>
                </a:solidFill>
              </a:rPr>
              <a:t>“Sale at the Lion, property of Mr George Curtis, 30 first-class coach or post horses, now engaged in working the Shrewsbury and Aberystwyth Mail and Coaches and well-known on the road for their fast pace and powers of endurance.  Will be sold without reserve in consequence of the opening of a portion of the Welsh railway, and the retirement of Mr Curtis from working the Aberystwyth coaches.”</a:t>
            </a:r>
            <a:endParaRPr lang="en-GB" i="1" dirty="0">
              <a:solidFill>
                <a:srgbClr val="FF0000"/>
              </a:solidFill>
            </a:endParaRPr>
          </a:p>
        </p:txBody>
      </p:sp>
    </p:spTree>
    <p:extLst>
      <p:ext uri="{BB962C8B-B14F-4D97-AF65-F5344CB8AC3E}">
        <p14:creationId xmlns:p14="http://schemas.microsoft.com/office/powerpoint/2010/main" val="10225249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latin typeface="Lucida Sans Unicode" panose="020B0602030504020204" pitchFamily="34" charset="0"/>
                <a:cs typeface="Lucida Sans Unicode" panose="020B0602030504020204" pitchFamily="34" charset="0"/>
              </a:rPr>
              <a:t>The “Old Times” Stagecoach</a:t>
            </a:r>
            <a:endParaRPr lang="en-GB" sz="4000" b="1" dirty="0">
              <a:latin typeface="Lucida Sans Unicode" panose="020B0602030504020204" pitchFamily="34" charset="0"/>
              <a:cs typeface="Lucida Sans Unicode" panose="020B0602030504020204" pitchFamily="34" charset="0"/>
            </a:endParaRPr>
          </a:p>
        </p:txBody>
      </p:sp>
      <p:pic>
        <p:nvPicPr>
          <p:cNvPr id="2050" name="Picture 2" descr="C:\Users\anne\Pictures\Stage Coaches\old times stagecoa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1066800"/>
            <a:ext cx="88392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448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Berlin Stagecoach, 1660</a:t>
            </a:r>
            <a:endParaRPr lang="en-GB" b="1" dirty="0">
              <a:latin typeface="Lucida Sans Unicode" panose="020B0602030504020204" pitchFamily="34" charset="0"/>
              <a:cs typeface="Lucida Sans Unicode" panose="020B0602030504020204" pitchFamily="34"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1600" y="1828800"/>
            <a:ext cx="624840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9361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17</a:t>
            </a:r>
            <a:r>
              <a:rPr lang="en-GB" b="1" baseline="30000" dirty="0" smtClean="0">
                <a:latin typeface="Lucida Sans Unicode" panose="020B0602030504020204" pitchFamily="34" charset="0"/>
                <a:cs typeface="Lucida Sans Unicode" panose="020B0602030504020204" pitchFamily="34" charset="0"/>
              </a:rPr>
              <a:t>th</a:t>
            </a:r>
            <a:r>
              <a:rPr lang="en-GB" b="1" dirty="0" smtClean="0">
                <a:latin typeface="Lucida Sans Unicode" panose="020B0602030504020204" pitchFamily="34" charset="0"/>
                <a:cs typeface="Lucida Sans Unicode" panose="020B0602030504020204" pitchFamily="34" charset="0"/>
              </a:rPr>
              <a:t> </a:t>
            </a:r>
            <a:r>
              <a:rPr lang="en-GB" b="1" dirty="0">
                <a:latin typeface="Lucida Sans Unicode" panose="020B0602030504020204" pitchFamily="34" charset="0"/>
                <a:cs typeface="Lucida Sans Unicode" panose="020B0602030504020204" pitchFamily="34" charset="0"/>
              </a:rPr>
              <a:t>C</a:t>
            </a:r>
            <a:r>
              <a:rPr lang="en-GB" b="1" dirty="0" smtClean="0">
                <a:latin typeface="Lucida Sans Unicode" panose="020B0602030504020204" pitchFamily="34" charset="0"/>
                <a:cs typeface="Lucida Sans Unicode" panose="020B0602030504020204" pitchFamily="34" charset="0"/>
              </a:rPr>
              <a:t>entury </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lnSpcReduction="10000"/>
          </a:bodyPr>
          <a:lstStyle/>
          <a:p>
            <a:r>
              <a:rPr lang="en-GB" dirty="0"/>
              <a:t>1659 Public coach service twice a week from London to Birmingham, Wolverhampton, Shrewsbury, Newport, Whitchurch and Holywell.</a:t>
            </a:r>
          </a:p>
          <a:p>
            <a:r>
              <a:rPr lang="en-GB" dirty="0"/>
              <a:t>1681 Daily service between Shrewsbury and London (the Shrewsbury Coach) which took 3 days</a:t>
            </a:r>
            <a:r>
              <a:rPr lang="en-GB" dirty="0" smtClean="0"/>
              <a:t>.</a:t>
            </a:r>
          </a:p>
          <a:p>
            <a:r>
              <a:rPr lang="en-GB" dirty="0" smtClean="0"/>
              <a:t>This was the beginning of public transport for the wealthy.</a:t>
            </a:r>
            <a:endParaRPr lang="en-GB" dirty="0"/>
          </a:p>
          <a:p>
            <a:endParaRPr lang="en-GB" dirty="0"/>
          </a:p>
        </p:txBody>
      </p:sp>
    </p:spTree>
    <p:extLst>
      <p:ext uri="{BB962C8B-B14F-4D97-AF65-F5344CB8AC3E}">
        <p14:creationId xmlns:p14="http://schemas.microsoft.com/office/powerpoint/2010/main" val="327847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Early 18</a:t>
            </a:r>
            <a:r>
              <a:rPr lang="en-GB" b="1" baseline="30000" dirty="0" smtClean="0">
                <a:latin typeface="Lucida Sans Unicode" panose="020B0602030504020204" pitchFamily="34" charset="0"/>
                <a:cs typeface="Lucida Sans Unicode" panose="020B0602030504020204" pitchFamily="34" charset="0"/>
              </a:rPr>
              <a:t>th</a:t>
            </a:r>
            <a:r>
              <a:rPr lang="en-GB" b="1" dirty="0" smtClean="0">
                <a:latin typeface="Lucida Sans Unicode" panose="020B0602030504020204" pitchFamily="34" charset="0"/>
                <a:cs typeface="Lucida Sans Unicode" panose="020B0602030504020204" pitchFamily="34" charset="0"/>
              </a:rPr>
              <a:t> </a:t>
            </a:r>
            <a:r>
              <a:rPr lang="en-GB" b="1" dirty="0">
                <a:latin typeface="Lucida Sans Unicode" panose="020B0602030504020204" pitchFamily="34" charset="0"/>
                <a:cs typeface="Lucida Sans Unicode" panose="020B0602030504020204" pitchFamily="34" charset="0"/>
              </a:rPr>
              <a:t>C</a:t>
            </a:r>
            <a:r>
              <a:rPr lang="en-GB" b="1" dirty="0" smtClean="0">
                <a:latin typeface="Lucida Sans Unicode" panose="020B0602030504020204" pitchFamily="34" charset="0"/>
                <a:cs typeface="Lucida Sans Unicode" panose="020B0602030504020204" pitchFamily="34" charset="0"/>
              </a:rPr>
              <a:t>entury</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normAutofit/>
          </a:bodyPr>
          <a:lstStyle/>
          <a:p>
            <a:r>
              <a:rPr lang="en-GB" dirty="0" smtClean="0"/>
              <a:t>Stage-coaches were pulled by 4-6 horses and travelled at 8 mph.</a:t>
            </a:r>
          </a:p>
          <a:p>
            <a:r>
              <a:rPr lang="en-GB" dirty="0" smtClean="0"/>
              <a:t>They could carry up to 8 passengers inside, with second-class seats available in a large open basket attached to the back.  The cheapest seats were sitting on the roof.</a:t>
            </a:r>
          </a:p>
          <a:p>
            <a:r>
              <a:rPr lang="en-GB" dirty="0" smtClean="0"/>
              <a:t>Travel was neither comfortable nor safe.</a:t>
            </a:r>
          </a:p>
          <a:p>
            <a:endParaRPr lang="en-GB" dirty="0"/>
          </a:p>
        </p:txBody>
      </p:sp>
    </p:spTree>
    <p:extLst>
      <p:ext uri="{BB962C8B-B14F-4D97-AF65-F5344CB8AC3E}">
        <p14:creationId xmlns:p14="http://schemas.microsoft.com/office/powerpoint/2010/main" val="2005620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Danger on the Road</a:t>
            </a:r>
            <a:endParaRPr lang="en-GB" b="1" dirty="0">
              <a:latin typeface="Lucida Sans Unicode" panose="020B0602030504020204" pitchFamily="34" charset="0"/>
              <a:cs typeface="Lucida Sans Unicode" panose="020B0602030504020204" pitchFamily="34" charset="0"/>
            </a:endParaRPr>
          </a:p>
        </p:txBody>
      </p:sp>
      <p:pic>
        <p:nvPicPr>
          <p:cNvPr id="2050" name="Picture 2" descr="C:\Users\anne\Pictures\OIP8Z7MSDM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1447800"/>
            <a:ext cx="64770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739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3074" name="Picture 2" descr="C:\Users\anne\Pictures\2ebc3ebffbdf333e452d64802d77937a--storyboard-georgia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950" y="381000"/>
            <a:ext cx="46101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75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Lucida Sans Unicode" panose="020B0602030504020204" pitchFamily="34" charset="0"/>
                <a:cs typeface="Lucida Sans Unicode" panose="020B0602030504020204" pitchFamily="34" charset="0"/>
              </a:rPr>
              <a:t>A Stage </a:t>
            </a:r>
            <a:r>
              <a:rPr lang="en-GB" b="1" dirty="0">
                <a:latin typeface="Lucida Sans Unicode" panose="020B0602030504020204" pitchFamily="34" charset="0"/>
                <a:cs typeface="Lucida Sans Unicode" panose="020B0602030504020204" pitchFamily="34" charset="0"/>
              </a:rPr>
              <a:t>C</a:t>
            </a:r>
            <a:r>
              <a:rPr lang="en-GB" b="1" dirty="0" smtClean="0">
                <a:latin typeface="Lucida Sans Unicode" panose="020B0602030504020204" pitchFamily="34" charset="0"/>
                <a:cs typeface="Lucida Sans Unicode" panose="020B0602030504020204" pitchFamily="34" charset="0"/>
              </a:rPr>
              <a:t>oach outside a Coaching </a:t>
            </a:r>
            <a:r>
              <a:rPr lang="en-GB" b="1" dirty="0">
                <a:latin typeface="Lucida Sans Unicode" panose="020B0602030504020204" pitchFamily="34" charset="0"/>
                <a:cs typeface="Lucida Sans Unicode" panose="020B0602030504020204" pitchFamily="34" charset="0"/>
              </a:rPr>
              <a:t>I</a:t>
            </a:r>
            <a:r>
              <a:rPr lang="en-GB" b="1" dirty="0" smtClean="0">
                <a:latin typeface="Lucida Sans Unicode" panose="020B0602030504020204" pitchFamily="34" charset="0"/>
                <a:cs typeface="Lucida Sans Unicode" panose="020B0602030504020204" pitchFamily="34" charset="0"/>
              </a:rPr>
              <a:t>nn</a:t>
            </a:r>
            <a:endParaRPr lang="en-GB" b="1" dirty="0">
              <a:latin typeface="Lucida Sans Unicode" panose="020B0602030504020204" pitchFamily="34" charset="0"/>
              <a:cs typeface="Lucida Sans Unicode" panose="020B0602030504020204" pitchFamily="34" charset="0"/>
            </a:endParaRPr>
          </a:p>
        </p:txBody>
      </p:sp>
      <p:pic>
        <p:nvPicPr>
          <p:cNvPr id="4098" name="Picture 2" descr="C:\Users\anne\Pictures\article_GettyImages-65064139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1600" y="1524000"/>
            <a:ext cx="64770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1219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Lucida Sans Unicode" panose="020B0602030504020204" pitchFamily="34" charset="0"/>
                <a:cs typeface="Lucida Sans Unicode" panose="020B0602030504020204" pitchFamily="34" charset="0"/>
              </a:rPr>
              <a:t>1750-1800</a:t>
            </a:r>
            <a:endParaRPr lang="en-GB" b="1" dirty="0">
              <a:latin typeface="Lucida Sans Unicode" panose="020B0602030504020204" pitchFamily="34" charset="0"/>
              <a:cs typeface="Lucida Sans Unicode" panose="020B0602030504020204" pitchFamily="34" charset="0"/>
            </a:endParaRPr>
          </a:p>
        </p:txBody>
      </p:sp>
      <p:sp>
        <p:nvSpPr>
          <p:cNvPr id="3" name="Content Placeholder 2"/>
          <p:cNvSpPr>
            <a:spLocks noGrp="1"/>
          </p:cNvSpPr>
          <p:nvPr>
            <p:ph idx="1"/>
          </p:nvPr>
        </p:nvSpPr>
        <p:spPr/>
        <p:txBody>
          <a:bodyPr/>
          <a:lstStyle/>
          <a:p>
            <a:r>
              <a:rPr lang="en-GB" dirty="0" smtClean="0"/>
              <a:t>Turnpikes improved the state of the roads.</a:t>
            </a:r>
          </a:p>
          <a:p>
            <a:r>
              <a:rPr lang="en-GB" dirty="0" smtClean="0"/>
              <a:t>1750 the People Carrier ran each week between Shrewsbury and Chester.</a:t>
            </a:r>
          </a:p>
          <a:p>
            <a:r>
              <a:rPr lang="en-GB" dirty="0" smtClean="0"/>
              <a:t>1753 First regular weekly direct public transport service from Shrewsbury to London.</a:t>
            </a:r>
          </a:p>
          <a:p>
            <a:r>
              <a:rPr lang="en-GB" dirty="0" smtClean="0"/>
              <a:t>1773 Could get to London in 2 days.</a:t>
            </a:r>
          </a:p>
          <a:p>
            <a:r>
              <a:rPr lang="en-GB" dirty="0" smtClean="0"/>
              <a:t>1780s Services from Shrewsbury to Bath and Bristol set up.</a:t>
            </a:r>
          </a:p>
          <a:p>
            <a:endParaRPr lang="en-GB" dirty="0"/>
          </a:p>
        </p:txBody>
      </p:sp>
    </p:spTree>
    <p:extLst>
      <p:ext uri="{BB962C8B-B14F-4D97-AF65-F5344CB8AC3E}">
        <p14:creationId xmlns:p14="http://schemas.microsoft.com/office/powerpoint/2010/main" val="11650384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1180</Words>
  <Application>Microsoft Office PowerPoint</Application>
  <PresentationFormat>On-screen Show (4:3)</PresentationFormat>
  <Paragraphs>74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The Stage Coach Era in Shrewsbury</vt:lpstr>
      <vt:lpstr>Introduction</vt:lpstr>
      <vt:lpstr>Berlin Stagecoach, 1660</vt:lpstr>
      <vt:lpstr>17th Century </vt:lpstr>
      <vt:lpstr>Early 18th Century</vt:lpstr>
      <vt:lpstr>Danger on the Road</vt:lpstr>
      <vt:lpstr>PowerPoint Presentation</vt:lpstr>
      <vt:lpstr>A Stage Coach outside a Coaching Inn</vt:lpstr>
      <vt:lpstr>1750-1800</vt:lpstr>
      <vt:lpstr>PowerPoint Presentation</vt:lpstr>
      <vt:lpstr>Mail Coaches</vt:lpstr>
      <vt:lpstr>To Operate a Coach Service to London</vt:lpstr>
      <vt:lpstr>Robert Lawrence</vt:lpstr>
      <vt:lpstr>Other Coaching Inns in Shrewsbury</vt:lpstr>
      <vt:lpstr>The Unicorn Hotel, Shrewsbury</vt:lpstr>
      <vt:lpstr>19th century stage coach</vt:lpstr>
      <vt:lpstr>The Golden Age of Coach Travel</vt:lpstr>
      <vt:lpstr>Isaac Taylor and Sam Hayward, of the Lion Hotel</vt:lpstr>
      <vt:lpstr>The  Wonder</vt:lpstr>
      <vt:lpstr>The Wonder Departs</vt:lpstr>
      <vt:lpstr>King’s Birthday Celebrations</vt:lpstr>
      <vt:lpstr>Decline of Stage Coaches</vt:lpstr>
      <vt:lpstr>Final Days of Stage Coaches</vt:lpstr>
      <vt:lpstr>Shrewsbury Chronicle, 27th July 1861</vt:lpstr>
      <vt:lpstr>The “Old Times” Stagecoach</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dc:creator>
  <cp:lastModifiedBy>anne</cp:lastModifiedBy>
  <cp:revision>44</cp:revision>
  <dcterms:created xsi:type="dcterms:W3CDTF">2020-04-03T07:57:09Z</dcterms:created>
  <dcterms:modified xsi:type="dcterms:W3CDTF">2021-10-26T19:18:00Z</dcterms:modified>
</cp:coreProperties>
</file>