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6"/>
  </p:notesMasterIdLst>
  <p:handoutMasterIdLst>
    <p:handoutMasterId r:id="rId47"/>
  </p:handoutMasterIdLst>
  <p:sldIdLst>
    <p:sldId id="296" r:id="rId2"/>
    <p:sldId id="256" r:id="rId3"/>
    <p:sldId id="257" r:id="rId4"/>
    <p:sldId id="272" r:id="rId5"/>
    <p:sldId id="273" r:id="rId6"/>
    <p:sldId id="258" r:id="rId7"/>
    <p:sldId id="266" r:id="rId8"/>
    <p:sldId id="270" r:id="rId9"/>
    <p:sldId id="271" r:id="rId10"/>
    <p:sldId id="275" r:id="rId11"/>
    <p:sldId id="301" r:id="rId12"/>
    <p:sldId id="262" r:id="rId13"/>
    <p:sldId id="299" r:id="rId14"/>
    <p:sldId id="300" r:id="rId15"/>
    <p:sldId id="276" r:id="rId16"/>
    <p:sldId id="260" r:id="rId17"/>
    <p:sldId id="277" r:id="rId18"/>
    <p:sldId id="265" r:id="rId19"/>
    <p:sldId id="278" r:id="rId20"/>
    <p:sldId id="264" r:id="rId21"/>
    <p:sldId id="290" r:id="rId22"/>
    <p:sldId id="261" r:id="rId23"/>
    <p:sldId id="279" r:id="rId24"/>
    <p:sldId id="293" r:id="rId25"/>
    <p:sldId id="282" r:id="rId26"/>
    <p:sldId id="283" r:id="rId27"/>
    <p:sldId id="284" r:id="rId28"/>
    <p:sldId id="285" r:id="rId29"/>
    <p:sldId id="288" r:id="rId30"/>
    <p:sldId id="287" r:id="rId31"/>
    <p:sldId id="286" r:id="rId32"/>
    <p:sldId id="289" r:id="rId33"/>
    <p:sldId id="302" r:id="rId34"/>
    <p:sldId id="304" r:id="rId35"/>
    <p:sldId id="303" r:id="rId36"/>
    <p:sldId id="305" r:id="rId37"/>
    <p:sldId id="306" r:id="rId38"/>
    <p:sldId id="307" r:id="rId39"/>
    <p:sldId id="308" r:id="rId40"/>
    <p:sldId id="309" r:id="rId41"/>
    <p:sldId id="310" r:id="rId42"/>
    <p:sldId id="311" r:id="rId43"/>
    <p:sldId id="294" r:id="rId44"/>
    <p:sldId id="295"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65452" autoAdjust="0"/>
  </p:normalViewPr>
  <p:slideViewPr>
    <p:cSldViewPr snapToGrid="0">
      <p:cViewPr varScale="1">
        <p:scale>
          <a:sx n="72" d="100"/>
          <a:sy n="72" d="100"/>
        </p:scale>
        <p:origin x="3702" y="7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BD103812-1CB2-4491-9E5D-176A28FDBE9A}"/>
    <pc:docChg chg="modSld">
      <pc:chgData name="Geoff Lane" userId="bf8a82a07e3cb3a3" providerId="LiveId" clId="{BD103812-1CB2-4491-9E5D-176A28FDBE9A}" dt="2019-03-07T16:23:21.316" v="0" actId="6549"/>
      <pc:docMkLst>
        <pc:docMk/>
      </pc:docMkLst>
      <pc:sldChg chg="modNotesTx">
        <pc:chgData name="Geoff Lane" userId="bf8a82a07e3cb3a3" providerId="LiveId" clId="{BD103812-1CB2-4491-9E5D-176A28FDBE9A}" dt="2019-03-07T16:23:21.316" v="0" actId="6549"/>
        <pc:sldMkLst>
          <pc:docMk/>
          <pc:sldMk cId="3169106209" sldId="25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682E58-7468-4980-B4DD-3E3FAA40EF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8BF4CFF-C25C-4BC7-8A04-962827773E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9A8DD9-46E3-4BD6-BDBE-B9F136268821}" type="datetimeFigureOut">
              <a:rPr lang="en-GB" smtClean="0"/>
              <a:t>14/03/2022</a:t>
            </a:fld>
            <a:endParaRPr lang="en-GB"/>
          </a:p>
        </p:txBody>
      </p:sp>
      <p:sp>
        <p:nvSpPr>
          <p:cNvPr id="4" name="Footer Placeholder 3">
            <a:extLst>
              <a:ext uri="{FF2B5EF4-FFF2-40B4-BE49-F238E27FC236}">
                <a16:creationId xmlns:a16="http://schemas.microsoft.com/office/drawing/2014/main" id="{F717345F-0CDB-4AB0-9CF1-0906F8C963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99FB15C-2B6F-4F0C-B23F-6C5A9AFC91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666705-000D-4C36-ACF4-8A2123DE1D49}" type="slidenum">
              <a:rPr lang="en-GB" smtClean="0"/>
              <a:t>‹#›</a:t>
            </a:fld>
            <a:endParaRPr lang="en-GB"/>
          </a:p>
        </p:txBody>
      </p:sp>
    </p:spTree>
    <p:extLst>
      <p:ext uri="{BB962C8B-B14F-4D97-AF65-F5344CB8AC3E}">
        <p14:creationId xmlns:p14="http://schemas.microsoft.com/office/powerpoint/2010/main" val="2658618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7EFF93-8B39-4B9F-8B82-A8A29B6ED0E6}" type="datetimeFigureOut">
              <a:rPr lang="en-GB" smtClean="0"/>
              <a:t>14/03/2022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DB6CB-30FA-44EB-AF23-9A32C34374A7}" type="slidenum">
              <a:rPr lang="en-GB" smtClean="0"/>
              <a:t>‹#›</a:t>
            </a:fld>
            <a:endParaRPr lang="en-GB"/>
          </a:p>
        </p:txBody>
      </p:sp>
    </p:spTree>
    <p:extLst>
      <p:ext uri="{BB962C8B-B14F-4D97-AF65-F5344CB8AC3E}">
        <p14:creationId xmlns:p14="http://schemas.microsoft.com/office/powerpoint/2010/main" val="2850210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Log on to the </a:t>
            </a:r>
            <a:r>
              <a:rPr lang="en-GB" dirty="0" err="1"/>
              <a:t>wifi</a:t>
            </a:r>
            <a:r>
              <a:rPr lang="en-GB" dirty="0"/>
              <a:t> network</a:t>
            </a:r>
          </a:p>
          <a:p>
            <a:endParaRPr lang="en-GB" dirty="0"/>
          </a:p>
          <a:p>
            <a:r>
              <a:rPr lang="en-GB" dirty="0"/>
              <a:t>*****</a:t>
            </a:r>
          </a:p>
          <a:p>
            <a:r>
              <a:rPr lang="en-GB" dirty="0"/>
              <a:t>Visit the website address and enter in a selection of your passwords.  Make a note of the longest time and the shortest time that you see.</a:t>
            </a:r>
          </a:p>
        </p:txBody>
      </p:sp>
      <p:sp>
        <p:nvSpPr>
          <p:cNvPr id="4" name="Slide Number Placeholder 3"/>
          <p:cNvSpPr>
            <a:spLocks noGrp="1"/>
          </p:cNvSpPr>
          <p:nvPr>
            <p:ph type="sldNum" sz="quarter" idx="5"/>
          </p:nvPr>
        </p:nvSpPr>
        <p:spPr/>
        <p:txBody>
          <a:bodyPr/>
          <a:lstStyle/>
          <a:p>
            <a:fld id="{C58DB6CB-30FA-44EB-AF23-9A32C34374A7}" type="slidenum">
              <a:rPr lang="en-GB" smtClean="0"/>
              <a:t>1</a:t>
            </a:fld>
            <a:endParaRPr lang="en-GB" dirty="0"/>
          </a:p>
        </p:txBody>
      </p:sp>
    </p:spTree>
    <p:extLst>
      <p:ext uri="{BB962C8B-B14F-4D97-AF65-F5344CB8AC3E}">
        <p14:creationId xmlns:p14="http://schemas.microsoft.com/office/powerpoint/2010/main" val="1816081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Today we are going to look at Password Security.</a:t>
            </a:r>
          </a:p>
          <a:p>
            <a:endParaRPr lang="en-GB" dirty="0"/>
          </a:p>
          <a:p>
            <a:r>
              <a:rPr lang="en-GB" dirty="0"/>
              <a:t>What makes a good password</a:t>
            </a:r>
          </a:p>
          <a:p>
            <a:r>
              <a:rPr lang="en-GB" dirty="0"/>
              <a:t>What makes a terrible password</a:t>
            </a:r>
          </a:p>
          <a:p>
            <a:r>
              <a:rPr lang="en-GB" dirty="0"/>
              <a:t>How secure are my passwords</a:t>
            </a:r>
          </a:p>
          <a:p>
            <a:r>
              <a:rPr lang="en-GB" dirty="0"/>
              <a:t>And Password Managers</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a:t>
            </a:fld>
            <a:endParaRPr lang="en-GB" dirty="0"/>
          </a:p>
        </p:txBody>
      </p:sp>
    </p:spTree>
    <p:extLst>
      <p:ext uri="{BB962C8B-B14F-4D97-AF65-F5344CB8AC3E}">
        <p14:creationId xmlns:p14="http://schemas.microsoft.com/office/powerpoint/2010/main" val="2764707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a:t>
            </a:fld>
            <a:endParaRPr lang="en-GB" dirty="0"/>
          </a:p>
        </p:txBody>
      </p:sp>
    </p:spTree>
    <p:extLst>
      <p:ext uri="{BB962C8B-B14F-4D97-AF65-F5344CB8AC3E}">
        <p14:creationId xmlns:p14="http://schemas.microsoft.com/office/powerpoint/2010/main" val="3226472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solidFill>
                  <a:srgbClr val="000000"/>
                </a:solidFill>
              </a:rPr>
              <a:t>A password is only half of the story, you also need a login or username.</a:t>
            </a:r>
          </a:p>
          <a:p>
            <a:endParaRPr lang="en-GB" dirty="0">
              <a:solidFill>
                <a:srgbClr val="000000"/>
              </a:solidFill>
            </a:endParaRPr>
          </a:p>
          <a:p>
            <a:r>
              <a:rPr lang="en-GB" dirty="0">
                <a:solidFill>
                  <a:srgbClr val="000000"/>
                </a:solidFill>
              </a:rPr>
              <a:t>***** A username might be your name or email address – both of these are easy to obtain and with that </a:t>
            </a:r>
          </a:p>
          <a:p>
            <a:r>
              <a:rPr lang="en-GB" sz="1800" kern="1200" dirty="0">
                <a:solidFill>
                  <a:srgbClr val="000000"/>
                </a:solidFill>
                <a:effectLst/>
                <a:latin typeface="Calibri" panose="020F0502020204030204" pitchFamily="34" charset="0"/>
                <a:ea typeface="+mn-ea"/>
                <a:cs typeface="+mn-cs"/>
              </a:rPr>
              <a:t>***** </a:t>
            </a:r>
            <a:r>
              <a:rPr lang="en-GB" dirty="0">
                <a:solidFill>
                  <a:srgbClr val="FF0000"/>
                </a:solidFill>
              </a:rPr>
              <a:t>they have half of your security information</a:t>
            </a:r>
            <a:r>
              <a:rPr lang="en-GB" dirty="0">
                <a:solidFill>
                  <a:srgbClr val="000000"/>
                </a:solidFill>
              </a:rPr>
              <a:t>.</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4</a:t>
            </a:fld>
            <a:endParaRPr lang="en-GB" dirty="0"/>
          </a:p>
        </p:txBody>
      </p:sp>
    </p:spTree>
    <p:extLst>
      <p:ext uri="{BB962C8B-B14F-4D97-AF65-F5344CB8AC3E}">
        <p14:creationId xmlns:p14="http://schemas.microsoft.com/office/powerpoint/2010/main" val="2356381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Where-ever possible, change your login name to something different, something that only you will know.  </a:t>
            </a:r>
          </a:p>
          <a:p>
            <a:endParaRPr lang="en-GB"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rPr>
              <a:t>***** This way, you immediately </a:t>
            </a:r>
            <a:r>
              <a:rPr lang="en-GB" dirty="0"/>
              <a:t>and massively enhance</a:t>
            </a:r>
            <a:r>
              <a:rPr lang="en-GB" dirty="0">
                <a:solidFill>
                  <a:srgbClr val="000000"/>
                </a:solidFill>
              </a:rPr>
              <a:t> your security effectiveness.</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5</a:t>
            </a:fld>
            <a:endParaRPr lang="en-GB" dirty="0"/>
          </a:p>
        </p:txBody>
      </p:sp>
    </p:spTree>
    <p:extLst>
      <p:ext uri="{BB962C8B-B14F-4D97-AF65-F5344CB8AC3E}">
        <p14:creationId xmlns:p14="http://schemas.microsoft.com/office/powerpoint/2010/main" val="196263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6</a:t>
            </a:fld>
            <a:endParaRPr lang="en-GB"/>
          </a:p>
        </p:txBody>
      </p:sp>
    </p:spTree>
    <p:extLst>
      <p:ext uri="{BB962C8B-B14F-4D97-AF65-F5344CB8AC3E}">
        <p14:creationId xmlns:p14="http://schemas.microsoft.com/office/powerpoint/2010/main" val="255032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Many Security Questions are of the Mother’s maiden name, </a:t>
            </a:r>
            <a:br>
              <a:rPr lang="en-GB" dirty="0">
                <a:solidFill>
                  <a:srgbClr val="000000"/>
                </a:solidFill>
              </a:rPr>
            </a:br>
            <a:r>
              <a:rPr lang="en-GB" dirty="0">
                <a:solidFill>
                  <a:srgbClr val="000000"/>
                </a:solidFill>
              </a:rPr>
              <a:t>your 1</a:t>
            </a:r>
            <a:r>
              <a:rPr lang="en-GB" baseline="30000" dirty="0">
                <a:solidFill>
                  <a:srgbClr val="000000"/>
                </a:solidFill>
              </a:rPr>
              <a:t>st</a:t>
            </a:r>
            <a:r>
              <a:rPr lang="en-GB" dirty="0">
                <a:solidFill>
                  <a:srgbClr val="000000"/>
                </a:solidFill>
              </a:rPr>
              <a:t> school, your first car, place of birth etc.</a:t>
            </a:r>
          </a:p>
          <a:p>
            <a:endParaRPr lang="en-GB" dirty="0">
              <a:solidFill>
                <a:srgbClr val="000000"/>
              </a:solidFill>
            </a:endParaRPr>
          </a:p>
          <a:p>
            <a:r>
              <a:rPr lang="en-GB" dirty="0">
                <a:solidFill>
                  <a:srgbClr val="000000"/>
                </a:solidFill>
              </a:rPr>
              <a:t>***** Before social media these type of questions were adequate.</a:t>
            </a:r>
          </a:p>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7</a:t>
            </a:fld>
            <a:endParaRPr lang="en-GB"/>
          </a:p>
        </p:txBody>
      </p:sp>
    </p:spTree>
    <p:extLst>
      <p:ext uri="{BB962C8B-B14F-4D97-AF65-F5344CB8AC3E}">
        <p14:creationId xmlns:p14="http://schemas.microsoft.com/office/powerpoint/2010/main" val="2044520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Nowadays you might belong to a </a:t>
            </a:r>
            <a:r>
              <a:rPr lang="en-GB" dirty="0" err="1">
                <a:solidFill>
                  <a:srgbClr val="000000"/>
                </a:solidFill>
              </a:rPr>
              <a:t>facebook</a:t>
            </a:r>
            <a:r>
              <a:rPr lang="en-GB" dirty="0">
                <a:solidFill>
                  <a:srgbClr val="000000"/>
                </a:solidFill>
              </a:rPr>
              <a:t> group for “St Johns Primary School” or you might have made public, your family tree on Ancestry.com and so on.  </a:t>
            </a:r>
          </a:p>
          <a:p>
            <a:endParaRPr lang="en-GB" dirty="0">
              <a:solidFill>
                <a:srgbClr val="000000"/>
              </a:solidFill>
            </a:endParaRPr>
          </a:p>
          <a:p>
            <a:r>
              <a:rPr lang="en-GB" dirty="0">
                <a:solidFill>
                  <a:srgbClr val="000000"/>
                </a:solidFill>
              </a:rPr>
              <a:t>***** It is much easier to discover this kind of information than it was previously.</a:t>
            </a:r>
          </a:p>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8</a:t>
            </a:fld>
            <a:endParaRPr lang="en-GB"/>
          </a:p>
        </p:txBody>
      </p:sp>
    </p:spTree>
    <p:extLst>
      <p:ext uri="{BB962C8B-B14F-4D97-AF65-F5344CB8AC3E}">
        <p14:creationId xmlns:p14="http://schemas.microsoft.com/office/powerpoint/2010/main" val="3228316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rPr>
              <a:t>The answer?  Make them up!  As long as the characters match it doesn’t matter.  </a:t>
            </a:r>
            <a:br>
              <a:rPr lang="en-GB" dirty="0">
                <a:solidFill>
                  <a:srgbClr val="000000"/>
                </a:solidFill>
              </a:rPr>
            </a:br>
            <a:endParaRPr lang="en-GB"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rPr>
              <a:t>***** Your first school?  Eton college. </a:t>
            </a:r>
            <a:br>
              <a:rPr lang="en-GB" dirty="0">
                <a:solidFill>
                  <a:srgbClr val="000000"/>
                </a:solidFill>
              </a:rPr>
            </a:br>
            <a:r>
              <a:rPr lang="en-GB" dirty="0">
                <a:solidFill>
                  <a:srgbClr val="000000"/>
                </a:solidFill>
              </a:rPr>
              <a:t>***** Place of birth? Buckingham Palace.  Mount Everest!</a:t>
            </a:r>
            <a:br>
              <a:rPr lang="en-GB" dirty="0">
                <a:solidFill>
                  <a:srgbClr val="000000"/>
                </a:solidFill>
              </a:rPr>
            </a:br>
            <a:r>
              <a:rPr lang="en-GB" dirty="0">
                <a:solidFill>
                  <a:srgbClr val="000000"/>
                </a:solidFill>
              </a:rPr>
              <a:t>***** No one will know if you don’t tell them.</a:t>
            </a:r>
          </a:p>
        </p:txBody>
      </p:sp>
      <p:sp>
        <p:nvSpPr>
          <p:cNvPr id="4" name="Slide Number Placeholder 3"/>
          <p:cNvSpPr>
            <a:spLocks noGrp="1"/>
          </p:cNvSpPr>
          <p:nvPr>
            <p:ph type="sldNum" sz="quarter" idx="5"/>
          </p:nvPr>
        </p:nvSpPr>
        <p:spPr/>
        <p:txBody>
          <a:bodyPr/>
          <a:lstStyle/>
          <a:p>
            <a:fld id="{C58DB6CB-30FA-44EB-AF23-9A32C34374A7}" type="slidenum">
              <a:rPr lang="en-GB" smtClean="0"/>
              <a:t>9</a:t>
            </a:fld>
            <a:endParaRPr lang="en-GB"/>
          </a:p>
        </p:txBody>
      </p:sp>
    </p:spTree>
    <p:extLst>
      <p:ext uri="{BB962C8B-B14F-4D97-AF65-F5344CB8AC3E}">
        <p14:creationId xmlns:p14="http://schemas.microsoft.com/office/powerpoint/2010/main" val="2762763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r>
              <a:rPr lang="en-GB" dirty="0"/>
              <a:t>So how secure is your password. It’s open to a number of different types of attack.</a:t>
            </a:r>
          </a:p>
        </p:txBody>
      </p:sp>
      <p:sp>
        <p:nvSpPr>
          <p:cNvPr id="4" name="Slide Number Placeholder 3"/>
          <p:cNvSpPr>
            <a:spLocks noGrp="1"/>
          </p:cNvSpPr>
          <p:nvPr>
            <p:ph type="sldNum" sz="quarter" idx="5"/>
          </p:nvPr>
        </p:nvSpPr>
        <p:spPr/>
        <p:txBody>
          <a:bodyPr/>
          <a:lstStyle/>
          <a:p>
            <a:fld id="{C58DB6CB-30FA-44EB-AF23-9A32C34374A7}" type="slidenum">
              <a:rPr lang="en-GB" smtClean="0"/>
              <a:t>10</a:t>
            </a:fld>
            <a:endParaRPr lang="en-GB"/>
          </a:p>
        </p:txBody>
      </p:sp>
    </p:spTree>
    <p:extLst>
      <p:ext uri="{BB962C8B-B14F-4D97-AF65-F5344CB8AC3E}">
        <p14:creationId xmlns:p14="http://schemas.microsoft.com/office/powerpoint/2010/main" val="1485416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dirty="0"/>
              <a:t>There are 3 main types of attack:</a:t>
            </a:r>
          </a:p>
          <a:p>
            <a:pPr fontAlgn="base"/>
            <a:endParaRPr lang="en-GB" dirty="0"/>
          </a:p>
          <a:p>
            <a:pPr fontAlgn="base"/>
            <a:r>
              <a:rPr lang="en-GB" dirty="0">
                <a:solidFill>
                  <a:srgbClr val="000000"/>
                </a:solidFill>
              </a:rPr>
              <a:t>***** </a:t>
            </a:r>
            <a:r>
              <a:rPr lang="en-GB" dirty="0"/>
              <a:t>Local or Personal attack:  Loved by detective and whodunnit films.  Someone sitting at your desk looks around and sees the picture of the dog Spotty, they put Spotty in the PW box and job done, they have hacked it!</a:t>
            </a:r>
          </a:p>
          <a:p>
            <a:pPr fontAlgn="base"/>
            <a:endParaRPr lang="en-GB" dirty="0">
              <a:solidFill>
                <a:srgbClr val="000000"/>
              </a:solidFill>
            </a:endParaRPr>
          </a:p>
          <a:p>
            <a:pPr fontAlgn="base"/>
            <a:r>
              <a:rPr lang="en-GB" dirty="0">
                <a:solidFill>
                  <a:srgbClr val="000000"/>
                </a:solidFill>
              </a:rPr>
              <a:t>***** </a:t>
            </a:r>
            <a:r>
              <a:rPr lang="en-GB" dirty="0"/>
              <a:t>Dictionary attack:  Lists of dictionary words and login names, they check (loop) each login name for all the dictionary words and then go onto the next login name until a match is found.</a:t>
            </a:r>
          </a:p>
          <a:p>
            <a:pPr fontAlgn="base"/>
            <a:endParaRPr lang="en-GB" dirty="0">
              <a:solidFill>
                <a:srgbClr val="000000"/>
              </a:solidFill>
            </a:endParaRPr>
          </a:p>
          <a:p>
            <a:pPr fontAlgn="base"/>
            <a:r>
              <a:rPr lang="en-GB" dirty="0">
                <a:solidFill>
                  <a:srgbClr val="000000"/>
                </a:solidFill>
              </a:rPr>
              <a:t>***** </a:t>
            </a:r>
            <a:r>
              <a:rPr lang="en-GB" dirty="0"/>
              <a:t>Full blown attack: every character and every combination of characters on the keyboard is checked against each other.  </a:t>
            </a:r>
          </a:p>
        </p:txBody>
      </p:sp>
      <p:sp>
        <p:nvSpPr>
          <p:cNvPr id="4" name="Slide Number Placeholder 3"/>
          <p:cNvSpPr>
            <a:spLocks noGrp="1"/>
          </p:cNvSpPr>
          <p:nvPr>
            <p:ph type="sldNum" sz="quarter" idx="5"/>
          </p:nvPr>
        </p:nvSpPr>
        <p:spPr/>
        <p:txBody>
          <a:bodyPr/>
          <a:lstStyle/>
          <a:p>
            <a:fld id="{C58DB6CB-30FA-44EB-AF23-9A32C34374A7}" type="slidenum">
              <a:rPr lang="en-GB" smtClean="0"/>
              <a:t>11</a:t>
            </a:fld>
            <a:endParaRPr lang="en-GB"/>
          </a:p>
        </p:txBody>
      </p:sp>
    </p:spTree>
    <p:extLst>
      <p:ext uri="{BB962C8B-B14F-4D97-AF65-F5344CB8AC3E}">
        <p14:creationId xmlns:p14="http://schemas.microsoft.com/office/powerpoint/2010/main" val="4168625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base"/>
            <a:r>
              <a:rPr lang="en-GB" dirty="0"/>
              <a:t>On my keyboard there are 10 digits, 26 lowercase letters, 26 uppercase letters and 33 special characters.  Total 95.  Do not use the ‘space’, therefore you have effective 94 characters to choose from.</a:t>
            </a:r>
          </a:p>
          <a:p>
            <a:r>
              <a:rPr lang="en-GB" dirty="0">
                <a:solidFill>
                  <a:srgbClr val="000000"/>
                </a:solidFill>
              </a:rPr>
              <a:t>***** </a:t>
            </a:r>
            <a:r>
              <a:rPr lang="en-GB" dirty="0"/>
              <a:t>Numbers 0-9  2 – 100. 3 -  1000. 4 - 10000 combinations.</a:t>
            </a:r>
          </a:p>
          <a:p>
            <a:r>
              <a:rPr lang="en-GB" dirty="0">
                <a:solidFill>
                  <a:srgbClr val="000000"/>
                </a:solidFill>
              </a:rPr>
              <a:t>***** </a:t>
            </a:r>
            <a:r>
              <a:rPr lang="en-GB" dirty="0"/>
              <a:t>26 letters of the alphabet  2  - 675. 3 – 17,500. 4 – 450,000. roughly</a:t>
            </a:r>
          </a:p>
          <a:p>
            <a:r>
              <a:rPr lang="en-GB" dirty="0">
                <a:solidFill>
                  <a:srgbClr val="000000"/>
                </a:solidFill>
              </a:rPr>
              <a:t>***** </a:t>
            </a:r>
            <a:r>
              <a:rPr lang="en-GB" dirty="0"/>
              <a:t>94 Keyboard characters 2 – 9000,  3 – 830,000.  4 – 80,000,000 roughly</a:t>
            </a:r>
          </a:p>
          <a:p>
            <a:r>
              <a:rPr lang="en-GB" dirty="0">
                <a:solidFill>
                  <a:srgbClr val="000000"/>
                </a:solidFill>
              </a:rPr>
              <a:t>***** </a:t>
            </a:r>
            <a:r>
              <a:rPr lang="en-GB" dirty="0"/>
              <a:t>Goes up exponentially as you add another character – the longer the better</a:t>
            </a:r>
          </a:p>
          <a:p>
            <a:pPr fontAlgn="base"/>
            <a:endParaRPr lang="en-GB" dirty="0"/>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12</a:t>
            </a:fld>
            <a:endParaRPr lang="en-GB" dirty="0"/>
          </a:p>
        </p:txBody>
      </p:sp>
    </p:spTree>
    <p:extLst>
      <p:ext uri="{BB962C8B-B14F-4D97-AF65-F5344CB8AC3E}">
        <p14:creationId xmlns:p14="http://schemas.microsoft.com/office/powerpoint/2010/main" val="3080414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background changes colour as the security increases</a:t>
            </a:r>
          </a:p>
        </p:txBody>
      </p:sp>
      <p:sp>
        <p:nvSpPr>
          <p:cNvPr id="4" name="Slide Number Placeholder 3"/>
          <p:cNvSpPr>
            <a:spLocks noGrp="1"/>
          </p:cNvSpPr>
          <p:nvPr>
            <p:ph type="sldNum" sz="quarter" idx="5"/>
          </p:nvPr>
        </p:nvSpPr>
        <p:spPr/>
        <p:txBody>
          <a:bodyPr/>
          <a:lstStyle/>
          <a:p>
            <a:fld id="{C58DB6CB-30FA-44EB-AF23-9A32C34374A7}" type="slidenum">
              <a:rPr lang="en-GB" smtClean="0"/>
              <a:t>13</a:t>
            </a:fld>
            <a:endParaRPr lang="en-GB" dirty="0"/>
          </a:p>
        </p:txBody>
      </p:sp>
    </p:spTree>
    <p:extLst>
      <p:ext uri="{BB962C8B-B14F-4D97-AF65-F5344CB8AC3E}">
        <p14:creationId xmlns:p14="http://schemas.microsoft.com/office/powerpoint/2010/main" val="4038919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19 characters</a:t>
            </a:r>
          </a:p>
        </p:txBody>
      </p:sp>
      <p:sp>
        <p:nvSpPr>
          <p:cNvPr id="4" name="Slide Number Placeholder 3"/>
          <p:cNvSpPr>
            <a:spLocks noGrp="1"/>
          </p:cNvSpPr>
          <p:nvPr>
            <p:ph type="sldNum" sz="quarter" idx="5"/>
          </p:nvPr>
        </p:nvSpPr>
        <p:spPr/>
        <p:txBody>
          <a:bodyPr/>
          <a:lstStyle/>
          <a:p>
            <a:fld id="{C58DB6CB-30FA-44EB-AF23-9A32C34374A7}" type="slidenum">
              <a:rPr lang="en-GB" smtClean="0"/>
              <a:t>14</a:t>
            </a:fld>
            <a:endParaRPr lang="en-GB" dirty="0"/>
          </a:p>
        </p:txBody>
      </p:sp>
    </p:spTree>
    <p:extLst>
      <p:ext uri="{BB962C8B-B14F-4D97-AF65-F5344CB8AC3E}">
        <p14:creationId xmlns:p14="http://schemas.microsoft.com/office/powerpoint/2010/main" val="1499167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15</a:t>
            </a:fld>
            <a:endParaRPr lang="en-GB" dirty="0"/>
          </a:p>
        </p:txBody>
      </p:sp>
    </p:spTree>
    <p:extLst>
      <p:ext uri="{BB962C8B-B14F-4D97-AF65-F5344CB8AC3E}">
        <p14:creationId xmlns:p14="http://schemas.microsoft.com/office/powerpoint/2010/main" val="1810437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dirty="0"/>
              <a:t>In fact, around half of all passwords currently being used today can be cracked in seconds due to them be very weak, </a:t>
            </a:r>
          </a:p>
          <a:p>
            <a:pPr fontAlgn="base"/>
            <a:endParaRPr lang="en-GB" dirty="0"/>
          </a:p>
          <a:p>
            <a:pPr fontAlgn="base"/>
            <a:r>
              <a:rPr lang="en-GB" dirty="0">
                <a:solidFill>
                  <a:srgbClr val="000000"/>
                </a:solidFill>
              </a:rPr>
              <a:t>***** </a:t>
            </a:r>
            <a:r>
              <a:rPr lang="en-GB" dirty="0"/>
              <a:t>and another 45% can be cracked within a few hours.</a:t>
            </a:r>
          </a:p>
          <a:p>
            <a:pPr fontAlgn="base"/>
            <a:endParaRPr lang="en-GB" dirty="0"/>
          </a:p>
          <a:p>
            <a:pPr fontAlgn="base"/>
            <a:r>
              <a:rPr lang="en-GB" dirty="0">
                <a:solidFill>
                  <a:srgbClr val="000000"/>
                </a:solidFill>
              </a:rPr>
              <a:t>***** </a:t>
            </a:r>
            <a:r>
              <a:rPr lang="en-GB" dirty="0"/>
              <a:t>Only around 5% of passwords offer any real challenge, and given that computers today can make millions of guesses per second, it would not take long to crack many of these also.</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16</a:t>
            </a:fld>
            <a:endParaRPr lang="en-GB" dirty="0"/>
          </a:p>
        </p:txBody>
      </p:sp>
    </p:spTree>
    <p:extLst>
      <p:ext uri="{BB962C8B-B14F-4D97-AF65-F5344CB8AC3E}">
        <p14:creationId xmlns:p14="http://schemas.microsoft.com/office/powerpoint/2010/main" val="3049104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better to have a longer simple password than a shorter complex password.</a:t>
            </a:r>
          </a:p>
          <a:p>
            <a:pPr fontAlgn="base"/>
            <a:endParaRPr lang="en-GB" dirty="0"/>
          </a:p>
          <a:p>
            <a:pPr fontAlgn="base"/>
            <a:r>
              <a:rPr lang="en-GB" dirty="0">
                <a:solidFill>
                  <a:srgbClr val="000000"/>
                </a:solidFill>
              </a:rPr>
              <a:t>***** </a:t>
            </a:r>
            <a:r>
              <a:rPr lang="en-GB" dirty="0"/>
              <a:t>Microsoft officially recommend 14 characters as its minimum and Wikipedia recommend 12 to 14 characters.</a:t>
            </a:r>
          </a:p>
          <a:p>
            <a:endParaRPr lang="en-GB" dirty="0"/>
          </a:p>
          <a:p>
            <a:r>
              <a:rPr lang="en-GB" dirty="0">
                <a:solidFill>
                  <a:srgbClr val="000000"/>
                </a:solidFill>
              </a:rPr>
              <a:t>***** </a:t>
            </a:r>
            <a:r>
              <a:rPr lang="en-GB" dirty="0"/>
              <a:t>Doesn’t Rely on Obvious Substitutions: Don’t use common substitutions, either — for example, “H0use” isn’t strong just because you’ve replaced an o with a 0. That’s just obvious.</a:t>
            </a:r>
          </a:p>
          <a:p>
            <a:endParaRPr lang="en-GB" dirty="0"/>
          </a:p>
          <a:p>
            <a:r>
              <a:rPr lang="en-GB" dirty="0">
                <a:solidFill>
                  <a:srgbClr val="000000"/>
                </a:solidFill>
              </a:rPr>
              <a:t>***** </a:t>
            </a:r>
            <a:r>
              <a:rPr lang="en-GB" dirty="0" err="1"/>
              <a:t>PassPhrases</a:t>
            </a:r>
            <a:r>
              <a:rPr lang="en-GB" dirty="0"/>
              <a:t> are generally better than passwords because they are longer.</a:t>
            </a:r>
          </a:p>
          <a:p>
            <a:endParaRPr lang="en-GB" dirty="0"/>
          </a:p>
          <a:p>
            <a:r>
              <a:rPr lang="en-GB" dirty="0">
                <a:solidFill>
                  <a:srgbClr val="000000"/>
                </a:solidFill>
              </a:rPr>
              <a:t>***** </a:t>
            </a:r>
            <a:r>
              <a:rPr lang="en-GB" dirty="0"/>
              <a:t>A PassPhrase is a combination of about five unrelated words.</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17</a:t>
            </a:fld>
            <a:endParaRPr lang="en-GB" dirty="0"/>
          </a:p>
        </p:txBody>
      </p:sp>
    </p:spTree>
    <p:extLst>
      <p:ext uri="{BB962C8B-B14F-4D97-AF65-F5344CB8AC3E}">
        <p14:creationId xmlns:p14="http://schemas.microsoft.com/office/powerpoint/2010/main" val="2093129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way to create a password is to take the initial letters of a simple phrase</a:t>
            </a:r>
          </a:p>
          <a:p>
            <a:endParaRPr lang="en-GB" dirty="0"/>
          </a:p>
          <a:p>
            <a:r>
              <a:rPr lang="en-GB" dirty="0">
                <a:solidFill>
                  <a:srgbClr val="000000"/>
                </a:solidFill>
              </a:rPr>
              <a:t>***** </a:t>
            </a:r>
            <a:r>
              <a:rPr lang="en-GB" dirty="0"/>
              <a:t>Jack and Jill went down the hill to fetch a pail of water</a:t>
            </a:r>
          </a:p>
          <a:p>
            <a:endParaRPr lang="en-GB" dirty="0"/>
          </a:p>
          <a:p>
            <a:r>
              <a:rPr lang="en-GB" dirty="0">
                <a:solidFill>
                  <a:srgbClr val="000000"/>
                </a:solidFill>
              </a:rPr>
              <a:t>***** </a:t>
            </a:r>
            <a:r>
              <a:rPr lang="en-GB" dirty="0" err="1"/>
              <a:t>JaJwdthtfapow</a:t>
            </a:r>
            <a:r>
              <a:rPr lang="en-GB" dirty="0"/>
              <a:t>   take the a in ‘and’ and substitute it for an &amp; (special character) and the ‘o’ for a 0 (number – this substitution doesn’t necessarily make it stronger, but does add required number/s)</a:t>
            </a:r>
          </a:p>
          <a:p>
            <a:endParaRPr lang="en-GB" dirty="0"/>
          </a:p>
          <a:p>
            <a:r>
              <a:rPr lang="en-GB" dirty="0">
                <a:solidFill>
                  <a:srgbClr val="000000"/>
                </a:solidFill>
              </a:rPr>
              <a:t>***** </a:t>
            </a:r>
            <a:r>
              <a:rPr lang="en-GB" dirty="0"/>
              <a:t>You now have J&amp;Jwsthtfap0w – adequate for most needs.</a:t>
            </a: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18</a:t>
            </a:fld>
            <a:endParaRPr lang="en-GB" dirty="0"/>
          </a:p>
        </p:txBody>
      </p:sp>
    </p:spTree>
    <p:extLst>
      <p:ext uri="{BB962C8B-B14F-4D97-AF65-F5344CB8AC3E}">
        <p14:creationId xmlns:p14="http://schemas.microsoft.com/office/powerpoint/2010/main" val="1063193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about from a Hymn</a:t>
            </a:r>
          </a:p>
          <a:p>
            <a:endParaRPr lang="en-GB" dirty="0"/>
          </a:p>
          <a:p>
            <a:r>
              <a:rPr lang="en-GB" dirty="0"/>
              <a:t>I vow to thee my country all earthly things above.  Ivttmcaeta.</a:t>
            </a:r>
          </a:p>
          <a:p>
            <a:endParaRPr lang="en-GB" dirty="0"/>
          </a:p>
          <a:p>
            <a:r>
              <a:rPr lang="en-GB" dirty="0">
                <a:solidFill>
                  <a:srgbClr val="000000"/>
                </a:solidFill>
              </a:rPr>
              <a:t>***** </a:t>
            </a:r>
            <a:r>
              <a:rPr lang="en-GB" dirty="0"/>
              <a:t>Split it in the middle to add some numbers, say 4 perhaps – year of birth maybe YYYY or a DDMM or MMYY for something that you can easily remember.</a:t>
            </a:r>
          </a:p>
          <a:p>
            <a:endParaRPr lang="en-GB" dirty="0"/>
          </a:p>
          <a:p>
            <a:r>
              <a:rPr lang="en-GB" dirty="0"/>
              <a:t>Ivttm1954caeta   </a:t>
            </a:r>
          </a:p>
          <a:p>
            <a:endParaRPr lang="en-GB" dirty="0"/>
          </a:p>
          <a:p>
            <a:r>
              <a:rPr lang="en-GB" dirty="0">
                <a:solidFill>
                  <a:srgbClr val="000000"/>
                </a:solidFill>
              </a:rPr>
              <a:t>***** </a:t>
            </a:r>
            <a:r>
              <a:rPr lang="en-GB" dirty="0"/>
              <a:t>Add in some special characters  .Ivttm1954caeta+   Eh voila</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19</a:t>
            </a:fld>
            <a:endParaRPr lang="en-GB" dirty="0"/>
          </a:p>
        </p:txBody>
      </p:sp>
    </p:spTree>
    <p:extLst>
      <p:ext uri="{BB962C8B-B14F-4D97-AF65-F5344CB8AC3E}">
        <p14:creationId xmlns:p14="http://schemas.microsoft.com/office/powerpoint/2010/main" val="3247889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PassPhrase is not necessarily more complicated than a regular strong password, but it is easier to remember and stronger by virtue of it’s length &gt;than 20-25 characters.</a:t>
            </a:r>
          </a:p>
          <a:p>
            <a:endParaRPr lang="en-GB" dirty="0"/>
          </a:p>
          <a:p>
            <a:r>
              <a:rPr lang="en-GB" dirty="0">
                <a:solidFill>
                  <a:srgbClr val="000000"/>
                </a:solidFill>
              </a:rPr>
              <a:t>***** </a:t>
            </a:r>
            <a:r>
              <a:rPr lang="en-GB" dirty="0"/>
              <a:t>There are PassPhrase lists to help you generate a suitable PassPhrase, but the easiest way is to open the dictionary at a random page and stab your finger somewhere on the page!</a:t>
            </a:r>
          </a:p>
          <a:p>
            <a:endParaRPr lang="en-GB" dirty="0"/>
          </a:p>
          <a:p>
            <a:r>
              <a:rPr lang="en-GB" dirty="0">
                <a:solidFill>
                  <a:srgbClr val="000000"/>
                </a:solidFill>
              </a:rPr>
              <a:t>***** </a:t>
            </a:r>
            <a:r>
              <a:rPr lang="en-GB" dirty="0"/>
              <a:t>You might end up with clink, photo, sweep, group &amp; chain.</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20</a:t>
            </a:fld>
            <a:endParaRPr lang="en-GB" dirty="0"/>
          </a:p>
        </p:txBody>
      </p:sp>
    </p:spTree>
    <p:extLst>
      <p:ext uri="{BB962C8B-B14F-4D97-AF65-F5344CB8AC3E}">
        <p14:creationId xmlns:p14="http://schemas.microsoft.com/office/powerpoint/2010/main" val="2350707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Your passphrase becomes clinkphotosweepgroupchain</a:t>
            </a:r>
          </a:p>
          <a:p>
            <a:endParaRPr lang="en-GB" dirty="0"/>
          </a:p>
          <a:p>
            <a:r>
              <a:rPr lang="en-GB" dirty="0">
                <a:solidFill>
                  <a:srgbClr val="000000"/>
                </a:solidFill>
              </a:rPr>
              <a:t>***** </a:t>
            </a:r>
            <a:r>
              <a:rPr lang="en-GB" dirty="0"/>
              <a:t>Add in some capitals, say the 2</a:t>
            </a:r>
            <a:r>
              <a:rPr lang="en-GB" baseline="30000" dirty="0"/>
              <a:t>nd</a:t>
            </a:r>
            <a:r>
              <a:rPr lang="en-GB" dirty="0"/>
              <a:t> letter of each word cLinkpHotosWeepgRoupcHain</a:t>
            </a:r>
          </a:p>
          <a:p>
            <a:endParaRPr lang="en-GB" dirty="0"/>
          </a:p>
          <a:p>
            <a:r>
              <a:rPr lang="en-GB" dirty="0">
                <a:solidFill>
                  <a:srgbClr val="000000"/>
                </a:solidFill>
              </a:rPr>
              <a:t>***** </a:t>
            </a:r>
            <a:r>
              <a:rPr lang="en-GB" dirty="0"/>
              <a:t>Separate the words with a special character cLink-pHoto-sWeep-gRoup-cHain</a:t>
            </a:r>
          </a:p>
          <a:p>
            <a:endParaRPr lang="en-GB" dirty="0"/>
          </a:p>
          <a:p>
            <a:r>
              <a:rPr lang="en-GB" dirty="0">
                <a:solidFill>
                  <a:srgbClr val="000000"/>
                </a:solidFill>
              </a:rPr>
              <a:t>***** </a:t>
            </a:r>
            <a:r>
              <a:rPr lang="en-GB" dirty="0"/>
              <a:t>Add in some numbers cLink-1pHoto-9sWeep-5gRoup-4cHain  and you have a </a:t>
            </a:r>
            <a:r>
              <a:rPr lang="en-GB" i="1" dirty="0"/>
              <a:t>really</a:t>
            </a:r>
            <a:r>
              <a:rPr lang="en-GB" dirty="0"/>
              <a:t> secure password!</a:t>
            </a:r>
          </a:p>
        </p:txBody>
      </p:sp>
      <p:sp>
        <p:nvSpPr>
          <p:cNvPr id="4" name="Slide Number Placeholder 3"/>
          <p:cNvSpPr>
            <a:spLocks noGrp="1"/>
          </p:cNvSpPr>
          <p:nvPr>
            <p:ph type="sldNum" sz="quarter" idx="5"/>
          </p:nvPr>
        </p:nvSpPr>
        <p:spPr/>
        <p:txBody>
          <a:bodyPr/>
          <a:lstStyle/>
          <a:p>
            <a:fld id="{C58DB6CB-30FA-44EB-AF23-9A32C34374A7}" type="slidenum">
              <a:rPr lang="en-GB" smtClean="0"/>
              <a:t>21</a:t>
            </a:fld>
            <a:endParaRPr lang="en-GB" dirty="0"/>
          </a:p>
        </p:txBody>
      </p:sp>
    </p:spTree>
    <p:extLst>
      <p:ext uri="{BB962C8B-B14F-4D97-AF65-F5344CB8AC3E}">
        <p14:creationId xmlns:p14="http://schemas.microsoft.com/office/powerpoint/2010/main" val="2085957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have learnt that some Banks have refused to compensate some customers when hacked because there weren’t taking ‘adequate’ precautions for their online banking security.  The reason?  They created a password when they setup their online banking and have never changed it since.</a:t>
            </a:r>
          </a:p>
          <a:p>
            <a:endParaRPr lang="en-GB" dirty="0"/>
          </a:p>
          <a:p>
            <a:r>
              <a:rPr lang="en-GB" dirty="0">
                <a:solidFill>
                  <a:srgbClr val="000000"/>
                </a:solidFill>
              </a:rPr>
              <a:t>***** </a:t>
            </a:r>
            <a:r>
              <a:rPr lang="en-GB" dirty="0"/>
              <a:t>For online Banking passwords, I recommend you change it every six months.  </a:t>
            </a:r>
          </a:p>
          <a:p>
            <a:endParaRPr lang="en-GB" dirty="0"/>
          </a:p>
          <a:p>
            <a:r>
              <a:rPr lang="en-GB" dirty="0">
                <a:solidFill>
                  <a:srgbClr val="000000"/>
                </a:solidFill>
              </a:rPr>
              <a:t>***** </a:t>
            </a:r>
            <a:r>
              <a:rPr lang="en-GB" dirty="0"/>
              <a:t>You might keep your ‘regular’ password but add some sort of date code to it.  I added 4 digits to mine in the format MMYY.  </a:t>
            </a:r>
            <a:r>
              <a:rPr lang="en-GB" dirty="0" err="1"/>
              <a:t>xxxxxxxxxxMMYY</a:t>
            </a:r>
            <a:endParaRPr lang="en-GB" dirty="0"/>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22</a:t>
            </a:fld>
            <a:endParaRPr lang="en-GB" dirty="0"/>
          </a:p>
        </p:txBody>
      </p:sp>
    </p:spTree>
    <p:extLst>
      <p:ext uri="{BB962C8B-B14F-4D97-AF65-F5344CB8AC3E}">
        <p14:creationId xmlns:p14="http://schemas.microsoft.com/office/powerpoint/2010/main" val="3052776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make the MMYY the 6 month point in the future, then you will know when to change it when the time arrives.  So, if we changed it today, the 6 month point would be xxxxxxxxxx09 (Sep – the 9</a:t>
            </a:r>
            <a:r>
              <a:rPr lang="en-GB" baseline="30000" dirty="0"/>
              <a:t>th</a:t>
            </a:r>
            <a:r>
              <a:rPr lang="en-GB" dirty="0"/>
              <a:t> month and 22 for 2022).</a:t>
            </a:r>
          </a:p>
          <a:p>
            <a:endParaRPr lang="en-GB" dirty="0"/>
          </a:p>
          <a:p>
            <a:r>
              <a:rPr lang="en-GB" dirty="0">
                <a:solidFill>
                  <a:srgbClr val="000000"/>
                </a:solidFill>
              </a:rPr>
              <a:t>***** </a:t>
            </a:r>
            <a:r>
              <a:rPr lang="en-GB" dirty="0"/>
              <a:t>If you change it in Apr May or Jun &amp; Oct, Nov or Dec then you will always get at least two numbers to change.  </a:t>
            </a:r>
          </a:p>
        </p:txBody>
      </p:sp>
      <p:sp>
        <p:nvSpPr>
          <p:cNvPr id="4" name="Slide Number Placeholder 3"/>
          <p:cNvSpPr>
            <a:spLocks noGrp="1"/>
          </p:cNvSpPr>
          <p:nvPr>
            <p:ph type="sldNum" sz="quarter" idx="5"/>
          </p:nvPr>
        </p:nvSpPr>
        <p:spPr/>
        <p:txBody>
          <a:bodyPr/>
          <a:lstStyle/>
          <a:p>
            <a:fld id="{C58DB6CB-30FA-44EB-AF23-9A32C34374A7}" type="slidenum">
              <a:rPr lang="en-GB" smtClean="0"/>
              <a:t>23</a:t>
            </a:fld>
            <a:endParaRPr lang="en-GB" dirty="0"/>
          </a:p>
        </p:txBody>
      </p:sp>
    </p:spTree>
    <p:extLst>
      <p:ext uri="{BB962C8B-B14F-4D97-AF65-F5344CB8AC3E}">
        <p14:creationId xmlns:p14="http://schemas.microsoft.com/office/powerpoint/2010/main" val="1888476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24</a:t>
            </a:fld>
            <a:endParaRPr lang="en-GB"/>
          </a:p>
        </p:txBody>
      </p:sp>
    </p:spTree>
    <p:extLst>
      <p:ext uri="{BB962C8B-B14F-4D97-AF65-F5344CB8AC3E}">
        <p14:creationId xmlns:p14="http://schemas.microsoft.com/office/powerpoint/2010/main" val="658807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 </a:t>
            </a:r>
            <a:r>
              <a:rPr lang="en-GB" dirty="0"/>
              <a:t>Many people use the same password for every occasion, this is a mistake.  Ideally, everyone should be different.</a:t>
            </a:r>
          </a:p>
          <a:p>
            <a:endParaRPr lang="en-GB" dirty="0"/>
          </a:p>
          <a:p>
            <a:r>
              <a:rPr lang="en-GB" dirty="0">
                <a:solidFill>
                  <a:srgbClr val="000000"/>
                </a:solidFill>
              </a:rPr>
              <a:t>***** </a:t>
            </a:r>
            <a:r>
              <a:rPr lang="en-GB" dirty="0"/>
              <a:t>One way is a take your regular or base password and add a number of characters – 3 is a good number to make it unique.  Make the extra characters specific to the website or service you are using so that you can easily remember it.</a:t>
            </a:r>
          </a:p>
          <a:p>
            <a:endParaRPr lang="en-GB" dirty="0"/>
          </a:p>
          <a:p>
            <a:r>
              <a:rPr lang="en-GB" dirty="0">
                <a:solidFill>
                  <a:srgbClr val="000000"/>
                </a:solidFill>
              </a:rPr>
              <a:t>***** </a:t>
            </a:r>
            <a:r>
              <a:rPr lang="en-GB" dirty="0"/>
              <a:t>This works for logins and usernames too.</a:t>
            </a:r>
          </a:p>
          <a:p>
            <a:endParaRPr lang="en-GB" dirty="0"/>
          </a:p>
          <a:p>
            <a:r>
              <a:rPr lang="en-GB" dirty="0">
                <a:solidFill>
                  <a:srgbClr val="000000"/>
                </a:solidFill>
              </a:rPr>
              <a:t>***** </a:t>
            </a:r>
            <a:r>
              <a:rPr lang="en-GB" dirty="0"/>
              <a:t>Never use the “Remember Me” option.</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25</a:t>
            </a:fld>
            <a:endParaRPr lang="en-GB"/>
          </a:p>
        </p:txBody>
      </p:sp>
    </p:spTree>
    <p:extLst>
      <p:ext uri="{BB962C8B-B14F-4D97-AF65-F5344CB8AC3E}">
        <p14:creationId xmlns:p14="http://schemas.microsoft.com/office/powerpoint/2010/main" val="2008498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BBC</a:t>
            </a:r>
          </a:p>
        </p:txBody>
      </p:sp>
      <p:sp>
        <p:nvSpPr>
          <p:cNvPr id="4" name="Slide Number Placeholder 3"/>
          <p:cNvSpPr>
            <a:spLocks noGrp="1"/>
          </p:cNvSpPr>
          <p:nvPr>
            <p:ph type="sldNum" sz="quarter" idx="5"/>
          </p:nvPr>
        </p:nvSpPr>
        <p:spPr/>
        <p:txBody>
          <a:bodyPr/>
          <a:lstStyle/>
          <a:p>
            <a:fld id="{C58DB6CB-30FA-44EB-AF23-9A32C34374A7}" type="slidenum">
              <a:rPr lang="en-GB" smtClean="0"/>
              <a:t>26</a:t>
            </a:fld>
            <a:endParaRPr lang="en-GB"/>
          </a:p>
        </p:txBody>
      </p:sp>
    </p:spTree>
    <p:extLst>
      <p:ext uri="{BB962C8B-B14F-4D97-AF65-F5344CB8AC3E}">
        <p14:creationId xmlns:p14="http://schemas.microsoft.com/office/powerpoint/2010/main" val="4078660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ITV</a:t>
            </a:r>
          </a:p>
        </p:txBody>
      </p:sp>
      <p:sp>
        <p:nvSpPr>
          <p:cNvPr id="4" name="Slide Number Placeholder 3"/>
          <p:cNvSpPr>
            <a:spLocks noGrp="1"/>
          </p:cNvSpPr>
          <p:nvPr>
            <p:ph type="sldNum" sz="quarter" idx="5"/>
          </p:nvPr>
        </p:nvSpPr>
        <p:spPr/>
        <p:txBody>
          <a:bodyPr/>
          <a:lstStyle/>
          <a:p>
            <a:fld id="{C58DB6CB-30FA-44EB-AF23-9A32C34374A7}" type="slidenum">
              <a:rPr lang="en-GB" smtClean="0"/>
              <a:t>27</a:t>
            </a:fld>
            <a:endParaRPr lang="en-GB"/>
          </a:p>
        </p:txBody>
      </p:sp>
    </p:spTree>
    <p:extLst>
      <p:ext uri="{BB962C8B-B14F-4D97-AF65-F5344CB8AC3E}">
        <p14:creationId xmlns:p14="http://schemas.microsoft.com/office/powerpoint/2010/main" val="2491582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TSB</a:t>
            </a:r>
          </a:p>
        </p:txBody>
      </p:sp>
      <p:sp>
        <p:nvSpPr>
          <p:cNvPr id="4" name="Slide Number Placeholder 3"/>
          <p:cNvSpPr>
            <a:spLocks noGrp="1"/>
          </p:cNvSpPr>
          <p:nvPr>
            <p:ph type="sldNum" sz="quarter" idx="5"/>
          </p:nvPr>
        </p:nvSpPr>
        <p:spPr/>
        <p:txBody>
          <a:bodyPr/>
          <a:lstStyle/>
          <a:p>
            <a:fld id="{C58DB6CB-30FA-44EB-AF23-9A32C34374A7}" type="slidenum">
              <a:rPr lang="en-GB" smtClean="0"/>
              <a:t>28</a:t>
            </a:fld>
            <a:endParaRPr lang="en-GB"/>
          </a:p>
        </p:txBody>
      </p:sp>
    </p:spTree>
    <p:extLst>
      <p:ext uri="{BB962C8B-B14F-4D97-AF65-F5344CB8AC3E}">
        <p14:creationId xmlns:p14="http://schemas.microsoft.com/office/powerpoint/2010/main" val="1484263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RBS</a:t>
            </a:r>
          </a:p>
        </p:txBody>
      </p:sp>
      <p:sp>
        <p:nvSpPr>
          <p:cNvPr id="4" name="Slide Number Placeholder 3"/>
          <p:cNvSpPr>
            <a:spLocks noGrp="1"/>
          </p:cNvSpPr>
          <p:nvPr>
            <p:ph type="sldNum" sz="quarter" idx="5"/>
          </p:nvPr>
        </p:nvSpPr>
        <p:spPr/>
        <p:txBody>
          <a:bodyPr/>
          <a:lstStyle/>
          <a:p>
            <a:fld id="{C58DB6CB-30FA-44EB-AF23-9A32C34374A7}" type="slidenum">
              <a:rPr lang="en-GB" smtClean="0"/>
              <a:t>29</a:t>
            </a:fld>
            <a:endParaRPr lang="en-GB"/>
          </a:p>
        </p:txBody>
      </p:sp>
    </p:spTree>
    <p:extLst>
      <p:ext uri="{BB962C8B-B14F-4D97-AF65-F5344CB8AC3E}">
        <p14:creationId xmlns:p14="http://schemas.microsoft.com/office/powerpoint/2010/main" val="19649052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YBS</a:t>
            </a:r>
          </a:p>
        </p:txBody>
      </p:sp>
      <p:sp>
        <p:nvSpPr>
          <p:cNvPr id="4" name="Slide Number Placeholder 3"/>
          <p:cNvSpPr>
            <a:spLocks noGrp="1"/>
          </p:cNvSpPr>
          <p:nvPr>
            <p:ph type="sldNum" sz="quarter" idx="5"/>
          </p:nvPr>
        </p:nvSpPr>
        <p:spPr/>
        <p:txBody>
          <a:bodyPr/>
          <a:lstStyle/>
          <a:p>
            <a:fld id="{C58DB6CB-30FA-44EB-AF23-9A32C34374A7}" type="slidenum">
              <a:rPr lang="en-GB" smtClean="0"/>
              <a:t>30</a:t>
            </a:fld>
            <a:endParaRPr lang="en-GB"/>
          </a:p>
        </p:txBody>
      </p:sp>
    </p:spTree>
    <p:extLst>
      <p:ext uri="{BB962C8B-B14F-4D97-AF65-F5344CB8AC3E}">
        <p14:creationId xmlns:p14="http://schemas.microsoft.com/office/powerpoint/2010/main" val="13822767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Amazon</a:t>
            </a:r>
          </a:p>
        </p:txBody>
      </p:sp>
      <p:sp>
        <p:nvSpPr>
          <p:cNvPr id="4" name="Slide Number Placeholder 3"/>
          <p:cNvSpPr>
            <a:spLocks noGrp="1"/>
          </p:cNvSpPr>
          <p:nvPr>
            <p:ph type="sldNum" sz="quarter" idx="5"/>
          </p:nvPr>
        </p:nvSpPr>
        <p:spPr/>
        <p:txBody>
          <a:bodyPr/>
          <a:lstStyle/>
          <a:p>
            <a:fld id="{C58DB6CB-30FA-44EB-AF23-9A32C34374A7}" type="slidenum">
              <a:rPr lang="en-GB" smtClean="0"/>
              <a:t>31</a:t>
            </a:fld>
            <a:endParaRPr lang="en-GB"/>
          </a:p>
        </p:txBody>
      </p:sp>
    </p:spTree>
    <p:extLst>
      <p:ext uri="{BB962C8B-B14F-4D97-AF65-F5344CB8AC3E}">
        <p14:creationId xmlns:p14="http://schemas.microsoft.com/office/powerpoint/2010/main" val="41151802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Santander</a:t>
            </a:r>
          </a:p>
        </p:txBody>
      </p:sp>
      <p:sp>
        <p:nvSpPr>
          <p:cNvPr id="4" name="Slide Number Placeholder 3"/>
          <p:cNvSpPr>
            <a:spLocks noGrp="1"/>
          </p:cNvSpPr>
          <p:nvPr>
            <p:ph type="sldNum" sz="quarter" idx="5"/>
          </p:nvPr>
        </p:nvSpPr>
        <p:spPr/>
        <p:txBody>
          <a:bodyPr/>
          <a:lstStyle/>
          <a:p>
            <a:fld id="{C58DB6CB-30FA-44EB-AF23-9A32C34374A7}" type="slidenum">
              <a:rPr lang="en-GB" smtClean="0"/>
              <a:t>32</a:t>
            </a:fld>
            <a:endParaRPr lang="en-GB"/>
          </a:p>
        </p:txBody>
      </p:sp>
    </p:spTree>
    <p:extLst>
      <p:ext uri="{BB962C8B-B14F-4D97-AF65-F5344CB8AC3E}">
        <p14:creationId xmlns:p14="http://schemas.microsoft.com/office/powerpoint/2010/main" val="34509859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ebay</a:t>
            </a:r>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33</a:t>
            </a:fld>
            <a:endParaRPr lang="en-GB"/>
          </a:p>
        </p:txBody>
      </p:sp>
    </p:spTree>
    <p:extLst>
      <p:ext uri="{BB962C8B-B14F-4D97-AF65-F5344CB8AC3E}">
        <p14:creationId xmlns:p14="http://schemas.microsoft.com/office/powerpoint/2010/main" val="26800392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We’ve learnt how to make a secure Password</a:t>
            </a:r>
          </a:p>
          <a:p>
            <a:r>
              <a:rPr lang="en-GB" dirty="0"/>
              <a:t>We know that longer is better</a:t>
            </a:r>
          </a:p>
          <a:p>
            <a:r>
              <a:rPr lang="en-GB" dirty="0"/>
              <a:t>We know that passwords should be unique</a:t>
            </a:r>
          </a:p>
          <a:p>
            <a:endParaRPr lang="en-GB" dirty="0"/>
          </a:p>
          <a:p>
            <a:r>
              <a:rPr lang="en-GB" dirty="0"/>
              <a:t>Better still, use a Password Manager</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34</a:t>
            </a:fld>
            <a:endParaRPr lang="en-GB"/>
          </a:p>
        </p:txBody>
      </p:sp>
    </p:spTree>
    <p:extLst>
      <p:ext uri="{BB962C8B-B14F-4D97-AF65-F5344CB8AC3E}">
        <p14:creationId xmlns:p14="http://schemas.microsoft.com/office/powerpoint/2010/main" val="8750921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35</a:t>
            </a:fld>
            <a:endParaRPr lang="en-GB"/>
          </a:p>
        </p:txBody>
      </p:sp>
    </p:spTree>
    <p:extLst>
      <p:ext uri="{BB962C8B-B14F-4D97-AF65-F5344CB8AC3E}">
        <p14:creationId xmlns:p14="http://schemas.microsoft.com/office/powerpoint/2010/main" val="399890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Passwords are kept in one safe place; an encrypted vault</a:t>
            </a:r>
          </a:p>
          <a:p>
            <a:r>
              <a:rPr lang="en-GB" dirty="0">
                <a:solidFill>
                  <a:srgbClr val="000000"/>
                </a:solidFill>
              </a:rPr>
              <a:t>***** You only need to remembers one really good password</a:t>
            </a:r>
          </a:p>
          <a:p>
            <a:r>
              <a:rPr lang="en-GB" dirty="0">
                <a:solidFill>
                  <a:srgbClr val="000000"/>
                </a:solidFill>
              </a:rPr>
              <a:t>***** Your passwords are synchronised across all your devices</a:t>
            </a:r>
          </a:p>
          <a:p>
            <a:r>
              <a:rPr lang="en-GB" dirty="0">
                <a:solidFill>
                  <a:srgbClr val="000000"/>
                </a:solidFill>
              </a:rPr>
              <a:t>***** The Password Manager will remember your usernames and passcodes etc</a:t>
            </a:r>
          </a:p>
          <a:p>
            <a:r>
              <a:rPr lang="en-GB" dirty="0">
                <a:solidFill>
                  <a:srgbClr val="000000"/>
                </a:solidFill>
              </a:rPr>
              <a:t>***** You can also store other </a:t>
            </a:r>
            <a:r>
              <a:rPr lang="en-GB" dirty="0" err="1">
                <a:solidFill>
                  <a:srgbClr val="000000"/>
                </a:solidFill>
              </a:rPr>
              <a:t>sensitiveinformation</a:t>
            </a:r>
            <a:r>
              <a:rPr lang="en-GB" dirty="0">
                <a:solidFill>
                  <a:srgbClr val="000000"/>
                </a:solidFill>
              </a:rPr>
              <a:t> such as credit card details, Passport numbers etc.</a:t>
            </a:r>
          </a:p>
          <a:p>
            <a:r>
              <a:rPr lang="en-GB" dirty="0">
                <a:solidFill>
                  <a:srgbClr val="000000"/>
                </a:solidFill>
              </a:rPr>
              <a:t>***** They do what they say they will</a:t>
            </a:r>
          </a:p>
          <a:p>
            <a:r>
              <a:rPr lang="en-GB" dirty="0">
                <a:solidFill>
                  <a:srgbClr val="000000"/>
                </a:solidFill>
              </a:rPr>
              <a:t>***** You can add passwords for desktop applications too.</a:t>
            </a:r>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36</a:t>
            </a:fld>
            <a:endParaRPr lang="en-GB"/>
          </a:p>
        </p:txBody>
      </p:sp>
    </p:spTree>
    <p:extLst>
      <p:ext uri="{BB962C8B-B14F-4D97-AF65-F5344CB8AC3E}">
        <p14:creationId xmlns:p14="http://schemas.microsoft.com/office/powerpoint/2010/main" val="21385429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Forgetting the master password could be disastrous</a:t>
            </a:r>
          </a:p>
        </p:txBody>
      </p:sp>
      <p:sp>
        <p:nvSpPr>
          <p:cNvPr id="4" name="Slide Number Placeholder 3"/>
          <p:cNvSpPr>
            <a:spLocks noGrp="1"/>
          </p:cNvSpPr>
          <p:nvPr>
            <p:ph type="sldNum" sz="quarter" idx="5"/>
          </p:nvPr>
        </p:nvSpPr>
        <p:spPr/>
        <p:txBody>
          <a:bodyPr/>
          <a:lstStyle/>
          <a:p>
            <a:fld id="{C58DB6CB-30FA-44EB-AF23-9A32C34374A7}" type="slidenum">
              <a:rPr lang="en-GB" smtClean="0"/>
              <a:t>37</a:t>
            </a:fld>
            <a:endParaRPr lang="en-GB"/>
          </a:p>
        </p:txBody>
      </p:sp>
    </p:spTree>
    <p:extLst>
      <p:ext uri="{BB962C8B-B14F-4D97-AF65-F5344CB8AC3E}">
        <p14:creationId xmlns:p14="http://schemas.microsoft.com/office/powerpoint/2010/main" val="26544678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use these, then you have to continually use that same browser – I use a number of </a:t>
            </a:r>
            <a:r>
              <a:rPr lang="en-GB" dirty="0" err="1"/>
              <a:t>browers</a:t>
            </a:r>
            <a:r>
              <a:rPr lang="en-GB" dirty="0"/>
              <a:t> plus other peoples computers, they might use a different browser again.</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38</a:t>
            </a:fld>
            <a:endParaRPr lang="en-GB"/>
          </a:p>
        </p:txBody>
      </p:sp>
    </p:spTree>
    <p:extLst>
      <p:ext uri="{BB962C8B-B14F-4D97-AF65-F5344CB8AC3E}">
        <p14:creationId xmlns:p14="http://schemas.microsoft.com/office/powerpoint/2010/main" val="13023203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Search for Top 10 Password Managers – there’s even a website top10-passwordmanagers.com to help you.</a:t>
            </a:r>
          </a:p>
        </p:txBody>
      </p:sp>
      <p:sp>
        <p:nvSpPr>
          <p:cNvPr id="4" name="Slide Number Placeholder 3"/>
          <p:cNvSpPr>
            <a:spLocks noGrp="1"/>
          </p:cNvSpPr>
          <p:nvPr>
            <p:ph type="sldNum" sz="quarter" idx="5"/>
          </p:nvPr>
        </p:nvSpPr>
        <p:spPr/>
        <p:txBody>
          <a:bodyPr/>
          <a:lstStyle/>
          <a:p>
            <a:fld id="{C58DB6CB-30FA-44EB-AF23-9A32C34374A7}" type="slidenum">
              <a:rPr lang="en-GB" smtClean="0"/>
              <a:t>39</a:t>
            </a:fld>
            <a:endParaRPr lang="en-GB"/>
          </a:p>
        </p:txBody>
      </p:sp>
    </p:spTree>
    <p:extLst>
      <p:ext uri="{BB962C8B-B14F-4D97-AF65-F5344CB8AC3E}">
        <p14:creationId xmlns:p14="http://schemas.microsoft.com/office/powerpoint/2010/main" val="16865898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40</a:t>
            </a:fld>
            <a:endParaRPr lang="en-GB"/>
          </a:p>
        </p:txBody>
      </p:sp>
    </p:spTree>
    <p:extLst>
      <p:ext uri="{BB962C8B-B14F-4D97-AF65-F5344CB8AC3E}">
        <p14:creationId xmlns:p14="http://schemas.microsoft.com/office/powerpoint/2010/main" val="3085024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200" dirty="0">
                <a:solidFill>
                  <a:srgbClr val="000000"/>
                </a:solidFill>
                <a:effectLst/>
                <a:latin typeface="Calibri" panose="020F0502020204030204" pitchFamily="34" charset="0"/>
                <a:ea typeface="+mn-ea"/>
                <a:cs typeface="+mn-cs"/>
              </a:rPr>
              <a:t>***** </a:t>
            </a:r>
            <a:r>
              <a:rPr lang="en-GB" sz="1200" dirty="0"/>
              <a:t>After installation, the application works with your Browsers.</a:t>
            </a:r>
          </a:p>
          <a:p>
            <a:r>
              <a:rPr lang="en-GB" sz="1800" kern="1200" dirty="0">
                <a:solidFill>
                  <a:srgbClr val="000000"/>
                </a:solidFill>
                <a:effectLst/>
                <a:latin typeface="Calibri" panose="020F0502020204030204" pitchFamily="34" charset="0"/>
                <a:ea typeface="+mn-ea"/>
                <a:cs typeface="+mn-cs"/>
              </a:rPr>
              <a:t>***** </a:t>
            </a:r>
            <a:r>
              <a:rPr lang="en-GB" sz="1200" dirty="0"/>
              <a:t>Create a Master really strong password to access your ‘Vault’.</a:t>
            </a:r>
          </a:p>
          <a:p>
            <a:r>
              <a:rPr lang="en-GB" sz="1800" kern="1200" dirty="0">
                <a:solidFill>
                  <a:srgbClr val="000000"/>
                </a:solidFill>
                <a:effectLst/>
                <a:latin typeface="Calibri" panose="020F0502020204030204" pitchFamily="34" charset="0"/>
                <a:ea typeface="+mn-ea"/>
                <a:cs typeface="+mn-cs"/>
              </a:rPr>
              <a:t>***** </a:t>
            </a:r>
            <a:r>
              <a:rPr lang="en-GB" sz="1200" dirty="0"/>
              <a:t>Visit your regular websites that require login and password. Do so.</a:t>
            </a:r>
          </a:p>
          <a:p>
            <a:r>
              <a:rPr lang="en-GB" sz="1800" kern="1200" dirty="0">
                <a:solidFill>
                  <a:srgbClr val="000000"/>
                </a:solidFill>
                <a:effectLst/>
                <a:latin typeface="Calibri" panose="020F0502020204030204" pitchFamily="34" charset="0"/>
                <a:ea typeface="+mn-ea"/>
                <a:cs typeface="+mn-cs"/>
              </a:rPr>
              <a:t>***** </a:t>
            </a:r>
            <a:r>
              <a:rPr lang="en-GB" sz="1200" dirty="0"/>
              <a:t>The PWM prompts you to save the site in the Vault. Say Yes.</a:t>
            </a:r>
          </a:p>
          <a:p>
            <a:r>
              <a:rPr lang="en-GB" sz="1800" kern="1200" dirty="0">
                <a:solidFill>
                  <a:srgbClr val="000000"/>
                </a:solidFill>
                <a:effectLst/>
                <a:latin typeface="Calibri" panose="020F0502020204030204" pitchFamily="34" charset="0"/>
                <a:ea typeface="+mn-ea"/>
                <a:cs typeface="+mn-cs"/>
              </a:rPr>
              <a:t>***** </a:t>
            </a:r>
            <a:r>
              <a:rPr lang="en-GB" sz="1200" dirty="0"/>
              <a:t>Update the PW with one from the PWM.  Update your Vault.</a:t>
            </a:r>
          </a:p>
          <a:p>
            <a:r>
              <a:rPr lang="en-GB" sz="1800" kern="1200" dirty="0">
                <a:solidFill>
                  <a:srgbClr val="000000"/>
                </a:solidFill>
                <a:effectLst/>
                <a:latin typeface="Calibri" panose="020F0502020204030204" pitchFamily="34" charset="0"/>
                <a:ea typeface="+mn-ea"/>
                <a:cs typeface="+mn-cs"/>
              </a:rPr>
              <a:t>***** </a:t>
            </a:r>
            <a:r>
              <a:rPr lang="en-GB" sz="1200" dirty="0"/>
              <a:t>Explore Settings and adjust to suit</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41</a:t>
            </a:fld>
            <a:endParaRPr lang="en-GB"/>
          </a:p>
        </p:txBody>
      </p:sp>
    </p:spTree>
    <p:extLst>
      <p:ext uri="{BB962C8B-B14F-4D97-AF65-F5344CB8AC3E}">
        <p14:creationId xmlns:p14="http://schemas.microsoft.com/office/powerpoint/2010/main" val="1973176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42</a:t>
            </a:fld>
            <a:endParaRPr lang="en-GB"/>
          </a:p>
        </p:txBody>
      </p:sp>
    </p:spTree>
    <p:extLst>
      <p:ext uri="{BB962C8B-B14F-4D97-AF65-F5344CB8AC3E}">
        <p14:creationId xmlns:p14="http://schemas.microsoft.com/office/powerpoint/2010/main" val="26532825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43</a:t>
            </a:fld>
            <a:endParaRPr lang="en-GB"/>
          </a:p>
        </p:txBody>
      </p:sp>
    </p:spTree>
    <p:extLst>
      <p:ext uri="{BB962C8B-B14F-4D97-AF65-F5344CB8AC3E}">
        <p14:creationId xmlns:p14="http://schemas.microsoft.com/office/powerpoint/2010/main" val="22899112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Conclusion</a:t>
            </a:r>
          </a:p>
          <a:p>
            <a:endParaRPr lang="en-GB" dirty="0"/>
          </a:p>
          <a:p>
            <a:r>
              <a:rPr lang="en-GB" dirty="0"/>
              <a:t>Create your own username or logon if possible</a:t>
            </a:r>
          </a:p>
          <a:p>
            <a:r>
              <a:rPr lang="en-GB" sz="1800" kern="1200" dirty="0">
                <a:solidFill>
                  <a:srgbClr val="000000"/>
                </a:solidFill>
                <a:effectLst/>
                <a:latin typeface="Calibri" panose="020F0502020204030204" pitchFamily="34" charset="0"/>
                <a:ea typeface="+mn-ea"/>
                <a:cs typeface="+mn-cs"/>
              </a:rPr>
              <a:t>***** </a:t>
            </a:r>
            <a:r>
              <a:rPr lang="en-GB" dirty="0"/>
              <a:t>Make up answers to common security questions</a:t>
            </a:r>
          </a:p>
          <a:p>
            <a:r>
              <a:rPr lang="en-GB" sz="1800" kern="1200" dirty="0">
                <a:solidFill>
                  <a:srgbClr val="000000"/>
                </a:solidFill>
                <a:effectLst/>
                <a:latin typeface="Calibri" panose="020F0502020204030204" pitchFamily="34" charset="0"/>
                <a:ea typeface="+mn-ea"/>
                <a:cs typeface="+mn-cs"/>
              </a:rPr>
              <a:t>***** </a:t>
            </a:r>
            <a:r>
              <a:rPr lang="en-GB" dirty="0"/>
              <a:t>Pass Phrases are more secure than Pass Words</a:t>
            </a:r>
          </a:p>
          <a:p>
            <a:r>
              <a:rPr lang="en-GB" sz="1800" kern="1200" dirty="0">
                <a:solidFill>
                  <a:srgbClr val="000000"/>
                </a:solidFill>
                <a:effectLst/>
                <a:latin typeface="Calibri" panose="020F0502020204030204" pitchFamily="34" charset="0"/>
                <a:ea typeface="+mn-ea"/>
                <a:cs typeface="+mn-cs"/>
              </a:rPr>
              <a:t>***** </a:t>
            </a:r>
            <a:r>
              <a:rPr lang="en-GB" dirty="0"/>
              <a:t>The longer, the better</a:t>
            </a:r>
          </a:p>
          <a:p>
            <a:r>
              <a:rPr lang="en-GB" sz="1800" kern="1200" dirty="0">
                <a:solidFill>
                  <a:srgbClr val="000000"/>
                </a:solidFill>
                <a:effectLst/>
                <a:latin typeface="Calibri" panose="020F0502020204030204" pitchFamily="34" charset="0"/>
                <a:ea typeface="+mn-ea"/>
                <a:cs typeface="+mn-cs"/>
              </a:rPr>
              <a:t>***** </a:t>
            </a:r>
            <a:r>
              <a:rPr lang="en-GB" dirty="0"/>
              <a:t>Change regularly for high security applications</a:t>
            </a:r>
          </a:p>
          <a:p>
            <a:r>
              <a:rPr lang="en-GB" sz="1800" kern="1200" dirty="0">
                <a:solidFill>
                  <a:srgbClr val="000000"/>
                </a:solidFill>
                <a:effectLst/>
                <a:latin typeface="Calibri" panose="020F0502020204030204" pitchFamily="34" charset="0"/>
                <a:ea typeface="+mn-ea"/>
                <a:cs typeface="+mn-cs"/>
              </a:rPr>
              <a:t>***** </a:t>
            </a:r>
            <a:r>
              <a:rPr lang="en-GB" dirty="0"/>
              <a:t>Make logins and passwords unique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rgbClr val="000000"/>
                </a:solidFill>
                <a:effectLst/>
                <a:latin typeface="Calibri" panose="020F0502020204030204" pitchFamily="34" charset="0"/>
                <a:ea typeface="+mn-ea"/>
                <a:cs typeface="+mn-cs"/>
              </a:rPr>
              <a:t>***** </a:t>
            </a:r>
            <a:r>
              <a:rPr lang="en-GB" dirty="0"/>
              <a:t>Do not use “Remember Me”</a:t>
            </a:r>
          </a:p>
          <a:p>
            <a:r>
              <a:rPr lang="en-GB" sz="1800" kern="1200" dirty="0">
                <a:solidFill>
                  <a:srgbClr val="000000"/>
                </a:solidFill>
                <a:effectLst/>
                <a:latin typeface="Calibri" panose="020F0502020204030204" pitchFamily="34" charset="0"/>
                <a:ea typeface="+mn-ea"/>
                <a:cs typeface="+mn-cs"/>
              </a:rPr>
              <a:t>***** </a:t>
            </a:r>
            <a:r>
              <a:rPr lang="en-GB" dirty="0"/>
              <a:t>Use a Dedicated Password Manager, not the one provided by your browser.</a:t>
            </a:r>
          </a:p>
          <a:p>
            <a:endParaRPr lang="en-GB" dirty="0"/>
          </a:p>
        </p:txBody>
      </p:sp>
      <p:sp>
        <p:nvSpPr>
          <p:cNvPr id="4" name="Slide Number Placeholder 3"/>
          <p:cNvSpPr>
            <a:spLocks noGrp="1"/>
          </p:cNvSpPr>
          <p:nvPr>
            <p:ph type="sldNum" sz="quarter" idx="5"/>
          </p:nvPr>
        </p:nvSpPr>
        <p:spPr/>
        <p:txBody>
          <a:bodyPr/>
          <a:lstStyle/>
          <a:p>
            <a:fld id="{C58DB6CB-30FA-44EB-AF23-9A32C34374A7}" type="slidenum">
              <a:rPr lang="en-GB" smtClean="0"/>
              <a:t>44</a:t>
            </a:fld>
            <a:endParaRPr lang="en-GB"/>
          </a:p>
        </p:txBody>
      </p:sp>
    </p:spTree>
    <p:extLst>
      <p:ext uri="{BB962C8B-B14F-4D97-AF65-F5344CB8AC3E}">
        <p14:creationId xmlns:p14="http://schemas.microsoft.com/office/powerpoint/2010/main" val="207586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2CFA8554-52D0-411F-AC81-BC06C35B8AF1}" type="datetimeFigureOut">
              <a:rPr lang="en-GB" smtClean="0"/>
              <a:t>14/03/2022</a:t>
            </a:fld>
            <a:endParaRPr lang="en-GB"/>
          </a:p>
        </p:txBody>
      </p:sp>
      <p:sp>
        <p:nvSpPr>
          <p:cNvPr id="5" name="Footer Placeholder 4"/>
          <p:cNvSpPr>
            <a:spLocks noGrp="1"/>
          </p:cNvSpPr>
          <p:nvPr>
            <p:ph type="ftr" sz="quarter" idx="11"/>
          </p:nvPr>
        </p:nvSpPr>
        <p:spPr>
          <a:xfrm>
            <a:off x="1876424" y="5410201"/>
            <a:ext cx="5124886" cy="365125"/>
          </a:xfrm>
        </p:spPr>
        <p:txBody>
          <a:bodyPr/>
          <a:lstStyle/>
          <a:p>
            <a:endParaRPr lang="en-GB"/>
          </a:p>
        </p:txBody>
      </p:sp>
      <p:sp>
        <p:nvSpPr>
          <p:cNvPr id="6" name="Slide Number Placeholder 5"/>
          <p:cNvSpPr>
            <a:spLocks noGrp="1"/>
          </p:cNvSpPr>
          <p:nvPr>
            <p:ph type="sldNum" sz="quarter" idx="12"/>
          </p:nvPr>
        </p:nvSpPr>
        <p:spPr>
          <a:xfrm>
            <a:off x="9896911" y="5410199"/>
            <a:ext cx="771089" cy="365125"/>
          </a:xfrm>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189361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FA8554-52D0-411F-AC81-BC06C35B8AF1}" type="datetimeFigureOut">
              <a:rPr lang="en-GB" smtClean="0"/>
              <a:t>14/03/2022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871522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CFA8554-52D0-411F-AC81-BC06C35B8AF1}" type="datetimeFigureOut">
              <a:rPr lang="en-GB" smtClean="0"/>
              <a:t>14/03/2022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868419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FA8554-52D0-411F-AC81-BC06C35B8AF1}" type="datetimeFigureOut">
              <a:rPr lang="en-GB" smtClean="0"/>
              <a:t>14/03/2022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4055899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FA8554-52D0-411F-AC81-BC06C35B8AF1}" type="datetimeFigureOut">
              <a:rPr lang="en-GB" smtClean="0"/>
              <a:t>14/03/2022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729215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FA8554-52D0-411F-AC81-BC06C35B8AF1}" type="datetimeFigureOut">
              <a:rPr lang="en-GB" smtClean="0"/>
              <a:t>14/03/2022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2935728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FA8554-52D0-411F-AC81-BC06C35B8AF1}" type="datetimeFigureOut">
              <a:rPr lang="en-GB" smtClean="0"/>
              <a:t>14/03/2022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905883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14/03/2022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895834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14/03/2022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761275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14/03/2022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381101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14/03/2022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349658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14/03/2022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8802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FA8554-52D0-411F-AC81-BC06C35B8AF1}" type="datetimeFigureOut">
              <a:rPr lang="en-GB" smtClean="0"/>
              <a:t>14/03/2022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886112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CFA8554-52D0-411F-AC81-BC06C35B8AF1}" type="datetimeFigureOut">
              <a:rPr lang="en-GB" smtClean="0"/>
              <a:t>14/03/2022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1657752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CFA8554-52D0-411F-AC81-BC06C35B8AF1}" type="datetimeFigureOut">
              <a:rPr lang="en-GB" smtClean="0"/>
              <a:t>14/03/2022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957885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FA8554-52D0-411F-AC81-BC06C35B8AF1}" type="datetimeFigureOut">
              <a:rPr lang="en-GB" smtClean="0"/>
              <a:t>14/03/2022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306491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FA8554-52D0-411F-AC81-BC06C35B8AF1}" type="datetimeFigureOut">
              <a:rPr lang="en-GB" smtClean="0"/>
              <a:t>14/03/2022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1396B6-A192-4E44-A371-3F1DA3D64ED0}" type="slidenum">
              <a:rPr lang="en-GB" smtClean="0"/>
              <a:t>‹#›</a:t>
            </a:fld>
            <a:endParaRPr lang="en-GB"/>
          </a:p>
        </p:txBody>
      </p:sp>
    </p:spTree>
    <p:extLst>
      <p:ext uri="{BB962C8B-B14F-4D97-AF65-F5344CB8AC3E}">
        <p14:creationId xmlns:p14="http://schemas.microsoft.com/office/powerpoint/2010/main" val="2636773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CFA8554-52D0-411F-AC81-BC06C35B8AF1}" type="datetimeFigureOut">
              <a:rPr lang="en-GB" smtClean="0"/>
              <a:t>14/03/2022</a:t>
            </a:fld>
            <a:endParaRPr lang="en-GB"/>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B1396B6-A192-4E44-A371-3F1DA3D64ED0}" type="slidenum">
              <a:rPr lang="en-GB" smtClean="0"/>
              <a:t>‹#›</a:t>
            </a:fld>
            <a:endParaRPr lang="en-GB"/>
          </a:p>
        </p:txBody>
      </p:sp>
    </p:spTree>
    <p:extLst>
      <p:ext uri="{BB962C8B-B14F-4D97-AF65-F5344CB8AC3E}">
        <p14:creationId xmlns:p14="http://schemas.microsoft.com/office/powerpoint/2010/main" val="206080340"/>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hyperlink" Target="https://creativecommons.org/licenses/by-sa/3.0/" TargetMode="External"/><Relationship Id="rId4" Type="http://schemas.openxmlformats.org/officeDocument/2006/relationships/hyperlink" Target="http://commons.wikimedia.org/wiki/File:Nyali_Beach.JP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E2EE45-D457-485E-B36F-3DF63C0B1EFA}"/>
              </a:ext>
            </a:extLst>
          </p:cNvPr>
          <p:cNvSpPr txBox="1"/>
          <p:nvPr/>
        </p:nvSpPr>
        <p:spPr>
          <a:xfrm>
            <a:off x="1033670" y="1616766"/>
            <a:ext cx="9263270" cy="1569660"/>
          </a:xfrm>
          <a:prstGeom prst="rect">
            <a:avLst/>
          </a:prstGeom>
          <a:noFill/>
        </p:spPr>
        <p:txBody>
          <a:bodyPr wrap="square" rtlCol="0">
            <a:spAutoFit/>
          </a:bodyPr>
          <a:lstStyle/>
          <a:p>
            <a:r>
              <a:rPr lang="en-GB" sz="4800" dirty="0" err="1">
                <a:solidFill>
                  <a:schemeClr val="bg1"/>
                </a:solidFill>
              </a:rPr>
              <a:t>WiFi</a:t>
            </a:r>
            <a:r>
              <a:rPr lang="en-GB" sz="4800" dirty="0">
                <a:solidFill>
                  <a:schemeClr val="bg1"/>
                </a:solidFill>
              </a:rPr>
              <a:t> Network:  Memorial </a:t>
            </a:r>
            <a:r>
              <a:rPr lang="en-GB" sz="4800" dirty="0" err="1">
                <a:solidFill>
                  <a:schemeClr val="bg1"/>
                </a:solidFill>
              </a:rPr>
              <a:t>hall_guests</a:t>
            </a:r>
            <a:endParaRPr lang="en-GB" sz="4800" dirty="0">
              <a:solidFill>
                <a:schemeClr val="bg1"/>
              </a:solidFill>
            </a:endParaRPr>
          </a:p>
          <a:p>
            <a:r>
              <a:rPr lang="en-GB" sz="4800" dirty="0">
                <a:solidFill>
                  <a:schemeClr val="bg1"/>
                </a:solidFill>
              </a:rPr>
              <a:t>Password:  7F&amp;3CB4P8C</a:t>
            </a:r>
          </a:p>
        </p:txBody>
      </p:sp>
      <p:sp>
        <p:nvSpPr>
          <p:cNvPr id="3" name="TextBox 2">
            <a:extLst>
              <a:ext uri="{FF2B5EF4-FFF2-40B4-BE49-F238E27FC236}">
                <a16:creationId xmlns:a16="http://schemas.microsoft.com/office/drawing/2014/main" id="{BAC512F7-81E3-4CF3-8820-BB6B1E2BDE83}"/>
              </a:ext>
            </a:extLst>
          </p:cNvPr>
          <p:cNvSpPr txBox="1"/>
          <p:nvPr/>
        </p:nvSpPr>
        <p:spPr>
          <a:xfrm>
            <a:off x="1113184" y="4042636"/>
            <a:ext cx="10482469" cy="646331"/>
          </a:xfrm>
          <a:prstGeom prst="rect">
            <a:avLst/>
          </a:prstGeom>
          <a:noFill/>
        </p:spPr>
        <p:txBody>
          <a:bodyPr wrap="square" rtlCol="0">
            <a:spAutoFit/>
          </a:bodyPr>
          <a:lstStyle/>
          <a:p>
            <a:r>
              <a:rPr lang="en-GB" sz="3600" dirty="0">
                <a:solidFill>
                  <a:srgbClr val="FFFF00"/>
                </a:solidFill>
              </a:rPr>
              <a:t>https://www.security.org/how-secure-is-my-password/</a:t>
            </a:r>
          </a:p>
        </p:txBody>
      </p:sp>
    </p:spTree>
    <p:extLst>
      <p:ext uri="{BB962C8B-B14F-4D97-AF65-F5344CB8AC3E}">
        <p14:creationId xmlns:p14="http://schemas.microsoft.com/office/powerpoint/2010/main" val="148272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502A2C-3F9D-4B70-B840-4D985F0CBB3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345" b="20656"/>
          <a:stretch/>
        </p:blipFill>
        <p:spPr>
          <a:xfrm>
            <a:off x="20" y="10"/>
            <a:ext cx="12191980" cy="6857990"/>
          </a:xfrm>
          <a:prstGeom prst="rect">
            <a:avLst/>
          </a:prstGeom>
        </p:spPr>
      </p:pic>
      <p:sp>
        <p:nvSpPr>
          <p:cNvPr id="2" name="Title 1">
            <a:extLst>
              <a:ext uri="{FF2B5EF4-FFF2-40B4-BE49-F238E27FC236}">
                <a16:creationId xmlns:a16="http://schemas.microsoft.com/office/drawing/2014/main" id="{0AE7D5BA-B827-4F41-84C7-3D23FEAE2424}"/>
              </a:ext>
            </a:extLst>
          </p:cNvPr>
          <p:cNvSpPr>
            <a:spLocks noGrp="1"/>
          </p:cNvSpPr>
          <p:nvPr>
            <p:ph type="ctrTitle"/>
          </p:nvPr>
        </p:nvSpPr>
        <p:spPr>
          <a:xfrm>
            <a:off x="8022021" y="3231931"/>
            <a:ext cx="3852041" cy="1834056"/>
          </a:xfrm>
        </p:spPr>
        <p:txBody>
          <a:bodyPr>
            <a:normAutofit/>
          </a:bodyPr>
          <a:lstStyle/>
          <a:p>
            <a:r>
              <a:rPr lang="en-GB" sz="4000" dirty="0"/>
              <a:t>Password Security</a:t>
            </a:r>
          </a:p>
        </p:txBody>
      </p:sp>
      <p:sp>
        <p:nvSpPr>
          <p:cNvPr id="6" name="TextBox 5">
            <a:extLst>
              <a:ext uri="{FF2B5EF4-FFF2-40B4-BE49-F238E27FC236}">
                <a16:creationId xmlns:a16="http://schemas.microsoft.com/office/drawing/2014/main" id="{435FE5AE-140E-43FB-8817-5DE9C6024B73}"/>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GB" sz="700" dirty="0">
                <a:solidFill>
                  <a:srgbClr val="FFFFFF"/>
                </a:solidFill>
                <a:hlinkClick r:id="rId4" tooltip="http://commons.wikimedia.org/wiki/File:Nyali_Beach.JPG">
                  <a:extLst>
                    <a:ext uri="{A12FA001-AC4F-418D-AE19-62706E023703}">
                      <ahyp:hlinkClr xmlns:ahyp="http://schemas.microsoft.com/office/drawing/2018/hyperlinkcolor" val="tx"/>
                    </a:ext>
                  </a:extLst>
                </a:hlinkClick>
              </a:rPr>
              <a:t>This Photo</a:t>
            </a:r>
            <a:r>
              <a:rPr lang="en-GB" sz="700" dirty="0">
                <a:solidFill>
                  <a:srgbClr val="FFFFFF"/>
                </a:solidFill>
              </a:rPr>
              <a:t> by Unknown Author is licensed under </a:t>
            </a:r>
            <a:r>
              <a:rPr lang="en-GB" sz="700" dirty="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GB" sz="700" dirty="0">
              <a:solidFill>
                <a:srgbClr val="FFFFFF"/>
              </a:solidFill>
            </a:endParaRPr>
          </a:p>
        </p:txBody>
      </p:sp>
      <p:pic>
        <p:nvPicPr>
          <p:cNvPr id="7" name="Picture 6" descr="A picture containing water sport, sport, swimming, water&#10;&#10;Description automatically generated">
            <a:extLst>
              <a:ext uri="{FF2B5EF4-FFF2-40B4-BE49-F238E27FC236}">
                <a16:creationId xmlns:a16="http://schemas.microsoft.com/office/drawing/2014/main" id="{B3D2732A-EDDE-4929-8B4A-567EAE5DBD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287" y="444280"/>
            <a:ext cx="4379913" cy="3842029"/>
          </a:xfrm>
          <a:prstGeom prst="rect">
            <a:avLst/>
          </a:prstGeom>
        </p:spPr>
      </p:pic>
      <p:sp>
        <p:nvSpPr>
          <p:cNvPr id="8" name="Subtitle 7">
            <a:extLst>
              <a:ext uri="{FF2B5EF4-FFF2-40B4-BE49-F238E27FC236}">
                <a16:creationId xmlns:a16="http://schemas.microsoft.com/office/drawing/2014/main" id="{44103096-B6BE-4EEB-9415-7CCF07276EDB}"/>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169106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Logins or usernames</a:t>
            </a:r>
          </a:p>
        </p:txBody>
      </p:sp>
    </p:spTree>
    <p:extLst>
      <p:ext uri="{BB962C8B-B14F-4D97-AF65-F5344CB8AC3E}">
        <p14:creationId xmlns:p14="http://schemas.microsoft.com/office/powerpoint/2010/main" val="480818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EF4532-C335-4429-BDAC-F6053675C033}"/>
              </a:ext>
            </a:extLst>
          </p:cNvPr>
          <p:cNvSpPr/>
          <p:nvPr/>
        </p:nvSpPr>
        <p:spPr>
          <a:xfrm>
            <a:off x="1107347" y="570451"/>
            <a:ext cx="10461071" cy="4215290"/>
          </a:xfrm>
          <a:prstGeom prst="rect">
            <a:avLst/>
          </a:prstGeom>
        </p:spPr>
        <p:txBody>
          <a:bodyPr wrap="square">
            <a:spAutoFit/>
          </a:bodyPr>
          <a:lstStyle/>
          <a:p>
            <a:r>
              <a:rPr lang="en-GB" sz="3600" dirty="0">
                <a:solidFill>
                  <a:srgbClr val="000000"/>
                </a:solidFill>
              </a:rPr>
              <a:t>A password is only half of the story, you also need a login or username.</a:t>
            </a:r>
          </a:p>
          <a:p>
            <a:endParaRPr lang="en-GB" sz="3600" dirty="0">
              <a:solidFill>
                <a:srgbClr val="000000"/>
              </a:solidFill>
            </a:endParaRPr>
          </a:p>
          <a:p>
            <a:r>
              <a:rPr lang="en-GB" sz="3600" dirty="0">
                <a:solidFill>
                  <a:srgbClr val="000000"/>
                </a:solidFill>
              </a:rPr>
              <a:t>A username might be your name or email address – both of these are easy to obtain….. and with that </a:t>
            </a:r>
          </a:p>
          <a:p>
            <a:endParaRPr lang="en-GB" sz="3600" dirty="0">
              <a:solidFill>
                <a:srgbClr val="000000"/>
              </a:solidFill>
            </a:endParaRPr>
          </a:p>
          <a:p>
            <a:pPr algn="ctr"/>
            <a:r>
              <a:rPr lang="en-GB" sz="3600" dirty="0"/>
              <a:t>A hacker will have </a:t>
            </a:r>
            <a:r>
              <a:rPr lang="en-GB" sz="4800" b="1" dirty="0"/>
              <a:t>half</a:t>
            </a:r>
            <a:r>
              <a:rPr lang="en-GB" sz="3600" dirty="0"/>
              <a:t> of your security information.</a:t>
            </a:r>
          </a:p>
        </p:txBody>
      </p:sp>
    </p:spTree>
    <p:extLst>
      <p:ext uri="{BB962C8B-B14F-4D97-AF65-F5344CB8AC3E}">
        <p14:creationId xmlns:p14="http://schemas.microsoft.com/office/powerpoint/2010/main" val="135302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00DF6A-316C-444B-BAAC-420366F4047D}"/>
              </a:ext>
            </a:extLst>
          </p:cNvPr>
          <p:cNvSpPr/>
          <p:nvPr/>
        </p:nvSpPr>
        <p:spPr>
          <a:xfrm>
            <a:off x="1090569" y="553673"/>
            <a:ext cx="10477848" cy="2862322"/>
          </a:xfrm>
          <a:prstGeom prst="rect">
            <a:avLst/>
          </a:prstGeom>
        </p:spPr>
        <p:txBody>
          <a:bodyPr wrap="square">
            <a:spAutoFit/>
          </a:bodyPr>
          <a:lstStyle/>
          <a:p>
            <a:r>
              <a:rPr lang="en-GB" sz="3600" dirty="0">
                <a:solidFill>
                  <a:srgbClr val="000000"/>
                </a:solidFill>
              </a:rPr>
              <a:t>Wherever possible, change your login name to something different, something that only you will know.  </a:t>
            </a:r>
          </a:p>
          <a:p>
            <a:endParaRPr lang="en-GB" sz="3600" dirty="0">
              <a:solidFill>
                <a:srgbClr val="000000"/>
              </a:solidFill>
            </a:endParaRPr>
          </a:p>
          <a:p>
            <a:r>
              <a:rPr lang="en-GB" sz="3600" dirty="0">
                <a:solidFill>
                  <a:srgbClr val="000000"/>
                </a:solidFill>
              </a:rPr>
              <a:t>This way, you immediately, massively, </a:t>
            </a:r>
            <a:r>
              <a:rPr lang="en-GB" sz="3600" dirty="0">
                <a:solidFill>
                  <a:schemeClr val="bg1"/>
                </a:solidFill>
              </a:rPr>
              <a:t>enhance </a:t>
            </a:r>
            <a:r>
              <a:rPr lang="en-GB" sz="3600" dirty="0">
                <a:solidFill>
                  <a:srgbClr val="000000"/>
                </a:solidFill>
              </a:rPr>
              <a:t>your security effectiveness.</a:t>
            </a:r>
          </a:p>
        </p:txBody>
      </p:sp>
    </p:spTree>
    <p:extLst>
      <p:ext uri="{BB962C8B-B14F-4D97-AF65-F5344CB8AC3E}">
        <p14:creationId xmlns:p14="http://schemas.microsoft.com/office/powerpoint/2010/main" val="399031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D4EBA-9B60-40A4-BF6E-BB5D91380346}"/>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Security Questions</a:t>
            </a:r>
          </a:p>
        </p:txBody>
      </p:sp>
      <p:sp>
        <p:nvSpPr>
          <p:cNvPr id="3" name="Content Placeholder 2">
            <a:extLst>
              <a:ext uri="{FF2B5EF4-FFF2-40B4-BE49-F238E27FC236}">
                <a16:creationId xmlns:a16="http://schemas.microsoft.com/office/drawing/2014/main" id="{36B36C9D-4AFD-44B4-86F4-364BEB08D6DF}"/>
              </a:ext>
            </a:extLst>
          </p:cNvPr>
          <p:cNvSpPr>
            <a:spLocks noGrp="1"/>
          </p:cNvSpPr>
          <p:nvPr>
            <p:ph idx="1"/>
          </p:nvPr>
        </p:nvSpPr>
        <p:spPr>
          <a:xfrm>
            <a:off x="3045368" y="4074718"/>
            <a:ext cx="6105194" cy="682079"/>
          </a:xfrm>
        </p:spPr>
        <p:txBody>
          <a:bodyPr vert="horz" lIns="91440" tIns="45720" rIns="91440" bIns="45720" rtlCol="0">
            <a:normAutofit/>
          </a:bodyPr>
          <a:lstStyle/>
          <a:p>
            <a:pPr marL="0" indent="0" algn="ctr">
              <a:buNone/>
            </a:pPr>
            <a:r>
              <a:rPr lang="en-US" sz="2400" kern="1200" dirty="0">
                <a:solidFill>
                  <a:srgbClr val="FFFFFF"/>
                </a:solidFill>
                <a:latin typeface="+mn-lt"/>
                <a:ea typeface="+mn-ea"/>
                <a:cs typeface="+mn-cs"/>
              </a:rPr>
              <a:t>Please answer the following security questions</a:t>
            </a:r>
          </a:p>
        </p:txBody>
      </p:sp>
    </p:spTree>
    <p:extLst>
      <p:ext uri="{BB962C8B-B14F-4D97-AF65-F5344CB8AC3E}">
        <p14:creationId xmlns:p14="http://schemas.microsoft.com/office/powerpoint/2010/main" val="3306413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39AB5E-3597-4162-820A-CDCA59C22D2D}"/>
              </a:ext>
            </a:extLst>
          </p:cNvPr>
          <p:cNvSpPr/>
          <p:nvPr/>
        </p:nvSpPr>
        <p:spPr>
          <a:xfrm>
            <a:off x="1107347" y="562062"/>
            <a:ext cx="10586905" cy="5078313"/>
          </a:xfrm>
          <a:prstGeom prst="rect">
            <a:avLst/>
          </a:prstGeom>
        </p:spPr>
        <p:txBody>
          <a:bodyPr wrap="square">
            <a:spAutoFit/>
          </a:bodyPr>
          <a:lstStyle/>
          <a:p>
            <a:r>
              <a:rPr lang="en-GB" sz="3600" dirty="0">
                <a:solidFill>
                  <a:srgbClr val="000000"/>
                </a:solidFill>
              </a:rPr>
              <a:t>Many Security Questions are of the </a:t>
            </a:r>
          </a:p>
          <a:p>
            <a:endParaRPr lang="en-GB" sz="3600" dirty="0">
              <a:solidFill>
                <a:srgbClr val="000000"/>
              </a:solidFill>
            </a:endParaRPr>
          </a:p>
          <a:p>
            <a:r>
              <a:rPr lang="en-GB" sz="3600" dirty="0">
                <a:solidFill>
                  <a:srgbClr val="000000"/>
                </a:solidFill>
              </a:rPr>
              <a:t>	Mother’s maiden name, </a:t>
            </a:r>
            <a:br>
              <a:rPr lang="en-GB" sz="3600" dirty="0">
                <a:solidFill>
                  <a:srgbClr val="000000"/>
                </a:solidFill>
              </a:rPr>
            </a:br>
            <a:r>
              <a:rPr lang="en-GB" sz="3600" dirty="0">
                <a:solidFill>
                  <a:srgbClr val="000000"/>
                </a:solidFill>
              </a:rPr>
              <a:t>	your 1</a:t>
            </a:r>
            <a:r>
              <a:rPr lang="en-GB" sz="3600" baseline="30000" dirty="0">
                <a:solidFill>
                  <a:srgbClr val="000000"/>
                </a:solidFill>
              </a:rPr>
              <a:t>st</a:t>
            </a:r>
            <a:r>
              <a:rPr lang="en-GB" sz="3600" dirty="0">
                <a:solidFill>
                  <a:srgbClr val="000000"/>
                </a:solidFill>
              </a:rPr>
              <a:t> school, </a:t>
            </a:r>
          </a:p>
          <a:p>
            <a:r>
              <a:rPr lang="en-GB" sz="3600" dirty="0">
                <a:solidFill>
                  <a:srgbClr val="000000"/>
                </a:solidFill>
              </a:rPr>
              <a:t>	your first car, </a:t>
            </a:r>
          </a:p>
          <a:p>
            <a:r>
              <a:rPr lang="en-GB" sz="3600" dirty="0">
                <a:solidFill>
                  <a:srgbClr val="000000"/>
                </a:solidFill>
              </a:rPr>
              <a:t>	place of birth etc.</a:t>
            </a:r>
          </a:p>
          <a:p>
            <a:endParaRPr lang="en-GB" sz="3600" dirty="0">
              <a:solidFill>
                <a:srgbClr val="000000"/>
              </a:solidFill>
            </a:endParaRPr>
          </a:p>
          <a:p>
            <a:r>
              <a:rPr lang="en-GB" sz="3600" dirty="0"/>
              <a:t>Before social media these type of questions were adequate.</a:t>
            </a:r>
          </a:p>
        </p:txBody>
      </p:sp>
    </p:spTree>
    <p:extLst>
      <p:ext uri="{BB962C8B-B14F-4D97-AF65-F5344CB8AC3E}">
        <p14:creationId xmlns:p14="http://schemas.microsoft.com/office/powerpoint/2010/main" val="196089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462495-221D-4A6C-A09B-F16358161EA6}"/>
              </a:ext>
            </a:extLst>
          </p:cNvPr>
          <p:cNvSpPr>
            <a:spLocks noGrp="1"/>
          </p:cNvSpPr>
          <p:nvPr>
            <p:ph idx="1"/>
          </p:nvPr>
        </p:nvSpPr>
        <p:spPr>
          <a:xfrm>
            <a:off x="1098958" y="553673"/>
            <a:ext cx="9868947" cy="4364941"/>
          </a:xfrm>
        </p:spPr>
        <p:txBody>
          <a:bodyPr>
            <a:normAutofit/>
          </a:bodyPr>
          <a:lstStyle/>
          <a:p>
            <a:pPr marL="0" indent="0">
              <a:buNone/>
            </a:pPr>
            <a:r>
              <a:rPr lang="en-GB" sz="3600" dirty="0">
                <a:solidFill>
                  <a:srgbClr val="000000"/>
                </a:solidFill>
              </a:rPr>
              <a:t>Nowadays you might belong to a </a:t>
            </a:r>
            <a:r>
              <a:rPr lang="en-GB" sz="3600" dirty="0" err="1">
                <a:solidFill>
                  <a:srgbClr val="000000"/>
                </a:solidFill>
              </a:rPr>
              <a:t>facebook</a:t>
            </a:r>
            <a:r>
              <a:rPr lang="en-GB" sz="3600" dirty="0">
                <a:solidFill>
                  <a:srgbClr val="000000"/>
                </a:solidFill>
              </a:rPr>
              <a:t> group for “St Johns Primary School” </a:t>
            </a:r>
          </a:p>
          <a:p>
            <a:pPr marL="0" indent="0">
              <a:buNone/>
            </a:pPr>
            <a:r>
              <a:rPr lang="en-GB" sz="3600" dirty="0">
                <a:solidFill>
                  <a:srgbClr val="000000"/>
                </a:solidFill>
              </a:rPr>
              <a:t>or you might have your family tree on Ancestry.com made public and so on.  </a:t>
            </a:r>
          </a:p>
          <a:p>
            <a:pPr marL="0" indent="0">
              <a:buNone/>
            </a:pPr>
            <a:r>
              <a:rPr lang="en-GB" sz="3600" dirty="0"/>
              <a:t>It is much easier to discover this kind of information than it was previously.</a:t>
            </a:r>
          </a:p>
          <a:p>
            <a:endParaRPr lang="en-GB" dirty="0"/>
          </a:p>
        </p:txBody>
      </p:sp>
    </p:spTree>
    <p:extLst>
      <p:ext uri="{BB962C8B-B14F-4D97-AF65-F5344CB8AC3E}">
        <p14:creationId xmlns:p14="http://schemas.microsoft.com/office/powerpoint/2010/main" val="98970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462495-221D-4A6C-A09B-F16358161EA6}"/>
              </a:ext>
            </a:extLst>
          </p:cNvPr>
          <p:cNvSpPr>
            <a:spLocks noGrp="1"/>
          </p:cNvSpPr>
          <p:nvPr>
            <p:ph idx="1"/>
          </p:nvPr>
        </p:nvSpPr>
        <p:spPr>
          <a:xfrm>
            <a:off x="1107347" y="578840"/>
            <a:ext cx="9936059" cy="4255884"/>
          </a:xfrm>
        </p:spPr>
        <p:txBody>
          <a:bodyPr>
            <a:noAutofit/>
          </a:bodyPr>
          <a:lstStyle/>
          <a:p>
            <a:pPr marL="0" indent="0">
              <a:buNone/>
            </a:pPr>
            <a:r>
              <a:rPr lang="en-GB" sz="3600" dirty="0">
                <a:solidFill>
                  <a:srgbClr val="000000"/>
                </a:solidFill>
              </a:rPr>
              <a:t>The answer?  Make them up!  As long as the string of characters match it doesn’t matter what you put.  </a:t>
            </a:r>
          </a:p>
          <a:p>
            <a:pPr marL="0" indent="0">
              <a:buNone/>
            </a:pPr>
            <a:br>
              <a:rPr lang="en-GB" sz="3600" dirty="0">
                <a:solidFill>
                  <a:srgbClr val="000000"/>
                </a:solidFill>
              </a:rPr>
            </a:br>
            <a:r>
              <a:rPr lang="en-GB" sz="4000" dirty="0">
                <a:solidFill>
                  <a:srgbClr val="000000"/>
                </a:solidFill>
              </a:rPr>
              <a:t>	</a:t>
            </a:r>
            <a:r>
              <a:rPr lang="en-GB" sz="4000" dirty="0"/>
              <a:t>Your first school?  Eton college.</a:t>
            </a:r>
            <a:r>
              <a:rPr lang="en-GB" sz="4000" dirty="0">
                <a:solidFill>
                  <a:schemeClr val="accent1"/>
                </a:solidFill>
              </a:rPr>
              <a:t> </a:t>
            </a:r>
            <a:r>
              <a:rPr lang="en-GB" sz="4000" dirty="0">
                <a:solidFill>
                  <a:srgbClr val="000000"/>
                </a:solidFill>
              </a:rPr>
              <a:t>	</a:t>
            </a:r>
          </a:p>
          <a:p>
            <a:pPr marL="0" indent="0">
              <a:buNone/>
            </a:pPr>
            <a:r>
              <a:rPr lang="en-GB" sz="4000" dirty="0">
                <a:solidFill>
                  <a:srgbClr val="000000"/>
                </a:solidFill>
              </a:rPr>
              <a:t>	</a:t>
            </a:r>
            <a:r>
              <a:rPr lang="en-GB" sz="4000" dirty="0"/>
              <a:t>Place of birth?  Buckingham Palace. </a:t>
            </a:r>
            <a:br>
              <a:rPr lang="en-GB" sz="4000" dirty="0"/>
            </a:br>
            <a:r>
              <a:rPr lang="en-GB" sz="4000" dirty="0"/>
              <a:t>			  Mount Everest! </a:t>
            </a:r>
            <a:r>
              <a:rPr lang="en-GB" sz="4000" dirty="0">
                <a:solidFill>
                  <a:srgbClr val="000000"/>
                </a:solidFill>
              </a:rPr>
              <a:t>	</a:t>
            </a:r>
          </a:p>
          <a:p>
            <a:pPr marL="0" indent="0">
              <a:buNone/>
            </a:pPr>
            <a:r>
              <a:rPr lang="en-GB" sz="4000" dirty="0"/>
              <a:t>	No one will know if you don’t tell them.</a:t>
            </a:r>
          </a:p>
        </p:txBody>
      </p:sp>
    </p:spTree>
    <p:extLst>
      <p:ext uri="{BB962C8B-B14F-4D97-AF65-F5344CB8AC3E}">
        <p14:creationId xmlns:p14="http://schemas.microsoft.com/office/powerpoint/2010/main" val="238166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How secure is my Password?</a:t>
            </a:r>
          </a:p>
        </p:txBody>
      </p:sp>
    </p:spTree>
    <p:extLst>
      <p:ext uri="{BB962C8B-B14F-4D97-AF65-F5344CB8AC3E}">
        <p14:creationId xmlns:p14="http://schemas.microsoft.com/office/powerpoint/2010/main" val="3616689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invX="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D494E-EE7D-4621-A41C-CA88741A6562}"/>
              </a:ext>
            </a:extLst>
          </p:cNvPr>
          <p:cNvSpPr>
            <a:spLocks noGrp="1"/>
          </p:cNvSpPr>
          <p:nvPr>
            <p:ph type="title"/>
          </p:nvPr>
        </p:nvSpPr>
        <p:spPr>
          <a:xfrm>
            <a:off x="1098958" y="578840"/>
            <a:ext cx="9948453" cy="1518248"/>
          </a:xfrm>
        </p:spPr>
        <p:txBody>
          <a:bodyPr/>
          <a:lstStyle/>
          <a:p>
            <a:r>
              <a:rPr lang="en-GB" dirty="0"/>
              <a:t>Types of </a:t>
            </a:r>
            <a:r>
              <a:rPr lang="en-GB" dirty="0" err="1"/>
              <a:t>HaCK</a:t>
            </a:r>
            <a:r>
              <a:rPr lang="en-GB" dirty="0"/>
              <a:t> or ATTACK</a:t>
            </a:r>
          </a:p>
        </p:txBody>
      </p:sp>
      <p:sp>
        <p:nvSpPr>
          <p:cNvPr id="3" name="Content Placeholder 2">
            <a:extLst>
              <a:ext uri="{FF2B5EF4-FFF2-40B4-BE49-F238E27FC236}">
                <a16:creationId xmlns:a16="http://schemas.microsoft.com/office/drawing/2014/main" id="{FBA08D21-DF71-47C3-AA12-F54CFFD3F35E}"/>
              </a:ext>
            </a:extLst>
          </p:cNvPr>
          <p:cNvSpPr>
            <a:spLocks noGrp="1"/>
          </p:cNvSpPr>
          <p:nvPr>
            <p:ph idx="1"/>
          </p:nvPr>
        </p:nvSpPr>
        <p:spPr>
          <a:xfrm>
            <a:off x="1098958" y="2154444"/>
            <a:ext cx="9948454" cy="3636757"/>
          </a:xfrm>
        </p:spPr>
        <p:txBody>
          <a:bodyPr>
            <a:normAutofit/>
          </a:bodyPr>
          <a:lstStyle/>
          <a:p>
            <a:pPr fontAlgn="base"/>
            <a:r>
              <a:rPr lang="en-GB" sz="4400" dirty="0">
                <a:solidFill>
                  <a:schemeClr val="bg1"/>
                </a:solidFill>
              </a:rPr>
              <a:t>Local or Personal attack</a:t>
            </a:r>
          </a:p>
          <a:p>
            <a:pPr fontAlgn="base"/>
            <a:r>
              <a:rPr lang="en-GB" sz="4400" dirty="0">
                <a:solidFill>
                  <a:schemeClr val="bg1"/>
                </a:solidFill>
              </a:rPr>
              <a:t>Dictionary attack</a:t>
            </a:r>
          </a:p>
          <a:p>
            <a:pPr fontAlgn="base"/>
            <a:r>
              <a:rPr lang="en-GB" sz="4400" dirty="0">
                <a:solidFill>
                  <a:schemeClr val="bg1"/>
                </a:solidFill>
              </a:rPr>
              <a:t>Full blown Brute Force (FBI or MI5/MI6) attack</a:t>
            </a:r>
          </a:p>
        </p:txBody>
      </p:sp>
    </p:spTree>
    <p:extLst>
      <p:ext uri="{BB962C8B-B14F-4D97-AF65-F5344CB8AC3E}">
        <p14:creationId xmlns:p14="http://schemas.microsoft.com/office/powerpoint/2010/main" val="121180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AB37B-94C7-47AD-BA42-8817A5585893}"/>
              </a:ext>
            </a:extLst>
          </p:cNvPr>
          <p:cNvSpPr>
            <a:spLocks noGrp="1"/>
          </p:cNvSpPr>
          <p:nvPr>
            <p:ph type="title"/>
          </p:nvPr>
        </p:nvSpPr>
        <p:spPr>
          <a:xfrm>
            <a:off x="1098958" y="562062"/>
            <a:ext cx="9948453" cy="1535026"/>
          </a:xfrm>
        </p:spPr>
        <p:txBody>
          <a:bodyPr/>
          <a:lstStyle/>
          <a:p>
            <a:r>
              <a:rPr lang="en-GB" dirty="0"/>
              <a:t>How secure is my password</a:t>
            </a:r>
          </a:p>
        </p:txBody>
      </p:sp>
      <p:sp>
        <p:nvSpPr>
          <p:cNvPr id="3" name="Content Placeholder 2">
            <a:extLst>
              <a:ext uri="{FF2B5EF4-FFF2-40B4-BE49-F238E27FC236}">
                <a16:creationId xmlns:a16="http://schemas.microsoft.com/office/drawing/2014/main" id="{15EA39BF-37CA-4580-AB37-A378EBDE8076}"/>
              </a:ext>
            </a:extLst>
          </p:cNvPr>
          <p:cNvSpPr>
            <a:spLocks noGrp="1"/>
          </p:cNvSpPr>
          <p:nvPr>
            <p:ph idx="1"/>
          </p:nvPr>
        </p:nvSpPr>
        <p:spPr>
          <a:xfrm>
            <a:off x="1098958" y="2114254"/>
            <a:ext cx="10338537" cy="3676947"/>
          </a:xfrm>
        </p:spPr>
        <p:txBody>
          <a:bodyPr>
            <a:noAutofit/>
          </a:bodyPr>
          <a:lstStyle/>
          <a:p>
            <a:r>
              <a:rPr lang="en-GB" sz="3200" dirty="0"/>
              <a:t>Numbers 0-9  </a:t>
            </a:r>
            <a:br>
              <a:rPr lang="en-GB" sz="3200" dirty="0"/>
            </a:br>
            <a:r>
              <a:rPr lang="en-GB" sz="3200" dirty="0"/>
              <a:t>2 – 100. 3 - 1000. 4 - 10000 combinations.</a:t>
            </a:r>
          </a:p>
          <a:p>
            <a:r>
              <a:rPr lang="en-GB" sz="3200" dirty="0"/>
              <a:t>26 letters of the alphabet  </a:t>
            </a:r>
            <a:br>
              <a:rPr lang="en-GB" sz="3200" dirty="0"/>
            </a:br>
            <a:r>
              <a:rPr lang="en-GB" sz="3200" dirty="0"/>
              <a:t>2  - 675. 3 – 17,500. 4 – 450,000. roughly</a:t>
            </a:r>
          </a:p>
          <a:p>
            <a:r>
              <a:rPr lang="en-GB" sz="3200" dirty="0"/>
              <a:t>94 Keyboard characters </a:t>
            </a:r>
            <a:br>
              <a:rPr lang="en-GB" sz="3200" dirty="0"/>
            </a:br>
            <a:r>
              <a:rPr lang="en-GB" sz="3200" dirty="0"/>
              <a:t>2 – 9000,  3 – 830,000.  4 – 80,000,000 roughly</a:t>
            </a:r>
          </a:p>
          <a:p>
            <a:r>
              <a:rPr lang="en-GB" sz="3200" dirty="0"/>
              <a:t>The longer the better – it goes up exponentially.</a:t>
            </a:r>
          </a:p>
        </p:txBody>
      </p:sp>
    </p:spTree>
    <p:extLst>
      <p:ext uri="{BB962C8B-B14F-4D97-AF65-F5344CB8AC3E}">
        <p14:creationId xmlns:p14="http://schemas.microsoft.com/office/powerpoint/2010/main" val="271852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29A63F-A80B-4687-8C7B-77C1585D69A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115250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7ECC70-7938-4C4A-8541-39318F8E901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7999"/>
          </a:xfrm>
          <a:prstGeom prst="rect">
            <a:avLst/>
          </a:prstGeom>
        </p:spPr>
      </p:pic>
    </p:spTree>
    <p:extLst>
      <p:ext uri="{BB962C8B-B14F-4D97-AF65-F5344CB8AC3E}">
        <p14:creationId xmlns:p14="http://schemas.microsoft.com/office/powerpoint/2010/main" val="3666846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fontScale="90000"/>
          </a:bodyPr>
          <a:lstStyle/>
          <a:p>
            <a:pPr algn="ctr"/>
            <a:r>
              <a:rPr lang="en-US" sz="6000" kern="1200" dirty="0">
                <a:solidFill>
                  <a:srgbClr val="FFFFFF"/>
                </a:solidFill>
                <a:latin typeface="+mj-lt"/>
                <a:ea typeface="+mj-ea"/>
                <a:cs typeface="+mj-cs"/>
              </a:rPr>
              <a:t>How to create a secure Password</a:t>
            </a:r>
          </a:p>
        </p:txBody>
      </p:sp>
    </p:spTree>
    <p:extLst>
      <p:ext uri="{BB962C8B-B14F-4D97-AF65-F5344CB8AC3E}">
        <p14:creationId xmlns:p14="http://schemas.microsoft.com/office/powerpoint/2010/main" val="3578424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invX="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D494E-EE7D-4621-A41C-CA88741A6562}"/>
              </a:ext>
            </a:extLst>
          </p:cNvPr>
          <p:cNvSpPr>
            <a:spLocks noGrp="1"/>
          </p:cNvSpPr>
          <p:nvPr>
            <p:ph type="title"/>
          </p:nvPr>
        </p:nvSpPr>
        <p:spPr>
          <a:xfrm>
            <a:off x="1098958" y="578840"/>
            <a:ext cx="9948453" cy="1518248"/>
          </a:xfrm>
        </p:spPr>
        <p:txBody>
          <a:bodyPr/>
          <a:lstStyle/>
          <a:p>
            <a:r>
              <a:rPr lang="en-GB" dirty="0"/>
              <a:t>A couple of facts</a:t>
            </a:r>
          </a:p>
        </p:txBody>
      </p:sp>
      <p:sp>
        <p:nvSpPr>
          <p:cNvPr id="3" name="Content Placeholder 2">
            <a:extLst>
              <a:ext uri="{FF2B5EF4-FFF2-40B4-BE49-F238E27FC236}">
                <a16:creationId xmlns:a16="http://schemas.microsoft.com/office/drawing/2014/main" id="{FBA08D21-DF71-47C3-AA12-F54CFFD3F35E}"/>
              </a:ext>
            </a:extLst>
          </p:cNvPr>
          <p:cNvSpPr>
            <a:spLocks noGrp="1"/>
          </p:cNvSpPr>
          <p:nvPr>
            <p:ph idx="1"/>
          </p:nvPr>
        </p:nvSpPr>
        <p:spPr>
          <a:xfrm>
            <a:off x="1098958" y="2154444"/>
            <a:ext cx="9948454" cy="3636757"/>
          </a:xfrm>
        </p:spPr>
        <p:txBody>
          <a:bodyPr>
            <a:normAutofit fontScale="85000" lnSpcReduction="10000"/>
          </a:bodyPr>
          <a:lstStyle/>
          <a:p>
            <a:pPr fontAlgn="base"/>
            <a:r>
              <a:rPr lang="en-GB" sz="3600" dirty="0">
                <a:solidFill>
                  <a:schemeClr val="bg1"/>
                </a:solidFill>
              </a:rPr>
              <a:t>Nearly 50% of all passwords currently being used today can be cracked in seconds due to them be very weak.</a:t>
            </a:r>
          </a:p>
          <a:p>
            <a:pPr fontAlgn="base"/>
            <a:r>
              <a:rPr lang="en-GB" sz="3600" dirty="0">
                <a:solidFill>
                  <a:schemeClr val="bg1"/>
                </a:solidFill>
              </a:rPr>
              <a:t>Another 45% can be cracked within a few hours.</a:t>
            </a:r>
          </a:p>
          <a:p>
            <a:pPr fontAlgn="base"/>
            <a:r>
              <a:rPr lang="en-GB" sz="3600" dirty="0"/>
              <a:t>Only around 5% of passwords offer any real challenge, and given that computers today can make millions of guesses per second, it would not take long to crack many of these also.</a:t>
            </a:r>
          </a:p>
          <a:p>
            <a:endParaRPr lang="en-GB" sz="3600" dirty="0">
              <a:solidFill>
                <a:schemeClr val="bg1"/>
              </a:solidFill>
            </a:endParaRPr>
          </a:p>
        </p:txBody>
      </p:sp>
    </p:spTree>
    <p:extLst>
      <p:ext uri="{BB962C8B-B14F-4D97-AF65-F5344CB8AC3E}">
        <p14:creationId xmlns:p14="http://schemas.microsoft.com/office/powerpoint/2010/main" val="383230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A08D21-DF71-47C3-AA12-F54CFFD3F35E}"/>
              </a:ext>
            </a:extLst>
          </p:cNvPr>
          <p:cNvSpPr>
            <a:spLocks noGrp="1"/>
          </p:cNvSpPr>
          <p:nvPr>
            <p:ph idx="1"/>
          </p:nvPr>
        </p:nvSpPr>
        <p:spPr>
          <a:xfrm>
            <a:off x="1098958" y="570451"/>
            <a:ext cx="10254842" cy="5606512"/>
          </a:xfrm>
        </p:spPr>
        <p:txBody>
          <a:bodyPr>
            <a:normAutofit fontScale="92500" lnSpcReduction="10000"/>
          </a:bodyPr>
          <a:lstStyle/>
          <a:p>
            <a:r>
              <a:rPr lang="en-GB" sz="3200" dirty="0">
                <a:solidFill>
                  <a:schemeClr val="bg1"/>
                </a:solidFill>
              </a:rPr>
              <a:t>It is better to have a longer simple password than a shorter complex password.</a:t>
            </a:r>
          </a:p>
          <a:p>
            <a:pPr fontAlgn="base"/>
            <a:r>
              <a:rPr lang="en-GB" sz="3200" dirty="0">
                <a:solidFill>
                  <a:schemeClr val="bg1"/>
                </a:solidFill>
              </a:rPr>
              <a:t>Microsoft officially recommend 14 characters as its minimum.</a:t>
            </a:r>
          </a:p>
          <a:p>
            <a:r>
              <a:rPr lang="en-GB" sz="3200" dirty="0">
                <a:solidFill>
                  <a:schemeClr val="bg1"/>
                </a:solidFill>
              </a:rPr>
              <a:t>Doesn’t Rely on Obvious Substitutions: For example, “</a:t>
            </a:r>
            <a:r>
              <a:rPr lang="en-GB" sz="3200" dirty="0"/>
              <a:t>H0use</a:t>
            </a:r>
            <a:r>
              <a:rPr lang="en-GB" sz="3200" dirty="0">
                <a:solidFill>
                  <a:schemeClr val="bg1"/>
                </a:solidFill>
              </a:rPr>
              <a:t>” isn’t strong just because you’ve replaced an </a:t>
            </a:r>
            <a:r>
              <a:rPr lang="en-GB" sz="3200" dirty="0"/>
              <a:t>o</a:t>
            </a:r>
            <a:r>
              <a:rPr lang="en-GB" sz="3200" dirty="0">
                <a:solidFill>
                  <a:schemeClr val="bg1"/>
                </a:solidFill>
              </a:rPr>
              <a:t> with a </a:t>
            </a:r>
            <a:r>
              <a:rPr lang="en-GB" sz="3200" dirty="0"/>
              <a:t>0</a:t>
            </a:r>
            <a:r>
              <a:rPr lang="en-GB" sz="3200" dirty="0">
                <a:solidFill>
                  <a:schemeClr val="bg1"/>
                </a:solidFill>
              </a:rPr>
              <a:t>. That’s just obvious.</a:t>
            </a:r>
          </a:p>
          <a:p>
            <a:r>
              <a:rPr lang="en-GB" sz="3200" dirty="0"/>
              <a:t>PassPhrases are generally better than passwords because they are much longer.</a:t>
            </a:r>
          </a:p>
          <a:p>
            <a:r>
              <a:rPr lang="en-GB" sz="3200" dirty="0"/>
              <a:t>A PassPhrase is a combination of about three to five completely unrelated words.</a:t>
            </a:r>
          </a:p>
        </p:txBody>
      </p:sp>
    </p:spTree>
    <p:extLst>
      <p:ext uri="{BB962C8B-B14F-4D97-AF65-F5344CB8AC3E}">
        <p14:creationId xmlns:p14="http://schemas.microsoft.com/office/powerpoint/2010/main" val="250063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AC9CAA-C753-416D-8DC4-42541307C934}"/>
              </a:ext>
            </a:extLst>
          </p:cNvPr>
          <p:cNvSpPr>
            <a:spLocks noGrp="1"/>
          </p:cNvSpPr>
          <p:nvPr>
            <p:ph idx="1"/>
          </p:nvPr>
        </p:nvSpPr>
        <p:spPr>
          <a:xfrm>
            <a:off x="1107347" y="553673"/>
            <a:ext cx="10246453" cy="5623290"/>
          </a:xfrm>
        </p:spPr>
        <p:txBody>
          <a:bodyPr>
            <a:normAutofit fontScale="92500"/>
          </a:bodyPr>
          <a:lstStyle/>
          <a:p>
            <a:r>
              <a:rPr lang="en-GB" sz="3200" dirty="0">
                <a:solidFill>
                  <a:schemeClr val="bg1"/>
                </a:solidFill>
              </a:rPr>
              <a:t>One way to create a password is to take the initial letters of a simple phrase</a:t>
            </a:r>
          </a:p>
          <a:p>
            <a:r>
              <a:rPr lang="en-GB" sz="3200" dirty="0"/>
              <a:t>J</a:t>
            </a:r>
            <a:r>
              <a:rPr lang="en-GB" sz="3200" dirty="0">
                <a:solidFill>
                  <a:schemeClr val="bg1"/>
                </a:solidFill>
              </a:rPr>
              <a:t>ack </a:t>
            </a:r>
            <a:r>
              <a:rPr lang="en-GB" sz="3200" dirty="0"/>
              <a:t>a</a:t>
            </a:r>
            <a:r>
              <a:rPr lang="en-GB" sz="3200" dirty="0">
                <a:solidFill>
                  <a:schemeClr val="bg1"/>
                </a:solidFill>
              </a:rPr>
              <a:t>nd </a:t>
            </a:r>
            <a:r>
              <a:rPr lang="en-GB" sz="3200" dirty="0"/>
              <a:t>J</a:t>
            </a:r>
            <a:r>
              <a:rPr lang="en-GB" sz="3200" dirty="0">
                <a:solidFill>
                  <a:schemeClr val="bg1"/>
                </a:solidFill>
              </a:rPr>
              <a:t>ill </a:t>
            </a:r>
            <a:r>
              <a:rPr lang="en-GB" sz="3200" dirty="0"/>
              <a:t>w</a:t>
            </a:r>
            <a:r>
              <a:rPr lang="en-GB" sz="3200" dirty="0">
                <a:solidFill>
                  <a:schemeClr val="bg1"/>
                </a:solidFill>
              </a:rPr>
              <a:t>ent </a:t>
            </a:r>
            <a:r>
              <a:rPr lang="en-GB" sz="3200" dirty="0"/>
              <a:t>u</a:t>
            </a:r>
            <a:r>
              <a:rPr lang="en-GB" sz="3200" dirty="0">
                <a:solidFill>
                  <a:schemeClr val="bg1"/>
                </a:solidFill>
              </a:rPr>
              <a:t>p </a:t>
            </a:r>
            <a:r>
              <a:rPr lang="en-GB" sz="3200" dirty="0"/>
              <a:t>t</a:t>
            </a:r>
            <a:r>
              <a:rPr lang="en-GB" sz="3200" dirty="0">
                <a:solidFill>
                  <a:schemeClr val="bg1"/>
                </a:solidFill>
              </a:rPr>
              <a:t>he </a:t>
            </a:r>
            <a:r>
              <a:rPr lang="en-GB" sz="3200" dirty="0"/>
              <a:t>h</a:t>
            </a:r>
            <a:r>
              <a:rPr lang="en-GB" sz="3200" dirty="0">
                <a:solidFill>
                  <a:schemeClr val="bg1"/>
                </a:solidFill>
              </a:rPr>
              <a:t>ill </a:t>
            </a:r>
            <a:r>
              <a:rPr lang="en-GB" sz="3200" dirty="0"/>
              <a:t>t</a:t>
            </a:r>
            <a:r>
              <a:rPr lang="en-GB" sz="3200" dirty="0">
                <a:solidFill>
                  <a:schemeClr val="bg1"/>
                </a:solidFill>
              </a:rPr>
              <a:t>o </a:t>
            </a:r>
            <a:r>
              <a:rPr lang="en-GB" sz="3200" dirty="0"/>
              <a:t>f</a:t>
            </a:r>
            <a:r>
              <a:rPr lang="en-GB" sz="3200" dirty="0">
                <a:solidFill>
                  <a:schemeClr val="bg1"/>
                </a:solidFill>
              </a:rPr>
              <a:t>etch </a:t>
            </a:r>
            <a:r>
              <a:rPr lang="en-GB" sz="3200" dirty="0"/>
              <a:t>a p</a:t>
            </a:r>
            <a:r>
              <a:rPr lang="en-GB" sz="3200" dirty="0">
                <a:solidFill>
                  <a:schemeClr val="bg1"/>
                </a:solidFill>
              </a:rPr>
              <a:t>ail </a:t>
            </a:r>
            <a:r>
              <a:rPr lang="en-GB" sz="3200" dirty="0"/>
              <a:t>o</a:t>
            </a:r>
            <a:r>
              <a:rPr lang="en-GB" sz="3200" dirty="0">
                <a:solidFill>
                  <a:schemeClr val="bg1"/>
                </a:solidFill>
              </a:rPr>
              <a:t>f </a:t>
            </a:r>
            <a:r>
              <a:rPr lang="en-GB" sz="3200" dirty="0"/>
              <a:t>w</a:t>
            </a:r>
            <a:r>
              <a:rPr lang="en-GB" sz="3200" dirty="0">
                <a:solidFill>
                  <a:schemeClr val="bg1"/>
                </a:solidFill>
              </a:rPr>
              <a:t>ater</a:t>
            </a:r>
            <a:br>
              <a:rPr lang="en-GB" sz="3200" dirty="0">
                <a:solidFill>
                  <a:schemeClr val="bg1"/>
                </a:solidFill>
              </a:rPr>
            </a:br>
            <a:r>
              <a:rPr lang="en-GB" sz="3200" dirty="0">
                <a:solidFill>
                  <a:schemeClr val="bg1"/>
                </a:solidFill>
              </a:rPr>
              <a:t>becomes JaJwuthtfapow</a:t>
            </a:r>
          </a:p>
          <a:p>
            <a:r>
              <a:rPr lang="en-GB" sz="3200" dirty="0"/>
              <a:t>To add in symbols and numbers, take the a in ‘and’ and substitute it for an &amp; (special character) and the ‘o’ for a 0 (number) – this substitution doesn’t necessarily make it stronger, but is on the way to conform to formatting requirements.</a:t>
            </a:r>
          </a:p>
          <a:p>
            <a:r>
              <a:rPr lang="en-GB" sz="3200" dirty="0"/>
              <a:t>You now have </a:t>
            </a:r>
            <a:r>
              <a:rPr lang="en-GB" sz="3200" dirty="0">
                <a:solidFill>
                  <a:srgbClr val="FFFF00"/>
                </a:solidFill>
              </a:rPr>
              <a:t>J&amp;Jwuthtfap0w </a:t>
            </a:r>
            <a:r>
              <a:rPr lang="en-GB" sz="3200" dirty="0"/>
              <a:t>– adequate for most needs.</a:t>
            </a:r>
          </a:p>
        </p:txBody>
      </p:sp>
    </p:spTree>
    <p:extLst>
      <p:ext uri="{BB962C8B-B14F-4D97-AF65-F5344CB8AC3E}">
        <p14:creationId xmlns:p14="http://schemas.microsoft.com/office/powerpoint/2010/main" val="156222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AC9CAA-C753-416D-8DC4-42541307C934}"/>
              </a:ext>
            </a:extLst>
          </p:cNvPr>
          <p:cNvSpPr>
            <a:spLocks noGrp="1"/>
          </p:cNvSpPr>
          <p:nvPr>
            <p:ph idx="1"/>
          </p:nvPr>
        </p:nvSpPr>
        <p:spPr>
          <a:xfrm>
            <a:off x="1098958" y="562062"/>
            <a:ext cx="10254842" cy="5614901"/>
          </a:xfrm>
        </p:spPr>
        <p:txBody>
          <a:bodyPr>
            <a:normAutofit lnSpcReduction="10000"/>
          </a:bodyPr>
          <a:lstStyle/>
          <a:p>
            <a:r>
              <a:rPr lang="en-GB" sz="3200" dirty="0">
                <a:solidFill>
                  <a:schemeClr val="bg1"/>
                </a:solidFill>
              </a:rPr>
              <a:t>How about from a Hymn</a:t>
            </a:r>
          </a:p>
          <a:p>
            <a:r>
              <a:rPr lang="en-GB" sz="3200" dirty="0"/>
              <a:t>I</a:t>
            </a:r>
            <a:r>
              <a:rPr lang="en-GB" sz="3200" dirty="0">
                <a:solidFill>
                  <a:schemeClr val="bg1"/>
                </a:solidFill>
              </a:rPr>
              <a:t> </a:t>
            </a:r>
            <a:r>
              <a:rPr lang="en-GB" sz="3200" dirty="0"/>
              <a:t>v</a:t>
            </a:r>
            <a:r>
              <a:rPr lang="en-GB" sz="3200" dirty="0">
                <a:solidFill>
                  <a:schemeClr val="bg1"/>
                </a:solidFill>
              </a:rPr>
              <a:t>ow </a:t>
            </a:r>
            <a:r>
              <a:rPr lang="en-GB" sz="3200" dirty="0"/>
              <a:t>t</a:t>
            </a:r>
            <a:r>
              <a:rPr lang="en-GB" sz="3200" dirty="0">
                <a:solidFill>
                  <a:schemeClr val="bg1"/>
                </a:solidFill>
              </a:rPr>
              <a:t>o </a:t>
            </a:r>
            <a:r>
              <a:rPr lang="en-GB" sz="3200" dirty="0"/>
              <a:t>t</a:t>
            </a:r>
            <a:r>
              <a:rPr lang="en-GB" sz="3200" dirty="0">
                <a:solidFill>
                  <a:schemeClr val="bg1"/>
                </a:solidFill>
              </a:rPr>
              <a:t>hee </a:t>
            </a:r>
            <a:r>
              <a:rPr lang="en-GB" sz="3200" dirty="0"/>
              <a:t>m</a:t>
            </a:r>
            <a:r>
              <a:rPr lang="en-GB" sz="3200" dirty="0">
                <a:solidFill>
                  <a:schemeClr val="bg1"/>
                </a:solidFill>
              </a:rPr>
              <a:t>y </a:t>
            </a:r>
            <a:r>
              <a:rPr lang="en-GB" sz="3200" dirty="0"/>
              <a:t>c</a:t>
            </a:r>
            <a:r>
              <a:rPr lang="en-GB" sz="3200" dirty="0">
                <a:solidFill>
                  <a:schemeClr val="bg1"/>
                </a:solidFill>
              </a:rPr>
              <a:t>ountry </a:t>
            </a:r>
            <a:r>
              <a:rPr lang="en-GB" sz="3200" dirty="0"/>
              <a:t>a</a:t>
            </a:r>
            <a:r>
              <a:rPr lang="en-GB" sz="3200" dirty="0">
                <a:solidFill>
                  <a:schemeClr val="bg1"/>
                </a:solidFill>
              </a:rPr>
              <a:t>ll </a:t>
            </a:r>
            <a:r>
              <a:rPr lang="en-GB" sz="3200" dirty="0"/>
              <a:t>e</a:t>
            </a:r>
            <a:r>
              <a:rPr lang="en-GB" sz="3200" dirty="0">
                <a:solidFill>
                  <a:schemeClr val="bg1"/>
                </a:solidFill>
              </a:rPr>
              <a:t>arthly </a:t>
            </a:r>
            <a:r>
              <a:rPr lang="en-GB" sz="3200" dirty="0"/>
              <a:t>t</a:t>
            </a:r>
            <a:r>
              <a:rPr lang="en-GB" sz="3200" dirty="0">
                <a:solidFill>
                  <a:schemeClr val="bg1"/>
                </a:solidFill>
              </a:rPr>
              <a:t>hings </a:t>
            </a:r>
            <a:r>
              <a:rPr lang="en-GB" sz="3200" dirty="0"/>
              <a:t>a</a:t>
            </a:r>
            <a:r>
              <a:rPr lang="en-GB" sz="3200" dirty="0">
                <a:solidFill>
                  <a:schemeClr val="bg1"/>
                </a:solidFill>
              </a:rPr>
              <a:t>bove.  Ivttmcaeta.</a:t>
            </a:r>
          </a:p>
          <a:p>
            <a:r>
              <a:rPr lang="en-GB" sz="3200" dirty="0"/>
              <a:t>Split it in the middle to add some numbers, say 4 perhaps – year of birth maybe </a:t>
            </a:r>
            <a:r>
              <a:rPr lang="en-GB" sz="3200" dirty="0">
                <a:solidFill>
                  <a:srgbClr val="FF0000"/>
                </a:solidFill>
              </a:rPr>
              <a:t>YYYY</a:t>
            </a:r>
            <a:r>
              <a:rPr lang="en-GB" sz="3200" dirty="0"/>
              <a:t> or a </a:t>
            </a:r>
            <a:r>
              <a:rPr lang="en-GB" sz="3200" dirty="0">
                <a:solidFill>
                  <a:srgbClr val="FF0000"/>
                </a:solidFill>
              </a:rPr>
              <a:t>DDMM</a:t>
            </a:r>
            <a:r>
              <a:rPr lang="en-GB" sz="3200" dirty="0"/>
              <a:t> or </a:t>
            </a:r>
            <a:r>
              <a:rPr lang="en-GB" sz="3200" dirty="0">
                <a:solidFill>
                  <a:srgbClr val="FF0000"/>
                </a:solidFill>
              </a:rPr>
              <a:t>MMYY</a:t>
            </a:r>
            <a:r>
              <a:rPr lang="en-GB" sz="3200" dirty="0"/>
              <a:t> for something that you can easily remember.</a:t>
            </a:r>
          </a:p>
          <a:p>
            <a:r>
              <a:rPr lang="en-GB" sz="3200" dirty="0"/>
              <a:t>Ivttm</a:t>
            </a:r>
            <a:r>
              <a:rPr lang="en-GB" sz="3200" dirty="0">
                <a:solidFill>
                  <a:srgbClr val="FF0000"/>
                </a:solidFill>
              </a:rPr>
              <a:t>1954</a:t>
            </a:r>
            <a:r>
              <a:rPr lang="en-GB" sz="3200" dirty="0"/>
              <a:t>caeta   </a:t>
            </a:r>
          </a:p>
          <a:p>
            <a:r>
              <a:rPr lang="en-GB" sz="3200" dirty="0"/>
              <a:t>Add in some special characters  </a:t>
            </a:r>
            <a:r>
              <a:rPr lang="en-GB" sz="3200" dirty="0">
                <a:solidFill>
                  <a:srgbClr val="FFFF00"/>
                </a:solidFill>
              </a:rPr>
              <a:t>#</a:t>
            </a:r>
            <a:r>
              <a:rPr lang="en-GB" sz="3200" dirty="0"/>
              <a:t>Ivttm1954caeta</a:t>
            </a:r>
            <a:r>
              <a:rPr lang="en-GB" sz="3200" dirty="0">
                <a:solidFill>
                  <a:srgbClr val="FFFF00"/>
                </a:solidFill>
              </a:rPr>
              <a:t>+</a:t>
            </a:r>
            <a:r>
              <a:rPr lang="en-GB" sz="3200" dirty="0"/>
              <a:t>   Eh voila</a:t>
            </a:r>
          </a:p>
        </p:txBody>
      </p:sp>
    </p:spTree>
    <p:extLst>
      <p:ext uri="{BB962C8B-B14F-4D97-AF65-F5344CB8AC3E}">
        <p14:creationId xmlns:p14="http://schemas.microsoft.com/office/powerpoint/2010/main" val="133619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638E1-8DF8-4513-8510-B527531CBFE8}"/>
              </a:ext>
            </a:extLst>
          </p:cNvPr>
          <p:cNvSpPr>
            <a:spLocks noGrp="1"/>
          </p:cNvSpPr>
          <p:nvPr>
            <p:ph type="title"/>
          </p:nvPr>
        </p:nvSpPr>
        <p:spPr>
          <a:xfrm>
            <a:off x="1090569" y="562062"/>
            <a:ext cx="9956841" cy="1535026"/>
          </a:xfrm>
        </p:spPr>
        <p:txBody>
          <a:bodyPr/>
          <a:lstStyle/>
          <a:p>
            <a:r>
              <a:rPr lang="en-GB" dirty="0"/>
              <a:t>Pass Phrases</a:t>
            </a:r>
          </a:p>
        </p:txBody>
      </p:sp>
      <p:sp>
        <p:nvSpPr>
          <p:cNvPr id="3" name="Content Placeholder 2">
            <a:extLst>
              <a:ext uri="{FF2B5EF4-FFF2-40B4-BE49-F238E27FC236}">
                <a16:creationId xmlns:a16="http://schemas.microsoft.com/office/drawing/2014/main" id="{288641F4-D984-4E93-A8AE-5B417713BF70}"/>
              </a:ext>
            </a:extLst>
          </p:cNvPr>
          <p:cNvSpPr>
            <a:spLocks noGrp="1"/>
          </p:cNvSpPr>
          <p:nvPr>
            <p:ph idx="1"/>
          </p:nvPr>
        </p:nvSpPr>
        <p:spPr>
          <a:xfrm>
            <a:off x="1117579" y="1754490"/>
            <a:ext cx="9956842" cy="3676947"/>
          </a:xfrm>
        </p:spPr>
        <p:txBody>
          <a:bodyPr>
            <a:noAutofit/>
          </a:bodyPr>
          <a:lstStyle/>
          <a:p>
            <a:r>
              <a:rPr lang="en-GB" sz="2800" dirty="0">
                <a:solidFill>
                  <a:schemeClr val="bg1"/>
                </a:solidFill>
              </a:rPr>
              <a:t>A PassPhrase – a combination of about 3-5 completely unrelated words - is not necessarily more complicated than a regular strong password, but it is easier to remember and stronger by virtue of it’s length &gt;than 20-25 characters.</a:t>
            </a:r>
          </a:p>
          <a:p>
            <a:r>
              <a:rPr lang="en-GB" sz="2800" dirty="0"/>
              <a:t>There are PassPhrase lists to help you generate a suitable PassPhrase, easier is to open a dictionary and stab your finger somewhere on the page!</a:t>
            </a:r>
          </a:p>
          <a:p>
            <a:r>
              <a:rPr lang="en-GB" sz="2800" dirty="0"/>
              <a:t>You might end up with </a:t>
            </a:r>
            <a:r>
              <a:rPr lang="en-GB" sz="2800" dirty="0">
                <a:solidFill>
                  <a:srgbClr val="FF0000"/>
                </a:solidFill>
              </a:rPr>
              <a:t>clink, photo, sweep, group </a:t>
            </a:r>
            <a:r>
              <a:rPr lang="en-GB" sz="2800" dirty="0"/>
              <a:t>&amp;</a:t>
            </a:r>
            <a:r>
              <a:rPr lang="en-GB" sz="2800" dirty="0">
                <a:solidFill>
                  <a:srgbClr val="FF0000"/>
                </a:solidFill>
              </a:rPr>
              <a:t> chain</a:t>
            </a:r>
            <a:r>
              <a:rPr lang="en-GB" sz="2800" dirty="0"/>
              <a:t>.</a:t>
            </a:r>
          </a:p>
          <a:p>
            <a:endParaRPr lang="en-GB" sz="2800" dirty="0"/>
          </a:p>
        </p:txBody>
      </p:sp>
    </p:spTree>
    <p:extLst>
      <p:ext uri="{BB962C8B-B14F-4D97-AF65-F5344CB8AC3E}">
        <p14:creationId xmlns:p14="http://schemas.microsoft.com/office/powerpoint/2010/main" val="2934099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638E1-8DF8-4513-8510-B527531CBFE8}"/>
              </a:ext>
            </a:extLst>
          </p:cNvPr>
          <p:cNvSpPr>
            <a:spLocks noGrp="1"/>
          </p:cNvSpPr>
          <p:nvPr>
            <p:ph type="title"/>
          </p:nvPr>
        </p:nvSpPr>
        <p:spPr>
          <a:xfrm>
            <a:off x="1107347" y="570451"/>
            <a:ext cx="9940063" cy="1526637"/>
          </a:xfrm>
        </p:spPr>
        <p:txBody>
          <a:bodyPr/>
          <a:lstStyle/>
          <a:p>
            <a:r>
              <a:rPr lang="en-GB" dirty="0"/>
              <a:t>Pass Phrases</a:t>
            </a:r>
          </a:p>
        </p:txBody>
      </p:sp>
      <p:sp>
        <p:nvSpPr>
          <p:cNvPr id="3" name="Content Placeholder 2">
            <a:extLst>
              <a:ext uri="{FF2B5EF4-FFF2-40B4-BE49-F238E27FC236}">
                <a16:creationId xmlns:a16="http://schemas.microsoft.com/office/drawing/2014/main" id="{288641F4-D984-4E93-A8AE-5B417713BF70}"/>
              </a:ext>
            </a:extLst>
          </p:cNvPr>
          <p:cNvSpPr>
            <a:spLocks noGrp="1"/>
          </p:cNvSpPr>
          <p:nvPr>
            <p:ph idx="1"/>
          </p:nvPr>
        </p:nvSpPr>
        <p:spPr>
          <a:xfrm>
            <a:off x="1107347" y="1969458"/>
            <a:ext cx="9940064" cy="3656852"/>
          </a:xfrm>
        </p:spPr>
        <p:txBody>
          <a:bodyPr>
            <a:noAutofit/>
          </a:bodyPr>
          <a:lstStyle/>
          <a:p>
            <a:r>
              <a:rPr lang="en-GB" sz="2800" dirty="0"/>
              <a:t>Your passphrase becomes </a:t>
            </a:r>
            <a:r>
              <a:rPr lang="en-GB" sz="2800" dirty="0">
                <a:solidFill>
                  <a:srgbClr val="FF0000"/>
                </a:solidFill>
              </a:rPr>
              <a:t>clinkphotosweepgroupchain</a:t>
            </a:r>
          </a:p>
          <a:p>
            <a:r>
              <a:rPr lang="en-GB" sz="2800" dirty="0"/>
              <a:t>Add in some capitals, say the 2</a:t>
            </a:r>
            <a:r>
              <a:rPr lang="en-GB" sz="2800" baseline="30000" dirty="0"/>
              <a:t>nd</a:t>
            </a:r>
            <a:r>
              <a:rPr lang="en-GB" sz="2800" dirty="0"/>
              <a:t> letter of each word c</a:t>
            </a:r>
            <a:r>
              <a:rPr lang="en-GB" sz="2800" dirty="0">
                <a:solidFill>
                  <a:srgbClr val="FF0000"/>
                </a:solidFill>
              </a:rPr>
              <a:t>L</a:t>
            </a:r>
            <a:r>
              <a:rPr lang="en-GB" sz="2800" dirty="0"/>
              <a:t>inkp</a:t>
            </a:r>
            <a:r>
              <a:rPr lang="en-GB" sz="2800" dirty="0">
                <a:solidFill>
                  <a:srgbClr val="FF0000"/>
                </a:solidFill>
              </a:rPr>
              <a:t>H</a:t>
            </a:r>
            <a:r>
              <a:rPr lang="en-GB" sz="2800" dirty="0"/>
              <a:t>otos</a:t>
            </a:r>
            <a:r>
              <a:rPr lang="en-GB" sz="2800" dirty="0">
                <a:solidFill>
                  <a:srgbClr val="FF0000"/>
                </a:solidFill>
              </a:rPr>
              <a:t>W</a:t>
            </a:r>
            <a:r>
              <a:rPr lang="en-GB" sz="2800" dirty="0"/>
              <a:t>eepg</a:t>
            </a:r>
            <a:r>
              <a:rPr lang="en-GB" sz="2800" dirty="0">
                <a:solidFill>
                  <a:srgbClr val="FF0000"/>
                </a:solidFill>
              </a:rPr>
              <a:t>R</a:t>
            </a:r>
            <a:r>
              <a:rPr lang="en-GB" sz="2800" dirty="0"/>
              <a:t>oupc</a:t>
            </a:r>
            <a:r>
              <a:rPr lang="en-GB" sz="2800" dirty="0">
                <a:solidFill>
                  <a:srgbClr val="FF0000"/>
                </a:solidFill>
              </a:rPr>
              <a:t>H</a:t>
            </a:r>
            <a:r>
              <a:rPr lang="en-GB" sz="2800" dirty="0"/>
              <a:t>ain</a:t>
            </a:r>
          </a:p>
          <a:p>
            <a:r>
              <a:rPr lang="en-GB" sz="2800" dirty="0"/>
              <a:t>Separate the words with a special character or set of characters</a:t>
            </a:r>
            <a:br>
              <a:rPr lang="en-GB" sz="2800" dirty="0"/>
            </a:br>
            <a:r>
              <a:rPr lang="en-GB" sz="2800" dirty="0"/>
              <a:t>cLink</a:t>
            </a:r>
            <a:r>
              <a:rPr lang="en-GB" sz="2800" dirty="0">
                <a:solidFill>
                  <a:srgbClr val="FF0000"/>
                </a:solidFill>
              </a:rPr>
              <a:t>-</a:t>
            </a:r>
            <a:r>
              <a:rPr lang="en-GB" sz="2800" dirty="0"/>
              <a:t>pHoto</a:t>
            </a:r>
            <a:r>
              <a:rPr lang="en-GB" sz="2800" dirty="0">
                <a:solidFill>
                  <a:srgbClr val="FF0000"/>
                </a:solidFill>
              </a:rPr>
              <a:t>-</a:t>
            </a:r>
            <a:r>
              <a:rPr lang="en-GB" sz="2800" dirty="0"/>
              <a:t>sWeep</a:t>
            </a:r>
            <a:r>
              <a:rPr lang="en-GB" sz="2800" dirty="0">
                <a:solidFill>
                  <a:srgbClr val="FF0000"/>
                </a:solidFill>
              </a:rPr>
              <a:t>-</a:t>
            </a:r>
            <a:r>
              <a:rPr lang="en-GB" sz="2800" dirty="0"/>
              <a:t>gRoup</a:t>
            </a:r>
            <a:r>
              <a:rPr lang="en-GB" sz="2800" dirty="0">
                <a:solidFill>
                  <a:srgbClr val="FF0000"/>
                </a:solidFill>
              </a:rPr>
              <a:t>-</a:t>
            </a:r>
            <a:r>
              <a:rPr lang="en-GB" sz="2800" dirty="0"/>
              <a:t>cHain</a:t>
            </a:r>
          </a:p>
          <a:p>
            <a:r>
              <a:rPr lang="en-GB" sz="2800" dirty="0"/>
              <a:t>Add in some numbers cLink-</a:t>
            </a:r>
            <a:r>
              <a:rPr lang="en-GB" sz="2800" dirty="0">
                <a:solidFill>
                  <a:srgbClr val="FF0000"/>
                </a:solidFill>
              </a:rPr>
              <a:t>1</a:t>
            </a:r>
            <a:r>
              <a:rPr lang="en-GB" sz="2800" dirty="0"/>
              <a:t>pHoto-</a:t>
            </a:r>
            <a:r>
              <a:rPr lang="en-GB" sz="2800" dirty="0">
                <a:solidFill>
                  <a:srgbClr val="FF0000"/>
                </a:solidFill>
              </a:rPr>
              <a:t>9</a:t>
            </a:r>
            <a:r>
              <a:rPr lang="en-GB" sz="2800" dirty="0"/>
              <a:t>sWeep-</a:t>
            </a:r>
            <a:r>
              <a:rPr lang="en-GB" sz="2800" dirty="0">
                <a:solidFill>
                  <a:srgbClr val="FF0000"/>
                </a:solidFill>
              </a:rPr>
              <a:t>5</a:t>
            </a:r>
            <a:r>
              <a:rPr lang="en-GB" sz="2800" dirty="0"/>
              <a:t>gRoup-</a:t>
            </a:r>
            <a:r>
              <a:rPr lang="en-GB" sz="2800" dirty="0">
                <a:solidFill>
                  <a:srgbClr val="FF0000"/>
                </a:solidFill>
              </a:rPr>
              <a:t>4</a:t>
            </a:r>
            <a:r>
              <a:rPr lang="en-GB" sz="2800" dirty="0"/>
              <a:t>cHain  and you have a </a:t>
            </a:r>
            <a:r>
              <a:rPr lang="en-GB" sz="2800" i="1" dirty="0"/>
              <a:t>really</a:t>
            </a:r>
            <a:r>
              <a:rPr lang="en-GB" sz="2800" dirty="0"/>
              <a:t> secure password!  This might be too far!!</a:t>
            </a:r>
          </a:p>
        </p:txBody>
      </p:sp>
    </p:spTree>
    <p:extLst>
      <p:ext uri="{BB962C8B-B14F-4D97-AF65-F5344CB8AC3E}">
        <p14:creationId xmlns:p14="http://schemas.microsoft.com/office/powerpoint/2010/main" val="4282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85028-E968-44A8-AEE8-DE87C793650B}"/>
              </a:ext>
            </a:extLst>
          </p:cNvPr>
          <p:cNvSpPr>
            <a:spLocks noGrp="1"/>
          </p:cNvSpPr>
          <p:nvPr>
            <p:ph type="title"/>
          </p:nvPr>
        </p:nvSpPr>
        <p:spPr>
          <a:xfrm>
            <a:off x="1098959" y="562062"/>
            <a:ext cx="9948452" cy="1535026"/>
          </a:xfrm>
        </p:spPr>
        <p:txBody>
          <a:bodyPr/>
          <a:lstStyle/>
          <a:p>
            <a:r>
              <a:rPr lang="en-GB" dirty="0"/>
              <a:t>Changing Passwords</a:t>
            </a:r>
          </a:p>
        </p:txBody>
      </p:sp>
      <p:sp>
        <p:nvSpPr>
          <p:cNvPr id="3" name="Content Placeholder 2">
            <a:extLst>
              <a:ext uri="{FF2B5EF4-FFF2-40B4-BE49-F238E27FC236}">
                <a16:creationId xmlns:a16="http://schemas.microsoft.com/office/drawing/2014/main" id="{ABC88F02-8BEA-489B-9800-24D88ADAC89B}"/>
              </a:ext>
            </a:extLst>
          </p:cNvPr>
          <p:cNvSpPr>
            <a:spLocks noGrp="1"/>
          </p:cNvSpPr>
          <p:nvPr>
            <p:ph idx="1"/>
          </p:nvPr>
        </p:nvSpPr>
        <p:spPr>
          <a:xfrm>
            <a:off x="1098958" y="2114254"/>
            <a:ext cx="9948453" cy="3676947"/>
          </a:xfrm>
        </p:spPr>
        <p:txBody>
          <a:bodyPr>
            <a:normAutofit/>
          </a:bodyPr>
          <a:lstStyle/>
          <a:p>
            <a:r>
              <a:rPr lang="en-GB" sz="2800" dirty="0">
                <a:solidFill>
                  <a:schemeClr val="bg1"/>
                </a:solidFill>
              </a:rPr>
              <a:t>Take “Adequate Precautions”.</a:t>
            </a:r>
          </a:p>
          <a:p>
            <a:r>
              <a:rPr lang="en-GB" sz="2800" dirty="0">
                <a:solidFill>
                  <a:schemeClr val="bg1"/>
                </a:solidFill>
              </a:rPr>
              <a:t>For online Banking passwords, I recommend you change it every six months.  </a:t>
            </a:r>
          </a:p>
          <a:p>
            <a:r>
              <a:rPr lang="en-GB" sz="2800" dirty="0"/>
              <a:t>You might keep your ‘regular’ password but add some sort of date code to it.  I added 4 digits to mine in the format MMYY.  “</a:t>
            </a:r>
            <a:r>
              <a:rPr lang="en-GB" sz="2800" dirty="0" err="1"/>
              <a:t>xxxxxxxxxx</a:t>
            </a:r>
            <a:r>
              <a:rPr lang="en-GB" sz="2800" dirty="0" err="1">
                <a:solidFill>
                  <a:srgbClr val="FF0000"/>
                </a:solidFill>
              </a:rPr>
              <a:t>MMYY</a:t>
            </a:r>
            <a:r>
              <a:rPr lang="en-GB" sz="2800" dirty="0"/>
              <a:t>”</a:t>
            </a:r>
          </a:p>
        </p:txBody>
      </p:sp>
    </p:spTree>
    <p:extLst>
      <p:ext uri="{BB962C8B-B14F-4D97-AF65-F5344CB8AC3E}">
        <p14:creationId xmlns:p14="http://schemas.microsoft.com/office/powerpoint/2010/main" val="418479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85028-E968-44A8-AEE8-DE87C793650B}"/>
              </a:ext>
            </a:extLst>
          </p:cNvPr>
          <p:cNvSpPr>
            <a:spLocks noGrp="1"/>
          </p:cNvSpPr>
          <p:nvPr>
            <p:ph type="title"/>
          </p:nvPr>
        </p:nvSpPr>
        <p:spPr>
          <a:xfrm>
            <a:off x="1098959" y="562062"/>
            <a:ext cx="9948452" cy="1535026"/>
          </a:xfrm>
        </p:spPr>
        <p:txBody>
          <a:bodyPr/>
          <a:lstStyle/>
          <a:p>
            <a:r>
              <a:rPr lang="en-GB" dirty="0"/>
              <a:t>Changing Passwords</a:t>
            </a:r>
          </a:p>
        </p:txBody>
      </p:sp>
      <p:sp>
        <p:nvSpPr>
          <p:cNvPr id="3" name="Content Placeholder 2">
            <a:extLst>
              <a:ext uri="{FF2B5EF4-FFF2-40B4-BE49-F238E27FC236}">
                <a16:creationId xmlns:a16="http://schemas.microsoft.com/office/drawing/2014/main" id="{ABC88F02-8BEA-489B-9800-24D88ADAC89B}"/>
              </a:ext>
            </a:extLst>
          </p:cNvPr>
          <p:cNvSpPr>
            <a:spLocks noGrp="1"/>
          </p:cNvSpPr>
          <p:nvPr>
            <p:ph idx="1"/>
          </p:nvPr>
        </p:nvSpPr>
        <p:spPr>
          <a:xfrm>
            <a:off x="1098958" y="2114254"/>
            <a:ext cx="9948453" cy="3676947"/>
          </a:xfrm>
        </p:spPr>
        <p:txBody>
          <a:bodyPr>
            <a:normAutofit/>
          </a:bodyPr>
          <a:lstStyle/>
          <a:p>
            <a:r>
              <a:rPr lang="en-GB" sz="2800" dirty="0">
                <a:solidFill>
                  <a:schemeClr val="bg1"/>
                </a:solidFill>
              </a:rPr>
              <a:t>If you make the MMYY the 6 month point in the future, then you will know when to change it when the time arrives.  So, if we changed it today, the 6 month point would be xxxxxxxxxx</a:t>
            </a:r>
            <a:r>
              <a:rPr lang="en-GB" sz="2800" dirty="0"/>
              <a:t>0922</a:t>
            </a:r>
            <a:r>
              <a:rPr lang="en-GB" sz="2800" dirty="0">
                <a:solidFill>
                  <a:schemeClr val="bg1"/>
                </a:solidFill>
              </a:rPr>
              <a:t> </a:t>
            </a:r>
            <a:br>
              <a:rPr lang="en-GB" sz="2800" dirty="0">
                <a:solidFill>
                  <a:schemeClr val="bg1"/>
                </a:solidFill>
              </a:rPr>
            </a:br>
            <a:r>
              <a:rPr lang="en-GB" sz="2800" dirty="0">
                <a:solidFill>
                  <a:schemeClr val="bg1"/>
                </a:solidFill>
              </a:rPr>
              <a:t>(Sep – the </a:t>
            </a:r>
            <a:r>
              <a:rPr lang="en-GB" sz="2800" dirty="0"/>
              <a:t>09</a:t>
            </a:r>
            <a:r>
              <a:rPr lang="en-GB" sz="2800" baseline="30000" dirty="0">
                <a:solidFill>
                  <a:schemeClr val="bg1"/>
                </a:solidFill>
              </a:rPr>
              <a:t>th</a:t>
            </a:r>
            <a:r>
              <a:rPr lang="en-GB" sz="2800" dirty="0">
                <a:solidFill>
                  <a:schemeClr val="bg1"/>
                </a:solidFill>
              </a:rPr>
              <a:t> month and 22 for 20</a:t>
            </a:r>
            <a:r>
              <a:rPr lang="en-GB" sz="2800" dirty="0"/>
              <a:t>22</a:t>
            </a:r>
            <a:r>
              <a:rPr lang="en-GB" sz="2800" dirty="0">
                <a:solidFill>
                  <a:schemeClr val="bg1"/>
                </a:solidFill>
              </a:rPr>
              <a:t>).</a:t>
            </a:r>
          </a:p>
          <a:p>
            <a:r>
              <a:rPr lang="en-GB" sz="2800" dirty="0"/>
              <a:t>If you change it in </a:t>
            </a:r>
            <a:r>
              <a:rPr lang="en-GB" sz="2800" dirty="0">
                <a:solidFill>
                  <a:srgbClr val="FF0000"/>
                </a:solidFill>
              </a:rPr>
              <a:t>Apr May or Jun </a:t>
            </a:r>
            <a:r>
              <a:rPr lang="en-GB" sz="2800" dirty="0"/>
              <a:t>&amp; </a:t>
            </a:r>
            <a:r>
              <a:rPr lang="en-GB" sz="2800" dirty="0">
                <a:solidFill>
                  <a:srgbClr val="FF0000"/>
                </a:solidFill>
              </a:rPr>
              <a:t>Oct, Nov or Dec </a:t>
            </a:r>
            <a:r>
              <a:rPr lang="en-GB" sz="2800" dirty="0"/>
              <a:t>then you will always get at least two numbers to change.  </a:t>
            </a:r>
          </a:p>
        </p:txBody>
      </p:sp>
    </p:spTree>
    <p:extLst>
      <p:ext uri="{BB962C8B-B14F-4D97-AF65-F5344CB8AC3E}">
        <p14:creationId xmlns:p14="http://schemas.microsoft.com/office/powerpoint/2010/main" val="107442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fontScale="90000"/>
          </a:bodyPr>
          <a:lstStyle/>
          <a:p>
            <a:pPr algn="ctr"/>
            <a:r>
              <a:rPr lang="en-US" sz="6000" kern="1200" dirty="0">
                <a:solidFill>
                  <a:srgbClr val="FFFFFF"/>
                </a:solidFill>
                <a:latin typeface="+mj-lt"/>
                <a:ea typeface="+mj-ea"/>
                <a:cs typeface="+mj-cs"/>
              </a:rPr>
              <a:t>Make everything unique</a:t>
            </a:r>
          </a:p>
        </p:txBody>
      </p:sp>
    </p:spTree>
    <p:extLst>
      <p:ext uri="{BB962C8B-B14F-4D97-AF65-F5344CB8AC3E}">
        <p14:creationId xmlns:p14="http://schemas.microsoft.com/office/powerpoint/2010/main" val="2428084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C5C1-3487-4AA9-933F-692A6C35CF18}"/>
              </a:ext>
            </a:extLst>
          </p:cNvPr>
          <p:cNvSpPr>
            <a:spLocks noGrp="1"/>
          </p:cNvSpPr>
          <p:nvPr>
            <p:ph type="title"/>
          </p:nvPr>
        </p:nvSpPr>
        <p:spPr>
          <a:xfrm>
            <a:off x="1115736" y="562062"/>
            <a:ext cx="9931675" cy="1535026"/>
          </a:xfrm>
        </p:spPr>
        <p:txBody>
          <a:bodyPr/>
          <a:lstStyle/>
          <a:p>
            <a:r>
              <a:rPr lang="en-GB" dirty="0"/>
              <a:t>Make them different, make them unique</a:t>
            </a:r>
          </a:p>
        </p:txBody>
      </p:sp>
      <p:sp>
        <p:nvSpPr>
          <p:cNvPr id="3" name="Content Placeholder 2">
            <a:extLst>
              <a:ext uri="{FF2B5EF4-FFF2-40B4-BE49-F238E27FC236}">
                <a16:creationId xmlns:a16="http://schemas.microsoft.com/office/drawing/2014/main" id="{E81ED9D5-1337-4B93-A80C-8A06E193C0D9}"/>
              </a:ext>
            </a:extLst>
          </p:cNvPr>
          <p:cNvSpPr>
            <a:spLocks noGrp="1"/>
          </p:cNvSpPr>
          <p:nvPr>
            <p:ph idx="1"/>
          </p:nvPr>
        </p:nvSpPr>
        <p:spPr>
          <a:xfrm>
            <a:off x="1115736" y="2114254"/>
            <a:ext cx="9931676" cy="3676947"/>
          </a:xfrm>
        </p:spPr>
        <p:txBody>
          <a:bodyPr>
            <a:normAutofit fontScale="92500" lnSpcReduction="20000"/>
          </a:bodyPr>
          <a:lstStyle/>
          <a:p>
            <a:r>
              <a:rPr lang="en-GB" sz="2800" dirty="0">
                <a:solidFill>
                  <a:schemeClr val="bg1"/>
                </a:solidFill>
              </a:rPr>
              <a:t>Many people use the same password for every occasion, this is a mistake.  Ideally, everyone should be different.</a:t>
            </a:r>
          </a:p>
          <a:p>
            <a:r>
              <a:rPr lang="en-GB" sz="2800" dirty="0"/>
              <a:t>One way is a take your regular or base password and add a few extra characters – 3 is a good number, to make it unique.  Make the extra characters specific to the website or service you are using so that you can easily remember it.</a:t>
            </a:r>
          </a:p>
          <a:p>
            <a:r>
              <a:rPr lang="en-GB" sz="2800" dirty="0"/>
              <a:t>This works for logins and usernames too.</a:t>
            </a:r>
          </a:p>
          <a:p>
            <a:r>
              <a:rPr lang="en-GB" sz="2800" dirty="0"/>
              <a:t>Never use/tick ‘Remember me’.</a:t>
            </a:r>
          </a:p>
        </p:txBody>
      </p:sp>
    </p:spTree>
    <p:extLst>
      <p:ext uri="{BB962C8B-B14F-4D97-AF65-F5344CB8AC3E}">
        <p14:creationId xmlns:p14="http://schemas.microsoft.com/office/powerpoint/2010/main" val="68011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A55AC6-9D2D-498D-983E-4ED3775584DB}"/>
              </a:ext>
            </a:extLst>
          </p:cNvPr>
          <p:cNvPicPr>
            <a:picLocks noChangeAspect="1"/>
          </p:cNvPicPr>
          <p:nvPr/>
        </p:nvPicPr>
        <p:blipFill rotWithShape="1">
          <a:blip r:embed="rId3"/>
          <a:srcRect t="3386" b="27383"/>
          <a:stretch/>
        </p:blipFill>
        <p:spPr>
          <a:xfrm>
            <a:off x="20" y="10"/>
            <a:ext cx="12191980" cy="6857990"/>
          </a:xfrm>
          <a:prstGeom prst="rect">
            <a:avLst/>
          </a:prstGeom>
        </p:spPr>
      </p:pic>
    </p:spTree>
    <p:extLst>
      <p:ext uri="{BB962C8B-B14F-4D97-AF65-F5344CB8AC3E}">
        <p14:creationId xmlns:p14="http://schemas.microsoft.com/office/powerpoint/2010/main" val="401230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BD33AB-0D26-46E3-90FA-79172D695D82}"/>
              </a:ext>
            </a:extLst>
          </p:cNvPr>
          <p:cNvPicPr>
            <a:picLocks noChangeAspect="1"/>
          </p:cNvPicPr>
          <p:nvPr/>
        </p:nvPicPr>
        <p:blipFill>
          <a:blip r:embed="rId3"/>
          <a:stretch>
            <a:fillRect/>
          </a:stretch>
        </p:blipFill>
        <p:spPr>
          <a:xfrm>
            <a:off x="1875692" y="0"/>
            <a:ext cx="8440615" cy="6858000"/>
          </a:xfrm>
          <a:prstGeom prst="rect">
            <a:avLst/>
          </a:prstGeom>
        </p:spPr>
      </p:pic>
    </p:spTree>
    <p:extLst>
      <p:ext uri="{BB962C8B-B14F-4D97-AF65-F5344CB8AC3E}">
        <p14:creationId xmlns:p14="http://schemas.microsoft.com/office/powerpoint/2010/main" val="4079567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C17AEA-4A98-45ED-8769-C7CB5749F8C7}"/>
              </a:ext>
            </a:extLst>
          </p:cNvPr>
          <p:cNvPicPr>
            <a:picLocks noChangeAspect="1"/>
          </p:cNvPicPr>
          <p:nvPr/>
        </p:nvPicPr>
        <p:blipFill rotWithShape="1">
          <a:blip r:embed="rId3"/>
          <a:srcRect b="30769"/>
          <a:stretch/>
        </p:blipFill>
        <p:spPr>
          <a:xfrm>
            <a:off x="20" y="10"/>
            <a:ext cx="12191980" cy="6857990"/>
          </a:xfrm>
          <a:prstGeom prst="rect">
            <a:avLst/>
          </a:prstGeom>
        </p:spPr>
      </p:pic>
    </p:spTree>
    <p:extLst>
      <p:ext uri="{BB962C8B-B14F-4D97-AF65-F5344CB8AC3E}">
        <p14:creationId xmlns:p14="http://schemas.microsoft.com/office/powerpoint/2010/main" val="3516510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E958BF-19F6-4470-BE05-4AB8F07CFEF8}"/>
              </a:ext>
            </a:extLst>
          </p:cNvPr>
          <p:cNvPicPr>
            <a:picLocks noChangeAspect="1"/>
          </p:cNvPicPr>
          <p:nvPr/>
        </p:nvPicPr>
        <p:blipFill rotWithShape="1">
          <a:blip r:embed="rId3"/>
          <a:srcRect t="590" b="30180"/>
          <a:stretch/>
        </p:blipFill>
        <p:spPr>
          <a:xfrm>
            <a:off x="20" y="10"/>
            <a:ext cx="12191980" cy="6857990"/>
          </a:xfrm>
          <a:prstGeom prst="rect">
            <a:avLst/>
          </a:prstGeom>
        </p:spPr>
      </p:pic>
    </p:spTree>
    <p:extLst>
      <p:ext uri="{BB962C8B-B14F-4D97-AF65-F5344CB8AC3E}">
        <p14:creationId xmlns:p14="http://schemas.microsoft.com/office/powerpoint/2010/main" val="3416614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2E434E-3E91-4C4E-876F-84EB8414B438}"/>
              </a:ext>
            </a:extLst>
          </p:cNvPr>
          <p:cNvPicPr>
            <a:picLocks noChangeAspect="1"/>
          </p:cNvPicPr>
          <p:nvPr/>
        </p:nvPicPr>
        <p:blipFill rotWithShape="1">
          <a:blip r:embed="rId3"/>
          <a:srcRect b="30769"/>
          <a:stretch/>
        </p:blipFill>
        <p:spPr>
          <a:xfrm>
            <a:off x="20" y="10"/>
            <a:ext cx="12191980" cy="6857990"/>
          </a:xfrm>
          <a:prstGeom prst="rect">
            <a:avLst/>
          </a:prstGeom>
        </p:spPr>
      </p:pic>
    </p:spTree>
    <p:extLst>
      <p:ext uri="{BB962C8B-B14F-4D97-AF65-F5344CB8AC3E}">
        <p14:creationId xmlns:p14="http://schemas.microsoft.com/office/powerpoint/2010/main" val="2292562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4B3E35-E211-4DE6-B8C4-C6B34C79A83C}"/>
              </a:ext>
            </a:extLst>
          </p:cNvPr>
          <p:cNvPicPr>
            <a:picLocks noChangeAspect="1"/>
          </p:cNvPicPr>
          <p:nvPr/>
        </p:nvPicPr>
        <p:blipFill rotWithShape="1">
          <a:blip r:embed="rId3"/>
          <a:srcRect b="30769"/>
          <a:stretch/>
        </p:blipFill>
        <p:spPr>
          <a:xfrm>
            <a:off x="20" y="10"/>
            <a:ext cx="12191980" cy="6857990"/>
          </a:xfrm>
          <a:prstGeom prst="rect">
            <a:avLst/>
          </a:prstGeom>
        </p:spPr>
      </p:pic>
    </p:spTree>
    <p:extLst>
      <p:ext uri="{BB962C8B-B14F-4D97-AF65-F5344CB8AC3E}">
        <p14:creationId xmlns:p14="http://schemas.microsoft.com/office/powerpoint/2010/main" val="2026431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3D4517-847B-4108-88E9-61133F270EC4}"/>
              </a:ext>
            </a:extLst>
          </p:cNvPr>
          <p:cNvPicPr>
            <a:picLocks noChangeAspect="1"/>
          </p:cNvPicPr>
          <p:nvPr/>
        </p:nvPicPr>
        <p:blipFill>
          <a:blip r:embed="rId3"/>
          <a:stretch>
            <a:fillRect/>
          </a:stretch>
        </p:blipFill>
        <p:spPr>
          <a:xfrm>
            <a:off x="0" y="1673"/>
            <a:ext cx="12192000" cy="6854653"/>
          </a:xfrm>
          <a:prstGeom prst="rect">
            <a:avLst/>
          </a:prstGeom>
        </p:spPr>
      </p:pic>
    </p:spTree>
    <p:extLst>
      <p:ext uri="{BB962C8B-B14F-4D97-AF65-F5344CB8AC3E}">
        <p14:creationId xmlns:p14="http://schemas.microsoft.com/office/powerpoint/2010/main" val="8131855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D2F85F-2F1C-4768-9113-EBC073FAD109}"/>
              </a:ext>
            </a:extLst>
          </p:cNvPr>
          <p:cNvPicPr>
            <a:picLocks noChangeAspect="1"/>
          </p:cNvPicPr>
          <p:nvPr/>
        </p:nvPicPr>
        <p:blipFill>
          <a:blip r:embed="rId3"/>
          <a:stretch>
            <a:fillRect/>
          </a:stretch>
        </p:blipFill>
        <p:spPr>
          <a:xfrm>
            <a:off x="0" y="1673"/>
            <a:ext cx="12192000" cy="6854653"/>
          </a:xfrm>
          <a:prstGeom prst="rect">
            <a:avLst/>
          </a:prstGeom>
        </p:spPr>
      </p:pic>
    </p:spTree>
    <p:extLst>
      <p:ext uri="{BB962C8B-B14F-4D97-AF65-F5344CB8AC3E}">
        <p14:creationId xmlns:p14="http://schemas.microsoft.com/office/powerpoint/2010/main" val="3221693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C0EE-3906-4CAC-8465-4C2AF2698BEF}"/>
              </a:ext>
            </a:extLst>
          </p:cNvPr>
          <p:cNvSpPr>
            <a:spLocks noGrp="1"/>
          </p:cNvSpPr>
          <p:nvPr>
            <p:ph type="title"/>
          </p:nvPr>
        </p:nvSpPr>
        <p:spPr/>
        <p:txBody>
          <a:bodyPr/>
          <a:lstStyle/>
          <a:p>
            <a:r>
              <a:rPr lang="en-GB" dirty="0"/>
              <a:t>Have we done enough?</a:t>
            </a:r>
          </a:p>
        </p:txBody>
      </p:sp>
      <p:sp>
        <p:nvSpPr>
          <p:cNvPr id="3" name="Content Placeholder 2">
            <a:extLst>
              <a:ext uri="{FF2B5EF4-FFF2-40B4-BE49-F238E27FC236}">
                <a16:creationId xmlns:a16="http://schemas.microsoft.com/office/drawing/2014/main" id="{046833AC-F158-44E6-8C48-78BEC8BDCD07}"/>
              </a:ext>
            </a:extLst>
          </p:cNvPr>
          <p:cNvSpPr>
            <a:spLocks noGrp="1"/>
          </p:cNvSpPr>
          <p:nvPr>
            <p:ph idx="1"/>
          </p:nvPr>
        </p:nvSpPr>
        <p:spPr/>
        <p:txBody>
          <a:bodyPr>
            <a:noAutofit/>
          </a:bodyPr>
          <a:lstStyle/>
          <a:p>
            <a:r>
              <a:rPr lang="en-GB" sz="3600" dirty="0"/>
              <a:t>We’ve learnt how to make a secure password.</a:t>
            </a:r>
          </a:p>
          <a:p>
            <a:r>
              <a:rPr lang="en-GB" sz="3600" dirty="0"/>
              <a:t>We know that longer is better.</a:t>
            </a:r>
          </a:p>
          <a:p>
            <a:r>
              <a:rPr lang="en-GB" sz="3600" dirty="0"/>
              <a:t>We know that passwords should be unique.</a:t>
            </a:r>
          </a:p>
          <a:p>
            <a:endParaRPr lang="en-GB" sz="3600" dirty="0"/>
          </a:p>
          <a:p>
            <a:r>
              <a:rPr lang="en-GB" sz="3600" dirty="0"/>
              <a:t>Better still, use a Password Manager.</a:t>
            </a:r>
          </a:p>
        </p:txBody>
      </p:sp>
    </p:spTree>
    <p:extLst>
      <p:ext uri="{BB962C8B-B14F-4D97-AF65-F5344CB8AC3E}">
        <p14:creationId xmlns:p14="http://schemas.microsoft.com/office/powerpoint/2010/main" val="58631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Password managers</a:t>
            </a:r>
          </a:p>
        </p:txBody>
      </p:sp>
    </p:spTree>
    <p:extLst>
      <p:ext uri="{BB962C8B-B14F-4D97-AF65-F5344CB8AC3E}">
        <p14:creationId xmlns:p14="http://schemas.microsoft.com/office/powerpoint/2010/main" val="495171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746D2-C717-4094-A9BD-ECD53F0A3703}"/>
              </a:ext>
            </a:extLst>
          </p:cNvPr>
          <p:cNvSpPr>
            <a:spLocks noGrp="1"/>
          </p:cNvSpPr>
          <p:nvPr>
            <p:ph type="title"/>
          </p:nvPr>
        </p:nvSpPr>
        <p:spPr/>
        <p:txBody>
          <a:bodyPr/>
          <a:lstStyle/>
          <a:p>
            <a:r>
              <a:rPr lang="en-GB" dirty="0"/>
              <a:t>Advantages</a:t>
            </a:r>
          </a:p>
        </p:txBody>
      </p:sp>
      <p:sp>
        <p:nvSpPr>
          <p:cNvPr id="3" name="Content Placeholder 2">
            <a:extLst>
              <a:ext uri="{FF2B5EF4-FFF2-40B4-BE49-F238E27FC236}">
                <a16:creationId xmlns:a16="http://schemas.microsoft.com/office/drawing/2014/main" id="{C26A0536-3B2E-40CD-9B79-7493F1B0D5A1}"/>
              </a:ext>
            </a:extLst>
          </p:cNvPr>
          <p:cNvSpPr>
            <a:spLocks noGrp="1"/>
          </p:cNvSpPr>
          <p:nvPr>
            <p:ph idx="1"/>
          </p:nvPr>
        </p:nvSpPr>
        <p:spPr>
          <a:xfrm>
            <a:off x="1141412" y="1815548"/>
            <a:ext cx="9905999" cy="4545495"/>
          </a:xfrm>
        </p:spPr>
        <p:txBody>
          <a:bodyPr>
            <a:normAutofit fontScale="92500" lnSpcReduction="10000"/>
          </a:bodyPr>
          <a:lstStyle/>
          <a:p>
            <a:r>
              <a:rPr lang="en-GB" dirty="0"/>
              <a:t>Passwords are kept in one safe place; an encrypted vault.</a:t>
            </a:r>
          </a:p>
          <a:p>
            <a:r>
              <a:rPr lang="en-GB" dirty="0"/>
              <a:t>You only need to remember one really </a:t>
            </a:r>
            <a:r>
              <a:rPr lang="en-GB" i="1" dirty="0"/>
              <a:t>strong</a:t>
            </a:r>
            <a:r>
              <a:rPr lang="en-GB" dirty="0"/>
              <a:t> password.</a:t>
            </a:r>
          </a:p>
          <a:p>
            <a:r>
              <a:rPr lang="en-GB" dirty="0"/>
              <a:t>Your passwords are synchronised across all your devices.</a:t>
            </a:r>
          </a:p>
          <a:p>
            <a:r>
              <a:rPr lang="en-GB" dirty="0"/>
              <a:t>The Password Manager will remember your usernames and passcodes etc.</a:t>
            </a:r>
          </a:p>
          <a:p>
            <a:r>
              <a:rPr lang="en-GB" dirty="0"/>
              <a:t>The Password Manager will generate </a:t>
            </a:r>
            <a:r>
              <a:rPr lang="en-GB" i="1" dirty="0"/>
              <a:t>really</a:t>
            </a:r>
            <a:r>
              <a:rPr lang="en-GB" dirty="0"/>
              <a:t> robust passwords – unique for each site.</a:t>
            </a:r>
          </a:p>
          <a:p>
            <a:r>
              <a:rPr lang="en-GB" dirty="0"/>
              <a:t>You can also store other sensitive information such as credit card details, Passport number etc.</a:t>
            </a:r>
          </a:p>
          <a:p>
            <a:r>
              <a:rPr lang="en-GB" dirty="0"/>
              <a:t>They do what they say they will.</a:t>
            </a:r>
          </a:p>
          <a:p>
            <a:r>
              <a:rPr lang="en-GB" dirty="0"/>
              <a:t>You can add passwords for desktop applications too</a:t>
            </a:r>
          </a:p>
        </p:txBody>
      </p:sp>
    </p:spTree>
    <p:extLst>
      <p:ext uri="{BB962C8B-B14F-4D97-AF65-F5344CB8AC3E}">
        <p14:creationId xmlns:p14="http://schemas.microsoft.com/office/powerpoint/2010/main" val="177417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B7825-6F7C-4185-BE29-F4C73807D1B7}"/>
              </a:ext>
            </a:extLst>
          </p:cNvPr>
          <p:cNvSpPr>
            <a:spLocks noGrp="1"/>
          </p:cNvSpPr>
          <p:nvPr>
            <p:ph type="title"/>
          </p:nvPr>
        </p:nvSpPr>
        <p:spPr/>
        <p:txBody>
          <a:bodyPr/>
          <a:lstStyle/>
          <a:p>
            <a:r>
              <a:rPr lang="en-GB" dirty="0"/>
              <a:t>Disadvantages</a:t>
            </a:r>
          </a:p>
        </p:txBody>
      </p:sp>
      <p:sp>
        <p:nvSpPr>
          <p:cNvPr id="3" name="Content Placeholder 2">
            <a:extLst>
              <a:ext uri="{FF2B5EF4-FFF2-40B4-BE49-F238E27FC236}">
                <a16:creationId xmlns:a16="http://schemas.microsoft.com/office/drawing/2014/main" id="{975AC188-5635-44C5-900D-C0CA1A1630DE}"/>
              </a:ext>
            </a:extLst>
          </p:cNvPr>
          <p:cNvSpPr>
            <a:spLocks noGrp="1"/>
          </p:cNvSpPr>
          <p:nvPr>
            <p:ph idx="1"/>
          </p:nvPr>
        </p:nvSpPr>
        <p:spPr/>
        <p:txBody>
          <a:bodyPr>
            <a:normAutofit lnSpcReduction="10000"/>
          </a:bodyPr>
          <a:lstStyle/>
          <a:p>
            <a:r>
              <a:rPr lang="en-GB" sz="3200" dirty="0"/>
              <a:t>Forgetting the master password could be disastrous……</a:t>
            </a:r>
          </a:p>
          <a:p>
            <a:pPr algn="ctr"/>
            <a:r>
              <a:rPr lang="en-GB" sz="15000" dirty="0"/>
              <a:t>☹️</a:t>
            </a:r>
          </a:p>
          <a:p>
            <a:endParaRPr lang="en-GB" dirty="0"/>
          </a:p>
        </p:txBody>
      </p:sp>
    </p:spTree>
    <p:extLst>
      <p:ext uri="{BB962C8B-B14F-4D97-AF65-F5344CB8AC3E}">
        <p14:creationId xmlns:p14="http://schemas.microsoft.com/office/powerpoint/2010/main" val="180045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BE483-41EE-42D4-9EF1-E732CB4A03B2}"/>
              </a:ext>
            </a:extLst>
          </p:cNvPr>
          <p:cNvSpPr>
            <a:spLocks noGrp="1"/>
          </p:cNvSpPr>
          <p:nvPr>
            <p:ph type="title"/>
          </p:nvPr>
        </p:nvSpPr>
        <p:spPr/>
        <p:txBody>
          <a:bodyPr/>
          <a:lstStyle/>
          <a:p>
            <a:r>
              <a:rPr lang="en-GB" dirty="0"/>
              <a:t>What about Browser-based Password managers?</a:t>
            </a:r>
          </a:p>
        </p:txBody>
      </p:sp>
      <p:sp>
        <p:nvSpPr>
          <p:cNvPr id="3" name="Content Placeholder 2">
            <a:extLst>
              <a:ext uri="{FF2B5EF4-FFF2-40B4-BE49-F238E27FC236}">
                <a16:creationId xmlns:a16="http://schemas.microsoft.com/office/drawing/2014/main" id="{32CB1DBF-812A-44B5-8357-2113873CD315}"/>
              </a:ext>
            </a:extLst>
          </p:cNvPr>
          <p:cNvSpPr>
            <a:spLocks noGrp="1"/>
          </p:cNvSpPr>
          <p:nvPr>
            <p:ph idx="1"/>
          </p:nvPr>
        </p:nvSpPr>
        <p:spPr/>
        <p:txBody>
          <a:bodyPr/>
          <a:lstStyle/>
          <a:p>
            <a:r>
              <a:rPr lang="en-GB" sz="3200" dirty="0"/>
              <a:t>Web browsers – Chrome, Firefox, Internet Explorer and others all have integrated Password Managers. But none of them can compete with a dedicated programme written specifically  for the job.</a:t>
            </a:r>
          </a:p>
          <a:p>
            <a:endParaRPr lang="en-GB" dirty="0"/>
          </a:p>
        </p:txBody>
      </p:sp>
    </p:spTree>
    <p:extLst>
      <p:ext uri="{BB962C8B-B14F-4D97-AF65-F5344CB8AC3E}">
        <p14:creationId xmlns:p14="http://schemas.microsoft.com/office/powerpoint/2010/main" val="105682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3D43-E510-48CB-8235-16192EB43A65}"/>
              </a:ext>
            </a:extLst>
          </p:cNvPr>
          <p:cNvSpPr>
            <a:spLocks noGrp="1"/>
          </p:cNvSpPr>
          <p:nvPr>
            <p:ph type="title"/>
          </p:nvPr>
        </p:nvSpPr>
        <p:spPr/>
        <p:txBody>
          <a:bodyPr/>
          <a:lstStyle/>
          <a:p>
            <a:r>
              <a:rPr lang="en-GB" dirty="0"/>
              <a:t>The Main Players</a:t>
            </a:r>
          </a:p>
        </p:txBody>
      </p:sp>
      <p:sp>
        <p:nvSpPr>
          <p:cNvPr id="3" name="Content Placeholder 2">
            <a:extLst>
              <a:ext uri="{FF2B5EF4-FFF2-40B4-BE49-F238E27FC236}">
                <a16:creationId xmlns:a16="http://schemas.microsoft.com/office/drawing/2014/main" id="{AB632B7A-4AE4-401B-A24B-8715E9BE3605}"/>
              </a:ext>
            </a:extLst>
          </p:cNvPr>
          <p:cNvSpPr>
            <a:spLocks noGrp="1"/>
          </p:cNvSpPr>
          <p:nvPr>
            <p:ph sz="half" idx="1"/>
          </p:nvPr>
        </p:nvSpPr>
        <p:spPr>
          <a:xfrm>
            <a:off x="1141410" y="2249486"/>
            <a:ext cx="4878389" cy="4608514"/>
          </a:xfrm>
        </p:spPr>
        <p:txBody>
          <a:bodyPr>
            <a:noAutofit/>
          </a:bodyPr>
          <a:lstStyle/>
          <a:p>
            <a:r>
              <a:rPr lang="en-GB" sz="3200" dirty="0" err="1"/>
              <a:t>Dashlane</a:t>
            </a:r>
            <a:endParaRPr lang="en-GB" sz="3200" dirty="0"/>
          </a:p>
          <a:p>
            <a:r>
              <a:rPr lang="en-GB" sz="3200" dirty="0"/>
              <a:t>LastPass</a:t>
            </a:r>
          </a:p>
          <a:p>
            <a:r>
              <a:rPr lang="en-GB" sz="3200" dirty="0" err="1"/>
              <a:t>NordPass</a:t>
            </a:r>
            <a:endParaRPr lang="en-GB" sz="3200" dirty="0"/>
          </a:p>
          <a:p>
            <a:r>
              <a:rPr lang="en-GB" sz="3200" dirty="0"/>
              <a:t>Sticky Password</a:t>
            </a:r>
          </a:p>
          <a:p>
            <a:r>
              <a:rPr lang="en-GB" sz="3200" dirty="0"/>
              <a:t>Avira</a:t>
            </a:r>
          </a:p>
          <a:p>
            <a:r>
              <a:rPr lang="en-GB" sz="3200" dirty="0"/>
              <a:t>RoboForm</a:t>
            </a:r>
          </a:p>
        </p:txBody>
      </p:sp>
      <p:sp>
        <p:nvSpPr>
          <p:cNvPr id="4" name="Content Placeholder 3">
            <a:extLst>
              <a:ext uri="{FF2B5EF4-FFF2-40B4-BE49-F238E27FC236}">
                <a16:creationId xmlns:a16="http://schemas.microsoft.com/office/drawing/2014/main" id="{0896F90C-561F-4D70-B3ED-132FDB069EEB}"/>
              </a:ext>
            </a:extLst>
          </p:cNvPr>
          <p:cNvSpPr>
            <a:spLocks noGrp="1"/>
          </p:cNvSpPr>
          <p:nvPr>
            <p:ph sz="half" idx="2"/>
          </p:nvPr>
        </p:nvSpPr>
        <p:spPr>
          <a:xfrm>
            <a:off x="6172200" y="2249486"/>
            <a:ext cx="4875211" cy="4608514"/>
          </a:xfrm>
        </p:spPr>
        <p:txBody>
          <a:bodyPr>
            <a:noAutofit/>
          </a:bodyPr>
          <a:lstStyle/>
          <a:p>
            <a:r>
              <a:rPr lang="en-GB" sz="3200" dirty="0"/>
              <a:t>1Password</a:t>
            </a:r>
          </a:p>
          <a:p>
            <a:r>
              <a:rPr lang="en-GB" sz="3200" dirty="0"/>
              <a:t>Kaspersky</a:t>
            </a:r>
          </a:p>
          <a:p>
            <a:r>
              <a:rPr lang="en-GB" sz="3200" dirty="0" err="1"/>
              <a:t>IoloEverkey</a:t>
            </a:r>
            <a:endParaRPr lang="en-GB" sz="3200" dirty="0"/>
          </a:p>
          <a:p>
            <a:r>
              <a:rPr lang="en-GB" sz="3200" dirty="0" err="1"/>
              <a:t>Zoho</a:t>
            </a:r>
            <a:r>
              <a:rPr lang="en-GB" sz="3200" dirty="0"/>
              <a:t> Vault</a:t>
            </a:r>
          </a:p>
          <a:p>
            <a:r>
              <a:rPr lang="en-GB" sz="3200" dirty="0"/>
              <a:t>Keeper PM &amp; DV</a:t>
            </a:r>
          </a:p>
          <a:p>
            <a:r>
              <a:rPr lang="en-GB" sz="3200" dirty="0"/>
              <a:t>Agile Bits</a:t>
            </a:r>
          </a:p>
        </p:txBody>
      </p:sp>
    </p:spTree>
    <p:extLst>
      <p:ext uri="{BB962C8B-B14F-4D97-AF65-F5344CB8AC3E}">
        <p14:creationId xmlns:p14="http://schemas.microsoft.com/office/powerpoint/2010/main" val="69686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3E981EDC-13EE-488D-A4C4-C168B1286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857" y="0"/>
            <a:ext cx="6290285" cy="6858000"/>
          </a:xfrm>
          <a:prstGeom prst="rect">
            <a:avLst/>
          </a:prstGeom>
        </p:spPr>
      </p:pic>
    </p:spTree>
    <p:extLst>
      <p:ext uri="{BB962C8B-B14F-4D97-AF65-F5344CB8AC3E}">
        <p14:creationId xmlns:p14="http://schemas.microsoft.com/office/powerpoint/2010/main" val="23621752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1F22F-CEEC-440F-B1E2-EB0B2B779D14}"/>
              </a:ext>
            </a:extLst>
          </p:cNvPr>
          <p:cNvSpPr>
            <a:spLocks noGrp="1"/>
          </p:cNvSpPr>
          <p:nvPr>
            <p:ph type="title"/>
          </p:nvPr>
        </p:nvSpPr>
        <p:spPr/>
        <p:txBody>
          <a:bodyPr/>
          <a:lstStyle/>
          <a:p>
            <a:r>
              <a:rPr lang="en-GB" dirty="0"/>
              <a:t>Principles of Operation</a:t>
            </a:r>
          </a:p>
        </p:txBody>
      </p:sp>
      <p:sp>
        <p:nvSpPr>
          <p:cNvPr id="3" name="Content Placeholder 2">
            <a:extLst>
              <a:ext uri="{FF2B5EF4-FFF2-40B4-BE49-F238E27FC236}">
                <a16:creationId xmlns:a16="http://schemas.microsoft.com/office/drawing/2014/main" id="{8431F8DB-2075-4D54-BA0E-A25811153B23}"/>
              </a:ext>
            </a:extLst>
          </p:cNvPr>
          <p:cNvSpPr>
            <a:spLocks noGrp="1"/>
          </p:cNvSpPr>
          <p:nvPr>
            <p:ph idx="1"/>
          </p:nvPr>
        </p:nvSpPr>
        <p:spPr>
          <a:xfrm>
            <a:off x="1141412" y="1904928"/>
            <a:ext cx="9905999" cy="4608513"/>
          </a:xfrm>
        </p:spPr>
        <p:txBody>
          <a:bodyPr>
            <a:normAutofit/>
          </a:bodyPr>
          <a:lstStyle/>
          <a:p>
            <a:r>
              <a:rPr lang="en-GB" sz="3000" dirty="0"/>
              <a:t>After installation, the application works with your Browsers.</a:t>
            </a:r>
          </a:p>
          <a:p>
            <a:r>
              <a:rPr lang="en-GB" sz="3000" dirty="0"/>
              <a:t>Create a Master really strong password to access your ‘Vault’.</a:t>
            </a:r>
          </a:p>
          <a:p>
            <a:r>
              <a:rPr lang="en-GB" sz="3000" dirty="0"/>
              <a:t>Visit your regular websites that require login and password. Do so.</a:t>
            </a:r>
          </a:p>
          <a:p>
            <a:r>
              <a:rPr lang="en-GB" sz="3000" dirty="0"/>
              <a:t>The PWM prompts you to save the site in the Vault. Say Yes.</a:t>
            </a:r>
          </a:p>
          <a:p>
            <a:r>
              <a:rPr lang="en-GB" sz="3000" dirty="0"/>
              <a:t>Update the PW with one from the PWM.  Update your Vault.</a:t>
            </a:r>
          </a:p>
          <a:p>
            <a:r>
              <a:rPr lang="en-GB" sz="3000" dirty="0"/>
              <a:t>Explore Settings and adjust to suit</a:t>
            </a:r>
          </a:p>
        </p:txBody>
      </p:sp>
    </p:spTree>
    <p:extLst>
      <p:ext uri="{BB962C8B-B14F-4D97-AF65-F5344CB8AC3E}">
        <p14:creationId xmlns:p14="http://schemas.microsoft.com/office/powerpoint/2010/main" val="143425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D1F6-1654-4C09-9465-FB15BF66F50E}"/>
              </a:ext>
            </a:extLst>
          </p:cNvPr>
          <p:cNvSpPr>
            <a:spLocks noGrp="1"/>
          </p:cNvSpPr>
          <p:nvPr>
            <p:ph type="title"/>
          </p:nvPr>
        </p:nvSpPr>
        <p:spPr/>
        <p:txBody>
          <a:bodyPr/>
          <a:lstStyle/>
          <a:p>
            <a:r>
              <a:rPr lang="en-GB" dirty="0"/>
              <a:t>Lets see it in action……</a:t>
            </a:r>
          </a:p>
        </p:txBody>
      </p:sp>
      <p:sp>
        <p:nvSpPr>
          <p:cNvPr id="3" name="Content Placeholder 2">
            <a:extLst>
              <a:ext uri="{FF2B5EF4-FFF2-40B4-BE49-F238E27FC236}">
                <a16:creationId xmlns:a16="http://schemas.microsoft.com/office/drawing/2014/main" id="{628C4418-1918-499D-91AD-38A4674A6DF1}"/>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753845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BEC1-0B8D-4A3F-B893-168B42DD9B8D}"/>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dirty="0" err="1">
                <a:solidFill>
                  <a:srgbClr val="FFFFFF"/>
                </a:solidFill>
                <a:latin typeface="+mj-lt"/>
                <a:ea typeface="+mj-ea"/>
                <a:cs typeface="+mj-cs"/>
              </a:rPr>
              <a:t>COnclusion</a:t>
            </a:r>
            <a:endParaRPr lang="en-US" sz="6000" kern="1200" dirty="0">
              <a:solidFill>
                <a:srgbClr val="FFFFFF"/>
              </a:solidFill>
              <a:latin typeface="+mj-lt"/>
              <a:ea typeface="+mj-ea"/>
              <a:cs typeface="+mj-cs"/>
            </a:endParaRPr>
          </a:p>
        </p:txBody>
      </p:sp>
    </p:spTree>
    <p:extLst>
      <p:ext uri="{BB962C8B-B14F-4D97-AF65-F5344CB8AC3E}">
        <p14:creationId xmlns:p14="http://schemas.microsoft.com/office/powerpoint/2010/main" val="1921553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8A2F47-DF11-4096-8C02-8C12BECD3627}"/>
              </a:ext>
            </a:extLst>
          </p:cNvPr>
          <p:cNvSpPr>
            <a:spLocks noGrp="1"/>
          </p:cNvSpPr>
          <p:nvPr>
            <p:ph idx="1"/>
          </p:nvPr>
        </p:nvSpPr>
        <p:spPr>
          <a:xfrm>
            <a:off x="1098958" y="553673"/>
            <a:ext cx="9948453" cy="5237528"/>
          </a:xfrm>
        </p:spPr>
        <p:txBody>
          <a:bodyPr>
            <a:noAutofit/>
          </a:bodyPr>
          <a:lstStyle/>
          <a:p>
            <a:r>
              <a:rPr lang="en-GB" sz="2800" dirty="0"/>
              <a:t>Create your own username or logon if possible</a:t>
            </a:r>
          </a:p>
          <a:p>
            <a:r>
              <a:rPr lang="en-GB" sz="2800" dirty="0"/>
              <a:t>Make up answers to common security questions</a:t>
            </a:r>
          </a:p>
          <a:p>
            <a:r>
              <a:rPr lang="en-GB" sz="2800" dirty="0"/>
              <a:t>Pass Phrases are more secure than Pass Words</a:t>
            </a:r>
          </a:p>
          <a:p>
            <a:r>
              <a:rPr lang="en-GB" sz="2800" dirty="0"/>
              <a:t>The longer, the better</a:t>
            </a:r>
          </a:p>
          <a:p>
            <a:r>
              <a:rPr lang="en-GB" sz="2800" dirty="0"/>
              <a:t>Change regularly for high security applications</a:t>
            </a:r>
          </a:p>
          <a:p>
            <a:r>
              <a:rPr lang="en-GB" sz="2800" dirty="0"/>
              <a:t>Make logins and passwords unique</a:t>
            </a:r>
          </a:p>
          <a:p>
            <a:r>
              <a:rPr lang="en-GB" sz="2800" dirty="0"/>
              <a:t>Don’t use ‘Remember Me’</a:t>
            </a:r>
          </a:p>
          <a:p>
            <a:r>
              <a:rPr lang="en-GB" sz="2800" dirty="0"/>
              <a:t>Use a Dedicated Password manager, not your Browser’s.</a:t>
            </a:r>
          </a:p>
        </p:txBody>
      </p:sp>
    </p:spTree>
    <p:extLst>
      <p:ext uri="{BB962C8B-B14F-4D97-AF65-F5344CB8AC3E}">
        <p14:creationId xmlns:p14="http://schemas.microsoft.com/office/powerpoint/2010/main" val="177438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726</TotalTime>
  <Words>2967</Words>
  <Application>Microsoft Office PowerPoint</Application>
  <PresentationFormat>Widescreen</PresentationFormat>
  <Paragraphs>317</Paragraphs>
  <Slides>44</Slides>
  <Notes>44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Tw Cen MT</vt:lpstr>
      <vt:lpstr>Circuit</vt:lpstr>
      <vt:lpstr>PowerPoint Presentation</vt:lpstr>
      <vt:lpstr>Password Security</vt:lpstr>
      <vt:lpstr>Logins or usernames</vt:lpstr>
      <vt:lpstr>PowerPoint Presentation</vt:lpstr>
      <vt:lpstr>PowerPoint Presentation</vt:lpstr>
      <vt:lpstr>Security Questions</vt:lpstr>
      <vt:lpstr>PowerPoint Presentation</vt:lpstr>
      <vt:lpstr>PowerPoint Presentation</vt:lpstr>
      <vt:lpstr>PowerPoint Presentation</vt:lpstr>
      <vt:lpstr>How secure is my Password?</vt:lpstr>
      <vt:lpstr>Types of HaCK or ATTACK</vt:lpstr>
      <vt:lpstr>How secure is my password</vt:lpstr>
      <vt:lpstr>PowerPoint Presentation</vt:lpstr>
      <vt:lpstr>PowerPoint Presentation</vt:lpstr>
      <vt:lpstr>How to create a secure Password</vt:lpstr>
      <vt:lpstr>A couple of facts</vt:lpstr>
      <vt:lpstr>PowerPoint Presentation</vt:lpstr>
      <vt:lpstr>PowerPoint Presentation</vt:lpstr>
      <vt:lpstr>PowerPoint Presentation</vt:lpstr>
      <vt:lpstr>Pass Phrases</vt:lpstr>
      <vt:lpstr>Pass Phrases</vt:lpstr>
      <vt:lpstr>Changing Passwords</vt:lpstr>
      <vt:lpstr>Changing Passwords</vt:lpstr>
      <vt:lpstr>Make everything unique</vt:lpstr>
      <vt:lpstr>Make them different, make them unique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Have we done enough?</vt:lpstr>
      <vt:lpstr>Password managers</vt:lpstr>
      <vt:lpstr>Advantages</vt:lpstr>
      <vt:lpstr>Disadvantages</vt:lpstr>
      <vt:lpstr>What about Browser-based Password managers?</vt:lpstr>
      <vt:lpstr>The Main Players</vt:lpstr>
      <vt:lpstr>PowerPoint Presentation</vt:lpstr>
      <vt:lpstr>Principles of Operation</vt:lpstr>
      <vt:lpstr>Lets see it in action……</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Password Security</dc:title>
  <dc:creator>Geoff Lane</dc:creator>
  <cp:lastModifiedBy>Geoff Lane</cp:lastModifiedBy>
  <cp:revision>42</cp:revision>
  <dcterms:created xsi:type="dcterms:W3CDTF">2018-10-14T09:45:30Z</dcterms:created>
  <dcterms:modified xsi:type="dcterms:W3CDTF">2022-03-14T15:19:14Z</dcterms:modified>
</cp:coreProperties>
</file>