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85" r:id="rId2"/>
    <p:sldId id="257" r:id="rId3"/>
    <p:sldId id="259" r:id="rId4"/>
    <p:sldId id="269" r:id="rId5"/>
    <p:sldId id="268" r:id="rId6"/>
    <p:sldId id="263" r:id="rId7"/>
    <p:sldId id="272" r:id="rId8"/>
    <p:sldId id="260" r:id="rId9"/>
    <p:sldId id="266" r:id="rId10"/>
    <p:sldId id="264" r:id="rId11"/>
    <p:sldId id="265" r:id="rId12"/>
    <p:sldId id="286" r:id="rId13"/>
    <p:sldId id="261" r:id="rId14"/>
    <p:sldId id="273" r:id="rId15"/>
    <p:sldId id="274" r:id="rId16"/>
    <p:sldId id="275" r:id="rId17"/>
    <p:sldId id="277" r:id="rId18"/>
    <p:sldId id="278" r:id="rId19"/>
    <p:sldId id="281" r:id="rId20"/>
    <p:sldId id="279" r:id="rId21"/>
    <p:sldId id="280" r:id="rId22"/>
    <p:sldId id="282" r:id="rId23"/>
    <p:sldId id="283" r:id="rId24"/>
    <p:sldId id="284" r:id="rId25"/>
    <p:sldId id="287" r:id="rId26"/>
    <p:sldId id="288" r:id="rId27"/>
  </p:sldIdLst>
  <p:sldSz cx="9144000" cy="6858000" type="screen4x3"/>
  <p:notesSz cx="6858000" cy="100599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42D"/>
    <a:srgbClr val="321AE6"/>
    <a:srgbClr val="008000"/>
    <a:srgbClr val="FF3300"/>
    <a:srgbClr val="00FF00"/>
    <a:srgbClr val="CC00CC"/>
    <a:srgbClr val="E05EBE"/>
    <a:srgbClr val="0000FF"/>
    <a:srgbClr val="0033CC"/>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notesViewPr>
    <p:cSldViewPr>
      <p:cViewPr varScale="1">
        <p:scale>
          <a:sx n="51" d="100"/>
          <a:sy n="51" d="100"/>
        </p:scale>
        <p:origin x="-2946" y="-90"/>
      </p:cViewPr>
      <p:guideLst>
        <p:guide orient="horz" pos="3169"/>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50299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1"/>
            <a:ext cx="2971800" cy="502999"/>
          </a:xfrm>
          <a:prstGeom prst="rect">
            <a:avLst/>
          </a:prstGeom>
        </p:spPr>
        <p:txBody>
          <a:bodyPr vert="horz" lIns="91440" tIns="45720" rIns="91440" bIns="45720" rtlCol="0"/>
          <a:lstStyle>
            <a:lvl1pPr algn="r">
              <a:defRPr sz="1200"/>
            </a:lvl1pPr>
          </a:lstStyle>
          <a:p>
            <a:fld id="{1A04CF46-7B3F-4980-A4FF-B8BEA161BEE3}" type="datetimeFigureOut">
              <a:rPr lang="en-GB" smtClean="0"/>
              <a:t>03/03/2022</a:t>
            </a:fld>
            <a:endParaRPr lang="en-GB"/>
          </a:p>
        </p:txBody>
      </p:sp>
      <p:sp>
        <p:nvSpPr>
          <p:cNvPr id="4" name="Slide Image Placeholder 3"/>
          <p:cNvSpPr>
            <a:spLocks noGrp="1" noRot="1" noChangeAspect="1"/>
          </p:cNvSpPr>
          <p:nvPr>
            <p:ph type="sldImg" idx="2"/>
          </p:nvPr>
        </p:nvSpPr>
        <p:spPr>
          <a:xfrm>
            <a:off x="914400" y="754063"/>
            <a:ext cx="5029200" cy="37734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78495"/>
            <a:ext cx="5486400" cy="452699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555244"/>
            <a:ext cx="2971800" cy="50299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555244"/>
            <a:ext cx="2971800" cy="502999"/>
          </a:xfrm>
          <a:prstGeom prst="rect">
            <a:avLst/>
          </a:prstGeom>
        </p:spPr>
        <p:txBody>
          <a:bodyPr vert="horz" lIns="91440" tIns="45720" rIns="91440" bIns="45720" rtlCol="0" anchor="b"/>
          <a:lstStyle>
            <a:lvl1pPr algn="r">
              <a:defRPr sz="1200"/>
            </a:lvl1pPr>
          </a:lstStyle>
          <a:p>
            <a:fld id="{2D6B9B67-516D-441F-8A91-5555F4B6C3EA}" type="slidenum">
              <a:rPr lang="en-GB" smtClean="0"/>
              <a:t>‹#›</a:t>
            </a:fld>
            <a:endParaRPr lang="en-GB"/>
          </a:p>
        </p:txBody>
      </p:sp>
    </p:spTree>
    <p:extLst>
      <p:ext uri="{BB962C8B-B14F-4D97-AF65-F5344CB8AC3E}">
        <p14:creationId xmlns:p14="http://schemas.microsoft.com/office/powerpoint/2010/main" val="4291803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60575" y="133350"/>
            <a:ext cx="2659063" cy="1995488"/>
          </a:xfrm>
        </p:spPr>
      </p:sp>
      <p:sp>
        <p:nvSpPr>
          <p:cNvPr id="3" name="Notes Placeholder 2"/>
          <p:cNvSpPr>
            <a:spLocks noGrp="1"/>
          </p:cNvSpPr>
          <p:nvPr>
            <p:ph type="body" idx="1"/>
          </p:nvPr>
        </p:nvSpPr>
        <p:spPr>
          <a:xfrm>
            <a:off x="332656" y="2149674"/>
            <a:ext cx="5839544" cy="7704856"/>
          </a:xfrm>
        </p:spPr>
        <p:txBody>
          <a:bodyPr/>
          <a:lstStyle/>
          <a:p>
            <a:r>
              <a:rPr lang="en-GB" sz="1600" dirty="0" smtClean="0"/>
              <a:t>Slide 2     Beginning of Wool Trade</a:t>
            </a:r>
          </a:p>
          <a:p>
            <a:r>
              <a:rPr lang="en-GB" sz="1600" dirty="0"/>
              <a:t>The wool trade in Shrewsbury began centuries ago. Even as far back the 1100’s. </a:t>
            </a:r>
          </a:p>
          <a:p>
            <a:endParaRPr lang="en-GB" sz="1600" dirty="0" smtClean="0"/>
          </a:p>
          <a:p>
            <a:r>
              <a:rPr lang="en-GB" sz="1600" dirty="0"/>
              <a:t>Even a man with other interests, would own sheep and the more he had, the better his trading position. A peasant tilling his open field system might have owned 20 or 30 sheep, supplementing his meagre income with the profits. At the other end of the social scale, a landed gentleman might have thousands of sheep</a:t>
            </a:r>
            <a:r>
              <a:rPr lang="en-GB" sz="1600" dirty="0" smtClean="0"/>
              <a:t>.</a:t>
            </a:r>
            <a:endParaRPr lang="en-GB" sz="1600" dirty="0"/>
          </a:p>
          <a:p>
            <a:r>
              <a:rPr lang="en-GB" sz="1600" dirty="0"/>
              <a:t> The Lords Abbots and Bishops began using their land to raise sheep and produce wool. The largest </a:t>
            </a:r>
            <a:r>
              <a:rPr lang="en-GB" sz="1600" dirty="0" smtClean="0"/>
              <a:t>producers </a:t>
            </a:r>
            <a:r>
              <a:rPr lang="en-GB" sz="1600" dirty="0"/>
              <a:t>were land owning aristocrats and the Church.</a:t>
            </a:r>
          </a:p>
          <a:p>
            <a:r>
              <a:rPr lang="en-GB" sz="1600" dirty="0"/>
              <a:t>The local monasteries such as Shrewsbury, </a:t>
            </a:r>
            <a:r>
              <a:rPr lang="en-GB" sz="1600" dirty="0" err="1" smtClean="0"/>
              <a:t>Haughmond</a:t>
            </a:r>
            <a:r>
              <a:rPr lang="en-GB" sz="1600" dirty="0" smtClean="0"/>
              <a:t> &amp;</a:t>
            </a:r>
            <a:r>
              <a:rPr lang="en-GB" sz="1600" dirty="0" err="1" smtClean="0"/>
              <a:t>Buildwas</a:t>
            </a:r>
            <a:r>
              <a:rPr lang="en-GB" sz="1600" dirty="0" smtClean="0"/>
              <a:t> (supplied </a:t>
            </a:r>
            <a:r>
              <a:rPr lang="en-GB" sz="1600" dirty="0"/>
              <a:t>wool in bulk to the Merchants. They  benefitted from very low labour costs because much of the work was done by unwaged lay brothers. They would deliver their wool-sacks to a convenient venue for the buyer using some of their many privileges such as toll exemptions </a:t>
            </a:r>
            <a:r>
              <a:rPr lang="en-GB" sz="1600" dirty="0"/>
              <a:t>,</a:t>
            </a:r>
            <a:r>
              <a:rPr lang="en-GB" sz="1600" dirty="0" smtClean="0"/>
              <a:t> they also </a:t>
            </a:r>
            <a:r>
              <a:rPr lang="en-GB" sz="1600" dirty="0"/>
              <a:t>had fleets of carts &amp; </a:t>
            </a:r>
            <a:r>
              <a:rPr lang="en-GB" sz="1600" dirty="0" smtClean="0"/>
              <a:t>waggons. This </a:t>
            </a:r>
            <a:r>
              <a:rPr lang="en-GB" sz="1600" dirty="0"/>
              <a:t>saved the Merchants from travelling many miles around the </a:t>
            </a:r>
            <a:r>
              <a:rPr lang="en-GB" sz="1600" dirty="0" smtClean="0"/>
              <a:t>county.  </a:t>
            </a:r>
            <a:r>
              <a:rPr lang="en-GB" sz="1600" dirty="0"/>
              <a:t>The monasteries in turn gained various advantages by working with the Merchants, in particular they were able to negotiate long term contracts.</a:t>
            </a:r>
          </a:p>
          <a:p>
            <a:r>
              <a:rPr lang="en-GB" sz="1600" dirty="0"/>
              <a:t>Many of the records of religious houses were lost during the Reformation by Henry V111 in the 16th century but there is evidence that in 1334, 847 sheep were sheared in Shrewsbury, supplying a huge amount of fleece.</a:t>
            </a:r>
          </a:p>
          <a:p>
            <a:r>
              <a:rPr lang="en-GB" sz="1600" dirty="0"/>
              <a:t>An artefact of this era is a seat </a:t>
            </a:r>
            <a:r>
              <a:rPr lang="en-GB" sz="1600" dirty="0" smtClean="0"/>
              <a:t> in the House of Lords </a:t>
            </a:r>
            <a:r>
              <a:rPr lang="en-GB" sz="1600" dirty="0"/>
              <a:t> </a:t>
            </a:r>
            <a:r>
              <a:rPr lang="en-GB" sz="1600" dirty="0" smtClean="0"/>
              <a:t>for </a:t>
            </a:r>
            <a:r>
              <a:rPr lang="en-GB" sz="1600" dirty="0" smtClean="0"/>
              <a:t>the </a:t>
            </a:r>
            <a:r>
              <a:rPr lang="en-GB" sz="1600" dirty="0"/>
              <a:t>Lord High Chancellor </a:t>
            </a:r>
            <a:r>
              <a:rPr lang="en-GB" sz="1600" dirty="0" smtClean="0"/>
              <a:t> </a:t>
            </a:r>
            <a:r>
              <a:rPr lang="en-GB" sz="1600" dirty="0"/>
              <a:t>There is a square bag of wool which is a wool sack the principal source of English wealth in the Medieval era. And Shrewsbury played a major part in this industry.</a:t>
            </a:r>
          </a:p>
          <a:p>
            <a:endParaRPr lang="en-GB" sz="1600" dirty="0"/>
          </a:p>
          <a:p>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2</a:t>
            </a:fld>
            <a:endParaRPr lang="en-GB"/>
          </a:p>
        </p:txBody>
      </p:sp>
    </p:spTree>
    <p:extLst>
      <p:ext uri="{BB962C8B-B14F-4D97-AF65-F5344CB8AC3E}">
        <p14:creationId xmlns:p14="http://schemas.microsoft.com/office/powerpoint/2010/main" val="489441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Slide </a:t>
            </a:r>
            <a:r>
              <a:rPr lang="en-GB" sz="1600" dirty="0" smtClean="0"/>
              <a:t>11</a:t>
            </a:r>
            <a:endParaRPr lang="en-GB" sz="1600" dirty="0"/>
          </a:p>
          <a:p>
            <a:r>
              <a:rPr lang="en-GB" sz="1600" dirty="0"/>
              <a:t>Baa </a:t>
            </a:r>
            <a:r>
              <a:rPr lang="en-GB" sz="1600" dirty="0" err="1"/>
              <a:t>baa</a:t>
            </a:r>
            <a:r>
              <a:rPr lang="en-GB" sz="1600" dirty="0"/>
              <a:t> Black Sheep</a:t>
            </a:r>
          </a:p>
          <a:p>
            <a:r>
              <a:rPr lang="en-GB" sz="1600" dirty="0"/>
              <a:t>The history of the nursery rhyme “Baa </a:t>
            </a:r>
            <a:r>
              <a:rPr lang="en-GB" sz="1600" dirty="0" err="1"/>
              <a:t>Baa</a:t>
            </a:r>
            <a:r>
              <a:rPr lang="en-GB" sz="1600" dirty="0"/>
              <a:t> Black Sheep” goes back from the 13th to 15th Centuries when Monarchs from Edward 1 started taxing wool. Black wool had a high resale value than white wool due to the fact it would not take costly time and material to dye the wool.</a:t>
            </a:r>
          </a:p>
          <a:p>
            <a:r>
              <a:rPr lang="en-GB" sz="1600" dirty="0"/>
              <a:t>One bag for the Master ……meaning The King</a:t>
            </a:r>
          </a:p>
          <a:p>
            <a:r>
              <a:rPr lang="en-GB" sz="1600" dirty="0"/>
              <a:t>One bag for the Dame……..meaning the Church </a:t>
            </a:r>
            <a:endParaRPr lang="en-GB" sz="1600" dirty="0" smtClean="0"/>
          </a:p>
          <a:p>
            <a:r>
              <a:rPr lang="en-GB" sz="1600" dirty="0" smtClean="0"/>
              <a:t>These </a:t>
            </a:r>
            <a:r>
              <a:rPr lang="en-GB" sz="1600" dirty="0"/>
              <a:t>were in essence references to the taxes paid to the Church &amp; State.</a:t>
            </a:r>
          </a:p>
          <a:p>
            <a:r>
              <a:rPr lang="en-GB" sz="1600" dirty="0"/>
              <a:t>The remaining bag is the one for the little boy meaning…..the wool merchant or shepherd .</a:t>
            </a:r>
          </a:p>
          <a:p>
            <a:r>
              <a:rPr lang="en-GB" sz="1600" dirty="0"/>
              <a:t>A very heavy tax indeed.</a:t>
            </a:r>
          </a:p>
          <a:p>
            <a:r>
              <a:rPr lang="en-GB" sz="1600" dirty="0"/>
              <a:t>The wool merchants acted as the middlemen to the Crown.</a:t>
            </a:r>
          </a:p>
          <a:p>
            <a:endParaRPr lang="en-GB" sz="1600" dirty="0"/>
          </a:p>
          <a:p>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11</a:t>
            </a:fld>
            <a:endParaRPr lang="en-GB"/>
          </a:p>
        </p:txBody>
      </p:sp>
    </p:spTree>
    <p:extLst>
      <p:ext uri="{BB962C8B-B14F-4D97-AF65-F5344CB8AC3E}">
        <p14:creationId xmlns:p14="http://schemas.microsoft.com/office/powerpoint/2010/main" val="1356630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16113" y="133350"/>
            <a:ext cx="2514600" cy="1887538"/>
          </a:xfrm>
        </p:spPr>
      </p:sp>
      <p:sp>
        <p:nvSpPr>
          <p:cNvPr id="3" name="Notes Placeholder 2"/>
          <p:cNvSpPr>
            <a:spLocks noGrp="1"/>
          </p:cNvSpPr>
          <p:nvPr>
            <p:ph type="body" idx="1"/>
          </p:nvPr>
        </p:nvSpPr>
        <p:spPr>
          <a:xfrm>
            <a:off x="332656" y="2077666"/>
            <a:ext cx="5839544" cy="7848872"/>
          </a:xfrm>
        </p:spPr>
        <p:txBody>
          <a:bodyPr/>
          <a:lstStyle/>
          <a:p>
            <a:r>
              <a:rPr lang="en-GB" sz="1600" dirty="0" smtClean="0"/>
              <a:t>Slide 12</a:t>
            </a:r>
            <a:endParaRPr lang="en-GB" sz="1600" dirty="0"/>
          </a:p>
          <a:p>
            <a:r>
              <a:rPr lang="en-GB" sz="1600" dirty="0" smtClean="0"/>
              <a:t> </a:t>
            </a:r>
            <a:r>
              <a:rPr lang="en-GB" sz="1600" dirty="0"/>
              <a:t>M</a:t>
            </a:r>
            <a:r>
              <a:rPr lang="en-GB" sz="1600" dirty="0" smtClean="0"/>
              <a:t>iddleman  </a:t>
            </a:r>
            <a:r>
              <a:rPr lang="en-GB" sz="1600" dirty="0"/>
              <a:t>handled the large quantities of wool for the merchants, and </a:t>
            </a:r>
            <a:r>
              <a:rPr lang="en-GB" sz="1600" dirty="0" smtClean="0"/>
              <a:t>organised </a:t>
            </a:r>
            <a:r>
              <a:rPr lang="en-GB" sz="1600" dirty="0"/>
              <a:t>it into classifications of </a:t>
            </a:r>
            <a:r>
              <a:rPr lang="en-GB" sz="1600" dirty="0" smtClean="0"/>
              <a:t> </a:t>
            </a:r>
            <a:r>
              <a:rPr lang="en-GB" sz="1600" dirty="0"/>
              <a:t>good, or middle quality wool. Inferior wool included wool that came from sheep who were already found dead, or locks,  </a:t>
            </a:r>
            <a:r>
              <a:rPr lang="en-GB" sz="1600" dirty="0" smtClean="0"/>
              <a:t>that were left </a:t>
            </a:r>
            <a:r>
              <a:rPr lang="en-GB" sz="1600" dirty="0"/>
              <a:t>after the main fleece had gone – </a:t>
            </a:r>
            <a:r>
              <a:rPr lang="en-GB" sz="1600" dirty="0" err="1" smtClean="0"/>
              <a:t>eg</a:t>
            </a:r>
            <a:r>
              <a:rPr lang="en-GB" sz="1600" dirty="0" smtClean="0"/>
              <a:t>:- </a:t>
            </a:r>
            <a:r>
              <a:rPr lang="en-GB" sz="1600" dirty="0"/>
              <a:t>from the legs. It was still worth trading, though, as it could be used to make rougher cloth. </a:t>
            </a:r>
            <a:endParaRPr lang="en-GB" sz="1600" dirty="0" smtClean="0"/>
          </a:p>
          <a:p>
            <a:r>
              <a:rPr lang="en-GB" sz="1600" dirty="0" smtClean="0"/>
              <a:t>Weights </a:t>
            </a:r>
            <a:r>
              <a:rPr lang="en-GB" sz="1600" dirty="0"/>
              <a:t>were used during packing the wool, and a load was 28 pounds. Wool merchants used the same kind of methods for weighing wool into the 20th century as they did in the medieval period, balancing out 14 pound stones on a scale with the sacks of wool on the other side. </a:t>
            </a:r>
            <a:r>
              <a:rPr lang="en-GB" sz="1600" dirty="0" smtClean="0"/>
              <a:t>The  </a:t>
            </a:r>
            <a:r>
              <a:rPr lang="en-GB" sz="1600" dirty="0"/>
              <a:t>merchants would mark their wool showing the name of the merchant, and the quantity and quality of the wool. Large sums of money were involved – often the balance was paid off in three </a:t>
            </a:r>
            <a:r>
              <a:rPr lang="en-GB" sz="1600" dirty="0" smtClean="0"/>
              <a:t>instalments. </a:t>
            </a:r>
            <a:r>
              <a:rPr lang="en-GB" sz="1600" dirty="0"/>
              <a:t>One at the weighing, and then two more payments </a:t>
            </a:r>
            <a:r>
              <a:rPr lang="en-GB" sz="1600" dirty="0" smtClean="0"/>
              <a:t>within four </a:t>
            </a:r>
            <a:r>
              <a:rPr lang="en-GB" sz="1600" dirty="0"/>
              <a:t>months</a:t>
            </a:r>
            <a:r>
              <a:rPr lang="en-GB" sz="1600" dirty="0" smtClean="0"/>
              <a:t>.</a:t>
            </a:r>
          </a:p>
          <a:p>
            <a:r>
              <a:rPr lang="en-GB" sz="1600" dirty="0" smtClean="0"/>
              <a:t> </a:t>
            </a:r>
            <a:r>
              <a:rPr lang="en-GB" sz="1600" dirty="0"/>
              <a:t>The wool left in convoys by sea where they were less likely to be hit by pirates, and it let merchants spread their cargo across ships. Sailings happened in Spring, Summer, and Autumn, but generally not </a:t>
            </a:r>
            <a:r>
              <a:rPr lang="en-GB" sz="1600" dirty="0" smtClean="0"/>
              <a:t>winter. </a:t>
            </a:r>
          </a:p>
          <a:p>
            <a:r>
              <a:rPr lang="en-GB" sz="1600" dirty="0" smtClean="0"/>
              <a:t>By </a:t>
            </a:r>
            <a:r>
              <a:rPr lang="en-GB" sz="1600" dirty="0"/>
              <a:t>the middle of the 16th century the middlemen, the dealers in wool, emerged as three separate classes. There were the Staple Merchants at the top, dealing in large quantities and with the export market. They were generally wealthy and owned a large country house in an area where wool was produced, as well as a town house where they carried on their business. The Merchant’s middleman, who travelled his area collecting the great bundles of wools, collecting from the </a:t>
            </a:r>
            <a:r>
              <a:rPr lang="en-GB" sz="1600" dirty="0" smtClean="0"/>
              <a:t>growers. Next </a:t>
            </a:r>
            <a:r>
              <a:rPr lang="en-GB" sz="1600" dirty="0"/>
              <a:t>came the commodity dealers such as glove makers, who bought for their own leather products. They purchased wool fells (sheepskins) and removed the fleece before processing the skin, selling the wool to dealers and other </a:t>
            </a:r>
            <a:r>
              <a:rPr lang="en-GB" sz="1600" dirty="0" smtClean="0"/>
              <a:t>manufactures .</a:t>
            </a:r>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12</a:t>
            </a:fld>
            <a:endParaRPr lang="en-GB"/>
          </a:p>
        </p:txBody>
      </p:sp>
    </p:spTree>
    <p:extLst>
      <p:ext uri="{BB962C8B-B14F-4D97-AF65-F5344CB8AC3E}">
        <p14:creationId xmlns:p14="http://schemas.microsoft.com/office/powerpoint/2010/main" val="2044901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4313" y="277813"/>
            <a:ext cx="3673475" cy="2755900"/>
          </a:xfrm>
        </p:spPr>
      </p:sp>
      <p:sp>
        <p:nvSpPr>
          <p:cNvPr id="3" name="Notes Placeholder 2"/>
          <p:cNvSpPr>
            <a:spLocks noGrp="1"/>
          </p:cNvSpPr>
          <p:nvPr>
            <p:ph type="body" idx="1"/>
          </p:nvPr>
        </p:nvSpPr>
        <p:spPr>
          <a:xfrm>
            <a:off x="476672" y="3229795"/>
            <a:ext cx="5695528" cy="6075696"/>
          </a:xfrm>
        </p:spPr>
        <p:txBody>
          <a:bodyPr/>
          <a:lstStyle/>
          <a:p>
            <a:r>
              <a:rPr lang="en-GB" sz="1800" b="1" u="sng" dirty="0" smtClean="0"/>
              <a:t>Slide 13</a:t>
            </a:r>
          </a:p>
          <a:p>
            <a:endParaRPr lang="en-GB" sz="1600" dirty="0"/>
          </a:p>
          <a:p>
            <a:r>
              <a:rPr lang="en-GB" sz="1600" dirty="0" smtClean="0"/>
              <a:t>Welsh </a:t>
            </a:r>
            <a:r>
              <a:rPr lang="en-GB" sz="1600" dirty="0"/>
              <a:t>Wool</a:t>
            </a:r>
          </a:p>
          <a:p>
            <a:r>
              <a:rPr lang="en-GB" sz="1600" dirty="0"/>
              <a:t>In the early 16th Century Shrewsbury Merchants turned their attention towards the Welsh woven cloth trade in the North Marches. They started to compete with Welsh Drapers. </a:t>
            </a:r>
            <a:endParaRPr lang="en-GB" sz="1600" dirty="0" smtClean="0"/>
          </a:p>
          <a:p>
            <a:r>
              <a:rPr lang="en-GB" sz="1600" dirty="0"/>
              <a:t>The wool merchants acted as the middlemen to the Crown. The crown needed middlemen to handle the taxation of the </a:t>
            </a:r>
            <a:r>
              <a:rPr lang="en-GB" sz="1600" dirty="0" smtClean="0"/>
              <a:t>wool and</a:t>
            </a:r>
          </a:p>
          <a:p>
            <a:r>
              <a:rPr lang="en-GB" sz="1600" dirty="0" smtClean="0"/>
              <a:t>The  Crown also </a:t>
            </a:r>
            <a:r>
              <a:rPr lang="en-GB" sz="1600" dirty="0"/>
              <a:t>required all wool for export to be traded at a designated market, called ‘The Staple’. This allowed the Crown to monitor the trade and levy tax on </a:t>
            </a:r>
            <a:r>
              <a:rPr lang="en-GB" sz="1600" dirty="0" smtClean="0"/>
              <a:t>exports.</a:t>
            </a:r>
            <a:endParaRPr lang="en-GB" sz="1600" dirty="0"/>
          </a:p>
          <a:p>
            <a:r>
              <a:rPr lang="en-GB" sz="1600" dirty="0"/>
              <a:t> In Shropshire the border town of </a:t>
            </a:r>
            <a:r>
              <a:rPr lang="en-GB" sz="1600" dirty="0" smtClean="0"/>
              <a:t>Oswestry was </a:t>
            </a:r>
            <a:r>
              <a:rPr lang="en-GB" sz="1600" dirty="0"/>
              <a:t>licensed as a Staple or market to trade woollen cloth. The cloth traded came from all over North Wales and also from different parts of England. The cloth could be various grades of woollen cloth, flannels and cottons.</a:t>
            </a:r>
          </a:p>
          <a:p>
            <a:r>
              <a:rPr lang="en-GB" sz="1600" dirty="0"/>
              <a:t>The merchants from Shrewsbury would travel to Oswestry on horse back and they carried a large amount of money on them. For safety reasons they would all meet at the </a:t>
            </a:r>
            <a:r>
              <a:rPr lang="en-GB" sz="1600" dirty="0" smtClean="0"/>
              <a:t>Old Three Pigeons </a:t>
            </a:r>
            <a:r>
              <a:rPr lang="en-GB" sz="1600" dirty="0"/>
              <a:t>in </a:t>
            </a:r>
            <a:r>
              <a:rPr lang="en-GB" sz="1600" dirty="0" err="1"/>
              <a:t>Nesscliffe</a:t>
            </a:r>
            <a:r>
              <a:rPr lang="en-GB" sz="1600" dirty="0"/>
              <a:t> to travel in groups as there was a great risk of being robbed by highway men such as Humphrey </a:t>
            </a:r>
            <a:r>
              <a:rPr lang="en-GB" sz="1600" dirty="0" err="1"/>
              <a:t>Kynaston</a:t>
            </a:r>
            <a:r>
              <a:rPr lang="en-GB" sz="1600" dirty="0"/>
              <a:t> who lived in a cave in the hills above </a:t>
            </a:r>
            <a:r>
              <a:rPr lang="en-GB" sz="1600" dirty="0" err="1"/>
              <a:t>Nesscliffe</a:t>
            </a:r>
            <a:r>
              <a:rPr lang="en-GB" sz="1600" dirty="0"/>
              <a:t>. </a:t>
            </a:r>
          </a:p>
          <a:p>
            <a:endParaRPr lang="en-GB" dirty="0"/>
          </a:p>
        </p:txBody>
      </p:sp>
      <p:sp>
        <p:nvSpPr>
          <p:cNvPr id="4" name="Slide Number Placeholder 3"/>
          <p:cNvSpPr>
            <a:spLocks noGrp="1"/>
          </p:cNvSpPr>
          <p:nvPr>
            <p:ph type="sldNum" sz="quarter" idx="10"/>
          </p:nvPr>
        </p:nvSpPr>
        <p:spPr/>
        <p:txBody>
          <a:bodyPr/>
          <a:lstStyle/>
          <a:p>
            <a:fld id="{2D6B9B67-516D-441F-8A91-5555F4B6C3EA}" type="slidenum">
              <a:rPr lang="en-GB" smtClean="0"/>
              <a:t>13</a:t>
            </a:fld>
            <a:endParaRPr lang="en-GB"/>
          </a:p>
        </p:txBody>
      </p:sp>
    </p:spTree>
    <p:extLst>
      <p:ext uri="{BB962C8B-B14F-4D97-AF65-F5344CB8AC3E}">
        <p14:creationId xmlns:p14="http://schemas.microsoft.com/office/powerpoint/2010/main" val="132715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4313" y="204788"/>
            <a:ext cx="3738562" cy="2805112"/>
          </a:xfrm>
        </p:spPr>
      </p:sp>
      <p:sp>
        <p:nvSpPr>
          <p:cNvPr id="3" name="Notes Placeholder 2"/>
          <p:cNvSpPr>
            <a:spLocks noGrp="1"/>
          </p:cNvSpPr>
          <p:nvPr>
            <p:ph type="body" idx="1"/>
          </p:nvPr>
        </p:nvSpPr>
        <p:spPr>
          <a:xfrm>
            <a:off x="404664" y="3085779"/>
            <a:ext cx="5767536" cy="6219712"/>
          </a:xfrm>
        </p:spPr>
        <p:txBody>
          <a:bodyPr/>
          <a:lstStyle/>
          <a:p>
            <a:r>
              <a:rPr lang="en-GB" sz="1600" b="1" u="sng" dirty="0" smtClean="0"/>
              <a:t>Slide 14 </a:t>
            </a:r>
          </a:p>
          <a:p>
            <a:r>
              <a:rPr lang="en-GB" sz="1600" dirty="0" smtClean="0"/>
              <a:t>Strictly speaking the Welsh cloth were so named after the origin of the wools used in their manufacture and in this sense cloths of this kind were finished off and made by weavers in Shrewsbury.</a:t>
            </a:r>
          </a:p>
          <a:p>
            <a:endParaRPr lang="en-GB" sz="1600" dirty="0"/>
          </a:p>
          <a:p>
            <a:r>
              <a:rPr lang="en-GB" sz="1600" dirty="0" smtClean="0"/>
              <a:t>The word “Fells” comes from “dressed skins”. </a:t>
            </a:r>
            <a:r>
              <a:rPr lang="en-GB" sz="1600" dirty="0"/>
              <a:t> </a:t>
            </a:r>
            <a:r>
              <a:rPr lang="en-GB" sz="1600" dirty="0" smtClean="0"/>
              <a:t>The job of the fuller was extremely unpleasant and smelly. The cloth was put in barrels of urine collected from the people of Shrewsbury. Then fullers would stamp on the wool for hours, as a result the cloth  (and the fullers feet) became very soft.  Afterwards it was washed in the river. </a:t>
            </a:r>
          </a:p>
          <a:p>
            <a:endParaRPr lang="en-GB" sz="1600" dirty="0"/>
          </a:p>
          <a:p>
            <a:r>
              <a:rPr lang="en-GB" sz="1600" dirty="0" smtClean="0"/>
              <a:t>The fellmonger’s Hall in </a:t>
            </a:r>
            <a:r>
              <a:rPr lang="en-GB" sz="1600" dirty="0" err="1" smtClean="0"/>
              <a:t>Frankwell</a:t>
            </a:r>
            <a:r>
              <a:rPr lang="en-GB" sz="1600" dirty="0" smtClean="0"/>
              <a:t> was built around 1570 s and was around 70 feet (21m) long The upper floors were used for dealing with the skins, processing and storing the wool. The ground floors would have been shops and  there would have been workshops on the first and second floors.</a:t>
            </a:r>
          </a:p>
          <a:p>
            <a:endParaRPr lang="en-GB" sz="1600" dirty="0"/>
          </a:p>
          <a:p>
            <a:r>
              <a:rPr lang="en-GB" sz="1600" dirty="0" smtClean="0"/>
              <a:t>Wool processing and tanning were still in operation there as recently as the 1970s.</a:t>
            </a:r>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14</a:t>
            </a:fld>
            <a:endParaRPr lang="en-GB"/>
          </a:p>
        </p:txBody>
      </p:sp>
    </p:spTree>
    <p:extLst>
      <p:ext uri="{BB962C8B-B14F-4D97-AF65-F5344CB8AC3E}">
        <p14:creationId xmlns:p14="http://schemas.microsoft.com/office/powerpoint/2010/main" val="3483471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smtClean="0"/>
              <a:t>Slide 15</a:t>
            </a:r>
          </a:p>
          <a:p>
            <a:endParaRPr lang="en-GB" sz="1800" dirty="0"/>
          </a:p>
          <a:p>
            <a:r>
              <a:rPr lang="en-GB" sz="1800" dirty="0" smtClean="0"/>
              <a:t>The next part of the process was to hang the washed cloth on </a:t>
            </a:r>
            <a:r>
              <a:rPr lang="en-GB" sz="1800" dirty="0" err="1" smtClean="0"/>
              <a:t>tenter</a:t>
            </a:r>
            <a:r>
              <a:rPr lang="en-GB" sz="1800" dirty="0" smtClean="0"/>
              <a:t> hooks</a:t>
            </a:r>
          </a:p>
          <a:p>
            <a:endParaRPr lang="en-GB" sz="1800" dirty="0"/>
          </a:p>
          <a:p>
            <a:r>
              <a:rPr lang="en-GB" sz="1800" dirty="0" smtClean="0"/>
              <a:t>Where the phrase “ I’m on </a:t>
            </a:r>
            <a:r>
              <a:rPr lang="en-GB" sz="1800" dirty="0" err="1" smtClean="0"/>
              <a:t>tenter</a:t>
            </a:r>
            <a:r>
              <a:rPr lang="en-GB" sz="1800" dirty="0" smtClean="0"/>
              <a:t> hooks” comes from..</a:t>
            </a:r>
          </a:p>
          <a:p>
            <a:endParaRPr lang="en-GB" sz="1800" dirty="0" smtClean="0"/>
          </a:p>
          <a:p>
            <a:r>
              <a:rPr lang="en-GB" sz="1800" dirty="0" smtClean="0"/>
              <a:t>The following part of the process is called napping.</a:t>
            </a:r>
            <a:endParaRPr lang="en-GB" sz="1800" dirty="0"/>
          </a:p>
          <a:p>
            <a:r>
              <a:rPr lang="en-GB" sz="1800" dirty="0"/>
              <a:t>T</a:t>
            </a:r>
            <a:r>
              <a:rPr lang="en-GB" sz="1800" dirty="0" smtClean="0"/>
              <a:t>he cloth would be worked with teasels that were attached to small paddles. They would then raise the nap  which makes it much softer to touch and it would then sell for a better price.</a:t>
            </a:r>
          </a:p>
          <a:p>
            <a:endParaRPr lang="en-GB" sz="1800" dirty="0"/>
          </a:p>
          <a:p>
            <a:r>
              <a:rPr lang="en-GB" sz="1800" dirty="0" smtClean="0"/>
              <a:t>Teasels were brought up the river Severn from the Somerset Levels.</a:t>
            </a:r>
            <a:endParaRPr lang="en-GB" sz="1800" dirty="0"/>
          </a:p>
        </p:txBody>
      </p:sp>
      <p:sp>
        <p:nvSpPr>
          <p:cNvPr id="4" name="Slide Number Placeholder 3"/>
          <p:cNvSpPr>
            <a:spLocks noGrp="1"/>
          </p:cNvSpPr>
          <p:nvPr>
            <p:ph type="sldNum" sz="quarter" idx="10"/>
          </p:nvPr>
        </p:nvSpPr>
        <p:spPr/>
        <p:txBody>
          <a:bodyPr/>
          <a:lstStyle/>
          <a:p>
            <a:fld id="{2D6B9B67-516D-441F-8A91-5555F4B6C3EA}" type="slidenum">
              <a:rPr lang="en-GB" smtClean="0"/>
              <a:t>15</a:t>
            </a:fld>
            <a:endParaRPr lang="en-GB"/>
          </a:p>
        </p:txBody>
      </p:sp>
    </p:spTree>
    <p:extLst>
      <p:ext uri="{BB962C8B-B14F-4D97-AF65-F5344CB8AC3E}">
        <p14:creationId xmlns:p14="http://schemas.microsoft.com/office/powerpoint/2010/main" val="2212125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277813"/>
            <a:ext cx="3738563" cy="2805112"/>
          </a:xfrm>
        </p:spPr>
      </p:sp>
      <p:sp>
        <p:nvSpPr>
          <p:cNvPr id="3" name="Notes Placeholder 2"/>
          <p:cNvSpPr>
            <a:spLocks noGrp="1"/>
          </p:cNvSpPr>
          <p:nvPr>
            <p:ph type="body" idx="1"/>
          </p:nvPr>
        </p:nvSpPr>
        <p:spPr>
          <a:xfrm>
            <a:off x="260648" y="3373810"/>
            <a:ext cx="6408712" cy="6120680"/>
          </a:xfrm>
        </p:spPr>
        <p:txBody>
          <a:bodyPr/>
          <a:lstStyle/>
          <a:p>
            <a:r>
              <a:rPr lang="en-GB" sz="1800" dirty="0" smtClean="0"/>
              <a:t> Slide  16</a:t>
            </a:r>
          </a:p>
          <a:p>
            <a:r>
              <a:rPr lang="en-GB" sz="1800" dirty="0"/>
              <a:t>Once the woollen cloth had had its nap raised it was ready for the </a:t>
            </a:r>
            <a:r>
              <a:rPr lang="en-GB" sz="1800" dirty="0" err="1"/>
              <a:t>shearman</a:t>
            </a:r>
            <a:r>
              <a:rPr lang="en-GB" sz="1800" dirty="0"/>
              <a:t>. It was his job to trim the nap to ensure a smooth and even finish. A </a:t>
            </a:r>
            <a:r>
              <a:rPr lang="en-GB" sz="1800" dirty="0" err="1"/>
              <a:t>shearman</a:t>
            </a:r>
            <a:r>
              <a:rPr lang="en-GB" sz="1800" dirty="0"/>
              <a:t> had to combine a steady hand with strength and concentration.  </a:t>
            </a:r>
            <a:r>
              <a:rPr lang="en-GB" sz="1800" dirty="0" smtClean="0"/>
              <a:t>They worked with a coarse kind of cloth called Welsh </a:t>
            </a:r>
            <a:r>
              <a:rPr lang="en-GB" sz="1800" dirty="0" err="1" smtClean="0"/>
              <a:t>webb</a:t>
            </a:r>
            <a:r>
              <a:rPr lang="en-GB" sz="1800" dirty="0" smtClean="0"/>
              <a:t>.</a:t>
            </a:r>
            <a:endParaRPr lang="en-GB" sz="1800" dirty="0"/>
          </a:p>
          <a:p>
            <a:r>
              <a:rPr lang="en-GB" sz="1800" dirty="0" smtClean="0"/>
              <a:t>This cloth went mainly to America to cloth the slaves and to Flanders where it was worn by the peasants.  </a:t>
            </a:r>
          </a:p>
          <a:p>
            <a:r>
              <a:rPr lang="en-GB" sz="1800" dirty="0" smtClean="0"/>
              <a:t>Although the Draper’s relied on the </a:t>
            </a:r>
            <a:r>
              <a:rPr lang="en-GB" sz="1800" dirty="0" err="1" smtClean="0"/>
              <a:t>Shearmen</a:t>
            </a:r>
            <a:r>
              <a:rPr lang="en-GB" sz="1800" dirty="0" smtClean="0"/>
              <a:t> to finish the cloth before sale, there was great rivalry between the Guilds and the Draper’s refused to allow the </a:t>
            </a:r>
            <a:r>
              <a:rPr lang="en-GB" sz="1800" dirty="0" err="1" smtClean="0"/>
              <a:t>Shearmen</a:t>
            </a:r>
            <a:r>
              <a:rPr lang="en-GB" sz="1800" dirty="0" smtClean="0"/>
              <a:t>  share the trade in cloth.</a:t>
            </a:r>
          </a:p>
          <a:p>
            <a:endParaRPr lang="en-GB" sz="1800" dirty="0" smtClean="0"/>
          </a:p>
          <a:p>
            <a:r>
              <a:rPr lang="en-GB" sz="1800" dirty="0" smtClean="0"/>
              <a:t>The Guild of </a:t>
            </a:r>
            <a:r>
              <a:rPr lang="en-GB" sz="1800" dirty="0" err="1" smtClean="0"/>
              <a:t>Shearmen</a:t>
            </a:r>
            <a:r>
              <a:rPr lang="en-GB" sz="1800" dirty="0" smtClean="0"/>
              <a:t> were probably the largest but poorest of all the guilds in Shrewsbury., even though they provided an essential service to the Drapers. As you can see the number of </a:t>
            </a:r>
            <a:r>
              <a:rPr lang="en-GB" sz="1800" dirty="0" err="1" smtClean="0"/>
              <a:t>Shearmen</a:t>
            </a:r>
            <a:r>
              <a:rPr lang="en-GB" sz="1800" dirty="0" smtClean="0"/>
              <a:t> that moved into Shrewsbury increased in huge numbers in the late 14</a:t>
            </a:r>
            <a:r>
              <a:rPr lang="en-GB" sz="1800" baseline="30000" dirty="0" smtClean="0"/>
              <a:t>th</a:t>
            </a:r>
            <a:r>
              <a:rPr lang="en-GB" sz="1800" dirty="0" smtClean="0"/>
              <a:t> century.</a:t>
            </a:r>
          </a:p>
          <a:p>
            <a:endParaRPr lang="en-GB" sz="1800" dirty="0"/>
          </a:p>
          <a:p>
            <a:r>
              <a:rPr lang="en-GB" sz="1800" dirty="0" smtClean="0"/>
              <a:t>The </a:t>
            </a:r>
            <a:r>
              <a:rPr lang="en-GB" sz="1800" dirty="0"/>
              <a:t>stone building in this view is the Shearman's Hall. </a:t>
            </a:r>
            <a:r>
              <a:rPr lang="en-GB" sz="1800" dirty="0" smtClean="0"/>
              <a:t> </a:t>
            </a:r>
            <a:r>
              <a:rPr lang="en-GB" sz="1800" dirty="0"/>
              <a:t>Only the cellar of the Hall remains today. The fine timber building beyond it is </a:t>
            </a:r>
            <a:r>
              <a:rPr lang="en-GB" sz="1800" dirty="0" err="1"/>
              <a:t>Proude's</a:t>
            </a:r>
            <a:r>
              <a:rPr lang="en-GB" sz="1800" dirty="0"/>
              <a:t> Mansion.  </a:t>
            </a:r>
            <a:endParaRPr lang="en-GB" sz="1800" dirty="0" smtClean="0"/>
          </a:p>
          <a:p>
            <a:endParaRPr lang="en-GB" sz="1800" dirty="0"/>
          </a:p>
          <a:p>
            <a:endParaRPr lang="en-GB" sz="1800" dirty="0"/>
          </a:p>
        </p:txBody>
      </p:sp>
      <p:sp>
        <p:nvSpPr>
          <p:cNvPr id="4" name="Slide Number Placeholder 3"/>
          <p:cNvSpPr>
            <a:spLocks noGrp="1"/>
          </p:cNvSpPr>
          <p:nvPr>
            <p:ph type="sldNum" sz="quarter" idx="10"/>
          </p:nvPr>
        </p:nvSpPr>
        <p:spPr/>
        <p:txBody>
          <a:bodyPr/>
          <a:lstStyle/>
          <a:p>
            <a:fld id="{2D6B9B67-516D-441F-8A91-5555F4B6C3EA}" type="slidenum">
              <a:rPr lang="en-GB" smtClean="0"/>
              <a:t>16</a:t>
            </a:fld>
            <a:endParaRPr lang="en-GB"/>
          </a:p>
        </p:txBody>
      </p:sp>
    </p:spTree>
    <p:extLst>
      <p:ext uri="{BB962C8B-B14F-4D97-AF65-F5344CB8AC3E}">
        <p14:creationId xmlns:p14="http://schemas.microsoft.com/office/powerpoint/2010/main" val="362764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smtClean="0"/>
              <a:t>Slide 17</a:t>
            </a:r>
          </a:p>
          <a:p>
            <a:r>
              <a:rPr lang="en-GB" sz="1600" dirty="0" smtClean="0"/>
              <a:t>The Market Hall in the square was built  in 1596  by the Guild of Drapers.  It was built of stone which is unusual most market halls at this time were  timber framed. The Welsh cloth dealers &amp; town Drapers would meet and negotiate prices in the first floor room  the covered area beneath was for the sale of corn.</a:t>
            </a:r>
            <a:endParaRPr lang="en-GB" dirty="0"/>
          </a:p>
          <a:p>
            <a:r>
              <a:rPr lang="en-GB" sz="1600" dirty="0" smtClean="0"/>
              <a:t>This is a passage  from the Draper’s in the 18</a:t>
            </a:r>
            <a:r>
              <a:rPr lang="en-GB" sz="1600" baseline="30000" dirty="0" smtClean="0"/>
              <a:t>th</a:t>
            </a:r>
            <a:r>
              <a:rPr lang="en-GB" sz="1600" dirty="0" smtClean="0"/>
              <a:t> century describing Shrewsbury markets .</a:t>
            </a:r>
            <a:endParaRPr lang="en-GB" sz="1400" dirty="0"/>
          </a:p>
          <a:p>
            <a:r>
              <a:rPr lang="en-GB" sz="1400" dirty="0"/>
              <a:t>Every Thursday the central parts of the town were all life and bustle. Troops of hardy ponies, each with a halter of twisted straw and laden with two bales of cloth poured into the market -place in the morning driven by stout Welshmen in their country coats of blue cloth and striped linsey waistcoats. After dinner at 2pm the drapers with their clerks and </a:t>
            </a:r>
            <a:r>
              <a:rPr lang="en-GB" sz="1400" dirty="0" err="1"/>
              <a:t>shearmen</a:t>
            </a:r>
            <a:r>
              <a:rPr lang="en-GB" sz="1400" dirty="0"/>
              <a:t>, assembled under the market-hall and proceeded up the stairs in seniority . The market being over, drays were seen in all directions conveying cloths to the several warehouses and more than 6oo pieces of web have been sold in a day</a:t>
            </a:r>
            <a:r>
              <a:rPr lang="en-GB" sz="1400" dirty="0" smtClean="0"/>
              <a:t>. </a:t>
            </a:r>
            <a:r>
              <a:rPr lang="en-GB" sz="1400" dirty="0"/>
              <a:t>A</a:t>
            </a:r>
            <a:r>
              <a:rPr lang="en-GB" sz="1400" dirty="0" smtClean="0"/>
              <a:t>s </a:t>
            </a:r>
            <a:r>
              <a:rPr lang="en-GB" sz="1400" dirty="0"/>
              <a:t>Welshmen left much of their cash behind them in exchange for malt, groceries and other shop goods</a:t>
            </a:r>
          </a:p>
          <a:p>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17</a:t>
            </a:fld>
            <a:endParaRPr lang="en-GB"/>
          </a:p>
        </p:txBody>
      </p:sp>
    </p:spTree>
    <p:extLst>
      <p:ext uri="{BB962C8B-B14F-4D97-AF65-F5344CB8AC3E}">
        <p14:creationId xmlns:p14="http://schemas.microsoft.com/office/powerpoint/2010/main" val="946572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277813"/>
            <a:ext cx="3378200" cy="2535237"/>
          </a:xfrm>
        </p:spPr>
      </p:sp>
      <p:sp>
        <p:nvSpPr>
          <p:cNvPr id="3" name="Notes Placeholder 2"/>
          <p:cNvSpPr>
            <a:spLocks noGrp="1"/>
          </p:cNvSpPr>
          <p:nvPr>
            <p:ph type="body" idx="1"/>
          </p:nvPr>
        </p:nvSpPr>
        <p:spPr>
          <a:xfrm>
            <a:off x="548680" y="3085779"/>
            <a:ext cx="5623520" cy="6219712"/>
          </a:xfrm>
        </p:spPr>
        <p:txBody>
          <a:bodyPr/>
          <a:lstStyle/>
          <a:p>
            <a:r>
              <a:rPr lang="en-GB" sz="1600" dirty="0" smtClean="0"/>
              <a:t>Slide 18</a:t>
            </a:r>
          </a:p>
          <a:p>
            <a:r>
              <a:rPr lang="en-GB" sz="1600" dirty="0" smtClean="0"/>
              <a:t>The poor quality of the road system during the Tudor period required the woollen cloth to be taken from Shrewsbury to London, the principal market, by pack horse. It was then sold onto the London Draper’s where it was exported.</a:t>
            </a:r>
          </a:p>
          <a:p>
            <a:endParaRPr lang="en-GB" sz="1600" dirty="0"/>
          </a:p>
          <a:p>
            <a:r>
              <a:rPr lang="en-GB" sz="1600" dirty="0" smtClean="0"/>
              <a:t>Later when markets opened in places like Bristol the cloth would be transported on the river Severn by boats called Severn </a:t>
            </a:r>
            <a:r>
              <a:rPr lang="en-GB" sz="1600" dirty="0" err="1" smtClean="0"/>
              <a:t>Trows</a:t>
            </a:r>
            <a:r>
              <a:rPr lang="en-GB" sz="1600" dirty="0" smtClean="0"/>
              <a:t>. The Severn was not always navigable before weirs were built there were problems of low water in the summer and too much water in the winter.. Sometimes the boats had to be dragged over mud by men called “bow hauliers” using  ropes &amp; pulleys. So the journeys were not easy.</a:t>
            </a:r>
          </a:p>
          <a:p>
            <a:endParaRPr lang="en-GB" sz="1600" dirty="0"/>
          </a:p>
          <a:p>
            <a:r>
              <a:rPr lang="en-GB" sz="1600" dirty="0" smtClean="0"/>
              <a:t>On the return journey the </a:t>
            </a:r>
            <a:r>
              <a:rPr lang="en-GB" sz="1600" dirty="0" err="1" smtClean="0"/>
              <a:t>trows</a:t>
            </a:r>
            <a:r>
              <a:rPr lang="en-GB" sz="1600" dirty="0" smtClean="0"/>
              <a:t> brought back, teasels from Somerset levels and wine and spirits from Europe.</a:t>
            </a:r>
          </a:p>
          <a:p>
            <a:endParaRPr lang="en-GB" sz="1600" dirty="0"/>
          </a:p>
          <a:p>
            <a:r>
              <a:rPr lang="en-GB" sz="1600" dirty="0" smtClean="0"/>
              <a:t>Many of the </a:t>
            </a:r>
            <a:r>
              <a:rPr lang="en-GB" sz="1600" dirty="0" err="1" smtClean="0"/>
              <a:t>trows</a:t>
            </a:r>
            <a:r>
              <a:rPr lang="en-GB" sz="1600" dirty="0" smtClean="0"/>
              <a:t> were based near the Welsh bridge. At </a:t>
            </a:r>
            <a:r>
              <a:rPr lang="en-GB" sz="1600" dirty="0" err="1" smtClean="0"/>
              <a:t>Mardol</a:t>
            </a:r>
            <a:r>
              <a:rPr lang="en-GB" sz="1600" dirty="0" smtClean="0"/>
              <a:t> Quay</a:t>
            </a:r>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18</a:t>
            </a:fld>
            <a:endParaRPr lang="en-GB"/>
          </a:p>
        </p:txBody>
      </p:sp>
    </p:spTree>
    <p:extLst>
      <p:ext uri="{BB962C8B-B14F-4D97-AF65-F5344CB8AC3E}">
        <p14:creationId xmlns:p14="http://schemas.microsoft.com/office/powerpoint/2010/main" val="3947369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6B9B67-516D-441F-8A91-5555F4B6C3EA}" type="slidenum">
              <a:rPr lang="en-GB" smtClean="0"/>
              <a:t>19</a:t>
            </a:fld>
            <a:endParaRPr lang="en-GB"/>
          </a:p>
        </p:txBody>
      </p:sp>
    </p:spTree>
    <p:extLst>
      <p:ext uri="{BB962C8B-B14F-4D97-AF65-F5344CB8AC3E}">
        <p14:creationId xmlns:p14="http://schemas.microsoft.com/office/powerpoint/2010/main" val="3669143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smtClean="0"/>
              <a:t>Slide  21</a:t>
            </a:r>
          </a:p>
          <a:p>
            <a:r>
              <a:rPr lang="en-GB" sz="1600" dirty="0" smtClean="0"/>
              <a:t>Vaughan’s Mansion</a:t>
            </a:r>
          </a:p>
          <a:p>
            <a:r>
              <a:rPr lang="en-GB" sz="1600" dirty="0" smtClean="0"/>
              <a:t>William Vaughan was a successful wool trader originally from </a:t>
            </a:r>
            <a:r>
              <a:rPr lang="en-GB" sz="1600" dirty="0" err="1" smtClean="0"/>
              <a:t>Haughmond</a:t>
            </a:r>
            <a:r>
              <a:rPr lang="en-GB" sz="1600" dirty="0" smtClean="0"/>
              <a:t>. In 1268 he paid 10s (about £365) to join as a </a:t>
            </a:r>
            <a:r>
              <a:rPr lang="en-GB" sz="1600" dirty="0" smtClean="0"/>
              <a:t>foreigner</a:t>
            </a:r>
            <a:r>
              <a:rPr lang="en-GB" sz="1600" dirty="0"/>
              <a:t> </a:t>
            </a:r>
            <a:r>
              <a:rPr lang="en-GB" sz="1600" dirty="0" smtClean="0"/>
              <a:t> (an outsider)</a:t>
            </a:r>
            <a:r>
              <a:rPr lang="en-GB" sz="1600" dirty="0" smtClean="0"/>
              <a:t> </a:t>
            </a:r>
            <a:r>
              <a:rPr lang="en-GB" sz="1600" dirty="0" smtClean="0"/>
              <a:t>member of the </a:t>
            </a:r>
            <a:r>
              <a:rPr lang="en-GB" sz="1600" dirty="0"/>
              <a:t> </a:t>
            </a:r>
            <a:r>
              <a:rPr lang="en-GB" sz="1600" dirty="0" smtClean="0"/>
              <a:t>Draper’s </a:t>
            </a:r>
            <a:r>
              <a:rPr lang="en-GB" sz="1600" dirty="0" smtClean="0"/>
              <a:t>guild </a:t>
            </a:r>
            <a:r>
              <a:rPr lang="en-GB" sz="1600" dirty="0" smtClean="0"/>
              <a:t>. </a:t>
            </a:r>
            <a:r>
              <a:rPr lang="en-GB" sz="1600" dirty="0" smtClean="0"/>
              <a:t>If  </a:t>
            </a:r>
            <a:r>
              <a:rPr lang="en-GB" sz="1600" dirty="0" smtClean="0"/>
              <a:t>his father </a:t>
            </a:r>
            <a:r>
              <a:rPr lang="en-GB" sz="1600" dirty="0" smtClean="0"/>
              <a:t> had been </a:t>
            </a:r>
            <a:r>
              <a:rPr lang="en-GB" sz="1600" dirty="0" smtClean="0"/>
              <a:t>a member of the Guild, he </a:t>
            </a:r>
            <a:r>
              <a:rPr lang="en-GB" sz="1600" dirty="0" smtClean="0"/>
              <a:t>would only </a:t>
            </a:r>
            <a:r>
              <a:rPr lang="en-GB" sz="1600" dirty="0" smtClean="0"/>
              <a:t>have </a:t>
            </a:r>
            <a:r>
              <a:rPr lang="en-GB" sz="1600" dirty="0" smtClean="0"/>
              <a:t>to pay </a:t>
            </a:r>
            <a:r>
              <a:rPr lang="en-GB" sz="1600" dirty="0" smtClean="0"/>
              <a:t>4d </a:t>
            </a:r>
            <a:r>
              <a:rPr lang="en-GB" sz="1600" dirty="0" smtClean="0"/>
              <a:t>(about £12). </a:t>
            </a:r>
          </a:p>
          <a:p>
            <a:r>
              <a:rPr lang="en-GB" sz="1600" dirty="0" smtClean="0"/>
              <a:t>Vaughan’s Mansion is typical of stone buildings  from the time and consisted of a first floor communal living space, the hall, an </a:t>
            </a:r>
            <a:r>
              <a:rPr lang="en-GB" sz="1600" dirty="0" err="1" smtClean="0"/>
              <a:t>undercroft</a:t>
            </a:r>
            <a:r>
              <a:rPr lang="en-GB" sz="1600" dirty="0" smtClean="0"/>
              <a:t> (cellar or storage room) and </a:t>
            </a:r>
            <a:r>
              <a:rPr lang="en-GB" sz="1600" dirty="0" smtClean="0"/>
              <a:t>other </a:t>
            </a:r>
            <a:r>
              <a:rPr lang="en-GB" sz="1600" dirty="0" smtClean="0"/>
              <a:t>domestic buildings attached to it’s side. Originally the building was built in a U or half H shape around a court yard.</a:t>
            </a:r>
          </a:p>
          <a:p>
            <a:r>
              <a:rPr lang="en-GB" sz="1600" dirty="0" smtClean="0"/>
              <a:t>The Mansion is now incorporated into the buildings of the Museum in the Square. </a:t>
            </a:r>
            <a:r>
              <a:rPr lang="en-GB" sz="1600" dirty="0"/>
              <a:t> </a:t>
            </a:r>
            <a:r>
              <a:rPr lang="en-GB" sz="1600" dirty="0" smtClean="0"/>
              <a:t>What was the  communal hall has now been dressed and set up as a function room for weddings and parties. But you can still see some of the original beams in that room. </a:t>
            </a:r>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21</a:t>
            </a:fld>
            <a:endParaRPr lang="en-GB"/>
          </a:p>
        </p:txBody>
      </p:sp>
    </p:spTree>
    <p:extLst>
      <p:ext uri="{BB962C8B-B14F-4D97-AF65-F5344CB8AC3E}">
        <p14:creationId xmlns:p14="http://schemas.microsoft.com/office/powerpoint/2010/main" val="1603204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28775" y="277813"/>
            <a:ext cx="3883025" cy="2913062"/>
          </a:xfrm>
        </p:spPr>
      </p:sp>
      <p:sp>
        <p:nvSpPr>
          <p:cNvPr id="3" name="Notes Placeholder 2"/>
          <p:cNvSpPr>
            <a:spLocks noGrp="1"/>
          </p:cNvSpPr>
          <p:nvPr>
            <p:ph type="body" idx="1"/>
          </p:nvPr>
        </p:nvSpPr>
        <p:spPr>
          <a:xfrm>
            <a:off x="476672" y="3373811"/>
            <a:ext cx="5695528" cy="5931680"/>
          </a:xfrm>
        </p:spPr>
        <p:txBody>
          <a:bodyPr/>
          <a:lstStyle/>
          <a:p>
            <a:r>
              <a:rPr lang="en-GB" sz="1800" dirty="0">
                <a:solidFill>
                  <a:srgbClr val="FF0000"/>
                </a:solidFill>
              </a:rPr>
              <a:t>Slide 3</a:t>
            </a:r>
          </a:p>
          <a:p>
            <a:r>
              <a:rPr lang="en-GB" sz="1800" dirty="0"/>
              <a:t>In the 12th &amp; 13th Centuries Shrewsbury was the foremost market town in the Marches.</a:t>
            </a:r>
          </a:p>
          <a:p>
            <a:r>
              <a:rPr lang="en-GB" sz="1800" dirty="0"/>
              <a:t>In 1267 Henry 111 had moved his  </a:t>
            </a:r>
            <a:r>
              <a:rPr lang="en-GB" sz="1800" dirty="0" smtClean="0"/>
              <a:t>court </a:t>
            </a:r>
            <a:r>
              <a:rPr lang="en-GB" sz="1800" dirty="0"/>
              <a:t>and army to Shrewsbury in his campaign against Prince Llewelyn of Wales. As a reward for the town supporting him in </a:t>
            </a:r>
            <a:r>
              <a:rPr lang="en-GB" sz="1800" dirty="0" smtClean="0"/>
              <a:t>.</a:t>
            </a:r>
          </a:p>
          <a:p>
            <a:r>
              <a:rPr lang="en-GB" sz="1800" dirty="0" smtClean="0"/>
              <a:t>Henry </a:t>
            </a:r>
            <a:r>
              <a:rPr lang="en-GB" sz="1800" dirty="0"/>
              <a:t>rewarded the town by proclaiming that the Burgesses of Shrewsbury were to be free of all tolls in all English towns and no wool merchants, whether from outside Shropshire or within it were permitted to buy wool other than in the market towns. This gave Shrewsbury’s wool based economy a tremendous </a:t>
            </a:r>
            <a:r>
              <a:rPr lang="en-GB" sz="1800" dirty="0" smtClean="0"/>
              <a:t>boost</a:t>
            </a:r>
            <a:r>
              <a:rPr lang="en-GB" sz="1800" dirty="0"/>
              <a:t> </a:t>
            </a:r>
            <a:r>
              <a:rPr lang="en-GB" sz="1800" dirty="0" smtClean="0"/>
              <a:t>and advantage because of the towns position in the Marches. </a:t>
            </a:r>
            <a:endParaRPr lang="en-GB" sz="1800" dirty="0"/>
          </a:p>
          <a:p>
            <a:r>
              <a:rPr lang="en-GB" sz="1800" dirty="0"/>
              <a:t>Shrewsbury becomes a part of the national wool market that was developing during the middle Ages to meet the needs of a growing population.  </a:t>
            </a:r>
          </a:p>
          <a:p>
            <a:r>
              <a:rPr lang="en-GB" sz="1800" dirty="0"/>
              <a:t>The trade in Welsh cloth became increasingly important to the profits of the Shrewsbury </a:t>
            </a:r>
            <a:r>
              <a:rPr lang="en-GB" sz="1800" dirty="0" smtClean="0"/>
              <a:t>Merchants. </a:t>
            </a:r>
            <a:r>
              <a:rPr lang="en-GB" sz="1800" dirty="0"/>
              <a:t>Cloth was also being brought into Shrewsbury from Yorkshire and East Anglia.</a:t>
            </a:r>
          </a:p>
          <a:p>
            <a:endParaRPr lang="en-GB" sz="1800"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2D6B9B67-516D-441F-8A91-5555F4B6C3EA}" type="slidenum">
              <a:rPr lang="en-GB" smtClean="0"/>
              <a:t>3</a:t>
            </a:fld>
            <a:endParaRPr lang="en-GB"/>
          </a:p>
        </p:txBody>
      </p:sp>
    </p:spTree>
    <p:extLst>
      <p:ext uri="{BB962C8B-B14F-4D97-AF65-F5344CB8AC3E}">
        <p14:creationId xmlns:p14="http://schemas.microsoft.com/office/powerpoint/2010/main" val="1664999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smtClean="0"/>
              <a:t>Slide 22</a:t>
            </a:r>
          </a:p>
          <a:p>
            <a:r>
              <a:rPr lang="en-GB" sz="1600" dirty="0" smtClean="0"/>
              <a:t>Lloyd’s Mansion</a:t>
            </a:r>
          </a:p>
          <a:p>
            <a:r>
              <a:rPr lang="en-GB" sz="1600" dirty="0" smtClean="0"/>
              <a:t>Lloyd’s Mansion used to be on the corner of the Square and Candle Lane (which is now Princess Street….named after the visit of Princess Victoria) David Lloyd appears to have had his roots in the Welsh gentry in the Welshpool area. He was admitted to the Draper’s company in  1556 , his imposing house was built in 1570 when he was a warden of the company</a:t>
            </a:r>
          </a:p>
          <a:p>
            <a:r>
              <a:rPr lang="en-GB" sz="1600" dirty="0" smtClean="0"/>
              <a:t>David Lloyd served as one of two </a:t>
            </a:r>
            <a:r>
              <a:rPr lang="en-GB" sz="1600" dirty="0" err="1" smtClean="0"/>
              <a:t>baliff’s</a:t>
            </a:r>
            <a:r>
              <a:rPr lang="en-GB" sz="1600" dirty="0" smtClean="0"/>
              <a:t>, the town’s highest office in 1575, 1586, &amp; 1594. A plague with his name on  was placed on the new wing of Shrewsbury school (now the Library).</a:t>
            </a:r>
          </a:p>
          <a:p>
            <a:r>
              <a:rPr lang="en-GB" sz="1600" dirty="0" smtClean="0"/>
              <a:t>After his death the building passed to the Draper’s Company and they received rental from the income for almost 400 years until the 1960s.</a:t>
            </a:r>
          </a:p>
          <a:p>
            <a:r>
              <a:rPr lang="en-GB" sz="1600" dirty="0" smtClean="0"/>
              <a:t>The Mansion was demolished in 1937 all that remains is the gable (that you can see in the photo) this is on display at the Shrewsbury Museum, it’s on loan from </a:t>
            </a:r>
            <a:r>
              <a:rPr lang="en-GB" sz="1600" dirty="0" err="1" smtClean="0"/>
              <a:t>Avoncroft</a:t>
            </a:r>
            <a:r>
              <a:rPr lang="en-GB" sz="1600" dirty="0" smtClean="0"/>
              <a:t> Museum.</a:t>
            </a:r>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22</a:t>
            </a:fld>
            <a:endParaRPr lang="en-GB"/>
          </a:p>
        </p:txBody>
      </p:sp>
    </p:spTree>
    <p:extLst>
      <p:ext uri="{BB962C8B-B14F-4D97-AF65-F5344CB8AC3E}">
        <p14:creationId xmlns:p14="http://schemas.microsoft.com/office/powerpoint/2010/main" val="4205561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4784" y="205458"/>
            <a:ext cx="3738736" cy="2805232"/>
          </a:xfrm>
        </p:spPr>
      </p:sp>
      <p:sp>
        <p:nvSpPr>
          <p:cNvPr id="3" name="Notes Placeholder 2"/>
          <p:cNvSpPr>
            <a:spLocks noGrp="1"/>
          </p:cNvSpPr>
          <p:nvPr>
            <p:ph type="body" idx="1"/>
          </p:nvPr>
        </p:nvSpPr>
        <p:spPr>
          <a:xfrm>
            <a:off x="620688" y="3229795"/>
            <a:ext cx="5551512" cy="6075696"/>
          </a:xfrm>
        </p:spPr>
        <p:txBody>
          <a:bodyPr/>
          <a:lstStyle/>
          <a:p>
            <a:r>
              <a:rPr lang="en-GB" sz="1600" dirty="0" smtClean="0"/>
              <a:t>Slide 23</a:t>
            </a:r>
          </a:p>
          <a:p>
            <a:r>
              <a:rPr lang="en-GB" sz="1600" dirty="0" err="1" smtClean="0"/>
              <a:t>Mytton</a:t>
            </a:r>
            <a:r>
              <a:rPr lang="en-GB" sz="1600" dirty="0" smtClean="0"/>
              <a:t> Mansions</a:t>
            </a:r>
          </a:p>
          <a:p>
            <a:r>
              <a:rPr lang="en-GB" sz="1600" dirty="0" smtClean="0"/>
              <a:t>Part of the building is now Grade 2 listed. It was built by the </a:t>
            </a:r>
            <a:r>
              <a:rPr lang="en-GB" sz="1600" dirty="0" err="1" smtClean="0"/>
              <a:t>Mytton</a:t>
            </a:r>
            <a:r>
              <a:rPr lang="en-GB" sz="1600" dirty="0" smtClean="0"/>
              <a:t> family several years after the great fire of 1393. A palatial timber-framed building. Generations of the </a:t>
            </a:r>
            <a:r>
              <a:rPr lang="en-GB" sz="1600" dirty="0" err="1" smtClean="0"/>
              <a:t>Mytton</a:t>
            </a:r>
            <a:r>
              <a:rPr lang="en-GB" sz="1600" dirty="0" smtClean="0"/>
              <a:t> family were wool merchants and their wealth increased by various marriages. </a:t>
            </a:r>
          </a:p>
          <a:p>
            <a:r>
              <a:rPr lang="en-GB" sz="1600" dirty="0" smtClean="0"/>
              <a:t>The evening before Henry Tudor was due to enter the gates of Shrewsbury Thomas </a:t>
            </a:r>
            <a:r>
              <a:rPr lang="en-GB" sz="1600" dirty="0" err="1" smtClean="0"/>
              <a:t>Mytton</a:t>
            </a:r>
            <a:r>
              <a:rPr lang="en-GB" sz="1600" dirty="0" smtClean="0"/>
              <a:t> who was </a:t>
            </a:r>
            <a:r>
              <a:rPr lang="en-GB" sz="1600" dirty="0" err="1" smtClean="0"/>
              <a:t>baliff</a:t>
            </a:r>
            <a:r>
              <a:rPr lang="en-GB" sz="1600" dirty="0" smtClean="0"/>
              <a:t>  found himself in an embarrassing situation due to previous events. </a:t>
            </a:r>
            <a:endParaRPr lang="en-GB" sz="1600" dirty="0" smtClean="0"/>
          </a:p>
          <a:p>
            <a:r>
              <a:rPr lang="en-GB" sz="1600" dirty="0" smtClean="0"/>
              <a:t>He </a:t>
            </a:r>
            <a:r>
              <a:rPr lang="en-GB" sz="1600" dirty="0" smtClean="0"/>
              <a:t>swore that Henry would only enter the gates of Shrewsbury “over my dead body”! By the following morning he had been persuaded to change his mind but to save face he duly lay down, belly upward </a:t>
            </a:r>
            <a:r>
              <a:rPr lang="en-GB" sz="1600" dirty="0" smtClean="0"/>
              <a:t>(so it </a:t>
            </a:r>
            <a:r>
              <a:rPr lang="en-GB" sz="1600" dirty="0" smtClean="0"/>
              <a:t>is said!) </a:t>
            </a:r>
            <a:r>
              <a:rPr lang="en-GB" sz="1600" dirty="0"/>
              <a:t>.</a:t>
            </a:r>
            <a:r>
              <a:rPr lang="en-GB" sz="1600" dirty="0" smtClean="0"/>
              <a:t>Henry </a:t>
            </a:r>
            <a:r>
              <a:rPr lang="en-GB" sz="1600" dirty="0" smtClean="0"/>
              <a:t>stepped over him before passing through the Town </a:t>
            </a:r>
            <a:r>
              <a:rPr lang="en-GB" sz="1600" dirty="0" smtClean="0"/>
              <a:t>Gates. </a:t>
            </a:r>
            <a:r>
              <a:rPr lang="en-GB" sz="1600" dirty="0" smtClean="0"/>
              <a:t>He</a:t>
            </a:r>
            <a:r>
              <a:rPr lang="en-GB" sz="1600" dirty="0" smtClean="0"/>
              <a:t> </a:t>
            </a:r>
            <a:r>
              <a:rPr lang="en-GB" sz="1600" dirty="0" smtClean="0"/>
              <a:t>lodged for one night  on his way to Bosworth Field </a:t>
            </a:r>
            <a:r>
              <a:rPr lang="en-GB" sz="1600" dirty="0" smtClean="0"/>
              <a:t>. That house is now known </a:t>
            </a:r>
            <a:r>
              <a:rPr lang="en-GB" sz="1600" dirty="0" smtClean="0"/>
              <a:t> </a:t>
            </a:r>
            <a:r>
              <a:rPr lang="en-GB" sz="1600" dirty="0" smtClean="0"/>
              <a:t>as Henry Tudor </a:t>
            </a:r>
            <a:r>
              <a:rPr lang="en-GB" sz="1600" dirty="0" smtClean="0"/>
              <a:t>House.</a:t>
            </a:r>
          </a:p>
          <a:p>
            <a:endParaRPr lang="en-GB" sz="1600" dirty="0" smtClean="0"/>
          </a:p>
          <a:p>
            <a:r>
              <a:rPr lang="en-GB" sz="1600" dirty="0" smtClean="0"/>
              <a:t>The bottom left picture is a copy of a painting showing </a:t>
            </a:r>
            <a:r>
              <a:rPr lang="en-GB" sz="1600" dirty="0" smtClean="0"/>
              <a:t>Thomas </a:t>
            </a:r>
            <a:r>
              <a:rPr lang="en-GB" sz="1600" dirty="0" err="1" smtClean="0"/>
              <a:t>Mytton</a:t>
            </a:r>
            <a:r>
              <a:rPr lang="en-GB" sz="1600" dirty="0" smtClean="0"/>
              <a:t> lying belly up allowing Henry to step over </a:t>
            </a:r>
            <a:r>
              <a:rPr lang="en-GB" sz="1600" dirty="0" smtClean="0"/>
              <a:t>him.</a:t>
            </a:r>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23</a:t>
            </a:fld>
            <a:endParaRPr lang="en-GB"/>
          </a:p>
        </p:txBody>
      </p:sp>
    </p:spTree>
    <p:extLst>
      <p:ext uri="{BB962C8B-B14F-4D97-AF65-F5344CB8AC3E}">
        <p14:creationId xmlns:p14="http://schemas.microsoft.com/office/powerpoint/2010/main" val="4120522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smtClean="0"/>
              <a:t>Slide 24</a:t>
            </a:r>
          </a:p>
          <a:p>
            <a:r>
              <a:rPr lang="en-GB" sz="1600" dirty="0" smtClean="0"/>
              <a:t>Jones Mansion 16 High Street is a Grade 2 listed building</a:t>
            </a:r>
          </a:p>
          <a:p>
            <a:r>
              <a:rPr lang="en-GB" sz="1600" dirty="0" smtClean="0"/>
              <a:t>The present building can be dated back to about 1575. It was built by William Jones from Holt in Clwyd, who became a very successful Draper in Shrewsbury. </a:t>
            </a:r>
          </a:p>
          <a:p>
            <a:r>
              <a:rPr lang="en-GB" sz="1600" dirty="0" smtClean="0"/>
              <a:t>His 2 sons Richard and Thomas (see above) both became very wealthy Drapers. Thomas became an Alderman and bailiff 6 times between 1601 &amp; 1635 and he was also High Sheriff of Shropshire in 1624. In 1638 Charles 1 appointed him  the first Mayor of Shrewsbury.</a:t>
            </a:r>
          </a:p>
          <a:p>
            <a:r>
              <a:rPr lang="en-GB" sz="1600" dirty="0" smtClean="0"/>
              <a:t>The portrait of Thomas  and Sarah his wife was painted in 1615. Both portraits can be seen at the Shrewsbury Museum. </a:t>
            </a:r>
            <a:r>
              <a:rPr lang="en-GB" sz="1600" dirty="0"/>
              <a:t>T</a:t>
            </a:r>
            <a:r>
              <a:rPr lang="en-GB" sz="1600" dirty="0" smtClean="0"/>
              <a:t>homas is wearing the robes of probably a bailiff. </a:t>
            </a:r>
          </a:p>
          <a:p>
            <a:r>
              <a:rPr lang="en-GB" sz="1600" dirty="0" smtClean="0"/>
              <a:t>Thomas and Sarah moved into what became known as Jones’ Mansion when he bought the property in 1617. It stood at the bottom of Wyle Cop , it was a large timbered framed house at the North end of the “stone” or English bridge . It was pulled down in 1829. </a:t>
            </a:r>
          </a:p>
          <a:p>
            <a:endParaRPr lang="en-GB" sz="1600" dirty="0" smtClean="0"/>
          </a:p>
          <a:p>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24</a:t>
            </a:fld>
            <a:endParaRPr lang="en-GB"/>
          </a:p>
        </p:txBody>
      </p:sp>
    </p:spTree>
    <p:extLst>
      <p:ext uri="{BB962C8B-B14F-4D97-AF65-F5344CB8AC3E}">
        <p14:creationId xmlns:p14="http://schemas.microsoft.com/office/powerpoint/2010/main" val="1079009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smtClean="0"/>
              <a:t>Slide 25</a:t>
            </a:r>
          </a:p>
          <a:p>
            <a:r>
              <a:rPr lang="en-GB" sz="1400" dirty="0" smtClean="0"/>
              <a:t>In the 1550s the cloth trade – England’s main trade for centuries – collapsed. Merchants needed new markets for their goods and new goods to sell. They wanted a sea route to India or China so they didn’t have to rely on overland merchants. </a:t>
            </a:r>
          </a:p>
          <a:p>
            <a:r>
              <a:rPr lang="en-GB" sz="1400" dirty="0" smtClean="0"/>
              <a:t>Woollen export was England’s main export. There was decline in demand and this led to unemployment. Taxes were increased to compensate for the price of waging war. Harvests were particularly bad in the 1590s leading to even higher demand and more rising prices. </a:t>
            </a:r>
          </a:p>
          <a:p>
            <a:r>
              <a:rPr lang="en-GB" sz="1400" dirty="0" smtClean="0"/>
              <a:t>Elizabeth 1 was so concerned about the decline of the wool trade she got Parliament to pass a law that said  on a Sunday everyone over the age of 6, (not the wealthy) should wear a quote “cap of wool knit and dressed in England”. </a:t>
            </a:r>
          </a:p>
          <a:p>
            <a:endParaRPr lang="en-GB" sz="1400" dirty="0"/>
          </a:p>
          <a:p>
            <a:r>
              <a:rPr lang="en-GB" sz="1400" dirty="0" smtClean="0"/>
              <a:t>Under Charles 11 Parliament passed a law requiring coffins to be lined in fleece and shrouds to be made from wool.</a:t>
            </a:r>
          </a:p>
          <a:p>
            <a:endParaRPr lang="en-GB" sz="1400" dirty="0"/>
          </a:p>
          <a:p>
            <a:endParaRPr lang="en-GB" sz="1400" dirty="0"/>
          </a:p>
        </p:txBody>
      </p:sp>
      <p:sp>
        <p:nvSpPr>
          <p:cNvPr id="4" name="Slide Number Placeholder 3"/>
          <p:cNvSpPr>
            <a:spLocks noGrp="1"/>
          </p:cNvSpPr>
          <p:nvPr>
            <p:ph type="sldNum" sz="quarter" idx="10"/>
          </p:nvPr>
        </p:nvSpPr>
        <p:spPr/>
        <p:txBody>
          <a:bodyPr/>
          <a:lstStyle/>
          <a:p>
            <a:fld id="{2D6B9B67-516D-441F-8A91-5555F4B6C3EA}" type="slidenum">
              <a:rPr lang="en-GB" smtClean="0"/>
              <a:t>25</a:t>
            </a:fld>
            <a:endParaRPr lang="en-GB"/>
          </a:p>
        </p:txBody>
      </p:sp>
    </p:spTree>
    <p:extLst>
      <p:ext uri="{BB962C8B-B14F-4D97-AF65-F5344CB8AC3E}">
        <p14:creationId xmlns:p14="http://schemas.microsoft.com/office/powerpoint/2010/main" val="500056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33600" y="277813"/>
            <a:ext cx="2735263" cy="2052637"/>
          </a:xfrm>
        </p:spPr>
      </p:sp>
      <p:sp>
        <p:nvSpPr>
          <p:cNvPr id="3" name="Notes Placeholder 2"/>
          <p:cNvSpPr>
            <a:spLocks noGrp="1"/>
          </p:cNvSpPr>
          <p:nvPr>
            <p:ph type="body" idx="1"/>
          </p:nvPr>
        </p:nvSpPr>
        <p:spPr>
          <a:xfrm>
            <a:off x="188640" y="2437706"/>
            <a:ext cx="6480720" cy="7416824"/>
          </a:xfrm>
        </p:spPr>
        <p:txBody>
          <a:bodyPr/>
          <a:lstStyle/>
          <a:p>
            <a:r>
              <a:rPr lang="en-GB" dirty="0"/>
              <a:t>Slide 4</a:t>
            </a:r>
          </a:p>
          <a:p>
            <a:r>
              <a:rPr lang="en-GB" sz="1400" dirty="0"/>
              <a:t>From this base, the town’s merchants were able to build up trade and distribution links that could deliver wool and later cloth to markets around the country as well as to the principal market in London and later even to Flanders, France and the Iberian Peninsula.</a:t>
            </a:r>
          </a:p>
          <a:p>
            <a:r>
              <a:rPr lang="en-GB" sz="1400" dirty="0"/>
              <a:t>One example of a Shrewsbury Merchant who achieved international stature was called Nicholas De </a:t>
            </a:r>
            <a:r>
              <a:rPr lang="en-GB" sz="1400" dirty="0" err="1"/>
              <a:t>Ludlowe</a:t>
            </a:r>
            <a:r>
              <a:rPr lang="en-GB" sz="1400" dirty="0"/>
              <a:t>( his surname coming from extensive commercial interests in the town of Ludlow.</a:t>
            </a:r>
          </a:p>
          <a:p>
            <a:r>
              <a:rPr lang="en-GB" sz="1400" dirty="0"/>
              <a:t>Nicholas De </a:t>
            </a:r>
            <a:r>
              <a:rPr lang="en-GB" sz="1400" dirty="0" err="1"/>
              <a:t>Ludlowe</a:t>
            </a:r>
            <a:r>
              <a:rPr lang="en-GB" sz="1400" dirty="0"/>
              <a:t> (spelt with an e on the end) was a wool merchant to Prince Edward, who later became Edward 1. </a:t>
            </a:r>
            <a:endParaRPr lang="en-GB" sz="1400" dirty="0" smtClean="0"/>
          </a:p>
          <a:p>
            <a:endParaRPr lang="en-GB" sz="1400" dirty="0"/>
          </a:p>
          <a:p>
            <a:r>
              <a:rPr lang="en-GB" sz="1400" dirty="0"/>
              <a:t>The Shrewsbury </a:t>
            </a:r>
            <a:r>
              <a:rPr lang="en-GB" sz="1400" dirty="0" smtClean="0"/>
              <a:t>Bailiff's </a:t>
            </a:r>
            <a:r>
              <a:rPr lang="en-GB" sz="1400" dirty="0"/>
              <a:t>accounts for 1261 show that he exported 123 sacks of wool from the town in June and 2 months </a:t>
            </a:r>
            <a:r>
              <a:rPr lang="en-GB" sz="1400" dirty="0" smtClean="0"/>
              <a:t>later there was  </a:t>
            </a:r>
            <a:r>
              <a:rPr lang="en-GB" sz="1400" dirty="0"/>
              <a:t>a further 32 sacks. On August 1st 1262 he sent 26 sacks through the town gates and the following week he shipped a further 12 sacks that makes a total of 193 sacks at 260 fleeces per sack which represents over 50,000 fleeces, that’s a lot of sheep! It is recorded that he was paid £2,000 by dealers in Flanders. And that was an extremely huge amount of money then</a:t>
            </a:r>
            <a:r>
              <a:rPr lang="en-GB" sz="1400" dirty="0" smtClean="0"/>
              <a:t>.</a:t>
            </a:r>
          </a:p>
          <a:p>
            <a:endParaRPr lang="en-GB" sz="1400" dirty="0"/>
          </a:p>
          <a:p>
            <a:r>
              <a:rPr lang="en-GB" sz="1400" dirty="0"/>
              <a:t>He built the stone Hall, later known as Bennet’s Hall part of it can still be seen </a:t>
            </a:r>
            <a:r>
              <a:rPr lang="en-GB" sz="1400" dirty="0" smtClean="0"/>
              <a:t>(I think) at </a:t>
            </a:r>
            <a:r>
              <a:rPr lang="en-GB" sz="1400" dirty="0"/>
              <a:t>the back of </a:t>
            </a:r>
            <a:r>
              <a:rPr lang="en-GB" sz="1400" dirty="0" err="1"/>
              <a:t>Pret</a:t>
            </a:r>
            <a:r>
              <a:rPr lang="en-GB" sz="1400" dirty="0"/>
              <a:t> a Mange in Pride Street</a:t>
            </a:r>
            <a:r>
              <a:rPr lang="en-GB" sz="1400" dirty="0" smtClean="0"/>
              <a:t>.</a:t>
            </a:r>
          </a:p>
          <a:p>
            <a:endParaRPr lang="en-GB" sz="1400" dirty="0"/>
          </a:p>
          <a:p>
            <a:r>
              <a:rPr lang="en-GB" sz="1400" dirty="0"/>
              <a:t>When he died in 1279 he was equivalent to a multi-millionaire today and was known as </a:t>
            </a:r>
            <a:r>
              <a:rPr lang="en-GB" sz="1400" dirty="0" smtClean="0"/>
              <a:t>the </a:t>
            </a:r>
            <a:r>
              <a:rPr lang="en-GB" sz="1400" dirty="0"/>
              <a:t>‘</a:t>
            </a:r>
            <a:r>
              <a:rPr lang="en-GB" sz="1400" dirty="0" smtClean="0"/>
              <a:t>King’s Merchant”</a:t>
            </a:r>
          </a:p>
          <a:p>
            <a:endParaRPr lang="en-GB" sz="1400" dirty="0"/>
          </a:p>
          <a:p>
            <a:r>
              <a:rPr lang="en-GB" sz="1400" dirty="0"/>
              <a:t>After his death his son Laurence continued the business and acquired </a:t>
            </a:r>
            <a:r>
              <a:rPr lang="en-GB" sz="1400" dirty="0" err="1"/>
              <a:t>Stokesay</a:t>
            </a:r>
            <a:r>
              <a:rPr lang="en-GB" sz="1400" dirty="0"/>
              <a:t> castle </a:t>
            </a:r>
            <a:r>
              <a:rPr lang="en-GB" sz="1400" dirty="0" smtClean="0"/>
              <a:t>in </a:t>
            </a:r>
            <a:r>
              <a:rPr lang="en-GB" sz="1400" dirty="0"/>
              <a:t>1281. The castle was strategically placed on the roads to Gloucester and Hereford </a:t>
            </a:r>
            <a:r>
              <a:rPr lang="en-GB" sz="1400" dirty="0" smtClean="0"/>
              <a:t>between and also </a:t>
            </a:r>
            <a:r>
              <a:rPr lang="en-GB" sz="1400" dirty="0"/>
              <a:t>with access to the River Severn. It became his base from where he managed his international business. </a:t>
            </a:r>
          </a:p>
          <a:p>
            <a:r>
              <a:rPr lang="en-GB" sz="1400" dirty="0"/>
              <a:t>In 1334 Shrewsbury was the 7th wealthiest town in England outside London. </a:t>
            </a:r>
          </a:p>
          <a:p>
            <a:r>
              <a:rPr lang="en-GB" sz="1400" dirty="0"/>
              <a:t>During the 14th Century from 1540 to 1584 Shrewsbury’s population rose from 385 to 756 </a:t>
            </a:r>
          </a:p>
          <a:p>
            <a:r>
              <a:rPr lang="en-GB" sz="1400" dirty="0"/>
              <a:t> </a:t>
            </a:r>
            <a:r>
              <a:rPr lang="en-GB" sz="1400" dirty="0" smtClean="0"/>
              <a:t>By </a:t>
            </a:r>
            <a:r>
              <a:rPr lang="en-GB" sz="1400" dirty="0"/>
              <a:t>1634 it had risen to 1072 </a:t>
            </a:r>
            <a:r>
              <a:rPr lang="en-GB" sz="1400" dirty="0" smtClean="0"/>
              <a:t>excluding </a:t>
            </a:r>
            <a:r>
              <a:rPr lang="en-GB" sz="1400" dirty="0"/>
              <a:t>Abbey </a:t>
            </a:r>
            <a:r>
              <a:rPr lang="en-GB" sz="1400" dirty="0" err="1" smtClean="0"/>
              <a:t>Foregate</a:t>
            </a:r>
            <a:r>
              <a:rPr lang="en-GB" sz="1400" dirty="0" smtClean="0"/>
              <a:t> </a:t>
            </a:r>
            <a:r>
              <a:rPr lang="en-GB" sz="1400" dirty="0"/>
              <a:t>b</a:t>
            </a:r>
            <a:r>
              <a:rPr lang="en-GB" sz="1400" dirty="0" smtClean="0"/>
              <a:t>ecause it was outside the town walls.</a:t>
            </a:r>
            <a:endParaRPr lang="en-GB" sz="1400" dirty="0"/>
          </a:p>
          <a:p>
            <a:endParaRPr lang="en-GB" sz="1600" dirty="0"/>
          </a:p>
        </p:txBody>
      </p:sp>
      <p:sp>
        <p:nvSpPr>
          <p:cNvPr id="4" name="Slide Number Placeholder 3"/>
          <p:cNvSpPr>
            <a:spLocks noGrp="1"/>
          </p:cNvSpPr>
          <p:nvPr>
            <p:ph type="sldNum" sz="quarter" idx="10"/>
          </p:nvPr>
        </p:nvSpPr>
        <p:spPr/>
        <p:txBody>
          <a:bodyPr/>
          <a:lstStyle/>
          <a:p>
            <a:fld id="{2D6B9B67-516D-441F-8A91-5555F4B6C3EA}" type="slidenum">
              <a:rPr lang="en-GB" smtClean="0"/>
              <a:t>4</a:t>
            </a:fld>
            <a:endParaRPr lang="en-GB"/>
          </a:p>
        </p:txBody>
      </p:sp>
    </p:spTree>
    <p:extLst>
      <p:ext uri="{BB962C8B-B14F-4D97-AF65-F5344CB8AC3E}">
        <p14:creationId xmlns:p14="http://schemas.microsoft.com/office/powerpoint/2010/main" val="2847155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6B9B67-516D-441F-8A91-5555F4B6C3EA}" type="slidenum">
              <a:rPr lang="en-GB" smtClean="0"/>
              <a:t>5</a:t>
            </a:fld>
            <a:endParaRPr lang="en-GB"/>
          </a:p>
        </p:txBody>
      </p:sp>
    </p:spTree>
    <p:extLst>
      <p:ext uri="{BB962C8B-B14F-4D97-AF65-F5344CB8AC3E}">
        <p14:creationId xmlns:p14="http://schemas.microsoft.com/office/powerpoint/2010/main" val="2354551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05038" y="133350"/>
            <a:ext cx="2952750" cy="2214563"/>
          </a:xfrm>
        </p:spPr>
      </p:sp>
      <p:sp>
        <p:nvSpPr>
          <p:cNvPr id="3" name="Notes Placeholder 2"/>
          <p:cNvSpPr>
            <a:spLocks noGrp="1"/>
          </p:cNvSpPr>
          <p:nvPr>
            <p:ph type="body" idx="1"/>
          </p:nvPr>
        </p:nvSpPr>
        <p:spPr>
          <a:xfrm>
            <a:off x="188640" y="2437707"/>
            <a:ext cx="6336704" cy="7056784"/>
          </a:xfrm>
        </p:spPr>
        <p:txBody>
          <a:bodyPr/>
          <a:lstStyle/>
          <a:p>
            <a:r>
              <a:rPr lang="en-GB" dirty="0"/>
              <a:t>Slide 6</a:t>
            </a:r>
          </a:p>
          <a:p>
            <a:r>
              <a:rPr lang="en-GB" sz="1400" dirty="0"/>
              <a:t>Draper’s Guild</a:t>
            </a:r>
          </a:p>
          <a:p>
            <a:r>
              <a:rPr lang="en-GB" sz="1400" dirty="0"/>
              <a:t> In a town like Shrewsbury during the Middle ages or Medieval times there could be as many as 100 different guilds. Examples include weavers, dyers, armorers, bookbinders, painters, masons, bakers, leatherworkers, embroiderers, cobblers (shoemakers), and candle makers. </a:t>
            </a:r>
          </a:p>
          <a:p>
            <a:r>
              <a:rPr lang="en-GB" sz="1400" dirty="0"/>
              <a:t>They were a very important part of medieval life. </a:t>
            </a:r>
          </a:p>
          <a:p>
            <a:r>
              <a:rPr lang="en-GB" sz="1400" dirty="0"/>
              <a:t>There were 2 main kinds of Guilds:-</a:t>
            </a:r>
          </a:p>
          <a:p>
            <a:r>
              <a:rPr lang="en-GB" sz="1400" dirty="0"/>
              <a:t>•	The Craft Guilds</a:t>
            </a:r>
          </a:p>
          <a:p>
            <a:r>
              <a:rPr lang="en-GB" sz="1400" dirty="0"/>
              <a:t>•	The Merchant Guilds</a:t>
            </a:r>
          </a:p>
          <a:p>
            <a:endParaRPr lang="en-GB" sz="1400" dirty="0"/>
          </a:p>
          <a:p>
            <a:r>
              <a:rPr lang="en-GB" sz="1400" dirty="0"/>
              <a:t>A higher social status could be achieved through membership of the Merchants Guild.</a:t>
            </a:r>
          </a:p>
          <a:p>
            <a:endParaRPr lang="en-GB" sz="1400" dirty="0"/>
          </a:p>
          <a:p>
            <a:r>
              <a:rPr lang="en-GB" sz="1400" dirty="0"/>
              <a:t>During the Middle Ages and Medieval Times there was a system of Feudalism which allowed the Lords &amp; owners of land to tax the people and their trades. As trades increased during the medieval times the taxes were excessive and individuals had no chance in objecting to the high </a:t>
            </a:r>
            <a:r>
              <a:rPr lang="en-GB" sz="1400" dirty="0" err="1" smtClean="0"/>
              <a:t>taxes.The</a:t>
            </a:r>
            <a:r>
              <a:rPr lang="en-GB" sz="1400" dirty="0" smtClean="0"/>
              <a:t> </a:t>
            </a:r>
            <a:r>
              <a:rPr lang="en-GB" sz="1400" dirty="0"/>
              <a:t>Merchant Guild were able to negotiate with the Lord and the trade levy became </a:t>
            </a:r>
            <a:r>
              <a:rPr lang="en-GB" sz="1400" dirty="0" smtClean="0"/>
              <a:t>regulated.</a:t>
            </a:r>
          </a:p>
          <a:p>
            <a:r>
              <a:rPr lang="en-GB" sz="1400" dirty="0" smtClean="0"/>
              <a:t>However </a:t>
            </a:r>
            <a:r>
              <a:rPr lang="en-GB" sz="1400" dirty="0"/>
              <a:t>the </a:t>
            </a:r>
            <a:r>
              <a:rPr lang="en-GB" sz="1400" dirty="0" smtClean="0"/>
              <a:t>Draper’s </a:t>
            </a:r>
            <a:r>
              <a:rPr lang="en-GB" sz="1400" dirty="0" smtClean="0"/>
              <a:t>Guild </a:t>
            </a:r>
            <a:r>
              <a:rPr lang="en-GB" sz="1400" dirty="0"/>
              <a:t>also controlled the way in which trade was conducted in town, they applied rules which were included in their charters.</a:t>
            </a:r>
          </a:p>
          <a:p>
            <a:r>
              <a:rPr lang="en-GB" sz="1400" dirty="0"/>
              <a:t>The leaders of the </a:t>
            </a:r>
            <a:r>
              <a:rPr lang="en-GB" sz="1400" dirty="0" smtClean="0"/>
              <a:t>Draper’s</a:t>
            </a:r>
            <a:r>
              <a:rPr lang="en-GB" sz="1400" dirty="0" smtClean="0"/>
              <a:t> guild </a:t>
            </a:r>
            <a:r>
              <a:rPr lang="en-GB" sz="1400" dirty="0"/>
              <a:t>became very important members of the town leading to its own hierarchy and involvement in civic duties </a:t>
            </a:r>
            <a:r>
              <a:rPr lang="en-GB" sz="1400" dirty="0" err="1"/>
              <a:t>eg</a:t>
            </a:r>
            <a:r>
              <a:rPr lang="en-GB" sz="1400" dirty="0"/>
              <a:t>: they became Mayor, alderman and burghers of the town.</a:t>
            </a:r>
          </a:p>
          <a:p>
            <a:r>
              <a:rPr lang="en-GB" sz="1400" dirty="0" smtClean="0"/>
              <a:t>As a result</a:t>
            </a:r>
            <a:r>
              <a:rPr lang="en-GB" sz="1400" dirty="0" smtClean="0"/>
              <a:t> </a:t>
            </a:r>
            <a:r>
              <a:rPr lang="en-GB" sz="1400" dirty="0"/>
              <a:t>the power of the </a:t>
            </a:r>
            <a:r>
              <a:rPr lang="en-GB" sz="1400" dirty="0" smtClean="0"/>
              <a:t>Draper’s</a:t>
            </a:r>
            <a:r>
              <a:rPr lang="en-GB" sz="1400" dirty="0" smtClean="0"/>
              <a:t> </a:t>
            </a:r>
            <a:r>
              <a:rPr lang="en-GB" sz="1400" dirty="0"/>
              <a:t>guild increased to such an extent that the livelihood of individual trades &amp; crafts </a:t>
            </a:r>
            <a:r>
              <a:rPr lang="en-GB" sz="1400" dirty="0" smtClean="0"/>
              <a:t>suffered. </a:t>
            </a:r>
            <a:r>
              <a:rPr lang="en-GB" sz="1400" dirty="0" smtClean="0"/>
              <a:t>Therefore</a:t>
            </a:r>
            <a:r>
              <a:rPr lang="en-GB" sz="1400" dirty="0" smtClean="0"/>
              <a:t> </a:t>
            </a:r>
            <a:r>
              <a:rPr lang="en-GB" sz="1400" dirty="0"/>
              <a:t>the individual trades and crafts followed the example of the </a:t>
            </a:r>
            <a:r>
              <a:rPr lang="en-GB" sz="1400" dirty="0" smtClean="0"/>
              <a:t>Draper’s</a:t>
            </a:r>
            <a:r>
              <a:rPr lang="en-GB" sz="1400" dirty="0" smtClean="0"/>
              <a:t> </a:t>
            </a:r>
            <a:r>
              <a:rPr lang="en-GB" sz="1400" dirty="0"/>
              <a:t>and set up their own guilds. The functions of the different guilds sometimes overlapped.</a:t>
            </a:r>
          </a:p>
          <a:p>
            <a:r>
              <a:rPr lang="en-GB" sz="1400" dirty="0"/>
              <a:t>The Merchant and craft workers guilds were able to give their members support and aid, they could ensure that production standards could be maintained and that </a:t>
            </a:r>
            <a:r>
              <a:rPr lang="en-GB" sz="1400" dirty="0" smtClean="0"/>
              <a:t>completion time </a:t>
            </a:r>
            <a:r>
              <a:rPr lang="en-GB" sz="1400" dirty="0"/>
              <a:t>was reduced. In addition members acting collectively could achieve certain political influence.</a:t>
            </a:r>
          </a:p>
          <a:p>
            <a:endParaRPr lang="en-GB" sz="1400" dirty="0"/>
          </a:p>
          <a:p>
            <a:endParaRPr lang="en-GB" sz="1400" dirty="0"/>
          </a:p>
          <a:p>
            <a:endParaRPr lang="en-GB" dirty="0"/>
          </a:p>
        </p:txBody>
      </p:sp>
      <p:sp>
        <p:nvSpPr>
          <p:cNvPr id="4" name="Slide Number Placeholder 3"/>
          <p:cNvSpPr>
            <a:spLocks noGrp="1"/>
          </p:cNvSpPr>
          <p:nvPr>
            <p:ph type="sldNum" sz="quarter" idx="10"/>
          </p:nvPr>
        </p:nvSpPr>
        <p:spPr/>
        <p:txBody>
          <a:bodyPr/>
          <a:lstStyle/>
          <a:p>
            <a:fld id="{2D6B9B67-516D-441F-8A91-5555F4B6C3EA}" type="slidenum">
              <a:rPr lang="en-GB" smtClean="0"/>
              <a:t>6</a:t>
            </a:fld>
            <a:endParaRPr lang="en-GB"/>
          </a:p>
        </p:txBody>
      </p:sp>
    </p:spTree>
    <p:extLst>
      <p:ext uri="{BB962C8B-B14F-4D97-AF65-F5344CB8AC3E}">
        <p14:creationId xmlns:p14="http://schemas.microsoft.com/office/powerpoint/2010/main" val="2418770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27188" y="204788"/>
            <a:ext cx="3813175" cy="2860675"/>
          </a:xfrm>
        </p:spPr>
      </p:sp>
      <p:sp>
        <p:nvSpPr>
          <p:cNvPr id="3" name="Notes Placeholder 2"/>
          <p:cNvSpPr>
            <a:spLocks noGrp="1"/>
          </p:cNvSpPr>
          <p:nvPr>
            <p:ph type="body" idx="1"/>
          </p:nvPr>
        </p:nvSpPr>
        <p:spPr>
          <a:xfrm>
            <a:off x="404664" y="3229794"/>
            <a:ext cx="5767536" cy="6480719"/>
          </a:xfrm>
        </p:spPr>
        <p:txBody>
          <a:bodyPr/>
          <a:lstStyle/>
          <a:p>
            <a:r>
              <a:rPr lang="en-GB" sz="1800" dirty="0"/>
              <a:t>Slide 7 </a:t>
            </a:r>
            <a:r>
              <a:rPr lang="en-GB" sz="1800" dirty="0" smtClean="0"/>
              <a:t> </a:t>
            </a:r>
            <a:r>
              <a:rPr lang="en-GB" sz="1800" dirty="0"/>
              <a:t>– Edward 1V &amp; </a:t>
            </a:r>
            <a:r>
              <a:rPr lang="en-GB" sz="1800" dirty="0" err="1"/>
              <a:t>Degory</a:t>
            </a:r>
            <a:r>
              <a:rPr lang="en-GB" sz="1800" dirty="0"/>
              <a:t> </a:t>
            </a:r>
            <a:r>
              <a:rPr lang="en-GB" sz="1800" dirty="0" err="1" smtClean="0"/>
              <a:t>Watur</a:t>
            </a:r>
            <a:r>
              <a:rPr lang="en-GB" sz="1800" dirty="0" smtClean="0"/>
              <a:t> Draper’s </a:t>
            </a:r>
            <a:r>
              <a:rPr lang="en-GB" sz="1800" dirty="0"/>
              <a:t>Charter</a:t>
            </a:r>
          </a:p>
          <a:p>
            <a:r>
              <a:rPr lang="en-GB" sz="1800" dirty="0" err="1"/>
              <a:t>Degory</a:t>
            </a:r>
            <a:r>
              <a:rPr lang="en-GB" sz="1800" dirty="0"/>
              <a:t> </a:t>
            </a:r>
            <a:r>
              <a:rPr lang="en-GB" sz="1800" dirty="0" err="1"/>
              <a:t>Watur</a:t>
            </a:r>
            <a:r>
              <a:rPr lang="en-GB" sz="1800" dirty="0"/>
              <a:t> was one of the successful, astute &amp; pious Drapers in Shrewsbury. </a:t>
            </a:r>
          </a:p>
          <a:p>
            <a:r>
              <a:rPr lang="en-GB" sz="1800" dirty="0"/>
              <a:t>He became the benefactor of the alms houses that were built in 1444. </a:t>
            </a:r>
            <a:r>
              <a:rPr lang="en-GB" sz="1800" dirty="0" err="1"/>
              <a:t>Degory</a:t>
            </a:r>
            <a:r>
              <a:rPr lang="en-GB" sz="1800" dirty="0"/>
              <a:t> was granted a licence by the Dean of St Mary’s to build an </a:t>
            </a:r>
            <a:r>
              <a:rPr lang="en-GB" sz="1800" dirty="0" err="1"/>
              <a:t>almshouse</a:t>
            </a:r>
            <a:r>
              <a:rPr lang="en-GB" sz="1800" dirty="0"/>
              <a:t> for poor people on the West side of St Mary’s church yard it was then known as Ox Lane</a:t>
            </a:r>
            <a:r>
              <a:rPr lang="en-GB" sz="1800" dirty="0" smtClean="0"/>
              <a:t>.</a:t>
            </a:r>
          </a:p>
          <a:p>
            <a:r>
              <a:rPr lang="en-GB" sz="1800" dirty="0" smtClean="0"/>
              <a:t> </a:t>
            </a:r>
            <a:r>
              <a:rPr lang="en-GB" sz="1800" dirty="0"/>
              <a:t>Thirteen timber framed cottages, a common hall and a warden’s house were built, each cottage was a single cell with open hearths. The common hall was built complete with fireplace &amp; chimney. The fireplaces with tall chimneys were built much later.  </a:t>
            </a:r>
            <a:endParaRPr lang="en-GB" sz="1800" dirty="0" smtClean="0"/>
          </a:p>
          <a:p>
            <a:r>
              <a:rPr lang="en-GB" sz="1800" dirty="0" smtClean="0"/>
              <a:t>During the Wars of the Roses (1455-1487) </a:t>
            </a:r>
            <a:r>
              <a:rPr lang="en-GB" sz="1800" dirty="0" err="1" smtClean="0"/>
              <a:t>Degory</a:t>
            </a:r>
            <a:r>
              <a:rPr lang="en-GB" sz="1800" dirty="0" smtClean="0"/>
              <a:t> supported the House of York thereby gaining the protection of the King. When Edward 1V became King , </a:t>
            </a:r>
            <a:r>
              <a:rPr lang="en-GB" sz="1800" dirty="0" err="1" smtClean="0"/>
              <a:t>Degory</a:t>
            </a:r>
            <a:r>
              <a:rPr lang="en-GB" sz="1800" dirty="0" smtClean="0"/>
              <a:t> decided to make his move to consolidate his position. </a:t>
            </a:r>
          </a:p>
          <a:p>
            <a:r>
              <a:rPr lang="en-GB" sz="1800" dirty="0" smtClean="0"/>
              <a:t>He travelled to London to apply to Edward for a Charter that linked the existing Draper’s Guild and the Guild of the Holy Trinity of St Mary’s. </a:t>
            </a:r>
            <a:endParaRPr lang="en-GB" sz="1800" dirty="0"/>
          </a:p>
          <a:p>
            <a:r>
              <a:rPr lang="en-GB" sz="1800" dirty="0"/>
              <a:t> </a:t>
            </a:r>
            <a:endParaRPr lang="en-GB" sz="1800" b="1" u="sng" dirty="0" smtClean="0">
              <a:solidFill>
                <a:srgbClr val="FF0000"/>
              </a:solidFill>
            </a:endParaRPr>
          </a:p>
        </p:txBody>
      </p:sp>
      <p:sp>
        <p:nvSpPr>
          <p:cNvPr id="4" name="Slide Number Placeholder 3"/>
          <p:cNvSpPr>
            <a:spLocks noGrp="1"/>
          </p:cNvSpPr>
          <p:nvPr>
            <p:ph type="sldNum" sz="quarter" idx="10"/>
          </p:nvPr>
        </p:nvSpPr>
        <p:spPr/>
        <p:txBody>
          <a:bodyPr/>
          <a:lstStyle/>
          <a:p>
            <a:fld id="{2D6B9B67-516D-441F-8A91-5555F4B6C3EA}" type="slidenum">
              <a:rPr lang="en-GB" smtClean="0"/>
              <a:t>7</a:t>
            </a:fld>
            <a:endParaRPr lang="en-GB"/>
          </a:p>
        </p:txBody>
      </p:sp>
    </p:spTree>
    <p:extLst>
      <p:ext uri="{BB962C8B-B14F-4D97-AF65-F5344CB8AC3E}">
        <p14:creationId xmlns:p14="http://schemas.microsoft.com/office/powerpoint/2010/main" val="542221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00213" y="277813"/>
            <a:ext cx="3306762" cy="2481262"/>
          </a:xfrm>
        </p:spPr>
      </p:sp>
      <p:sp>
        <p:nvSpPr>
          <p:cNvPr id="3" name="Notes Placeholder 2"/>
          <p:cNvSpPr>
            <a:spLocks noGrp="1"/>
          </p:cNvSpPr>
          <p:nvPr>
            <p:ph type="body" idx="1"/>
          </p:nvPr>
        </p:nvSpPr>
        <p:spPr>
          <a:xfrm>
            <a:off x="548680" y="3373811"/>
            <a:ext cx="5623520" cy="5931680"/>
          </a:xfrm>
        </p:spPr>
        <p:txBody>
          <a:bodyPr/>
          <a:lstStyle/>
          <a:p>
            <a:endParaRPr lang="en-GB" sz="1800" dirty="0" smtClean="0"/>
          </a:p>
          <a:p>
            <a:r>
              <a:rPr lang="en-GB" sz="2000" dirty="0" smtClean="0"/>
              <a:t>Slide 8</a:t>
            </a:r>
            <a:endParaRPr lang="en-GB" sz="2000" dirty="0"/>
          </a:p>
          <a:p>
            <a:endParaRPr lang="en-GB" sz="2000" dirty="0" smtClean="0"/>
          </a:p>
          <a:p>
            <a:r>
              <a:rPr lang="en-GB" sz="2000" dirty="0" err="1" smtClean="0"/>
              <a:t>Degory’s</a:t>
            </a:r>
            <a:r>
              <a:rPr lang="en-GB" sz="2000" dirty="0" smtClean="0"/>
              <a:t> strategy succeeded and on 12</a:t>
            </a:r>
            <a:r>
              <a:rPr lang="en-GB" sz="2000" baseline="30000" dirty="0" smtClean="0"/>
              <a:t>th</a:t>
            </a:r>
            <a:r>
              <a:rPr lang="en-GB" sz="2000" dirty="0" smtClean="0"/>
              <a:t> January 1462 the Shrewsbury Draper’s Company  Charter was signed by Edward 1V.</a:t>
            </a:r>
          </a:p>
          <a:p>
            <a:endParaRPr lang="en-GB" sz="2000" dirty="0"/>
          </a:p>
          <a:p>
            <a:r>
              <a:rPr lang="en-GB" sz="2000" dirty="0" smtClean="0"/>
              <a:t>The Shrewsbury Draper’s Coat of Arms is the same as that of the London Draper’s. And you can see the coat of arms on the wall outside the entrance to the Draper’s Hall  today.</a:t>
            </a:r>
          </a:p>
          <a:p>
            <a:endParaRPr lang="en-GB" sz="2000" dirty="0"/>
          </a:p>
          <a:p>
            <a:r>
              <a:rPr lang="en-GB" sz="2000" dirty="0" smtClean="0"/>
              <a:t>The arms are depicted in a painted hatchment dated 1625 which  can also be seen inside the Draper’s Hall today</a:t>
            </a:r>
            <a:r>
              <a:rPr lang="en-GB" sz="1800" dirty="0" smtClean="0"/>
              <a:t>.</a:t>
            </a:r>
          </a:p>
          <a:p>
            <a:r>
              <a:rPr lang="en-GB" sz="2000" dirty="0" smtClean="0"/>
              <a:t>The  the Drapers fulfilled welfare and charitable functions providing accommodation in </a:t>
            </a:r>
            <a:r>
              <a:rPr lang="en-GB" sz="2000" dirty="0" err="1" smtClean="0"/>
              <a:t>almshouses</a:t>
            </a:r>
            <a:r>
              <a:rPr lang="en-GB" sz="2000" dirty="0" smtClean="0"/>
              <a:t> for their sick , elderly and widowed members.</a:t>
            </a:r>
            <a:endParaRPr lang="en-GB" sz="2000" dirty="0"/>
          </a:p>
        </p:txBody>
      </p:sp>
      <p:sp>
        <p:nvSpPr>
          <p:cNvPr id="4" name="Slide Number Placeholder 3"/>
          <p:cNvSpPr>
            <a:spLocks noGrp="1"/>
          </p:cNvSpPr>
          <p:nvPr>
            <p:ph type="sldNum" sz="quarter" idx="10"/>
          </p:nvPr>
        </p:nvSpPr>
        <p:spPr/>
        <p:txBody>
          <a:bodyPr/>
          <a:lstStyle/>
          <a:p>
            <a:fld id="{2D6B9B67-516D-441F-8A91-5555F4B6C3EA}" type="slidenum">
              <a:rPr lang="en-GB" smtClean="0"/>
              <a:t>8</a:t>
            </a:fld>
            <a:endParaRPr lang="en-GB"/>
          </a:p>
        </p:txBody>
      </p:sp>
    </p:spTree>
    <p:extLst>
      <p:ext uri="{BB962C8B-B14F-4D97-AF65-F5344CB8AC3E}">
        <p14:creationId xmlns:p14="http://schemas.microsoft.com/office/powerpoint/2010/main" val="1210580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6672" y="4778495"/>
            <a:ext cx="5695528" cy="4932019"/>
          </a:xfrm>
        </p:spPr>
        <p:txBody>
          <a:bodyPr/>
          <a:lstStyle/>
          <a:p>
            <a:endParaRPr lang="en-GB" dirty="0"/>
          </a:p>
          <a:p>
            <a:r>
              <a:rPr lang="en-GB" sz="1600" dirty="0"/>
              <a:t>Slide 9    St Mary’s </a:t>
            </a:r>
            <a:r>
              <a:rPr lang="en-GB" sz="1600" dirty="0" smtClean="0"/>
              <a:t>Church</a:t>
            </a:r>
          </a:p>
          <a:p>
            <a:r>
              <a:rPr lang="en-GB" sz="1600" dirty="0" smtClean="0"/>
              <a:t>As you can see the original spelling of Guild is without the U.</a:t>
            </a:r>
            <a:endParaRPr lang="en-GB" sz="1600" dirty="0"/>
          </a:p>
          <a:p>
            <a:endParaRPr lang="en-GB" sz="1600" dirty="0"/>
          </a:p>
          <a:p>
            <a:r>
              <a:rPr lang="en-GB" sz="1400" dirty="0"/>
              <a:t>In </a:t>
            </a:r>
            <a:r>
              <a:rPr lang="en-GB" sz="1400" dirty="0" smtClean="0"/>
              <a:t>the </a:t>
            </a:r>
            <a:r>
              <a:rPr lang="en-GB" sz="1400" dirty="0"/>
              <a:t>Charter the Shrewsbury Drapers were given the </a:t>
            </a:r>
            <a:r>
              <a:rPr lang="en-GB" sz="1400" dirty="0">
                <a:solidFill>
                  <a:srgbClr val="FF0000"/>
                </a:solidFill>
              </a:rPr>
              <a:t>title ‘A Fraternity or Gild of the Holy Trinity of the Men of the Mystery of Drapers in the town of Salop</a:t>
            </a:r>
            <a:r>
              <a:rPr lang="en-GB" sz="1400" dirty="0" smtClean="0">
                <a:solidFill>
                  <a:srgbClr val="FF0000"/>
                </a:solidFill>
              </a:rPr>
              <a:t>’</a:t>
            </a:r>
            <a:r>
              <a:rPr lang="en-GB" sz="1400" dirty="0" smtClean="0"/>
              <a:t> </a:t>
            </a:r>
            <a:r>
              <a:rPr lang="en-GB" sz="1400" dirty="0"/>
              <a:t>and this title had religious </a:t>
            </a:r>
            <a:r>
              <a:rPr lang="en-GB" sz="1400" dirty="0" smtClean="0"/>
              <a:t>connotations.</a:t>
            </a:r>
          </a:p>
          <a:p>
            <a:r>
              <a:rPr lang="en-GB" sz="1400" dirty="0" smtClean="0"/>
              <a:t> The </a:t>
            </a:r>
            <a:r>
              <a:rPr lang="en-GB" sz="1400" dirty="0"/>
              <a:t>Charter required the Guild to appoint a chantry priest to say Mass for the Guild and to pray for the souls of Richard, Duke of York, and his son Edward, Duke of Rutland, both of whom were killed in the Wars of the Roses.</a:t>
            </a:r>
          </a:p>
          <a:p>
            <a:r>
              <a:rPr lang="en-GB" sz="1400" dirty="0"/>
              <a:t> Both the Guild and the Chantry Chapel which was  built by the Draper’s in 1501 in St Mary’s Church were dedicated to the Holy Trinity. Today within the Chantry Chapel you will see part of an altar which is decorated with the symbols of the Trinity.</a:t>
            </a:r>
          </a:p>
          <a:p>
            <a:r>
              <a:rPr lang="en-GB" sz="1400" dirty="0"/>
              <a:t> The symbols of the Trinity also appear in the Company’s Common Seal which was authorised in </a:t>
            </a:r>
            <a:r>
              <a:rPr lang="en-GB" sz="1400" dirty="0" smtClean="0"/>
              <a:t>1462</a:t>
            </a:r>
          </a:p>
          <a:p>
            <a:r>
              <a:rPr lang="en-GB" sz="1400" dirty="0" smtClean="0"/>
              <a:t>The </a:t>
            </a:r>
            <a:r>
              <a:rPr lang="en-GB" sz="1400" dirty="0"/>
              <a:t>religious obligations of the Guild, along with the chantry priest, were swept away in 1547 during the Reformation.</a:t>
            </a:r>
          </a:p>
          <a:p>
            <a:r>
              <a:rPr lang="en-GB" sz="1400" dirty="0"/>
              <a:t>However the Shrewsbury Draper’s still hold religious services within St Mary’s.</a:t>
            </a:r>
          </a:p>
          <a:p>
            <a:endParaRPr lang="en-GB" sz="1400"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2D6B9B67-516D-441F-8A91-5555F4B6C3EA}" type="slidenum">
              <a:rPr lang="en-GB" smtClean="0"/>
              <a:t>9</a:t>
            </a:fld>
            <a:endParaRPr lang="en-GB"/>
          </a:p>
        </p:txBody>
      </p:sp>
    </p:spTree>
    <p:extLst>
      <p:ext uri="{BB962C8B-B14F-4D97-AF65-F5344CB8AC3E}">
        <p14:creationId xmlns:p14="http://schemas.microsoft.com/office/powerpoint/2010/main" val="3603054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D6B9B67-516D-441F-8A91-5555F4B6C3EA}" type="slidenum">
              <a:rPr lang="en-GB" smtClean="0"/>
              <a:t>10</a:t>
            </a:fld>
            <a:endParaRPr lang="en-GB"/>
          </a:p>
        </p:txBody>
      </p:sp>
    </p:spTree>
    <p:extLst>
      <p:ext uri="{BB962C8B-B14F-4D97-AF65-F5344CB8AC3E}">
        <p14:creationId xmlns:p14="http://schemas.microsoft.com/office/powerpoint/2010/main" val="640415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0EFC9EA-69BB-4992-A648-59CE650CE692}" type="datetimeFigureOut">
              <a:rPr lang="en-GB" smtClean="0"/>
              <a:t>03/03/2022</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2E22D94-4D45-49F7-A74E-C9AB3E18DA81}"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0EFC9EA-69BB-4992-A648-59CE650CE692}" type="datetimeFigureOut">
              <a:rPr lang="en-GB" smtClean="0"/>
              <a:t>03/03/2022</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42E22D94-4D45-49F7-A74E-C9AB3E18DA8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0EFC9EA-69BB-4992-A648-59CE650CE692}" type="datetimeFigureOut">
              <a:rPr lang="en-GB" smtClean="0"/>
              <a:t>03/03/2022</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42E22D94-4D45-49F7-A74E-C9AB3E18DA81}"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0EFC9EA-69BB-4992-A648-59CE650CE692}" type="datetimeFigureOut">
              <a:rPr lang="en-GB" smtClean="0"/>
              <a:t>03/03/2022</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42E22D94-4D45-49F7-A74E-C9AB3E18DA81}" type="slidenum">
              <a:rPr lang="en-GB" smtClean="0"/>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0EFC9EA-69BB-4992-A648-59CE650CE692}" type="datetimeFigureOut">
              <a:rPr lang="en-GB" smtClean="0"/>
              <a:t>03/03/2022</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42E22D94-4D45-49F7-A74E-C9AB3E18DA81}" type="slidenum">
              <a:rPr lang="en-GB" smtClean="0"/>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0EFC9EA-69BB-4992-A648-59CE650CE692}" type="datetimeFigureOut">
              <a:rPr lang="en-GB" smtClean="0"/>
              <a:t>03/03/2022</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42E22D94-4D45-49F7-A74E-C9AB3E18DA81}" type="slidenum">
              <a:rPr lang="en-GB" smtClean="0"/>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0EFC9EA-69BB-4992-A648-59CE650CE692}" type="datetimeFigureOut">
              <a:rPr lang="en-GB" smtClean="0"/>
              <a:t>03/03/2022</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42E22D94-4D45-49F7-A74E-C9AB3E18DA81}"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0EFC9EA-69BB-4992-A648-59CE650CE692}" type="datetimeFigureOut">
              <a:rPr lang="en-GB" smtClean="0"/>
              <a:t>03/03/2022</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42E22D94-4D45-49F7-A74E-C9AB3E18DA81}" type="slidenum">
              <a:rPr lang="en-GB" smtClean="0"/>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0EFC9EA-69BB-4992-A648-59CE650CE692}" type="datetimeFigureOut">
              <a:rPr lang="en-GB" smtClean="0"/>
              <a:t>03/03/2022</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42E22D94-4D45-49F7-A74E-C9AB3E18DA81}"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0EFC9EA-69BB-4992-A648-59CE650CE692}" type="datetimeFigureOut">
              <a:rPr lang="en-GB" smtClean="0"/>
              <a:t>03/03/2022</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42E22D94-4D45-49F7-A74E-C9AB3E18DA81}"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0EFC9EA-69BB-4992-A648-59CE650CE692}" type="datetimeFigureOut">
              <a:rPr lang="en-GB" smtClean="0"/>
              <a:t>03/03/2022</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2E22D94-4D45-49F7-A74E-C9AB3E18DA81}" type="slidenum">
              <a:rPr lang="en-GB" smtClean="0"/>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0EFC9EA-69BB-4992-A648-59CE650CE692}" type="datetimeFigureOut">
              <a:rPr lang="en-GB" smtClean="0"/>
              <a:t>03/03/2022</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2E22D94-4D45-49F7-A74E-C9AB3E18DA81}"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7.jpg"/></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3.jpg"/><Relationship Id="rId5" Type="http://schemas.openxmlformats.org/officeDocument/2006/relationships/image" Target="../media/image32.jpe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1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45.jpg"/><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48.jpg"/><Relationship Id="rId4" Type="http://schemas.openxmlformats.org/officeDocument/2006/relationships/image" Target="../media/image47.jpeg"/></Relationships>
</file>

<file path=ppt/slides/_rels/slide1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g"/><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5.jpg"/><Relationship Id="rId4" Type="http://schemas.openxmlformats.org/officeDocument/2006/relationships/image" Target="../media/image54.jpg"/></Relationships>
</file>

<file path=ppt/slides/_rels/slide19.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g"/><Relationship Id="rId7" Type="http://schemas.openxmlformats.org/officeDocument/2006/relationships/image" Target="../media/image60.jp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g"/><Relationship Id="rId4" Type="http://schemas.openxmlformats.org/officeDocument/2006/relationships/image" Target="../media/image57.jp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22.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2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g"/></Relationships>
</file>

<file path=ppt/slides/_rels/slide2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79.jpg"/><Relationship Id="rId4" Type="http://schemas.openxmlformats.org/officeDocument/2006/relationships/image" Target="../media/image78.jpeg"/></Relationships>
</file>

<file path=ppt/slides/_rels/slide25.xml.rels><?xml version="1.0" encoding="UTF-8" standalone="yes"?>
<Relationships xmlns="http://schemas.openxmlformats.org/package/2006/relationships"><Relationship Id="rId8" Type="http://schemas.openxmlformats.org/officeDocument/2006/relationships/image" Target="../media/image84.jpg"/><Relationship Id="rId3" Type="http://schemas.openxmlformats.org/officeDocument/2006/relationships/image" Target="../media/image80.jpg"/><Relationship Id="rId7" Type="http://schemas.openxmlformats.org/officeDocument/2006/relationships/image" Target="../media/image83.jp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82.jpeg"/><Relationship Id="rId5" Type="http://schemas.openxmlformats.org/officeDocument/2006/relationships/image" Target="../media/image81.jpg"/><Relationship Id="rId4" Type="http://schemas.openxmlformats.org/officeDocument/2006/relationships/image" Target="../media/image2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4" y="2433954"/>
            <a:ext cx="6624736" cy="1938992"/>
          </a:xfrm>
          <a:prstGeom prst="rect">
            <a:avLst/>
          </a:prstGeom>
          <a:noFill/>
        </p:spPr>
        <p:txBody>
          <a:bodyPr wrap="square" rtlCol="0">
            <a:spAutoFit/>
          </a:bodyPr>
          <a:lstStyle/>
          <a:p>
            <a:r>
              <a:rPr lang="en-GB" sz="6000" b="1" i="1" u="sng" dirty="0" smtClean="0">
                <a:solidFill>
                  <a:srgbClr val="3333CC"/>
                </a:solidFill>
              </a:rPr>
              <a:t>The Shrewsbury </a:t>
            </a:r>
          </a:p>
          <a:p>
            <a:r>
              <a:rPr lang="en-GB" sz="6000" b="1" i="1" u="sng" dirty="0">
                <a:solidFill>
                  <a:srgbClr val="3333CC"/>
                </a:solidFill>
              </a:rPr>
              <a:t> </a:t>
            </a:r>
            <a:r>
              <a:rPr lang="en-GB" sz="6000" b="1" i="1" u="sng" dirty="0" smtClean="0">
                <a:solidFill>
                  <a:srgbClr val="3333CC"/>
                </a:solidFill>
              </a:rPr>
              <a:t>  Wool Trade</a:t>
            </a:r>
            <a:endParaRPr lang="en-GB" sz="6000" b="1" i="1" u="sng" dirty="0">
              <a:solidFill>
                <a:srgbClr val="3333CC"/>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3071" y="139804"/>
            <a:ext cx="1768905" cy="2260267"/>
          </a:xfrm>
          <a:prstGeom prst="rect">
            <a:avLst/>
          </a:prstGeom>
          <a:ln w="38100">
            <a:solidFill>
              <a:schemeClr val="tx1"/>
            </a:solidFill>
          </a:ln>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47084">
            <a:off x="5916726" y="4915634"/>
            <a:ext cx="2909803" cy="1349090"/>
          </a:xfrm>
          <a:prstGeom prst="rect">
            <a:avLst/>
          </a:prstGeom>
          <a:ln w="57150">
            <a:solidFill>
              <a:schemeClr val="accent4"/>
            </a:solidFill>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53775">
            <a:off x="275592" y="355581"/>
            <a:ext cx="2881891" cy="193925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8653" y="4409079"/>
            <a:ext cx="1673323" cy="2044257"/>
          </a:xfrm>
          <a:prstGeom prst="rect">
            <a:avLst/>
          </a:prstGeom>
          <a:ln w="57150">
            <a:solidFill>
              <a:schemeClr val="accent2"/>
            </a:solidFill>
          </a:ln>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30273">
            <a:off x="5604898" y="843001"/>
            <a:ext cx="3352801" cy="1145977"/>
          </a:xfrm>
          <a:prstGeom prst="rect">
            <a:avLst/>
          </a:prstGeom>
          <a:ln w="57150">
            <a:solidFill>
              <a:schemeClr val="accent3">
                <a:lumMod val="75000"/>
              </a:schemeClr>
            </a:solidFill>
          </a:ln>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060856">
            <a:off x="291707" y="4348565"/>
            <a:ext cx="2887046" cy="2165285"/>
          </a:xfrm>
          <a:prstGeom prst="rect">
            <a:avLst/>
          </a:prstGeom>
        </p:spPr>
      </p:pic>
    </p:spTree>
    <p:extLst>
      <p:ext uri="{BB962C8B-B14F-4D97-AF65-F5344CB8AC3E}">
        <p14:creationId xmlns:p14="http://schemas.microsoft.com/office/powerpoint/2010/main" val="39599998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363272" cy="4090466"/>
          </a:xfrm>
        </p:spPr>
        <p:txBody>
          <a:bodyPr>
            <a:normAutofit/>
          </a:bodyPr>
          <a:lstStyle/>
          <a:p>
            <a:r>
              <a:rPr lang="en-GB" dirty="0" smtClean="0"/>
              <a:t>     </a:t>
            </a:r>
            <a:br>
              <a:rPr lang="en-GB" dirty="0" smtClean="0"/>
            </a:br>
            <a:r>
              <a:rPr lang="en-GB" dirty="0" smtClean="0"/>
              <a:t>        </a:t>
            </a:r>
            <a:br>
              <a:rPr lang="en-GB" dirty="0" smtClean="0"/>
            </a:br>
            <a:r>
              <a:rPr lang="en-GB" dirty="0" smtClean="0"/>
              <a:t/>
            </a:r>
            <a:br>
              <a:rPr lang="en-GB" dirty="0" smtClean="0"/>
            </a:br>
            <a:r>
              <a:rPr lang="en-GB" dirty="0" smtClean="0"/>
              <a:t>    </a:t>
            </a:r>
            <a:endParaRPr lang="en-GB"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00280">
            <a:off x="5220072" y="3212976"/>
            <a:ext cx="2965243" cy="2223930"/>
          </a:xfrm>
          <a:prstGeom prst="rect">
            <a:avLst/>
          </a:prstGeom>
          <a:ln w="76200">
            <a:solidFill>
              <a:srgbClr val="00B050"/>
            </a:solidFill>
          </a:ln>
        </p:spPr>
      </p:pic>
      <p:sp>
        <p:nvSpPr>
          <p:cNvPr id="5" name="TextBox 4"/>
          <p:cNvSpPr txBox="1"/>
          <p:nvPr/>
        </p:nvSpPr>
        <p:spPr>
          <a:xfrm>
            <a:off x="179512" y="332656"/>
            <a:ext cx="8509859" cy="2308324"/>
          </a:xfrm>
          <a:prstGeom prst="rect">
            <a:avLst/>
          </a:prstGeom>
          <a:noFill/>
        </p:spPr>
        <p:txBody>
          <a:bodyPr wrap="square" rtlCol="0">
            <a:spAutoFit/>
          </a:bodyPr>
          <a:lstStyle/>
          <a:p>
            <a:r>
              <a:rPr lang="en-GB" sz="7200" b="1" i="1" u="sng" dirty="0" smtClean="0">
                <a:solidFill>
                  <a:srgbClr val="FF0000"/>
                </a:solidFill>
              </a:rPr>
              <a:t>The Trade in</a:t>
            </a:r>
          </a:p>
          <a:p>
            <a:r>
              <a:rPr lang="en-GB" sz="7200" b="1" i="1" u="sng" dirty="0">
                <a:solidFill>
                  <a:srgbClr val="FF0000"/>
                </a:solidFill>
              </a:rPr>
              <a:t> </a:t>
            </a:r>
            <a:r>
              <a:rPr lang="en-GB" sz="7200" b="1" i="1" u="sng" dirty="0" smtClean="0">
                <a:solidFill>
                  <a:srgbClr val="FF0000"/>
                </a:solidFill>
              </a:rPr>
              <a:t>     Welsh  Cloth</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94913">
            <a:off x="971600" y="3212976"/>
            <a:ext cx="3027677" cy="2040632"/>
          </a:xfrm>
          <a:prstGeom prst="rect">
            <a:avLst/>
          </a:prstGeom>
          <a:ln w="76200">
            <a:solidFill>
              <a:srgbClr val="0000FF"/>
            </a:solidFill>
          </a:ln>
        </p:spPr>
      </p:pic>
    </p:spTree>
    <p:extLst>
      <p:ext uri="{BB962C8B-B14F-4D97-AF65-F5344CB8AC3E}">
        <p14:creationId xmlns:p14="http://schemas.microsoft.com/office/powerpoint/2010/main" val="23026625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i="1" u="sng" dirty="0" smtClean="0">
                <a:solidFill>
                  <a:srgbClr val="7030A0"/>
                </a:solidFill>
              </a:rPr>
              <a:t>Three bags full of meaning</a:t>
            </a:r>
            <a:endParaRPr lang="en-GB" i="1" u="sng" dirty="0">
              <a:solidFill>
                <a:srgbClr val="7030A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300538"/>
            <a:ext cx="2447925" cy="216217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9445" y="1300537"/>
            <a:ext cx="1863478" cy="2162175"/>
          </a:xfrm>
          <a:prstGeom prst="rect">
            <a:avLst/>
          </a:prstGeom>
        </p:spPr>
      </p:pic>
      <p:sp>
        <p:nvSpPr>
          <p:cNvPr id="5" name="TextBox 4"/>
          <p:cNvSpPr txBox="1"/>
          <p:nvPr/>
        </p:nvSpPr>
        <p:spPr>
          <a:xfrm>
            <a:off x="251520" y="3645025"/>
            <a:ext cx="5616624" cy="1569660"/>
          </a:xfrm>
          <a:prstGeom prst="rect">
            <a:avLst/>
          </a:prstGeom>
          <a:noFill/>
        </p:spPr>
        <p:txBody>
          <a:bodyPr wrap="square" rtlCol="0">
            <a:spAutoFit/>
          </a:bodyPr>
          <a:lstStyle/>
          <a:p>
            <a:r>
              <a:rPr lang="en-GB" sz="2400" dirty="0" smtClean="0">
                <a:latin typeface="AR BERKLEY" panose="02000000000000000000" pitchFamily="2" charset="0"/>
              </a:rPr>
              <a:t>Baa </a:t>
            </a:r>
            <a:r>
              <a:rPr lang="en-GB" sz="2400" dirty="0" err="1" smtClean="0">
                <a:latin typeface="AR BERKLEY" panose="02000000000000000000" pitchFamily="2" charset="0"/>
              </a:rPr>
              <a:t>Baa</a:t>
            </a:r>
            <a:r>
              <a:rPr lang="en-GB" sz="2400" dirty="0" smtClean="0">
                <a:latin typeface="AR BERKLEY" panose="02000000000000000000" pitchFamily="2" charset="0"/>
              </a:rPr>
              <a:t> Black sheep have you any wool?</a:t>
            </a:r>
          </a:p>
          <a:p>
            <a:r>
              <a:rPr lang="en-GB" sz="2400" dirty="0" smtClean="0">
                <a:latin typeface="AR BERKLEY" panose="02000000000000000000" pitchFamily="2" charset="0"/>
              </a:rPr>
              <a:t>Yes Sir, yes Sir, three bags full</a:t>
            </a:r>
          </a:p>
          <a:p>
            <a:r>
              <a:rPr lang="en-GB" sz="2400" dirty="0" smtClean="0">
                <a:latin typeface="AR BERKLEY" panose="02000000000000000000" pitchFamily="2" charset="0"/>
              </a:rPr>
              <a:t>One for the Master, one for the Dame and one for the little boy who lives down the lane</a:t>
            </a:r>
            <a:endParaRPr lang="en-GB" sz="2400" dirty="0">
              <a:latin typeface="AR BERKLEY" panose="02000000000000000000" pitchFamily="2" charset="0"/>
            </a:endParaRPr>
          </a:p>
        </p:txBody>
      </p:sp>
      <p:sp>
        <p:nvSpPr>
          <p:cNvPr id="6" name="Rectangle 5"/>
          <p:cNvSpPr/>
          <p:nvPr/>
        </p:nvSpPr>
        <p:spPr>
          <a:xfrm rot="10530648" flipV="1">
            <a:off x="4866138" y="5300864"/>
            <a:ext cx="3987327" cy="1323439"/>
          </a:xfrm>
          <a:prstGeom prst="rect">
            <a:avLst/>
          </a:prstGeom>
          <a:ln w="38100">
            <a:solidFill>
              <a:schemeClr val="tx1"/>
            </a:solidFill>
          </a:ln>
        </p:spPr>
        <p:txBody>
          <a:bodyPr wrap="square">
            <a:spAutoFit/>
          </a:bodyPr>
          <a:lstStyle/>
          <a:p>
            <a:r>
              <a:rPr lang="en-GB" sz="2000" dirty="0">
                <a:solidFill>
                  <a:srgbClr val="FF0000"/>
                </a:solidFill>
              </a:rPr>
              <a:t>The wool trade was extremely lucrative and successive Monarchs from </a:t>
            </a:r>
            <a:r>
              <a:rPr lang="en-GB" sz="2000" dirty="0" smtClean="0">
                <a:solidFill>
                  <a:srgbClr val="FF0000"/>
                </a:solidFill>
              </a:rPr>
              <a:t>Edward I </a:t>
            </a:r>
            <a:r>
              <a:rPr lang="en-GB" sz="2000" dirty="0">
                <a:solidFill>
                  <a:srgbClr val="FF0000"/>
                </a:solidFill>
              </a:rPr>
              <a:t>taxed it quite heavily </a:t>
            </a:r>
          </a:p>
        </p:txBody>
      </p:sp>
      <p:sp>
        <p:nvSpPr>
          <p:cNvPr id="7" name="Rectangle 6"/>
          <p:cNvSpPr/>
          <p:nvPr/>
        </p:nvSpPr>
        <p:spPr>
          <a:xfrm rot="709875">
            <a:off x="5731989" y="1447864"/>
            <a:ext cx="2873576" cy="2554545"/>
          </a:xfrm>
          <a:prstGeom prst="rect">
            <a:avLst/>
          </a:prstGeom>
          <a:ln w="28575">
            <a:solidFill>
              <a:schemeClr val="tx1"/>
            </a:solidFill>
          </a:ln>
        </p:spPr>
        <p:txBody>
          <a:bodyPr wrap="square">
            <a:spAutoFit/>
          </a:bodyPr>
          <a:lstStyle/>
          <a:p>
            <a:r>
              <a:rPr lang="en-GB" sz="3200" dirty="0">
                <a:solidFill>
                  <a:srgbClr val="7030A0"/>
                </a:solidFill>
              </a:rPr>
              <a:t>The Wool Merchants acted as Middlemen to the Crown </a:t>
            </a:r>
          </a:p>
        </p:txBody>
      </p:sp>
    </p:spTree>
    <p:extLst>
      <p:ext uri="{BB962C8B-B14F-4D97-AF65-F5344CB8AC3E}">
        <p14:creationId xmlns:p14="http://schemas.microsoft.com/office/powerpoint/2010/main" val="37476983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55576" y="188641"/>
            <a:ext cx="7560840" cy="1015663"/>
          </a:xfrm>
          <a:prstGeom prst="rect">
            <a:avLst/>
          </a:prstGeom>
          <a:noFill/>
        </p:spPr>
        <p:txBody>
          <a:bodyPr wrap="square" rtlCol="0">
            <a:spAutoFit/>
          </a:bodyPr>
          <a:lstStyle/>
          <a:p>
            <a:pPr algn="ctr"/>
            <a:r>
              <a:rPr lang="en-GB" sz="6000" b="1" i="1" u="sng" dirty="0" smtClean="0">
                <a:solidFill>
                  <a:srgbClr val="00B050"/>
                </a:solidFill>
              </a:rPr>
              <a:t>The Merchants</a:t>
            </a:r>
            <a:endParaRPr lang="en-GB" sz="6000" b="1" i="1" u="sng" dirty="0">
              <a:solidFill>
                <a:srgbClr val="00B050"/>
              </a:solidFill>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516346">
            <a:off x="264749" y="2159261"/>
            <a:ext cx="2643234" cy="1537391"/>
          </a:xfrm>
          <a:prstGeom prst="rect">
            <a:avLst/>
          </a:prstGeom>
          <a:ln w="57150">
            <a:solidFill>
              <a:schemeClr val="tx1"/>
            </a:solidFill>
          </a:ln>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392161">
            <a:off x="459410" y="4919274"/>
            <a:ext cx="2936886" cy="1362920"/>
          </a:xfrm>
          <a:prstGeom prst="rect">
            <a:avLst/>
          </a:prstGeom>
          <a:ln w="38100">
            <a:solidFill>
              <a:srgbClr val="3333CC"/>
            </a:solidFill>
          </a:ln>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34560">
            <a:off x="6044482" y="1573152"/>
            <a:ext cx="2735008" cy="1624630"/>
          </a:xfrm>
          <a:prstGeom prst="rect">
            <a:avLst/>
          </a:prstGeom>
          <a:ln w="57150">
            <a:solidFill>
              <a:schemeClr val="tx1"/>
            </a:solidFill>
          </a:ln>
        </p:spPr>
      </p:pic>
      <p:sp>
        <p:nvSpPr>
          <p:cNvPr id="26" name="TextBox 25"/>
          <p:cNvSpPr txBox="1"/>
          <p:nvPr/>
        </p:nvSpPr>
        <p:spPr>
          <a:xfrm>
            <a:off x="2909739" y="1492335"/>
            <a:ext cx="3159733" cy="1477328"/>
          </a:xfrm>
          <a:prstGeom prst="rect">
            <a:avLst/>
          </a:prstGeom>
          <a:noFill/>
        </p:spPr>
        <p:txBody>
          <a:bodyPr wrap="square" rtlCol="0">
            <a:spAutoFit/>
          </a:bodyPr>
          <a:lstStyle/>
          <a:p>
            <a:pPr algn="ctr"/>
            <a:r>
              <a:rPr lang="en-GB" b="1" u="sng" dirty="0" smtClean="0">
                <a:solidFill>
                  <a:srgbClr val="FF0000"/>
                </a:solidFill>
                <a:latin typeface="Algerian" panose="04020705040A02060702" pitchFamily="82" charset="0"/>
              </a:rPr>
              <a:t>A</a:t>
            </a:r>
            <a:r>
              <a:rPr lang="en-GB" b="1" u="sng" dirty="0" smtClean="0">
                <a:latin typeface="Algerian" panose="04020705040A02060702" pitchFamily="82" charset="0"/>
              </a:rPr>
              <a:t>. Stable Merchants</a:t>
            </a:r>
          </a:p>
          <a:p>
            <a:pPr marL="342900" indent="-342900" algn="ctr">
              <a:buFont typeface="+mj-lt"/>
              <a:buAutoNum type="arabicPeriod"/>
            </a:pPr>
            <a:r>
              <a:rPr lang="en-GB" dirty="0" smtClean="0">
                <a:latin typeface="Algerian" panose="04020705040A02060702" pitchFamily="82" charset="0"/>
              </a:rPr>
              <a:t>Wealthy</a:t>
            </a:r>
          </a:p>
          <a:p>
            <a:pPr marL="342900" indent="-342900" algn="ctr">
              <a:buFont typeface="+mj-lt"/>
              <a:buAutoNum type="arabicPeriod"/>
            </a:pPr>
            <a:r>
              <a:rPr lang="en-GB" dirty="0" smtClean="0">
                <a:latin typeface="Algerian" panose="04020705040A02060702" pitchFamily="82" charset="0"/>
              </a:rPr>
              <a:t>Dealing with export market</a:t>
            </a:r>
          </a:p>
          <a:p>
            <a:pPr marL="342900" indent="-342900" algn="ctr">
              <a:buFont typeface="+mj-lt"/>
              <a:buAutoNum type="arabicPeriod"/>
            </a:pPr>
            <a:r>
              <a:rPr lang="en-GB" dirty="0" smtClean="0">
                <a:latin typeface="Algerian" panose="04020705040A02060702" pitchFamily="82" charset="0"/>
              </a:rPr>
              <a:t>Large houses</a:t>
            </a:r>
            <a:endParaRPr lang="en-GB" dirty="0">
              <a:latin typeface="Algerian" panose="04020705040A02060702" pitchFamily="82" charset="0"/>
            </a:endParaRPr>
          </a:p>
        </p:txBody>
      </p:sp>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60018">
            <a:off x="6640920" y="3660369"/>
            <a:ext cx="2107734" cy="2150749"/>
          </a:xfrm>
          <a:prstGeom prst="rect">
            <a:avLst/>
          </a:prstGeom>
          <a:ln w="28575">
            <a:solidFill>
              <a:schemeClr val="accent3">
                <a:lumMod val="60000"/>
                <a:lumOff val="40000"/>
              </a:schemeClr>
            </a:solidFill>
          </a:ln>
        </p:spPr>
      </p:pic>
      <p:sp>
        <p:nvSpPr>
          <p:cNvPr id="28" name="TextBox 27"/>
          <p:cNvSpPr txBox="1"/>
          <p:nvPr/>
        </p:nvSpPr>
        <p:spPr>
          <a:xfrm>
            <a:off x="3561292" y="3606849"/>
            <a:ext cx="3098939" cy="923330"/>
          </a:xfrm>
          <a:prstGeom prst="rect">
            <a:avLst/>
          </a:prstGeom>
          <a:noFill/>
        </p:spPr>
        <p:txBody>
          <a:bodyPr wrap="square" rtlCol="0">
            <a:spAutoFit/>
          </a:bodyPr>
          <a:lstStyle/>
          <a:p>
            <a:r>
              <a:rPr lang="en-GB" b="1" u="sng" dirty="0" smtClean="0">
                <a:solidFill>
                  <a:srgbClr val="FF0000"/>
                </a:solidFill>
                <a:latin typeface="+mj-lt"/>
                <a:cs typeface="Amiri Quran" panose="00000500000000000000" pitchFamily="2" charset="-78"/>
              </a:rPr>
              <a:t>B.</a:t>
            </a:r>
            <a:r>
              <a:rPr lang="en-GB" b="1" u="sng" dirty="0" smtClean="0">
                <a:latin typeface="+mj-lt"/>
                <a:cs typeface="Amiri Quran" panose="00000500000000000000" pitchFamily="2" charset="-78"/>
              </a:rPr>
              <a:t> Merchant’s Middlemen</a:t>
            </a:r>
          </a:p>
          <a:p>
            <a:pPr marL="285750" indent="-285750">
              <a:buFont typeface="Arial" panose="020B0604020202020204" pitchFamily="34" charset="0"/>
              <a:buChar char="•"/>
            </a:pPr>
            <a:r>
              <a:rPr lang="en-GB" dirty="0" smtClean="0">
                <a:latin typeface="+mj-lt"/>
                <a:cs typeface="Amiri Quran" panose="00000500000000000000" pitchFamily="2" charset="-78"/>
              </a:rPr>
              <a:t>Travelling to collect wool from growers</a:t>
            </a:r>
          </a:p>
        </p:txBody>
      </p:sp>
      <p:sp>
        <p:nvSpPr>
          <p:cNvPr id="29" name="TextBox 28"/>
          <p:cNvSpPr txBox="1"/>
          <p:nvPr/>
        </p:nvSpPr>
        <p:spPr>
          <a:xfrm>
            <a:off x="3561293" y="5085185"/>
            <a:ext cx="2738899" cy="646331"/>
          </a:xfrm>
          <a:prstGeom prst="rect">
            <a:avLst/>
          </a:prstGeom>
          <a:noFill/>
        </p:spPr>
        <p:txBody>
          <a:bodyPr wrap="square" rtlCol="0">
            <a:spAutoFit/>
          </a:bodyPr>
          <a:lstStyle/>
          <a:p>
            <a:r>
              <a:rPr lang="en-GB" b="1" u="sng" dirty="0" smtClean="0">
                <a:solidFill>
                  <a:srgbClr val="FF0000"/>
                </a:solidFill>
              </a:rPr>
              <a:t>C. </a:t>
            </a:r>
            <a:r>
              <a:rPr lang="en-GB" b="1" u="sng" dirty="0" smtClean="0"/>
              <a:t>Commodity Dealers</a:t>
            </a:r>
          </a:p>
          <a:p>
            <a:r>
              <a:rPr lang="en-GB" dirty="0" err="1"/>
              <a:t>e</a:t>
            </a:r>
            <a:r>
              <a:rPr lang="en-GB" dirty="0" err="1" smtClean="0"/>
              <a:t>g</a:t>
            </a:r>
            <a:r>
              <a:rPr lang="en-GB" dirty="0" smtClean="0"/>
              <a:t>: glove makers </a:t>
            </a:r>
            <a:r>
              <a:rPr lang="en-GB" dirty="0" err="1" smtClean="0"/>
              <a:t>etc</a:t>
            </a:r>
            <a:endParaRPr lang="en-GB" dirty="0"/>
          </a:p>
        </p:txBody>
      </p:sp>
      <p:sp>
        <p:nvSpPr>
          <p:cNvPr id="30" name="TextBox 29"/>
          <p:cNvSpPr txBox="1"/>
          <p:nvPr/>
        </p:nvSpPr>
        <p:spPr>
          <a:xfrm rot="20709174">
            <a:off x="157669" y="1344985"/>
            <a:ext cx="2940790" cy="584775"/>
          </a:xfrm>
          <a:prstGeom prst="rect">
            <a:avLst/>
          </a:prstGeom>
          <a:noFill/>
        </p:spPr>
        <p:txBody>
          <a:bodyPr wrap="square" rtlCol="0">
            <a:spAutoFit/>
          </a:bodyPr>
          <a:lstStyle/>
          <a:p>
            <a:r>
              <a:rPr lang="en-GB" sz="3200" b="1" i="1" u="sng" dirty="0" smtClean="0">
                <a:solidFill>
                  <a:srgbClr val="00B050"/>
                </a:solidFill>
              </a:rPr>
              <a:t>16</a:t>
            </a:r>
            <a:r>
              <a:rPr lang="en-GB" sz="3200" b="1" i="1" u="sng" baseline="30000" dirty="0" smtClean="0">
                <a:solidFill>
                  <a:srgbClr val="00B050"/>
                </a:solidFill>
              </a:rPr>
              <a:t>th</a:t>
            </a:r>
            <a:r>
              <a:rPr lang="en-GB" sz="3200" b="1" i="1" u="sng" dirty="0" smtClean="0">
                <a:solidFill>
                  <a:srgbClr val="00B050"/>
                </a:solidFill>
              </a:rPr>
              <a:t> Century</a:t>
            </a:r>
            <a:endParaRPr lang="en-GB" sz="3200" b="1" i="1" u="sng" dirty="0">
              <a:solidFill>
                <a:srgbClr val="00B050"/>
              </a:solidFill>
            </a:endParaRPr>
          </a:p>
        </p:txBody>
      </p:sp>
    </p:spTree>
    <p:extLst>
      <p:ext uri="{BB962C8B-B14F-4D97-AF65-F5344CB8AC3E}">
        <p14:creationId xmlns:p14="http://schemas.microsoft.com/office/powerpoint/2010/main" val="26494215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       </a:t>
            </a:r>
            <a:endParaRPr lang="en-GB" dirty="0"/>
          </a:p>
        </p:txBody>
      </p:sp>
      <p:sp>
        <p:nvSpPr>
          <p:cNvPr id="3" name="Text Placeholder 2"/>
          <p:cNvSpPr>
            <a:spLocks noGrp="1"/>
          </p:cNvSpPr>
          <p:nvPr>
            <p:ph type="body" idx="1"/>
          </p:nvPr>
        </p:nvSpPr>
        <p:spPr>
          <a:xfrm>
            <a:off x="5292080" y="5902375"/>
            <a:ext cx="1881713" cy="478954"/>
          </a:xfrm>
        </p:spPr>
        <p:txBody>
          <a:bodyPr>
            <a:normAutofit fontScale="70000" lnSpcReduction="20000"/>
          </a:bodyPr>
          <a:lstStyle/>
          <a:p>
            <a:r>
              <a:rPr lang="en-GB" dirty="0" err="1" smtClean="0">
                <a:solidFill>
                  <a:srgbClr val="3333CC"/>
                </a:solidFill>
                <a:latin typeface="AR DELANEY" panose="02000000000000000000" pitchFamily="2" charset="0"/>
              </a:rPr>
              <a:t>Kynaston</a:t>
            </a:r>
            <a:r>
              <a:rPr lang="en-GB" dirty="0" smtClean="0">
                <a:solidFill>
                  <a:srgbClr val="3333CC"/>
                </a:solidFill>
                <a:latin typeface="AR DELANEY" panose="02000000000000000000" pitchFamily="2" charset="0"/>
              </a:rPr>
              <a:t> cave</a:t>
            </a:r>
            <a:endParaRPr lang="en-GB" dirty="0">
              <a:solidFill>
                <a:srgbClr val="3333CC"/>
              </a:solidFill>
              <a:latin typeface="AR DELANEY" panose="02000000000000000000" pitchFamily="2" charset="0"/>
            </a:endParaRPr>
          </a:p>
        </p:txBody>
      </p:sp>
      <p:sp>
        <p:nvSpPr>
          <p:cNvPr id="4" name="Text Placeholder 3"/>
          <p:cNvSpPr>
            <a:spLocks noGrp="1"/>
          </p:cNvSpPr>
          <p:nvPr>
            <p:ph type="body" sz="half" idx="3"/>
          </p:nvPr>
        </p:nvSpPr>
        <p:spPr>
          <a:xfrm>
            <a:off x="323528" y="5013176"/>
            <a:ext cx="4392487" cy="1159024"/>
          </a:xfrm>
        </p:spPr>
        <p:txBody>
          <a:bodyPr>
            <a:normAutofit fontScale="92500"/>
          </a:bodyPr>
          <a:lstStyle/>
          <a:p>
            <a:r>
              <a:rPr lang="en-GB" dirty="0" smtClean="0"/>
              <a:t>A coarse kind of cloth called Welsh Webb was brought by pack horse from Wales</a:t>
            </a:r>
            <a:r>
              <a:rPr lang="en-GB" dirty="0"/>
              <a:t>.</a:t>
            </a:r>
          </a:p>
        </p:txBody>
      </p:sp>
      <p:pic>
        <p:nvPicPr>
          <p:cNvPr id="12" name="Content Placeholder 11"/>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457200" y="2107496"/>
            <a:ext cx="4040188" cy="2616021"/>
          </a:xfrm>
          <a:ln w="19050">
            <a:solidFill>
              <a:schemeClr val="accent3">
                <a:lumMod val="75000"/>
              </a:schemeClr>
            </a:solidFill>
          </a:ln>
        </p:spPr>
      </p:pic>
      <p:sp>
        <p:nvSpPr>
          <p:cNvPr id="13" name="Content Placeholder 12"/>
          <p:cNvSpPr>
            <a:spLocks noGrp="1"/>
          </p:cNvSpPr>
          <p:nvPr>
            <p:ph sz="quarter" idx="4"/>
          </p:nvPr>
        </p:nvSpPr>
        <p:spPr>
          <a:xfrm>
            <a:off x="5364088" y="2636913"/>
            <a:ext cx="3322712" cy="504055"/>
          </a:xfrm>
        </p:spPr>
        <p:txBody>
          <a:bodyPr>
            <a:normAutofit fontScale="62500" lnSpcReduction="20000"/>
          </a:bodyPr>
          <a:lstStyle/>
          <a:p>
            <a:pPr marL="109728" indent="0">
              <a:buNone/>
            </a:pPr>
            <a:r>
              <a:rPr lang="en-GB" dirty="0" smtClean="0"/>
              <a:t>The Old Three Pigeons</a:t>
            </a:r>
          </a:p>
          <a:p>
            <a:pPr marL="109728" indent="0">
              <a:buNone/>
            </a:pPr>
            <a:r>
              <a:rPr lang="en-GB" dirty="0" err="1" smtClean="0"/>
              <a:t>Nesscliffe</a:t>
            </a:r>
            <a:endParaRPr lang="en-GB" dirty="0"/>
          </a:p>
        </p:txBody>
      </p:sp>
      <p:sp>
        <p:nvSpPr>
          <p:cNvPr id="5" name="TextBox 4"/>
          <p:cNvSpPr txBox="1"/>
          <p:nvPr/>
        </p:nvSpPr>
        <p:spPr>
          <a:xfrm>
            <a:off x="611560" y="116632"/>
            <a:ext cx="7848872" cy="1077218"/>
          </a:xfrm>
          <a:prstGeom prst="rect">
            <a:avLst/>
          </a:prstGeom>
          <a:noFill/>
        </p:spPr>
        <p:txBody>
          <a:bodyPr wrap="square" rtlCol="0">
            <a:spAutoFit/>
          </a:bodyPr>
          <a:lstStyle/>
          <a:p>
            <a:r>
              <a:rPr lang="en-GB" sz="3200" b="1" i="1" u="sng" dirty="0" smtClean="0"/>
              <a:t>Merchant’s Middlemen travelled to Oswestry in groups to buy Welsh cloth</a:t>
            </a:r>
            <a:endParaRPr lang="en-GB" sz="3200" b="1" i="1" u="sng"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1482" y="1052736"/>
            <a:ext cx="3028950" cy="151447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92217">
            <a:off x="5116694" y="3228367"/>
            <a:ext cx="1819275" cy="25146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961471">
            <a:off x="6732240" y="3807086"/>
            <a:ext cx="2143125" cy="2143125"/>
          </a:xfrm>
          <a:prstGeom prst="rect">
            <a:avLst/>
          </a:prstGeom>
        </p:spPr>
      </p:pic>
      <p:sp>
        <p:nvSpPr>
          <p:cNvPr id="8" name="TextBox 7"/>
          <p:cNvSpPr txBox="1"/>
          <p:nvPr/>
        </p:nvSpPr>
        <p:spPr>
          <a:xfrm>
            <a:off x="7452320" y="3429000"/>
            <a:ext cx="1512168" cy="307777"/>
          </a:xfrm>
          <a:prstGeom prst="rect">
            <a:avLst/>
          </a:prstGeom>
          <a:noFill/>
        </p:spPr>
        <p:txBody>
          <a:bodyPr wrap="square" rtlCol="0">
            <a:spAutoFit/>
          </a:bodyPr>
          <a:lstStyle/>
          <a:p>
            <a:r>
              <a:rPr lang="en-GB" sz="1400" dirty="0" smtClean="0">
                <a:solidFill>
                  <a:schemeClr val="accent3"/>
                </a:solidFill>
              </a:rPr>
              <a:t>Highway man</a:t>
            </a:r>
            <a:endParaRPr lang="en-GB" sz="1400" dirty="0">
              <a:solidFill>
                <a:schemeClr val="accent3"/>
              </a:solidFill>
            </a:endParaRPr>
          </a:p>
        </p:txBody>
      </p:sp>
    </p:spTree>
    <p:extLst>
      <p:ext uri="{BB962C8B-B14F-4D97-AF65-F5344CB8AC3E}">
        <p14:creationId xmlns:p14="http://schemas.microsoft.com/office/powerpoint/2010/main" val="30269271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075240" cy="972274"/>
          </a:xfrm>
        </p:spPr>
        <p:txBody>
          <a:bodyPr/>
          <a:lstStyle/>
          <a:p>
            <a:r>
              <a:rPr lang="en-GB" i="1" u="sng" dirty="0" smtClean="0"/>
              <a:t>Fellmonger’s Hall </a:t>
            </a:r>
            <a:r>
              <a:rPr lang="en-GB" i="1" u="sng" dirty="0" err="1" smtClean="0"/>
              <a:t>Frankwell</a:t>
            </a:r>
            <a:endParaRPr lang="en-GB" i="1" u="sng"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21906">
            <a:off x="5827194" y="1433529"/>
            <a:ext cx="2962544" cy="2219048"/>
          </a:xfrm>
          <a:prstGeom prst="rect">
            <a:avLst/>
          </a:prstGeom>
          <a:ln w="57150">
            <a:solidFill>
              <a:schemeClr val="tx1"/>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03452">
            <a:off x="448337" y="1523645"/>
            <a:ext cx="3043243" cy="2099837"/>
          </a:xfrm>
          <a:prstGeom prst="rect">
            <a:avLst/>
          </a:prstGeom>
          <a:ln w="76200">
            <a:solidFill>
              <a:schemeClr val="tx1">
                <a:lumMod val="95000"/>
                <a:lumOff val="5000"/>
              </a:schemeClr>
            </a:solidFill>
          </a:ln>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2561" y="3559585"/>
            <a:ext cx="1911105" cy="2150518"/>
          </a:xfrm>
          <a:prstGeom prst="rect">
            <a:avLst/>
          </a:prstGeom>
          <a:ln w="28575">
            <a:solidFill>
              <a:schemeClr val="tx1"/>
            </a:solidFill>
          </a:ln>
        </p:spPr>
      </p:pic>
      <p:sp>
        <p:nvSpPr>
          <p:cNvPr id="6" name="TextBox 5"/>
          <p:cNvSpPr txBox="1"/>
          <p:nvPr/>
        </p:nvSpPr>
        <p:spPr>
          <a:xfrm>
            <a:off x="323528" y="4098710"/>
            <a:ext cx="2592288" cy="707886"/>
          </a:xfrm>
          <a:prstGeom prst="rect">
            <a:avLst/>
          </a:prstGeom>
          <a:noFill/>
        </p:spPr>
        <p:txBody>
          <a:bodyPr wrap="square" rtlCol="0">
            <a:spAutoFit/>
          </a:bodyPr>
          <a:lstStyle/>
          <a:p>
            <a:r>
              <a:rPr lang="en-GB" sz="2000" b="1" dirty="0" smtClean="0"/>
              <a:t>Fellmonger Hall in </a:t>
            </a:r>
            <a:r>
              <a:rPr lang="en-GB" sz="2000" b="1" dirty="0" err="1" smtClean="0"/>
              <a:t>Frankwell</a:t>
            </a:r>
            <a:r>
              <a:rPr lang="en-GB" sz="2000" b="1" dirty="0" smtClean="0"/>
              <a:t> c 1570</a:t>
            </a:r>
            <a:endParaRPr lang="en-GB" sz="2000" b="1" dirty="0"/>
          </a:p>
        </p:txBody>
      </p:sp>
      <p:sp>
        <p:nvSpPr>
          <p:cNvPr id="7" name="TextBox 6"/>
          <p:cNvSpPr txBox="1"/>
          <p:nvPr/>
        </p:nvSpPr>
        <p:spPr>
          <a:xfrm>
            <a:off x="3780569" y="1196752"/>
            <a:ext cx="2231591" cy="1015663"/>
          </a:xfrm>
          <a:prstGeom prst="rect">
            <a:avLst/>
          </a:prstGeom>
          <a:noFill/>
        </p:spPr>
        <p:txBody>
          <a:bodyPr wrap="square" rtlCol="0">
            <a:spAutoFit/>
          </a:bodyPr>
          <a:lstStyle/>
          <a:p>
            <a:r>
              <a:rPr lang="en-GB" sz="2000" b="1" dirty="0" smtClean="0"/>
              <a:t>Fellmonger Hall in Shrewsbury today</a:t>
            </a:r>
            <a:endParaRPr lang="en-GB" sz="2000" b="1" dirty="0"/>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65575">
            <a:off x="5462004" y="4232140"/>
            <a:ext cx="3114226" cy="1924313"/>
          </a:xfrm>
          <a:prstGeom prst="rect">
            <a:avLst/>
          </a:prstGeom>
          <a:ln w="28575">
            <a:solidFill>
              <a:schemeClr val="tx1"/>
            </a:solidFill>
          </a:ln>
        </p:spPr>
      </p:pic>
      <p:sp>
        <p:nvSpPr>
          <p:cNvPr id="9" name="TextBox 8"/>
          <p:cNvSpPr txBox="1"/>
          <p:nvPr/>
        </p:nvSpPr>
        <p:spPr>
          <a:xfrm>
            <a:off x="5220071" y="5805264"/>
            <a:ext cx="1512169" cy="369332"/>
          </a:xfrm>
          <a:prstGeom prst="rect">
            <a:avLst/>
          </a:prstGeom>
          <a:noFill/>
        </p:spPr>
        <p:txBody>
          <a:bodyPr wrap="square" rtlCol="0">
            <a:spAutoFit/>
          </a:bodyPr>
          <a:lstStyle/>
          <a:p>
            <a:r>
              <a:rPr lang="en-GB" dirty="0" smtClean="0"/>
              <a:t>Fullers</a:t>
            </a:r>
            <a:endParaRPr lang="en-GB" dirty="0"/>
          </a:p>
        </p:txBody>
      </p:sp>
    </p:spTree>
    <p:extLst>
      <p:ext uri="{BB962C8B-B14F-4D97-AF65-F5344CB8AC3E}">
        <p14:creationId xmlns:p14="http://schemas.microsoft.com/office/powerpoint/2010/main" val="14857768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rot="21062894">
            <a:off x="546858" y="1120769"/>
            <a:ext cx="2895509" cy="2171632"/>
          </a:xfrm>
          <a:ln w="38100">
            <a:solidFill>
              <a:srgbClr val="0000FF"/>
            </a:solidFill>
          </a:ln>
        </p:spPr>
      </p:pic>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rot="449343">
            <a:off x="5508104" y="1196752"/>
            <a:ext cx="2988333" cy="2241250"/>
          </a:xfrm>
          <a:ln w="38100">
            <a:solidFill>
              <a:srgbClr val="0033CC"/>
            </a:solidFill>
          </a:ln>
        </p:spPr>
      </p:pic>
      <p:sp>
        <p:nvSpPr>
          <p:cNvPr id="4" name="Title 3"/>
          <p:cNvSpPr>
            <a:spLocks noGrp="1"/>
          </p:cNvSpPr>
          <p:nvPr>
            <p:ph type="title"/>
          </p:nvPr>
        </p:nvSpPr>
        <p:spPr/>
        <p:txBody>
          <a:bodyPr>
            <a:normAutofit fontScale="90000"/>
          </a:bodyPr>
          <a:lstStyle/>
          <a:p>
            <a:pPr algn="ctr"/>
            <a:r>
              <a:rPr lang="en-GB" u="sng" dirty="0" smtClean="0">
                <a:solidFill>
                  <a:schemeClr val="accent2"/>
                </a:solidFill>
              </a:rPr>
              <a:t>Washed cloth was hung on </a:t>
            </a:r>
            <a:r>
              <a:rPr lang="en-GB" u="sng" dirty="0" err="1" smtClean="0">
                <a:solidFill>
                  <a:schemeClr val="accent2"/>
                </a:solidFill>
              </a:rPr>
              <a:t>tenter</a:t>
            </a:r>
            <a:r>
              <a:rPr lang="en-GB" u="sng" dirty="0" smtClean="0">
                <a:solidFill>
                  <a:schemeClr val="accent2"/>
                </a:solidFill>
              </a:rPr>
              <a:t> hooks</a:t>
            </a:r>
            <a:endParaRPr lang="en-GB" u="sng" dirty="0">
              <a:solidFill>
                <a:schemeClr val="accent2"/>
              </a:solidFill>
            </a:endParaRPr>
          </a:p>
        </p:txBody>
      </p:sp>
      <p:sp>
        <p:nvSpPr>
          <p:cNvPr id="9" name="TextBox 8"/>
          <p:cNvSpPr txBox="1"/>
          <p:nvPr/>
        </p:nvSpPr>
        <p:spPr>
          <a:xfrm>
            <a:off x="323529" y="3463472"/>
            <a:ext cx="4320479" cy="830997"/>
          </a:xfrm>
          <a:prstGeom prst="rect">
            <a:avLst/>
          </a:prstGeom>
          <a:noFill/>
        </p:spPr>
        <p:txBody>
          <a:bodyPr wrap="square" rtlCol="0">
            <a:spAutoFit/>
          </a:bodyPr>
          <a:lstStyle/>
          <a:p>
            <a:pPr algn="ctr"/>
            <a:r>
              <a:rPr lang="en-GB" sz="2400" b="1" i="1" u="sng" dirty="0" smtClean="0">
                <a:latin typeface="Alef" panose="00000500000000000000" pitchFamily="2" charset="-79"/>
                <a:cs typeface="Alef" panose="00000500000000000000" pitchFamily="2" charset="-79"/>
              </a:rPr>
              <a:t>The next process is napping the cloth</a:t>
            </a:r>
            <a:endParaRPr lang="en-GB" sz="2400" b="1" i="1" u="sng" dirty="0">
              <a:latin typeface="Alef" panose="00000500000000000000" pitchFamily="2" charset="-79"/>
              <a:cs typeface="Alef" panose="00000500000000000000" pitchFamily="2" charset="-79"/>
            </a:endParaRPr>
          </a:p>
        </p:txBody>
      </p:sp>
      <p:sp>
        <p:nvSpPr>
          <p:cNvPr id="2" name="TextBox 1"/>
          <p:cNvSpPr txBox="1"/>
          <p:nvPr/>
        </p:nvSpPr>
        <p:spPr>
          <a:xfrm rot="9145402" flipV="1">
            <a:off x="1653728" y="5622371"/>
            <a:ext cx="1227742" cy="369332"/>
          </a:xfrm>
          <a:prstGeom prst="rect">
            <a:avLst/>
          </a:prstGeom>
          <a:noFill/>
        </p:spPr>
        <p:txBody>
          <a:bodyPr wrap="square" rtlCol="0">
            <a:spAutoFit/>
          </a:bodyPr>
          <a:lstStyle/>
          <a:p>
            <a:r>
              <a:rPr lang="en-GB" dirty="0" smtClean="0"/>
              <a:t>teasel</a:t>
            </a:r>
            <a:endParaRPr lang="en-GB" dirty="0"/>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70893">
            <a:off x="3997996" y="3360420"/>
            <a:ext cx="2186722" cy="3067936"/>
          </a:xfrm>
          <a:prstGeom prst="rect">
            <a:avLst/>
          </a:prstGeom>
          <a:ln w="57150">
            <a:solidFill>
              <a:schemeClr val="accent1">
                <a:lumMod val="60000"/>
                <a:lumOff val="40000"/>
              </a:schemeClr>
            </a:solidFill>
          </a:ln>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917551">
            <a:off x="79931" y="4871866"/>
            <a:ext cx="2648933" cy="1001514"/>
          </a:xfrm>
          <a:prstGeom prst="rect">
            <a:avLst/>
          </a:prstGeom>
        </p:spPr>
      </p:pic>
    </p:spTree>
    <p:extLst>
      <p:ext uri="{BB962C8B-B14F-4D97-AF65-F5344CB8AC3E}">
        <p14:creationId xmlns:p14="http://schemas.microsoft.com/office/powerpoint/2010/main" val="39872357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74638"/>
            <a:ext cx="5256584" cy="1143000"/>
          </a:xfrm>
        </p:spPr>
        <p:txBody>
          <a:bodyPr>
            <a:normAutofit/>
          </a:bodyPr>
          <a:lstStyle/>
          <a:p>
            <a:pPr algn="ctr"/>
            <a:r>
              <a:rPr lang="en-GB" sz="6000" b="0" i="1" dirty="0" err="1" smtClean="0">
                <a:solidFill>
                  <a:schemeClr val="accent6">
                    <a:lumMod val="60000"/>
                    <a:lumOff val="40000"/>
                  </a:schemeClr>
                </a:solidFill>
                <a:latin typeface="AR BLANCA" panose="02000000000000000000" pitchFamily="2" charset="0"/>
              </a:rPr>
              <a:t>Shearmen’s</a:t>
            </a:r>
            <a:r>
              <a:rPr lang="en-GB" sz="6000" b="0" i="1" dirty="0" smtClean="0">
                <a:solidFill>
                  <a:schemeClr val="accent6">
                    <a:lumMod val="60000"/>
                    <a:lumOff val="40000"/>
                  </a:schemeClr>
                </a:solidFill>
                <a:latin typeface="AR BLANCA" panose="02000000000000000000" pitchFamily="2" charset="0"/>
              </a:rPr>
              <a:t> Hall</a:t>
            </a:r>
            <a:endParaRPr lang="en-GB" sz="6000" b="0" i="1" dirty="0">
              <a:solidFill>
                <a:schemeClr val="accent6">
                  <a:lumMod val="60000"/>
                  <a:lumOff val="40000"/>
                </a:schemeClr>
              </a:solidFill>
              <a:latin typeface="AR BLANCA" panose="02000000000000000000"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60077">
            <a:off x="227048" y="1582900"/>
            <a:ext cx="2892968" cy="2177183"/>
          </a:xfrm>
          <a:prstGeom prst="rect">
            <a:avLst/>
          </a:prstGeom>
          <a:ln w="38100">
            <a:solidFill>
              <a:schemeClr val="accent6">
                <a:lumMod val="60000"/>
                <a:lumOff val="40000"/>
              </a:schemeClr>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724971">
            <a:off x="6181850" y="1251235"/>
            <a:ext cx="2789541" cy="2092155"/>
          </a:xfrm>
          <a:prstGeom prst="rect">
            <a:avLst/>
          </a:prstGeom>
          <a:ln w="38100">
            <a:solidFill>
              <a:schemeClr val="accent2">
                <a:lumMod val="75000"/>
              </a:schemeClr>
            </a:solidFill>
          </a:ln>
        </p:spPr>
      </p:pic>
      <p:sp>
        <p:nvSpPr>
          <p:cNvPr id="5" name="TextBox 4"/>
          <p:cNvSpPr txBox="1"/>
          <p:nvPr/>
        </p:nvSpPr>
        <p:spPr>
          <a:xfrm rot="20695798">
            <a:off x="498326" y="4091638"/>
            <a:ext cx="2556805" cy="1754326"/>
          </a:xfrm>
          <a:prstGeom prst="rect">
            <a:avLst/>
          </a:prstGeom>
          <a:noFill/>
        </p:spPr>
        <p:txBody>
          <a:bodyPr wrap="square" rtlCol="0">
            <a:spAutoFit/>
          </a:bodyPr>
          <a:lstStyle/>
          <a:p>
            <a:r>
              <a:rPr lang="en-GB" b="1" dirty="0" smtClean="0">
                <a:solidFill>
                  <a:srgbClr val="0000FF"/>
                </a:solidFill>
              </a:rPr>
              <a:t>Shearman’s Guild Hall ( on the left) in Milk Street.</a:t>
            </a:r>
          </a:p>
          <a:p>
            <a:r>
              <a:rPr lang="en-GB" b="1" dirty="0" smtClean="0">
                <a:solidFill>
                  <a:srgbClr val="0000FF"/>
                </a:solidFill>
              </a:rPr>
              <a:t>Black &amp; White building on right is </a:t>
            </a:r>
            <a:r>
              <a:rPr lang="en-GB" b="1" dirty="0" err="1" smtClean="0">
                <a:solidFill>
                  <a:srgbClr val="0000FF"/>
                </a:solidFill>
              </a:rPr>
              <a:t>Proude’s</a:t>
            </a:r>
            <a:r>
              <a:rPr lang="en-GB" b="1" dirty="0" smtClean="0">
                <a:solidFill>
                  <a:srgbClr val="0000FF"/>
                </a:solidFill>
              </a:rPr>
              <a:t> mansion</a:t>
            </a:r>
            <a:endParaRPr lang="en-GB" b="1" dirty="0">
              <a:solidFill>
                <a:srgbClr val="0000FF"/>
              </a:solidFill>
            </a:endParaRPr>
          </a:p>
        </p:txBody>
      </p:sp>
      <p:sp>
        <p:nvSpPr>
          <p:cNvPr id="6" name="TextBox 5"/>
          <p:cNvSpPr txBox="1"/>
          <p:nvPr/>
        </p:nvSpPr>
        <p:spPr>
          <a:xfrm rot="11321991" flipV="1">
            <a:off x="4600146" y="1614562"/>
            <a:ext cx="1708036" cy="1200329"/>
          </a:xfrm>
          <a:prstGeom prst="rect">
            <a:avLst/>
          </a:prstGeom>
          <a:noFill/>
        </p:spPr>
        <p:txBody>
          <a:bodyPr wrap="square" rtlCol="0">
            <a:spAutoFit/>
          </a:bodyPr>
          <a:lstStyle/>
          <a:p>
            <a:r>
              <a:rPr lang="en-GB" b="1" dirty="0" smtClean="0"/>
              <a:t>Shearman’s Hall today is </a:t>
            </a:r>
            <a:r>
              <a:rPr lang="en-GB" b="1" dirty="0" err="1" smtClean="0"/>
              <a:t>Peaberry’s</a:t>
            </a:r>
            <a:r>
              <a:rPr lang="en-GB" b="1" dirty="0" smtClean="0"/>
              <a:t> cafe</a:t>
            </a:r>
            <a:endParaRPr lang="en-GB" b="1" dirty="0"/>
          </a:p>
        </p:txBody>
      </p:sp>
      <p:sp>
        <p:nvSpPr>
          <p:cNvPr id="7" name="TextBox 6"/>
          <p:cNvSpPr txBox="1"/>
          <p:nvPr/>
        </p:nvSpPr>
        <p:spPr>
          <a:xfrm>
            <a:off x="2699792" y="3501007"/>
            <a:ext cx="4248472" cy="2554545"/>
          </a:xfrm>
          <a:prstGeom prst="rect">
            <a:avLst/>
          </a:prstGeom>
          <a:noFill/>
        </p:spPr>
        <p:txBody>
          <a:bodyPr wrap="square" rtlCol="0">
            <a:spAutoFit/>
          </a:bodyPr>
          <a:lstStyle/>
          <a:p>
            <a:pPr algn="ctr"/>
            <a:r>
              <a:rPr lang="en-GB" sz="2000" dirty="0" smtClean="0">
                <a:solidFill>
                  <a:srgbClr val="FF0000"/>
                </a:solidFill>
              </a:rPr>
              <a:t>The number of </a:t>
            </a:r>
            <a:r>
              <a:rPr lang="en-GB" sz="2000" dirty="0" err="1" smtClean="0">
                <a:solidFill>
                  <a:srgbClr val="FF0000"/>
                </a:solidFill>
              </a:rPr>
              <a:t>Shearmen</a:t>
            </a:r>
            <a:r>
              <a:rPr lang="en-GB" sz="2000" dirty="0" smtClean="0">
                <a:solidFill>
                  <a:srgbClr val="FF0000"/>
                </a:solidFill>
              </a:rPr>
              <a:t> working in Shrewsbury rose dramatically over the years</a:t>
            </a:r>
          </a:p>
          <a:p>
            <a:pPr algn="ctr"/>
            <a:r>
              <a:rPr lang="en-GB" sz="2000" dirty="0" smtClean="0">
                <a:solidFill>
                  <a:schemeClr val="bg2">
                    <a:lumMod val="25000"/>
                  </a:schemeClr>
                </a:solidFill>
              </a:rPr>
              <a:t> 1398……. .12 </a:t>
            </a:r>
          </a:p>
          <a:p>
            <a:pPr algn="ctr"/>
            <a:r>
              <a:rPr lang="en-GB" sz="2000" dirty="0" smtClean="0">
                <a:solidFill>
                  <a:schemeClr val="bg2">
                    <a:lumMod val="25000"/>
                  </a:schemeClr>
                </a:solidFill>
              </a:rPr>
              <a:t>1525 …….70</a:t>
            </a:r>
          </a:p>
          <a:p>
            <a:pPr algn="ctr"/>
            <a:r>
              <a:rPr lang="en-GB" sz="2000" dirty="0" smtClean="0">
                <a:solidFill>
                  <a:schemeClr val="bg2">
                    <a:lumMod val="25000"/>
                  </a:schemeClr>
                </a:solidFill>
              </a:rPr>
              <a:t>1553……..81</a:t>
            </a:r>
          </a:p>
          <a:p>
            <a:pPr algn="ctr"/>
            <a:r>
              <a:rPr lang="en-GB" sz="2000" dirty="0" smtClean="0">
                <a:solidFill>
                  <a:schemeClr val="bg2">
                    <a:lumMod val="25000"/>
                  </a:schemeClr>
                </a:solidFill>
              </a:rPr>
              <a:t> 1569…….118</a:t>
            </a:r>
          </a:p>
          <a:p>
            <a:pPr algn="ctr"/>
            <a:r>
              <a:rPr lang="en-GB" sz="2000" dirty="0" smtClean="0">
                <a:solidFill>
                  <a:schemeClr val="bg2">
                    <a:lumMod val="25000"/>
                  </a:schemeClr>
                </a:solidFill>
              </a:rPr>
              <a:t> 1587…….200</a:t>
            </a:r>
            <a:endParaRPr lang="en-GB" sz="2000" dirty="0">
              <a:solidFill>
                <a:schemeClr val="bg2">
                  <a:lumMod val="25000"/>
                </a:schemeClr>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98689">
            <a:off x="6338764" y="4724089"/>
            <a:ext cx="2445012" cy="1612291"/>
          </a:xfrm>
          <a:prstGeom prst="rect">
            <a:avLst/>
          </a:prstGeom>
          <a:ln w="28575">
            <a:solidFill>
              <a:schemeClr val="tx2">
                <a:lumMod val="50000"/>
              </a:schemeClr>
            </a:solidFill>
          </a:ln>
        </p:spPr>
      </p:pic>
    </p:spTree>
    <p:extLst>
      <p:ext uri="{BB962C8B-B14F-4D97-AF65-F5344CB8AC3E}">
        <p14:creationId xmlns:p14="http://schemas.microsoft.com/office/powerpoint/2010/main" val="10452852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347" y="92409"/>
            <a:ext cx="3096344" cy="3053782"/>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833158">
            <a:off x="482862" y="3680771"/>
            <a:ext cx="3574849" cy="2623939"/>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67628">
            <a:off x="4198495" y="4249726"/>
            <a:ext cx="4569466" cy="1829571"/>
          </a:xfrm>
          <a:prstGeom prst="rect">
            <a:avLst/>
          </a:prstGeom>
        </p:spPr>
      </p:pic>
      <p:sp>
        <p:nvSpPr>
          <p:cNvPr id="5" name="TextBox 4"/>
          <p:cNvSpPr txBox="1"/>
          <p:nvPr/>
        </p:nvSpPr>
        <p:spPr>
          <a:xfrm>
            <a:off x="236913" y="92410"/>
            <a:ext cx="2300606" cy="1569660"/>
          </a:xfrm>
          <a:prstGeom prst="rect">
            <a:avLst/>
          </a:prstGeom>
          <a:noFill/>
        </p:spPr>
        <p:txBody>
          <a:bodyPr wrap="square" rtlCol="0">
            <a:spAutoFit/>
          </a:bodyPr>
          <a:lstStyle/>
          <a:p>
            <a:r>
              <a:rPr lang="en-GB" sz="2400" b="1" i="1" dirty="0" smtClean="0">
                <a:solidFill>
                  <a:srgbClr val="7030A0"/>
                </a:solidFill>
              </a:rPr>
              <a:t>Market Day in Shrewsbury</a:t>
            </a:r>
          </a:p>
          <a:p>
            <a:r>
              <a:rPr lang="en-GB" sz="2400" b="1" i="1" dirty="0">
                <a:solidFill>
                  <a:srgbClr val="7030A0"/>
                </a:solidFill>
              </a:rPr>
              <a:t>w</a:t>
            </a:r>
            <a:r>
              <a:rPr lang="en-GB" sz="2400" b="1" i="1" dirty="0" smtClean="0">
                <a:solidFill>
                  <a:srgbClr val="7030A0"/>
                </a:solidFill>
              </a:rPr>
              <a:t>as a Thursday</a:t>
            </a:r>
            <a:endParaRPr lang="en-GB" sz="2400" b="1" i="1" dirty="0">
              <a:solidFill>
                <a:srgbClr val="7030A0"/>
              </a:solidFill>
            </a:endParaRPr>
          </a:p>
        </p:txBody>
      </p:sp>
      <p:sp>
        <p:nvSpPr>
          <p:cNvPr id="6" name="TextBox 5"/>
          <p:cNvSpPr txBox="1"/>
          <p:nvPr/>
        </p:nvSpPr>
        <p:spPr>
          <a:xfrm>
            <a:off x="5220073" y="92410"/>
            <a:ext cx="3768308" cy="646331"/>
          </a:xfrm>
          <a:prstGeom prst="rect">
            <a:avLst/>
          </a:prstGeom>
          <a:noFill/>
        </p:spPr>
        <p:txBody>
          <a:bodyPr wrap="square" rtlCol="0">
            <a:spAutoFit/>
          </a:bodyPr>
          <a:lstStyle/>
          <a:p>
            <a:r>
              <a:rPr lang="en-GB" b="1" i="1" dirty="0" smtClean="0">
                <a:solidFill>
                  <a:srgbClr val="FF0000"/>
                </a:solidFill>
              </a:rPr>
              <a:t>Corn was stored underneath the  market hall in the square</a:t>
            </a:r>
            <a:endParaRPr lang="en-GB" b="1" i="1" dirty="0">
              <a:solidFill>
                <a:srgbClr val="FF0000"/>
              </a:solidFill>
            </a:endParaRPr>
          </a:p>
        </p:txBody>
      </p:sp>
      <p:sp>
        <p:nvSpPr>
          <p:cNvPr id="7" name="TextBox 6"/>
          <p:cNvSpPr txBox="1"/>
          <p:nvPr/>
        </p:nvSpPr>
        <p:spPr>
          <a:xfrm>
            <a:off x="3419872" y="5949280"/>
            <a:ext cx="3240360" cy="923330"/>
          </a:xfrm>
          <a:prstGeom prst="rect">
            <a:avLst/>
          </a:prstGeom>
          <a:noFill/>
        </p:spPr>
        <p:txBody>
          <a:bodyPr wrap="square" rtlCol="0">
            <a:spAutoFit/>
          </a:bodyPr>
          <a:lstStyle/>
          <a:p>
            <a:r>
              <a:rPr lang="en-GB" b="1" dirty="0" smtClean="0"/>
              <a:t>Giving you a flavour of busy street markets in 15</a:t>
            </a:r>
            <a:r>
              <a:rPr lang="en-GB" b="1" baseline="30000" dirty="0" smtClean="0"/>
              <a:t>th</a:t>
            </a:r>
            <a:r>
              <a:rPr lang="en-GB" b="1" dirty="0" smtClean="0"/>
              <a:t> &amp; 16</a:t>
            </a:r>
            <a:r>
              <a:rPr lang="en-GB" b="1" baseline="30000" dirty="0" smtClean="0"/>
              <a:t>th</a:t>
            </a:r>
            <a:r>
              <a:rPr lang="en-GB" b="1" dirty="0" smtClean="0"/>
              <a:t> Centuries</a:t>
            </a:r>
            <a:endParaRPr lang="en-GB" b="1" dirty="0"/>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8184" y="998608"/>
            <a:ext cx="2302056" cy="1726542"/>
          </a:xfrm>
          <a:prstGeom prst="rect">
            <a:avLst/>
          </a:prstGeom>
        </p:spPr>
      </p:pic>
      <p:sp>
        <p:nvSpPr>
          <p:cNvPr id="9" name="TextBox 8"/>
          <p:cNvSpPr txBox="1"/>
          <p:nvPr/>
        </p:nvSpPr>
        <p:spPr>
          <a:xfrm>
            <a:off x="6084168" y="2923289"/>
            <a:ext cx="2520280" cy="1477328"/>
          </a:xfrm>
          <a:prstGeom prst="rect">
            <a:avLst/>
          </a:prstGeom>
          <a:noFill/>
        </p:spPr>
        <p:txBody>
          <a:bodyPr wrap="square" rtlCol="0">
            <a:spAutoFit/>
          </a:bodyPr>
          <a:lstStyle/>
          <a:p>
            <a:r>
              <a:rPr lang="en-GB" b="1" dirty="0" smtClean="0"/>
              <a:t>A tally stone used to record or document quantities or prices can still be seen </a:t>
            </a:r>
          </a:p>
          <a:p>
            <a:r>
              <a:rPr lang="en-GB" b="1" dirty="0"/>
              <a:t> </a:t>
            </a:r>
            <a:r>
              <a:rPr lang="en-GB" b="1" dirty="0" smtClean="0"/>
              <a:t>         today.</a:t>
            </a:r>
            <a:endParaRPr lang="en-GB" b="1" dirty="0"/>
          </a:p>
        </p:txBody>
      </p:sp>
      <p:sp>
        <p:nvSpPr>
          <p:cNvPr id="10" name="TextBox 9"/>
          <p:cNvSpPr txBox="1"/>
          <p:nvPr/>
        </p:nvSpPr>
        <p:spPr>
          <a:xfrm>
            <a:off x="107505" y="1988840"/>
            <a:ext cx="2520280" cy="1477328"/>
          </a:xfrm>
          <a:prstGeom prst="rect">
            <a:avLst/>
          </a:prstGeom>
          <a:noFill/>
        </p:spPr>
        <p:txBody>
          <a:bodyPr wrap="square" rtlCol="0">
            <a:spAutoFit/>
          </a:bodyPr>
          <a:lstStyle/>
          <a:p>
            <a:r>
              <a:rPr lang="en-GB" b="1" i="1" dirty="0" smtClean="0">
                <a:solidFill>
                  <a:srgbClr val="FF0000"/>
                </a:solidFill>
              </a:rPr>
              <a:t>Welsh cloth dealers &amp; town Drapers conducted their business in the first floor room</a:t>
            </a:r>
            <a:endParaRPr lang="en-GB" b="1" i="1" dirty="0">
              <a:solidFill>
                <a:srgbClr val="FF0000"/>
              </a:solidFill>
            </a:endParaRPr>
          </a:p>
        </p:txBody>
      </p:sp>
    </p:spTree>
    <p:extLst>
      <p:ext uri="{BB962C8B-B14F-4D97-AF65-F5344CB8AC3E}">
        <p14:creationId xmlns:p14="http://schemas.microsoft.com/office/powerpoint/2010/main" val="42323922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95816">
            <a:off x="357765" y="1081438"/>
            <a:ext cx="4649301" cy="1607828"/>
          </a:xfrm>
          <a:prstGeom prst="rect">
            <a:avLst/>
          </a:prstGeom>
        </p:spPr>
      </p:pic>
      <p:sp>
        <p:nvSpPr>
          <p:cNvPr id="3" name="TextBox 2"/>
          <p:cNvSpPr txBox="1"/>
          <p:nvPr/>
        </p:nvSpPr>
        <p:spPr>
          <a:xfrm rot="9732858" flipV="1">
            <a:off x="885927" y="2932074"/>
            <a:ext cx="2138242" cy="461665"/>
          </a:xfrm>
          <a:prstGeom prst="rect">
            <a:avLst/>
          </a:prstGeom>
          <a:noFill/>
        </p:spPr>
        <p:txBody>
          <a:bodyPr wrap="square" rtlCol="0">
            <a:spAutoFit/>
          </a:bodyPr>
          <a:lstStyle/>
          <a:p>
            <a:r>
              <a:rPr lang="en-GB" sz="2400" b="1" i="1" dirty="0" smtClean="0"/>
              <a:t>Pack horses</a:t>
            </a:r>
            <a:endParaRPr lang="en-GB" sz="2400" b="1" i="1"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29740">
            <a:off x="4781203" y="949602"/>
            <a:ext cx="3907274" cy="3801098"/>
          </a:xfrm>
          <a:prstGeom prst="rect">
            <a:avLst/>
          </a:prstGeom>
        </p:spPr>
      </p:pic>
      <p:sp>
        <p:nvSpPr>
          <p:cNvPr id="5" name="TextBox 4"/>
          <p:cNvSpPr txBox="1"/>
          <p:nvPr/>
        </p:nvSpPr>
        <p:spPr>
          <a:xfrm>
            <a:off x="5292080" y="4938433"/>
            <a:ext cx="2376264" cy="1323439"/>
          </a:xfrm>
          <a:prstGeom prst="rect">
            <a:avLst/>
          </a:prstGeom>
          <a:noFill/>
        </p:spPr>
        <p:txBody>
          <a:bodyPr wrap="square" rtlCol="0">
            <a:spAutoFit/>
          </a:bodyPr>
          <a:lstStyle/>
          <a:p>
            <a:r>
              <a:rPr lang="en-GB" sz="4000" b="1" dirty="0" smtClean="0">
                <a:latin typeface="AR CHRISTY" panose="02000000000000000000" pitchFamily="2" charset="0"/>
              </a:rPr>
              <a:t>Severn </a:t>
            </a:r>
            <a:r>
              <a:rPr lang="en-GB" sz="4000" b="1" dirty="0" err="1" smtClean="0">
                <a:latin typeface="AR CHRISTY" panose="02000000000000000000" pitchFamily="2" charset="0"/>
              </a:rPr>
              <a:t>Trow</a:t>
            </a:r>
            <a:endParaRPr lang="en-GB" sz="4000" b="1" dirty="0">
              <a:latin typeface="AR CHRISTY" panose="02000000000000000000" pitchFamily="2"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25241">
            <a:off x="846250" y="3705786"/>
            <a:ext cx="3551803" cy="2411922"/>
          </a:xfrm>
          <a:prstGeom prst="rect">
            <a:avLst/>
          </a:prstGeom>
        </p:spPr>
      </p:pic>
      <p:sp>
        <p:nvSpPr>
          <p:cNvPr id="7" name="TextBox 6"/>
          <p:cNvSpPr txBox="1"/>
          <p:nvPr/>
        </p:nvSpPr>
        <p:spPr>
          <a:xfrm>
            <a:off x="2915816" y="6021288"/>
            <a:ext cx="1658162" cy="369332"/>
          </a:xfrm>
          <a:prstGeom prst="rect">
            <a:avLst/>
          </a:prstGeom>
          <a:noFill/>
        </p:spPr>
        <p:txBody>
          <a:bodyPr wrap="square" rtlCol="0">
            <a:spAutoFit/>
          </a:bodyPr>
          <a:lstStyle/>
          <a:p>
            <a:r>
              <a:rPr lang="en-GB" dirty="0" err="1" smtClean="0">
                <a:latin typeface="AR BLANCA" panose="02000000000000000000" pitchFamily="2" charset="0"/>
              </a:rPr>
              <a:t>Mardol</a:t>
            </a:r>
            <a:r>
              <a:rPr lang="en-GB" dirty="0" smtClean="0">
                <a:latin typeface="AR BLANCA" panose="02000000000000000000" pitchFamily="2" charset="0"/>
              </a:rPr>
              <a:t> Quay</a:t>
            </a:r>
            <a:endParaRPr lang="en-GB" dirty="0">
              <a:latin typeface="AR BLANCA" panose="02000000000000000000" pitchFamily="2" charset="0"/>
            </a:endParaRPr>
          </a:p>
        </p:txBody>
      </p:sp>
      <p:sp>
        <p:nvSpPr>
          <p:cNvPr id="8" name="TextBox 7"/>
          <p:cNvSpPr txBox="1"/>
          <p:nvPr/>
        </p:nvSpPr>
        <p:spPr>
          <a:xfrm>
            <a:off x="240256" y="332656"/>
            <a:ext cx="4763792" cy="584775"/>
          </a:xfrm>
          <a:prstGeom prst="rect">
            <a:avLst/>
          </a:prstGeom>
          <a:noFill/>
        </p:spPr>
        <p:txBody>
          <a:bodyPr wrap="square" rtlCol="0">
            <a:spAutoFit/>
          </a:bodyPr>
          <a:lstStyle/>
          <a:p>
            <a:r>
              <a:rPr lang="en-GB" sz="3200" b="1" i="1" u="sng" dirty="0" smtClean="0"/>
              <a:t>Transporting Wool</a:t>
            </a:r>
            <a:endParaRPr lang="en-GB" sz="3200" b="1" i="1" u="sng" dirty="0"/>
          </a:p>
        </p:txBody>
      </p:sp>
    </p:spTree>
    <p:extLst>
      <p:ext uri="{BB962C8B-B14F-4D97-AF65-F5344CB8AC3E}">
        <p14:creationId xmlns:p14="http://schemas.microsoft.com/office/powerpoint/2010/main" val="32993552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412776"/>
            <a:ext cx="7992888" cy="1323439"/>
          </a:xfrm>
          <a:prstGeom prst="rect">
            <a:avLst/>
          </a:prstGeom>
          <a:noFill/>
        </p:spPr>
        <p:txBody>
          <a:bodyPr wrap="square" rtlCol="0">
            <a:spAutoFit/>
          </a:bodyPr>
          <a:lstStyle/>
          <a:p>
            <a:r>
              <a:rPr lang="en-GB" sz="8000" b="1" i="1" u="sng" dirty="0" smtClean="0">
                <a:solidFill>
                  <a:srgbClr val="2309E3"/>
                </a:solidFill>
                <a:latin typeface="AR BERKLEY" panose="02000000000000000000" pitchFamily="2" charset="0"/>
              </a:rPr>
              <a:t>         </a:t>
            </a:r>
            <a:endParaRPr lang="en-GB" sz="8000" b="1" i="1" u="sng" dirty="0">
              <a:solidFill>
                <a:srgbClr val="2309E3"/>
              </a:solidFill>
              <a:latin typeface="AR BERKLEY" panose="02000000000000000000" pitchFamily="2"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951">
            <a:off x="179512" y="332656"/>
            <a:ext cx="2505075" cy="17145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548875">
            <a:off x="426448" y="2029898"/>
            <a:ext cx="2748334" cy="206415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257972">
            <a:off x="273712" y="4233410"/>
            <a:ext cx="3250404" cy="2058589"/>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1326000">
            <a:off x="6525535" y="271969"/>
            <a:ext cx="2447832" cy="1835874"/>
          </a:xfrm>
          <a:prstGeom prst="rect">
            <a:avLst/>
          </a:prstGeom>
          <a:ln w="38100">
            <a:solidFill>
              <a:schemeClr val="tx1"/>
            </a:solidFill>
          </a:ln>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851992">
            <a:off x="6086963" y="2373575"/>
            <a:ext cx="2882043" cy="2022234"/>
          </a:xfrm>
          <a:prstGeom prst="rect">
            <a:avLst/>
          </a:prstGeom>
          <a:ln w="38100">
            <a:solidFill>
              <a:schemeClr val="tx1"/>
            </a:solidFill>
          </a:ln>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853017">
            <a:off x="5809290" y="4470616"/>
            <a:ext cx="2697237" cy="1835146"/>
          </a:xfrm>
          <a:prstGeom prst="rect">
            <a:avLst/>
          </a:prstGeom>
          <a:ln w="38100">
            <a:solidFill>
              <a:schemeClr val="tx1"/>
            </a:solidFill>
          </a:ln>
        </p:spPr>
      </p:pic>
      <p:sp>
        <p:nvSpPr>
          <p:cNvPr id="10" name="TextBox 9"/>
          <p:cNvSpPr txBox="1"/>
          <p:nvPr/>
        </p:nvSpPr>
        <p:spPr>
          <a:xfrm>
            <a:off x="3421720" y="159834"/>
            <a:ext cx="2461239" cy="6247864"/>
          </a:xfrm>
          <a:prstGeom prst="rect">
            <a:avLst/>
          </a:prstGeom>
          <a:noFill/>
        </p:spPr>
        <p:txBody>
          <a:bodyPr wrap="square" rtlCol="0">
            <a:spAutoFit/>
          </a:bodyPr>
          <a:lstStyle/>
          <a:p>
            <a:pPr algn="ctr"/>
            <a:r>
              <a:rPr lang="en-GB" sz="8000" b="1" i="1" dirty="0" smtClean="0">
                <a:solidFill>
                  <a:srgbClr val="0000FF"/>
                </a:solidFill>
                <a:latin typeface="Agency FB" panose="020B0503020202020204" pitchFamily="34" charset="0"/>
              </a:rPr>
              <a:t>How</a:t>
            </a:r>
          </a:p>
          <a:p>
            <a:pPr algn="ctr"/>
            <a:r>
              <a:rPr lang="en-GB" sz="8000" b="1" i="1" dirty="0" smtClean="0">
                <a:solidFill>
                  <a:srgbClr val="0000FF"/>
                </a:solidFill>
                <a:latin typeface="Agency FB" panose="020B0503020202020204" pitchFamily="34" charset="0"/>
              </a:rPr>
              <a:t>The</a:t>
            </a:r>
          </a:p>
          <a:p>
            <a:pPr algn="ctr"/>
            <a:r>
              <a:rPr lang="en-GB" sz="8000" b="1" i="1" dirty="0" smtClean="0">
                <a:solidFill>
                  <a:srgbClr val="0000FF"/>
                </a:solidFill>
                <a:latin typeface="Agency FB" panose="020B0503020202020204" pitchFamily="34" charset="0"/>
              </a:rPr>
              <a:t>Other</a:t>
            </a:r>
          </a:p>
          <a:p>
            <a:pPr algn="ctr"/>
            <a:r>
              <a:rPr lang="en-GB" sz="8000" b="1" i="1" dirty="0" smtClean="0">
                <a:solidFill>
                  <a:srgbClr val="0000FF"/>
                </a:solidFill>
                <a:latin typeface="Agency FB" panose="020B0503020202020204" pitchFamily="34" charset="0"/>
              </a:rPr>
              <a:t>Half</a:t>
            </a:r>
          </a:p>
          <a:p>
            <a:pPr algn="ctr"/>
            <a:r>
              <a:rPr lang="en-GB" sz="8000" b="1" i="1" dirty="0" smtClean="0">
                <a:solidFill>
                  <a:srgbClr val="0000FF"/>
                </a:solidFill>
                <a:latin typeface="Agency FB" panose="020B0503020202020204" pitchFamily="34" charset="0"/>
              </a:rPr>
              <a:t>Live!</a:t>
            </a:r>
            <a:endParaRPr lang="en-GB" sz="8000" b="1" i="1" dirty="0">
              <a:solidFill>
                <a:srgbClr val="0000FF"/>
              </a:solidFill>
              <a:latin typeface="Agency FB" panose="020B0503020202020204" pitchFamily="34" charset="0"/>
            </a:endParaRPr>
          </a:p>
        </p:txBody>
      </p:sp>
    </p:spTree>
    <p:extLst>
      <p:ext uri="{BB962C8B-B14F-4D97-AF65-F5344CB8AC3E}">
        <p14:creationId xmlns:p14="http://schemas.microsoft.com/office/powerpoint/2010/main" val="4101065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80920" y="1591924"/>
            <a:ext cx="2949512" cy="1872208"/>
          </a:xfrm>
          <a:ln w="38100">
            <a:solidFill>
              <a:schemeClr val="bg2">
                <a:lumMod val="75000"/>
              </a:schemeClr>
            </a:solidFill>
          </a:ln>
        </p:spPr>
      </p:pic>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3491880" y="1616284"/>
            <a:ext cx="2466975" cy="1847850"/>
          </a:xfrm>
          <a:ln w="38100">
            <a:solidFill>
              <a:srgbClr val="00642D"/>
            </a:solidFill>
          </a:ln>
        </p:spPr>
      </p:pic>
      <p:sp>
        <p:nvSpPr>
          <p:cNvPr id="4" name="Title 3"/>
          <p:cNvSpPr>
            <a:spLocks noGrp="1"/>
          </p:cNvSpPr>
          <p:nvPr>
            <p:ph type="title"/>
          </p:nvPr>
        </p:nvSpPr>
        <p:spPr/>
        <p:txBody>
          <a:bodyPr>
            <a:noAutofit/>
          </a:bodyPr>
          <a:lstStyle/>
          <a:p>
            <a:pPr algn="ctr"/>
            <a:r>
              <a:rPr lang="en-GB" sz="3600" i="1" u="sng" dirty="0" smtClean="0"/>
              <a:t>Originally local Monasteries sold wool in bulk to Wool Merchants</a:t>
            </a:r>
            <a:endParaRPr lang="en-GB" sz="3600" i="1" u="sng" dirty="0"/>
          </a:p>
        </p:txBody>
      </p:sp>
      <p:sp>
        <p:nvSpPr>
          <p:cNvPr id="7" name="TextBox 6"/>
          <p:cNvSpPr txBox="1"/>
          <p:nvPr/>
        </p:nvSpPr>
        <p:spPr>
          <a:xfrm>
            <a:off x="395536" y="3645024"/>
            <a:ext cx="2520280"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dirty="0" smtClean="0">
                <a:solidFill>
                  <a:srgbClr val="FF0000"/>
                </a:solidFill>
              </a:rPr>
              <a:t>Shrewsbury Monastery</a:t>
            </a:r>
            <a:endParaRPr lang="en-GB" sz="2400" dirty="0">
              <a:solidFill>
                <a:srgbClr val="FF0000"/>
              </a:solidFill>
            </a:endParaRPr>
          </a:p>
        </p:txBody>
      </p:sp>
      <p:sp>
        <p:nvSpPr>
          <p:cNvPr id="8" name="TextBox 7"/>
          <p:cNvSpPr txBox="1"/>
          <p:nvPr/>
        </p:nvSpPr>
        <p:spPr>
          <a:xfrm>
            <a:off x="3491880" y="3645024"/>
            <a:ext cx="2592287"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2400" dirty="0" err="1" smtClean="0">
                <a:solidFill>
                  <a:srgbClr val="00B050"/>
                </a:solidFill>
              </a:rPr>
              <a:t>Haughmond</a:t>
            </a:r>
            <a:r>
              <a:rPr lang="en-GB" sz="2400" dirty="0" smtClean="0">
                <a:solidFill>
                  <a:srgbClr val="00B050"/>
                </a:solidFill>
              </a:rPr>
              <a:t> Monastery</a:t>
            </a:r>
            <a:endParaRPr lang="en-GB" sz="2400" dirty="0">
              <a:solidFill>
                <a:srgbClr val="00B050"/>
              </a:solidFill>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9213" y="1587289"/>
            <a:ext cx="2924275" cy="2051357"/>
          </a:xfrm>
          <a:prstGeom prst="rect">
            <a:avLst/>
          </a:prstGeom>
        </p:spPr>
      </p:pic>
      <p:sp>
        <p:nvSpPr>
          <p:cNvPr id="3" name="TextBox 2"/>
          <p:cNvSpPr txBox="1"/>
          <p:nvPr/>
        </p:nvSpPr>
        <p:spPr>
          <a:xfrm>
            <a:off x="6588224" y="3645024"/>
            <a:ext cx="2210268"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dirty="0" err="1" smtClean="0">
                <a:solidFill>
                  <a:schemeClr val="bg2">
                    <a:lumMod val="25000"/>
                  </a:schemeClr>
                </a:solidFill>
              </a:rPr>
              <a:t>Buildwas</a:t>
            </a:r>
            <a:endParaRPr lang="en-GB" sz="2400" dirty="0" smtClean="0">
              <a:solidFill>
                <a:schemeClr val="bg2">
                  <a:lumMod val="25000"/>
                </a:schemeClr>
              </a:solidFill>
            </a:endParaRPr>
          </a:p>
          <a:p>
            <a:pPr algn="ctr"/>
            <a:r>
              <a:rPr lang="en-GB" sz="2400" dirty="0" smtClean="0">
                <a:solidFill>
                  <a:schemeClr val="bg2">
                    <a:lumMod val="25000"/>
                  </a:schemeClr>
                </a:solidFill>
              </a:rPr>
              <a:t>Monastery</a:t>
            </a:r>
            <a:endParaRPr lang="en-GB" sz="2400" dirty="0">
              <a:solidFill>
                <a:schemeClr val="bg2">
                  <a:lumMod val="25000"/>
                </a:schemeClr>
              </a:solidFill>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83969" y="4725144"/>
            <a:ext cx="4320480" cy="1745384"/>
          </a:xfrm>
          <a:prstGeom prst="rect">
            <a:avLst/>
          </a:prstGeom>
          <a:ln w="57150">
            <a:solidFill>
              <a:srgbClr val="FFC000"/>
            </a:solidFill>
          </a:ln>
        </p:spPr>
      </p:pic>
      <p:sp>
        <p:nvSpPr>
          <p:cNvPr id="10" name="TextBox 9"/>
          <p:cNvSpPr txBox="1"/>
          <p:nvPr/>
        </p:nvSpPr>
        <p:spPr>
          <a:xfrm>
            <a:off x="1043608" y="5157192"/>
            <a:ext cx="3096344" cy="830997"/>
          </a:xfrm>
          <a:prstGeom prst="rect">
            <a:avLst/>
          </a:prstGeom>
          <a:noFill/>
        </p:spPr>
        <p:txBody>
          <a:bodyPr wrap="square" rtlCol="0">
            <a:spAutoFit/>
          </a:bodyPr>
          <a:lstStyle/>
          <a:p>
            <a:r>
              <a:rPr lang="en-GB" sz="2400" b="1" dirty="0" smtClean="0"/>
              <a:t>Wool sack in House of Lords</a:t>
            </a:r>
            <a:endParaRPr lang="en-GB" sz="2400" b="1" dirty="0"/>
          </a:p>
        </p:txBody>
      </p:sp>
    </p:spTree>
    <p:extLst>
      <p:ext uri="{BB962C8B-B14F-4D97-AF65-F5344CB8AC3E}">
        <p14:creationId xmlns:p14="http://schemas.microsoft.com/office/powerpoint/2010/main" val="31639629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274638"/>
            <a:ext cx="5410943" cy="490066"/>
          </a:xfrm>
        </p:spPr>
        <p:txBody>
          <a:bodyPr>
            <a:normAutofit fontScale="90000"/>
          </a:bodyPr>
          <a:lstStyle/>
          <a:p>
            <a:r>
              <a:rPr lang="en-GB" sz="3200" i="1" u="sng" dirty="0" smtClean="0">
                <a:solidFill>
                  <a:srgbClr val="FF0000"/>
                </a:solidFill>
              </a:rPr>
              <a:t>Map of Tudor Shrewsbury</a:t>
            </a:r>
            <a:endParaRPr lang="en-GB" sz="3200" i="1" u="sng" dirty="0">
              <a:solidFill>
                <a:srgbClr val="FF0000"/>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3491883" y="260644"/>
            <a:ext cx="4752530" cy="6192692"/>
          </a:xfrm>
          <a:prstGeom prst="rect">
            <a:avLst/>
          </a:prstGeom>
        </p:spPr>
      </p:pic>
      <p:sp>
        <p:nvSpPr>
          <p:cNvPr id="6" name="TextBox 5"/>
          <p:cNvSpPr txBox="1"/>
          <p:nvPr/>
        </p:nvSpPr>
        <p:spPr>
          <a:xfrm>
            <a:off x="251520" y="116632"/>
            <a:ext cx="2664296" cy="6617777"/>
          </a:xfrm>
          <a:prstGeom prst="rect">
            <a:avLst/>
          </a:prstGeom>
          <a:noFill/>
        </p:spPr>
        <p:txBody>
          <a:bodyPr wrap="square" rtlCol="0">
            <a:spAutoFit/>
          </a:bodyPr>
          <a:lstStyle/>
          <a:p>
            <a:r>
              <a:rPr lang="en-GB" sz="1400" b="1" i="1" u="sng" dirty="0" smtClean="0"/>
              <a:t>Key</a:t>
            </a:r>
            <a:endParaRPr lang="en-GB" sz="1400" b="1" dirty="0" smtClean="0"/>
          </a:p>
          <a:p>
            <a:pPr marL="342900" indent="-342900">
              <a:buFont typeface="+mj-lt"/>
              <a:buAutoNum type="arabicPeriod"/>
            </a:pPr>
            <a:r>
              <a:rPr lang="en-GB" sz="1400" b="1" i="1" dirty="0" smtClean="0"/>
              <a:t>Fellmonger’s Hall</a:t>
            </a:r>
          </a:p>
          <a:p>
            <a:pPr marL="342900" indent="-342900">
              <a:buFont typeface="+mj-lt"/>
              <a:buAutoNum type="arabicPeriod"/>
            </a:pPr>
            <a:r>
              <a:rPr lang="en-GB" sz="1400" b="1" i="1" dirty="0" err="1" smtClean="0"/>
              <a:t>Mardol</a:t>
            </a:r>
            <a:r>
              <a:rPr lang="en-GB" sz="1400" b="1" i="1" dirty="0" smtClean="0"/>
              <a:t> Quay</a:t>
            </a:r>
          </a:p>
          <a:p>
            <a:pPr marL="342900" indent="-342900">
              <a:buFont typeface="+mj-lt"/>
              <a:buAutoNum type="arabicPeriod"/>
            </a:pPr>
            <a:r>
              <a:rPr lang="en-GB" sz="1400" b="1" i="1" dirty="0" smtClean="0"/>
              <a:t>Rowley’s House &amp; Mansion</a:t>
            </a:r>
          </a:p>
          <a:p>
            <a:pPr marL="342900" indent="-342900">
              <a:buFont typeface="+mj-lt"/>
              <a:buAutoNum type="arabicPeriod"/>
            </a:pPr>
            <a:r>
              <a:rPr lang="en-GB" sz="1400" b="1" i="1" dirty="0" smtClean="0"/>
              <a:t>Bennet’s Hall</a:t>
            </a:r>
          </a:p>
          <a:p>
            <a:pPr marL="342900" indent="-342900">
              <a:buFont typeface="+mj-lt"/>
              <a:buAutoNum type="arabicPeriod"/>
            </a:pPr>
            <a:r>
              <a:rPr lang="en-GB" sz="1400" b="1" i="1" dirty="0" smtClean="0"/>
              <a:t>Ireland’s Mansion</a:t>
            </a:r>
          </a:p>
          <a:p>
            <a:pPr marL="342900" indent="-342900">
              <a:buFont typeface="+mj-lt"/>
              <a:buAutoNum type="arabicPeriod"/>
            </a:pPr>
            <a:r>
              <a:rPr lang="en-GB" sz="1400" b="1" i="1" dirty="0" smtClean="0"/>
              <a:t>Market Hall</a:t>
            </a:r>
          </a:p>
          <a:p>
            <a:pPr marL="342900" indent="-342900">
              <a:buFont typeface="+mj-lt"/>
              <a:buAutoNum type="arabicPeriod"/>
            </a:pPr>
            <a:r>
              <a:rPr lang="en-GB" sz="1400" b="1" i="1" dirty="0" smtClean="0"/>
              <a:t>Lloyd’s Mansion</a:t>
            </a:r>
          </a:p>
          <a:p>
            <a:pPr marL="342900" indent="-342900">
              <a:buFont typeface="+mj-lt"/>
              <a:buAutoNum type="arabicPeriod"/>
            </a:pPr>
            <a:r>
              <a:rPr lang="en-GB" sz="1400" b="1" i="1" dirty="0" smtClean="0"/>
              <a:t>St Chad’s </a:t>
            </a:r>
            <a:r>
              <a:rPr lang="en-GB" sz="1400" b="1" i="1" dirty="0" err="1" smtClean="0"/>
              <a:t>Almshouses</a:t>
            </a:r>
            <a:endParaRPr lang="en-GB" sz="1400" b="1" i="1" dirty="0" smtClean="0"/>
          </a:p>
          <a:p>
            <a:pPr marL="342900" indent="-342900">
              <a:buFont typeface="+mj-lt"/>
              <a:buAutoNum type="arabicPeriod"/>
            </a:pPr>
            <a:r>
              <a:rPr lang="en-GB" sz="1400" b="1" i="1" dirty="0" smtClean="0"/>
              <a:t>Henry Tudor House</a:t>
            </a:r>
          </a:p>
          <a:p>
            <a:pPr marL="342900" indent="-342900">
              <a:buFont typeface="+mj-lt"/>
              <a:buAutoNum type="arabicPeriod"/>
            </a:pPr>
            <a:r>
              <a:rPr lang="en-GB" sz="1400" b="1" i="1" dirty="0" smtClean="0"/>
              <a:t>The Red Lion</a:t>
            </a:r>
          </a:p>
          <a:p>
            <a:pPr marL="342900" indent="-342900">
              <a:buFont typeface="+mj-lt"/>
              <a:buAutoNum type="arabicPeriod"/>
            </a:pPr>
            <a:r>
              <a:rPr lang="en-GB" sz="1400" b="1" i="1" dirty="0" err="1" smtClean="0"/>
              <a:t>Shearmen’s</a:t>
            </a:r>
            <a:r>
              <a:rPr lang="en-GB" sz="1400" b="1" i="1" dirty="0" smtClean="0"/>
              <a:t> Hall &amp; </a:t>
            </a:r>
            <a:r>
              <a:rPr lang="en-GB" sz="1400" b="1" i="1" dirty="0" err="1" smtClean="0"/>
              <a:t>Proude’s</a:t>
            </a:r>
            <a:r>
              <a:rPr lang="en-GB" sz="1400" b="1" i="1" dirty="0" smtClean="0"/>
              <a:t> Mansion</a:t>
            </a:r>
          </a:p>
          <a:p>
            <a:pPr marL="342900" indent="-342900">
              <a:buFont typeface="+mj-lt"/>
              <a:buAutoNum type="arabicPeriod"/>
            </a:pPr>
            <a:r>
              <a:rPr lang="en-GB" sz="1400" b="1" i="1" dirty="0" smtClean="0"/>
              <a:t>The Abbots House</a:t>
            </a:r>
          </a:p>
          <a:p>
            <a:pPr marL="342900" indent="-342900">
              <a:buFont typeface="+mj-lt"/>
              <a:buAutoNum type="arabicPeriod"/>
            </a:pPr>
            <a:r>
              <a:rPr lang="en-GB" sz="1400" b="1" i="1" dirty="0" smtClean="0"/>
              <a:t>Jones Mansion</a:t>
            </a:r>
          </a:p>
          <a:p>
            <a:pPr marL="342900" indent="-342900">
              <a:buFont typeface="+mj-lt"/>
              <a:buAutoNum type="arabicPeriod"/>
            </a:pPr>
            <a:r>
              <a:rPr lang="en-GB" sz="1400" b="1" i="1" dirty="0" smtClean="0"/>
              <a:t>Draper’s Hall</a:t>
            </a:r>
          </a:p>
          <a:p>
            <a:pPr marL="342900" indent="-342900">
              <a:buFont typeface="+mj-lt"/>
              <a:buAutoNum type="arabicPeriod"/>
            </a:pPr>
            <a:r>
              <a:rPr lang="en-GB" sz="1400" b="1" i="1" dirty="0" smtClean="0"/>
              <a:t>St Mary’s church</a:t>
            </a:r>
          </a:p>
          <a:p>
            <a:pPr marL="342900" indent="-342900">
              <a:buFont typeface="+mj-lt"/>
              <a:buAutoNum type="arabicPeriod"/>
            </a:pPr>
            <a:r>
              <a:rPr lang="en-GB" sz="1400" b="1" i="1" dirty="0" err="1" smtClean="0"/>
              <a:t>Perche’s</a:t>
            </a:r>
            <a:r>
              <a:rPr lang="en-GB" sz="1400" b="1" i="1" dirty="0" smtClean="0"/>
              <a:t> Mansion</a:t>
            </a:r>
          </a:p>
          <a:p>
            <a:pPr marL="342900" indent="-342900">
              <a:buFont typeface="+mj-lt"/>
              <a:buAutoNum type="arabicPeriod"/>
            </a:pPr>
            <a:r>
              <a:rPr lang="en-GB" sz="1400" b="1" i="1" dirty="0" smtClean="0"/>
              <a:t>Grammar School</a:t>
            </a:r>
          </a:p>
          <a:p>
            <a:endParaRPr lang="en-GB" sz="1400" b="1" i="1" dirty="0" smtClean="0"/>
          </a:p>
          <a:p>
            <a:r>
              <a:rPr lang="en-GB" sz="1400" b="1" i="1" dirty="0" smtClean="0">
                <a:solidFill>
                  <a:srgbClr val="FF0000"/>
                </a:solidFill>
              </a:rPr>
              <a:t>WG </a:t>
            </a:r>
            <a:r>
              <a:rPr lang="en-GB" sz="1400" b="1" i="1" dirty="0" smtClean="0"/>
              <a:t>= Welsh Gate, </a:t>
            </a:r>
          </a:p>
          <a:p>
            <a:r>
              <a:rPr lang="en-GB" sz="1400" b="1" i="1" dirty="0" smtClean="0"/>
              <a:t> </a:t>
            </a:r>
            <a:r>
              <a:rPr lang="en-GB" sz="1400" b="1" i="1" dirty="0" smtClean="0">
                <a:solidFill>
                  <a:srgbClr val="FF0000"/>
                </a:solidFill>
              </a:rPr>
              <a:t>SG </a:t>
            </a:r>
            <a:r>
              <a:rPr lang="en-GB" sz="1400" b="1" i="1" dirty="0" smtClean="0"/>
              <a:t>= Stone Gate, </a:t>
            </a:r>
          </a:p>
          <a:p>
            <a:r>
              <a:rPr lang="en-GB" sz="1400" b="1" i="1" dirty="0" smtClean="0">
                <a:solidFill>
                  <a:srgbClr val="FF0000"/>
                </a:solidFill>
              </a:rPr>
              <a:t>CG </a:t>
            </a:r>
            <a:r>
              <a:rPr lang="en-GB" sz="1400" b="1" i="1" dirty="0" smtClean="0"/>
              <a:t>= Castle Gates, </a:t>
            </a:r>
          </a:p>
          <a:p>
            <a:r>
              <a:rPr lang="en-GB" sz="1400" b="1" i="1" dirty="0" smtClean="0">
                <a:solidFill>
                  <a:srgbClr val="FF0000"/>
                </a:solidFill>
              </a:rPr>
              <a:t>M</a:t>
            </a:r>
            <a:r>
              <a:rPr lang="en-GB" sz="1400" b="1" i="1" dirty="0" smtClean="0"/>
              <a:t> = St Mary’s Church, </a:t>
            </a:r>
          </a:p>
          <a:p>
            <a:r>
              <a:rPr lang="en-GB" sz="1400" b="1" i="1" dirty="0" smtClean="0">
                <a:solidFill>
                  <a:srgbClr val="FF0000"/>
                </a:solidFill>
              </a:rPr>
              <a:t>A </a:t>
            </a:r>
            <a:r>
              <a:rPr lang="en-GB" sz="1400" b="1" i="1" dirty="0" smtClean="0"/>
              <a:t>= St </a:t>
            </a:r>
            <a:r>
              <a:rPr lang="en-GB" sz="1400" b="1" i="1" dirty="0" err="1" smtClean="0"/>
              <a:t>Alkmund’s</a:t>
            </a:r>
            <a:r>
              <a:rPr lang="en-GB" sz="1400" b="1" i="1" dirty="0" smtClean="0"/>
              <a:t> church, </a:t>
            </a:r>
          </a:p>
          <a:p>
            <a:r>
              <a:rPr lang="en-GB" sz="1400" b="1" i="1" dirty="0" smtClean="0">
                <a:solidFill>
                  <a:srgbClr val="FF0000"/>
                </a:solidFill>
              </a:rPr>
              <a:t>J</a:t>
            </a:r>
            <a:r>
              <a:rPr lang="en-GB" sz="1400" b="1" i="1" dirty="0" smtClean="0"/>
              <a:t>= St Julian’s church, </a:t>
            </a:r>
          </a:p>
          <a:p>
            <a:r>
              <a:rPr lang="en-GB" sz="1400" b="1" i="1" dirty="0" smtClean="0">
                <a:solidFill>
                  <a:srgbClr val="FF0000"/>
                </a:solidFill>
              </a:rPr>
              <a:t>C </a:t>
            </a:r>
            <a:r>
              <a:rPr lang="en-GB" sz="1400" b="1" i="1" dirty="0" smtClean="0"/>
              <a:t>= St Chad’s church, </a:t>
            </a:r>
          </a:p>
          <a:p>
            <a:pPr marL="342900" indent="-342900">
              <a:buFont typeface="+mj-lt"/>
              <a:buAutoNum type="arabicPeriod"/>
            </a:pPr>
            <a:endParaRPr lang="en-GB" b="1" i="1" dirty="0"/>
          </a:p>
        </p:txBody>
      </p:sp>
      <p:sp>
        <p:nvSpPr>
          <p:cNvPr id="7" name="TextBox 6"/>
          <p:cNvSpPr txBox="1"/>
          <p:nvPr/>
        </p:nvSpPr>
        <p:spPr>
          <a:xfrm>
            <a:off x="3419872" y="5953635"/>
            <a:ext cx="4824536" cy="584775"/>
          </a:xfrm>
          <a:prstGeom prst="rect">
            <a:avLst/>
          </a:prstGeom>
          <a:noFill/>
        </p:spPr>
        <p:txBody>
          <a:bodyPr wrap="square" rtlCol="0">
            <a:spAutoFit/>
          </a:bodyPr>
          <a:lstStyle/>
          <a:p>
            <a:r>
              <a:rPr lang="en-GB" sz="1600" b="1" dirty="0" smtClean="0">
                <a:solidFill>
                  <a:srgbClr val="FF0000"/>
                </a:solidFill>
              </a:rPr>
              <a:t>P1 –P12 </a:t>
            </a:r>
            <a:r>
              <a:rPr lang="en-GB" sz="1600" b="1" dirty="0" smtClean="0"/>
              <a:t>= Poster n Gates within Town walls</a:t>
            </a:r>
          </a:p>
          <a:p>
            <a:r>
              <a:rPr lang="en-GB" sz="1600" b="1" dirty="0">
                <a:solidFill>
                  <a:srgbClr val="FF0000"/>
                </a:solidFill>
              </a:rPr>
              <a:t>m</a:t>
            </a:r>
            <a:r>
              <a:rPr lang="en-GB" sz="1600" b="1" dirty="0" smtClean="0"/>
              <a:t> = mills ( stone bridge &amp; Abbey mills)</a:t>
            </a:r>
            <a:endParaRPr lang="en-GB" sz="1600" b="1" dirty="0"/>
          </a:p>
        </p:txBody>
      </p:sp>
    </p:spTree>
    <p:extLst>
      <p:ext uri="{BB962C8B-B14F-4D97-AF65-F5344CB8AC3E}">
        <p14:creationId xmlns:p14="http://schemas.microsoft.com/office/powerpoint/2010/main" val="34304565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7200800" cy="1143000"/>
          </a:xfrm>
        </p:spPr>
        <p:txBody>
          <a:bodyPr>
            <a:normAutofit/>
          </a:bodyPr>
          <a:lstStyle/>
          <a:p>
            <a:r>
              <a:rPr lang="en-GB" sz="5400" i="1" u="sng" dirty="0" smtClean="0">
                <a:latin typeface="Algerian" panose="04020705040A02060702" pitchFamily="82" charset="0"/>
              </a:rPr>
              <a:t>Vaughan’s Mansion</a:t>
            </a:r>
            <a:endParaRPr lang="en-GB" sz="5400" i="1" u="sng" dirty="0">
              <a:latin typeface="Algerian" panose="04020705040A02060702" pitchFamily="8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09910">
            <a:off x="323528" y="1628800"/>
            <a:ext cx="4320480" cy="291086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59919">
            <a:off x="5204612" y="1796049"/>
            <a:ext cx="3540140" cy="2861043"/>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269426">
            <a:off x="1365104" y="4856502"/>
            <a:ext cx="2041727" cy="153129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75052">
            <a:off x="5223564" y="4681851"/>
            <a:ext cx="2399776" cy="1799833"/>
          </a:xfrm>
          <a:prstGeom prst="rect">
            <a:avLst/>
          </a:prstGeom>
        </p:spPr>
      </p:pic>
      <p:sp>
        <p:nvSpPr>
          <p:cNvPr id="9" name="TextBox 8"/>
          <p:cNvSpPr txBox="1"/>
          <p:nvPr/>
        </p:nvSpPr>
        <p:spPr>
          <a:xfrm>
            <a:off x="395536" y="1402409"/>
            <a:ext cx="1728192" cy="923330"/>
          </a:xfrm>
          <a:prstGeom prst="rect">
            <a:avLst/>
          </a:prstGeom>
          <a:noFill/>
        </p:spPr>
        <p:txBody>
          <a:bodyPr wrap="square" rtlCol="0">
            <a:spAutoFit/>
          </a:bodyPr>
          <a:lstStyle/>
          <a:p>
            <a:r>
              <a:rPr lang="en-GB" b="1" dirty="0" smtClean="0"/>
              <a:t>As it appeared in 18</a:t>
            </a:r>
            <a:r>
              <a:rPr lang="en-GB" b="1" baseline="30000" dirty="0" smtClean="0"/>
              <a:t>th</a:t>
            </a:r>
            <a:r>
              <a:rPr lang="en-GB" b="1" dirty="0" smtClean="0"/>
              <a:t> century</a:t>
            </a:r>
            <a:endParaRPr lang="en-GB" b="1" dirty="0"/>
          </a:p>
        </p:txBody>
      </p:sp>
      <p:sp>
        <p:nvSpPr>
          <p:cNvPr id="10" name="TextBox 9"/>
          <p:cNvSpPr txBox="1"/>
          <p:nvPr/>
        </p:nvSpPr>
        <p:spPr>
          <a:xfrm>
            <a:off x="6012160" y="1402410"/>
            <a:ext cx="2664296" cy="923330"/>
          </a:xfrm>
          <a:prstGeom prst="rect">
            <a:avLst/>
          </a:prstGeom>
          <a:noFill/>
        </p:spPr>
        <p:txBody>
          <a:bodyPr wrap="square" rtlCol="0">
            <a:spAutoFit/>
          </a:bodyPr>
          <a:lstStyle/>
          <a:p>
            <a:r>
              <a:rPr lang="en-GB" b="1" dirty="0" smtClean="0"/>
              <a:t>Today in the courtyard of Stop Café - Museum</a:t>
            </a:r>
            <a:endParaRPr lang="en-GB" b="1" dirty="0"/>
          </a:p>
        </p:txBody>
      </p:sp>
      <p:sp>
        <p:nvSpPr>
          <p:cNvPr id="11" name="TextBox 10"/>
          <p:cNvSpPr txBox="1"/>
          <p:nvPr/>
        </p:nvSpPr>
        <p:spPr>
          <a:xfrm>
            <a:off x="179512" y="4941178"/>
            <a:ext cx="1440160" cy="923330"/>
          </a:xfrm>
          <a:prstGeom prst="rect">
            <a:avLst/>
          </a:prstGeom>
          <a:noFill/>
        </p:spPr>
        <p:txBody>
          <a:bodyPr wrap="square" rtlCol="0">
            <a:spAutoFit/>
          </a:bodyPr>
          <a:lstStyle/>
          <a:p>
            <a:r>
              <a:rPr lang="en-GB" b="1" dirty="0" smtClean="0"/>
              <a:t>One of the original beams .</a:t>
            </a:r>
            <a:endParaRPr lang="en-GB" b="1" dirty="0"/>
          </a:p>
        </p:txBody>
      </p:sp>
      <p:sp>
        <p:nvSpPr>
          <p:cNvPr id="12" name="TextBox 11"/>
          <p:cNvSpPr txBox="1"/>
          <p:nvPr/>
        </p:nvSpPr>
        <p:spPr>
          <a:xfrm>
            <a:off x="3563888" y="4869160"/>
            <a:ext cx="1656184" cy="1200329"/>
          </a:xfrm>
          <a:prstGeom prst="rect">
            <a:avLst/>
          </a:prstGeom>
          <a:noFill/>
        </p:spPr>
        <p:txBody>
          <a:bodyPr wrap="square" rtlCol="0">
            <a:spAutoFit/>
          </a:bodyPr>
          <a:lstStyle/>
          <a:p>
            <a:r>
              <a:rPr lang="en-GB" b="1" dirty="0" smtClean="0"/>
              <a:t>The top room today used for weddings </a:t>
            </a:r>
            <a:r>
              <a:rPr lang="en-GB" b="1" dirty="0" err="1" smtClean="0"/>
              <a:t>etc</a:t>
            </a:r>
            <a:endParaRPr lang="en-GB" b="1" dirty="0"/>
          </a:p>
        </p:txBody>
      </p:sp>
    </p:spTree>
    <p:extLst>
      <p:ext uri="{BB962C8B-B14F-4D97-AF65-F5344CB8AC3E}">
        <p14:creationId xmlns:p14="http://schemas.microsoft.com/office/powerpoint/2010/main" val="2553474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274638"/>
            <a:ext cx="6635080" cy="1143000"/>
          </a:xfrm>
        </p:spPr>
        <p:txBody>
          <a:bodyPr>
            <a:normAutofit/>
          </a:bodyPr>
          <a:lstStyle/>
          <a:p>
            <a:r>
              <a:rPr lang="en-GB" sz="4800" i="1" u="sng" dirty="0" smtClean="0">
                <a:solidFill>
                  <a:schemeClr val="accent2"/>
                </a:solidFill>
              </a:rPr>
              <a:t>Lloyd’s Mansion</a:t>
            </a:r>
            <a:endParaRPr lang="en-GB" sz="4800" i="1" u="sng" dirty="0">
              <a:solidFill>
                <a:schemeClr val="accent2"/>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08715">
            <a:off x="155090" y="1335824"/>
            <a:ext cx="2631523" cy="2022374"/>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4938" y="1285511"/>
            <a:ext cx="2618331" cy="196006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06579">
            <a:off x="6222608" y="1464894"/>
            <a:ext cx="2616718" cy="2037642"/>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1001" y="4043412"/>
            <a:ext cx="2987824" cy="1923030"/>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839509">
            <a:off x="3156063" y="3846799"/>
            <a:ext cx="1576790" cy="2653776"/>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1765755">
            <a:off x="6150812" y="4277351"/>
            <a:ext cx="2760309" cy="2070232"/>
          </a:xfrm>
          <a:prstGeom prst="rect">
            <a:avLst/>
          </a:prstGeom>
        </p:spPr>
      </p:pic>
      <p:sp>
        <p:nvSpPr>
          <p:cNvPr id="9" name="TextBox 8"/>
          <p:cNvSpPr txBox="1"/>
          <p:nvPr/>
        </p:nvSpPr>
        <p:spPr>
          <a:xfrm>
            <a:off x="110167" y="3489430"/>
            <a:ext cx="2517617" cy="338554"/>
          </a:xfrm>
          <a:prstGeom prst="rect">
            <a:avLst/>
          </a:prstGeom>
          <a:noFill/>
        </p:spPr>
        <p:txBody>
          <a:bodyPr wrap="square" rtlCol="0">
            <a:spAutoFit/>
          </a:bodyPr>
          <a:lstStyle/>
          <a:p>
            <a:r>
              <a:rPr lang="en-GB" sz="1600" b="1" dirty="0" smtClean="0"/>
              <a:t>Early 19</a:t>
            </a:r>
            <a:r>
              <a:rPr lang="en-GB" sz="1600" b="1" baseline="30000" dirty="0" smtClean="0"/>
              <a:t>th</a:t>
            </a:r>
            <a:r>
              <a:rPr lang="en-GB" sz="1600" b="1" dirty="0" smtClean="0"/>
              <a:t> Century</a:t>
            </a:r>
            <a:endParaRPr lang="en-GB" sz="1600" b="1" dirty="0"/>
          </a:p>
        </p:txBody>
      </p:sp>
      <p:sp>
        <p:nvSpPr>
          <p:cNvPr id="10" name="TextBox 9"/>
          <p:cNvSpPr txBox="1"/>
          <p:nvPr/>
        </p:nvSpPr>
        <p:spPr>
          <a:xfrm>
            <a:off x="6444208" y="3356992"/>
            <a:ext cx="1224137" cy="338554"/>
          </a:xfrm>
          <a:prstGeom prst="rect">
            <a:avLst/>
          </a:prstGeom>
          <a:noFill/>
        </p:spPr>
        <p:txBody>
          <a:bodyPr wrap="square" rtlCol="0">
            <a:spAutoFit/>
          </a:bodyPr>
          <a:lstStyle/>
          <a:p>
            <a:r>
              <a:rPr lang="en-GB" sz="1600" b="1" dirty="0" smtClean="0"/>
              <a:t>1903</a:t>
            </a:r>
            <a:endParaRPr lang="en-GB" sz="1600" b="1" dirty="0"/>
          </a:p>
        </p:txBody>
      </p:sp>
      <p:sp>
        <p:nvSpPr>
          <p:cNvPr id="12" name="TextBox 11"/>
          <p:cNvSpPr txBox="1"/>
          <p:nvPr/>
        </p:nvSpPr>
        <p:spPr>
          <a:xfrm>
            <a:off x="3347863" y="3245572"/>
            <a:ext cx="1739599" cy="338554"/>
          </a:xfrm>
          <a:prstGeom prst="rect">
            <a:avLst/>
          </a:prstGeom>
          <a:noFill/>
        </p:spPr>
        <p:txBody>
          <a:bodyPr wrap="square" rtlCol="0">
            <a:spAutoFit/>
          </a:bodyPr>
          <a:lstStyle/>
          <a:p>
            <a:r>
              <a:rPr lang="en-GB" sz="1600" b="1" dirty="0" smtClean="0"/>
              <a:t>     1898</a:t>
            </a:r>
            <a:endParaRPr lang="en-GB" sz="1600" b="1" dirty="0"/>
          </a:p>
        </p:txBody>
      </p:sp>
      <p:sp>
        <p:nvSpPr>
          <p:cNvPr id="13" name="TextBox 12"/>
          <p:cNvSpPr txBox="1"/>
          <p:nvPr/>
        </p:nvSpPr>
        <p:spPr>
          <a:xfrm>
            <a:off x="5364088" y="5966442"/>
            <a:ext cx="1872209" cy="646331"/>
          </a:xfrm>
          <a:prstGeom prst="rect">
            <a:avLst/>
          </a:prstGeom>
          <a:noFill/>
        </p:spPr>
        <p:txBody>
          <a:bodyPr wrap="square" rtlCol="0">
            <a:spAutoFit/>
          </a:bodyPr>
          <a:lstStyle/>
          <a:p>
            <a:r>
              <a:rPr lang="en-GB" b="1" dirty="0" smtClean="0"/>
              <a:t>Today!! What can I say!?</a:t>
            </a:r>
            <a:endParaRPr lang="en-GB" b="1" dirty="0"/>
          </a:p>
        </p:txBody>
      </p:sp>
      <p:sp>
        <p:nvSpPr>
          <p:cNvPr id="14" name="TextBox 13"/>
          <p:cNvSpPr txBox="1"/>
          <p:nvPr/>
        </p:nvSpPr>
        <p:spPr>
          <a:xfrm>
            <a:off x="674660" y="6246208"/>
            <a:ext cx="2183974" cy="369332"/>
          </a:xfrm>
          <a:prstGeom prst="rect">
            <a:avLst/>
          </a:prstGeom>
          <a:noFill/>
        </p:spPr>
        <p:txBody>
          <a:bodyPr wrap="square" rtlCol="0">
            <a:spAutoFit/>
          </a:bodyPr>
          <a:lstStyle/>
          <a:p>
            <a:r>
              <a:rPr lang="en-GB" b="1" dirty="0" smtClean="0"/>
              <a:t>Gable end</a:t>
            </a:r>
            <a:endParaRPr lang="en-GB" b="1" dirty="0"/>
          </a:p>
        </p:txBody>
      </p:sp>
    </p:spTree>
    <p:extLst>
      <p:ext uri="{BB962C8B-B14F-4D97-AF65-F5344CB8AC3E}">
        <p14:creationId xmlns:p14="http://schemas.microsoft.com/office/powerpoint/2010/main" val="31998638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404664"/>
            <a:ext cx="7920880" cy="769441"/>
          </a:xfrm>
          <a:prstGeom prst="rect">
            <a:avLst/>
          </a:prstGeom>
          <a:noFill/>
        </p:spPr>
        <p:txBody>
          <a:bodyPr wrap="square" rtlCol="0">
            <a:spAutoFit/>
          </a:bodyPr>
          <a:lstStyle/>
          <a:p>
            <a:r>
              <a:rPr lang="en-GB" sz="4400" b="1" i="1" u="sng" dirty="0" err="1" smtClean="0">
                <a:solidFill>
                  <a:srgbClr val="0070C0"/>
                </a:solidFill>
              </a:rPr>
              <a:t>Mytton</a:t>
            </a:r>
            <a:r>
              <a:rPr lang="en-GB" sz="4400" b="1" i="1" u="sng" dirty="0" smtClean="0">
                <a:solidFill>
                  <a:srgbClr val="0070C0"/>
                </a:solidFill>
              </a:rPr>
              <a:t> Mansions Wyle Cop</a:t>
            </a:r>
            <a:endParaRPr lang="en-GB" sz="4400" b="1" i="1" u="sng" dirty="0">
              <a:solidFill>
                <a:srgbClr val="0070C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85497">
            <a:off x="4578106" y="1387033"/>
            <a:ext cx="3888432" cy="295305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05195">
            <a:off x="174915" y="1193174"/>
            <a:ext cx="2981451" cy="1803778"/>
          </a:xfrm>
          <a:prstGeom prst="rect">
            <a:avLst/>
          </a:prstGeom>
          <a:ln w="38100">
            <a:solidFill>
              <a:schemeClr val="tx1"/>
            </a:solidFill>
          </a:ln>
        </p:spPr>
      </p:pic>
      <p:sp>
        <p:nvSpPr>
          <p:cNvPr id="6" name="TextBox 5"/>
          <p:cNvSpPr txBox="1"/>
          <p:nvPr/>
        </p:nvSpPr>
        <p:spPr>
          <a:xfrm>
            <a:off x="103146" y="3121318"/>
            <a:ext cx="3394573" cy="830997"/>
          </a:xfrm>
          <a:prstGeom prst="rect">
            <a:avLst/>
          </a:prstGeom>
          <a:noFill/>
        </p:spPr>
        <p:txBody>
          <a:bodyPr wrap="square" rtlCol="0">
            <a:spAutoFit/>
          </a:bodyPr>
          <a:lstStyle/>
          <a:p>
            <a:r>
              <a:rPr lang="en-GB" sz="1600" b="1" dirty="0" smtClean="0">
                <a:solidFill>
                  <a:srgbClr val="FF0000"/>
                </a:solidFill>
              </a:rPr>
              <a:t>This is a photograph of a painting by Louise Rayner that was sold at Sotheby’s in 1986</a:t>
            </a:r>
            <a:endParaRPr lang="en-GB" sz="1600" b="1" dirty="0">
              <a:solidFill>
                <a:srgbClr val="FF0000"/>
              </a:solidFill>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73517">
            <a:off x="6661512" y="4349209"/>
            <a:ext cx="1683683" cy="2089204"/>
          </a:xfrm>
          <a:prstGeom prst="rect">
            <a:avLst/>
          </a:prstGeom>
        </p:spPr>
      </p:pic>
      <p:sp>
        <p:nvSpPr>
          <p:cNvPr id="9" name="TextBox 8"/>
          <p:cNvSpPr txBox="1"/>
          <p:nvPr/>
        </p:nvSpPr>
        <p:spPr>
          <a:xfrm rot="1045340">
            <a:off x="3771447" y="1352882"/>
            <a:ext cx="1324199" cy="2031325"/>
          </a:xfrm>
          <a:prstGeom prst="rect">
            <a:avLst/>
          </a:prstGeom>
          <a:noFill/>
        </p:spPr>
        <p:txBody>
          <a:bodyPr wrap="square" rtlCol="0">
            <a:spAutoFit/>
          </a:bodyPr>
          <a:lstStyle/>
          <a:p>
            <a:r>
              <a:rPr lang="en-GB" dirty="0" smtClean="0"/>
              <a:t>Many changes have been made to the original building</a:t>
            </a:r>
            <a:endParaRPr lang="en-GB" dirty="0"/>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70480">
            <a:off x="474165" y="4248795"/>
            <a:ext cx="4428354" cy="2311583"/>
          </a:xfrm>
          <a:prstGeom prst="rect">
            <a:avLst/>
          </a:prstGeom>
          <a:ln w="38100">
            <a:solidFill>
              <a:schemeClr val="tx1"/>
            </a:solidFill>
          </a:ln>
        </p:spPr>
      </p:pic>
      <p:sp>
        <p:nvSpPr>
          <p:cNvPr id="11" name="TextBox 10"/>
          <p:cNvSpPr txBox="1"/>
          <p:nvPr/>
        </p:nvSpPr>
        <p:spPr>
          <a:xfrm rot="421473">
            <a:off x="1691680" y="4365104"/>
            <a:ext cx="3312368" cy="369332"/>
          </a:xfrm>
          <a:prstGeom prst="rect">
            <a:avLst/>
          </a:prstGeom>
          <a:noFill/>
        </p:spPr>
        <p:txBody>
          <a:bodyPr wrap="square" rtlCol="0">
            <a:spAutoFit/>
          </a:bodyPr>
          <a:lstStyle/>
          <a:p>
            <a:r>
              <a:rPr lang="en-GB" dirty="0" smtClean="0"/>
              <a:t>Painting by Alfred J Hulme</a:t>
            </a:r>
            <a:endParaRPr lang="en-GB" dirty="0"/>
          </a:p>
        </p:txBody>
      </p:sp>
      <p:sp>
        <p:nvSpPr>
          <p:cNvPr id="12" name="TextBox 11"/>
          <p:cNvSpPr txBox="1"/>
          <p:nvPr/>
        </p:nvSpPr>
        <p:spPr>
          <a:xfrm>
            <a:off x="5652120" y="4941168"/>
            <a:ext cx="1224137" cy="923330"/>
          </a:xfrm>
          <a:prstGeom prst="rect">
            <a:avLst/>
          </a:prstGeom>
          <a:noFill/>
        </p:spPr>
        <p:txBody>
          <a:bodyPr wrap="square" rtlCol="0">
            <a:spAutoFit/>
          </a:bodyPr>
          <a:lstStyle/>
          <a:p>
            <a:r>
              <a:rPr lang="en-GB" b="1" i="1" dirty="0" smtClean="0">
                <a:solidFill>
                  <a:srgbClr val="FF0000"/>
                </a:solidFill>
              </a:rPr>
              <a:t>Henry Tudor House</a:t>
            </a:r>
            <a:endParaRPr lang="en-GB" b="1" i="1" dirty="0">
              <a:solidFill>
                <a:srgbClr val="FF0000"/>
              </a:solidFill>
            </a:endParaRPr>
          </a:p>
        </p:txBody>
      </p:sp>
    </p:spTree>
    <p:extLst>
      <p:ext uri="{BB962C8B-B14F-4D97-AF65-F5344CB8AC3E}">
        <p14:creationId xmlns:p14="http://schemas.microsoft.com/office/powerpoint/2010/main" val="9607207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9698">
            <a:off x="585924" y="330923"/>
            <a:ext cx="3197708" cy="3324625"/>
          </a:xfrm>
          <a:prstGeom prst="rect">
            <a:avLst/>
          </a:prstGeom>
          <a:ln w="57150">
            <a:solidFill>
              <a:schemeClr val="tx1"/>
            </a:solidFill>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708682">
            <a:off x="4276277" y="3528381"/>
            <a:ext cx="4350691" cy="2861807"/>
          </a:xfrm>
          <a:prstGeom prst="rect">
            <a:avLst/>
          </a:prstGeom>
        </p:spPr>
      </p:pic>
      <p:sp>
        <p:nvSpPr>
          <p:cNvPr id="6" name="TextBox 5"/>
          <p:cNvSpPr txBox="1"/>
          <p:nvPr/>
        </p:nvSpPr>
        <p:spPr>
          <a:xfrm>
            <a:off x="3779912" y="332656"/>
            <a:ext cx="5319928" cy="1569660"/>
          </a:xfrm>
          <a:prstGeom prst="rect">
            <a:avLst/>
          </a:prstGeom>
          <a:noFill/>
        </p:spPr>
        <p:txBody>
          <a:bodyPr wrap="square" rtlCol="0">
            <a:spAutoFit/>
          </a:bodyPr>
          <a:lstStyle/>
          <a:p>
            <a:pPr algn="ctr"/>
            <a:r>
              <a:rPr lang="en-GB" sz="3200" b="1" i="1" dirty="0" smtClean="0">
                <a:solidFill>
                  <a:srgbClr val="FF0000"/>
                </a:solidFill>
              </a:rPr>
              <a:t>Jones’ Mansion High Street, built by  Thomas’s father, William</a:t>
            </a:r>
            <a:endParaRPr lang="en-GB" sz="3200" b="1" i="1" dirty="0">
              <a:solidFill>
                <a:srgbClr val="FF0000"/>
              </a:solidFill>
            </a:endParaRPr>
          </a:p>
        </p:txBody>
      </p:sp>
      <p:sp>
        <p:nvSpPr>
          <p:cNvPr id="7" name="TextBox 6"/>
          <p:cNvSpPr txBox="1"/>
          <p:nvPr/>
        </p:nvSpPr>
        <p:spPr>
          <a:xfrm rot="11588064" flipV="1">
            <a:off x="5615778" y="2635260"/>
            <a:ext cx="3406224" cy="1077218"/>
          </a:xfrm>
          <a:prstGeom prst="rect">
            <a:avLst/>
          </a:prstGeom>
          <a:noFill/>
        </p:spPr>
        <p:txBody>
          <a:bodyPr wrap="square" rtlCol="0">
            <a:spAutoFit/>
          </a:bodyPr>
          <a:lstStyle/>
          <a:p>
            <a:pPr algn="ctr"/>
            <a:r>
              <a:rPr lang="en-GB" sz="3200" dirty="0" smtClean="0">
                <a:solidFill>
                  <a:srgbClr val="FF0000"/>
                </a:solidFill>
              </a:rPr>
              <a:t>Thomas Jones &amp; his wife Sarah</a:t>
            </a:r>
            <a:endParaRPr lang="en-GB" sz="3200" dirty="0">
              <a:solidFill>
                <a:srgbClr val="FF0000"/>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21348">
            <a:off x="968755" y="4125501"/>
            <a:ext cx="3383517" cy="2306943"/>
          </a:xfrm>
          <a:prstGeom prst="rect">
            <a:avLst/>
          </a:prstGeom>
          <a:ln w="28575">
            <a:solidFill>
              <a:schemeClr val="tx1"/>
            </a:solidFill>
          </a:ln>
        </p:spPr>
      </p:pic>
      <p:sp>
        <p:nvSpPr>
          <p:cNvPr id="9" name="TextBox 8"/>
          <p:cNvSpPr txBox="1"/>
          <p:nvPr/>
        </p:nvSpPr>
        <p:spPr>
          <a:xfrm>
            <a:off x="361759" y="4005064"/>
            <a:ext cx="3630517" cy="954107"/>
          </a:xfrm>
          <a:prstGeom prst="rect">
            <a:avLst/>
          </a:prstGeom>
          <a:noFill/>
        </p:spPr>
        <p:txBody>
          <a:bodyPr wrap="square" rtlCol="0">
            <a:spAutoFit/>
          </a:bodyPr>
          <a:lstStyle/>
          <a:p>
            <a:r>
              <a:rPr lang="en-GB" sz="2800" dirty="0" smtClean="0">
                <a:solidFill>
                  <a:srgbClr val="FF0000"/>
                </a:solidFill>
              </a:rPr>
              <a:t>Jones’ Mansion </a:t>
            </a:r>
            <a:r>
              <a:rPr lang="en-GB" sz="2800" dirty="0" err="1" smtClean="0">
                <a:solidFill>
                  <a:srgbClr val="FF0000"/>
                </a:solidFill>
              </a:rPr>
              <a:t>Dogpole</a:t>
            </a:r>
            <a:endParaRPr lang="en-GB" sz="2800" dirty="0">
              <a:solidFill>
                <a:srgbClr val="FF0000"/>
              </a:solidFill>
            </a:endParaRPr>
          </a:p>
        </p:txBody>
      </p:sp>
    </p:spTree>
    <p:extLst>
      <p:ext uri="{BB962C8B-B14F-4D97-AF65-F5344CB8AC3E}">
        <p14:creationId xmlns:p14="http://schemas.microsoft.com/office/powerpoint/2010/main" val="17550800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0"/>
            <a:ext cx="8208912" cy="830997"/>
          </a:xfrm>
          <a:prstGeom prst="rect">
            <a:avLst/>
          </a:prstGeom>
          <a:noFill/>
        </p:spPr>
        <p:txBody>
          <a:bodyPr wrap="square" rtlCol="0">
            <a:spAutoFit/>
          </a:bodyPr>
          <a:lstStyle/>
          <a:p>
            <a:pPr algn="ctr"/>
            <a:r>
              <a:rPr lang="en-GB" sz="4800" b="1" i="1" u="sng" dirty="0" smtClean="0">
                <a:solidFill>
                  <a:srgbClr val="0033CC"/>
                </a:solidFill>
                <a:latin typeface="AR ESSENCE" panose="02000000000000000000" pitchFamily="2" charset="0"/>
              </a:rPr>
              <a:t>The Decline of the woollen trade</a:t>
            </a:r>
            <a:endParaRPr lang="en-GB" sz="4800" b="1" i="1" u="sng" dirty="0">
              <a:solidFill>
                <a:srgbClr val="0033CC"/>
              </a:solidFill>
              <a:latin typeface="AR ESSENCE" panose="02000000000000000000" pitchFamily="2"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268761"/>
            <a:ext cx="1990588" cy="1440160"/>
          </a:xfrm>
          <a:prstGeom prst="rect">
            <a:avLst/>
          </a:prstGeom>
          <a:ln w="38100">
            <a:solidFill>
              <a:schemeClr val="tx1"/>
            </a:solidFill>
          </a:ln>
        </p:spPr>
      </p:pic>
      <p:sp>
        <p:nvSpPr>
          <p:cNvPr id="4" name="TextBox 3"/>
          <p:cNvSpPr txBox="1"/>
          <p:nvPr/>
        </p:nvSpPr>
        <p:spPr>
          <a:xfrm>
            <a:off x="395536" y="2832926"/>
            <a:ext cx="1584176" cy="584775"/>
          </a:xfrm>
          <a:prstGeom prst="rect">
            <a:avLst/>
          </a:prstGeom>
          <a:noFill/>
        </p:spPr>
        <p:txBody>
          <a:bodyPr wrap="square" rtlCol="0">
            <a:spAutoFit/>
          </a:bodyPr>
          <a:lstStyle/>
          <a:p>
            <a:pPr algn="ctr"/>
            <a:r>
              <a:rPr lang="en-GB" sz="1600" b="1" dirty="0" smtClean="0"/>
              <a:t>Edward 1 </a:t>
            </a:r>
          </a:p>
          <a:p>
            <a:pPr algn="ctr"/>
            <a:r>
              <a:rPr lang="en-GB" sz="1600" b="1" dirty="0" smtClean="0"/>
              <a:t>1272-1307</a:t>
            </a:r>
            <a:endParaRPr lang="en-GB" sz="1600" b="1"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0903" y="1286165"/>
            <a:ext cx="1217896" cy="1562351"/>
          </a:xfrm>
          <a:prstGeom prst="rect">
            <a:avLst/>
          </a:prstGeom>
          <a:ln w="57150">
            <a:solidFill>
              <a:schemeClr val="accent6">
                <a:lumMod val="60000"/>
                <a:lumOff val="40000"/>
              </a:schemeClr>
            </a:solidFill>
          </a:ln>
        </p:spPr>
      </p:pic>
      <p:sp>
        <p:nvSpPr>
          <p:cNvPr id="6" name="TextBox 5"/>
          <p:cNvSpPr txBox="1"/>
          <p:nvPr/>
        </p:nvSpPr>
        <p:spPr>
          <a:xfrm>
            <a:off x="2483767" y="2915260"/>
            <a:ext cx="1512169" cy="584775"/>
          </a:xfrm>
          <a:prstGeom prst="rect">
            <a:avLst/>
          </a:prstGeom>
          <a:noFill/>
        </p:spPr>
        <p:txBody>
          <a:bodyPr wrap="square" rtlCol="0">
            <a:spAutoFit/>
          </a:bodyPr>
          <a:lstStyle/>
          <a:p>
            <a:r>
              <a:rPr lang="en-GB" sz="1600" b="1" dirty="0" smtClean="0"/>
              <a:t>Edward 1V 1461-1483</a:t>
            </a:r>
            <a:endParaRPr lang="en-GB" sz="1600" b="1"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1960" y="1320422"/>
            <a:ext cx="1216744" cy="1681782"/>
          </a:xfrm>
          <a:prstGeom prst="rect">
            <a:avLst/>
          </a:prstGeom>
          <a:ln w="38100">
            <a:solidFill>
              <a:schemeClr val="accent1">
                <a:lumMod val="75000"/>
              </a:schemeClr>
            </a:solidFill>
          </a:ln>
        </p:spPr>
      </p:pic>
      <p:sp>
        <p:nvSpPr>
          <p:cNvPr id="8" name="TextBox 7"/>
          <p:cNvSpPr txBox="1"/>
          <p:nvPr/>
        </p:nvSpPr>
        <p:spPr>
          <a:xfrm>
            <a:off x="4139952" y="3002204"/>
            <a:ext cx="1584176" cy="584775"/>
          </a:xfrm>
          <a:prstGeom prst="rect">
            <a:avLst/>
          </a:prstGeom>
          <a:noFill/>
        </p:spPr>
        <p:txBody>
          <a:bodyPr wrap="square" rtlCol="0">
            <a:spAutoFit/>
          </a:bodyPr>
          <a:lstStyle/>
          <a:p>
            <a:r>
              <a:rPr lang="en-GB" sz="1600" b="1" dirty="0" smtClean="0"/>
              <a:t>Henry Tudor 1485-1509</a:t>
            </a:r>
            <a:endParaRPr lang="en-GB" sz="1600" b="1" dirty="0"/>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79847" y="1633995"/>
            <a:ext cx="1800646" cy="1198930"/>
          </a:xfrm>
          <a:prstGeom prst="rect">
            <a:avLst/>
          </a:prstGeom>
          <a:ln w="38100">
            <a:solidFill>
              <a:srgbClr val="CC00CC"/>
            </a:solidFill>
          </a:ln>
        </p:spPr>
      </p:pic>
      <p:sp>
        <p:nvSpPr>
          <p:cNvPr id="10" name="TextBox 9"/>
          <p:cNvSpPr txBox="1"/>
          <p:nvPr/>
        </p:nvSpPr>
        <p:spPr>
          <a:xfrm>
            <a:off x="5724128" y="2832926"/>
            <a:ext cx="1440160" cy="584775"/>
          </a:xfrm>
          <a:prstGeom prst="rect">
            <a:avLst/>
          </a:prstGeom>
          <a:noFill/>
        </p:spPr>
        <p:txBody>
          <a:bodyPr wrap="square" rtlCol="0">
            <a:spAutoFit/>
          </a:bodyPr>
          <a:lstStyle/>
          <a:p>
            <a:r>
              <a:rPr lang="en-GB" sz="1600" b="1" dirty="0" smtClean="0"/>
              <a:t>Henry V111</a:t>
            </a:r>
          </a:p>
          <a:p>
            <a:r>
              <a:rPr lang="en-GB" sz="1600" b="1" dirty="0" smtClean="0"/>
              <a:t>1509- 1547</a:t>
            </a:r>
            <a:endParaRPr lang="en-GB" sz="1600" b="1"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40352" y="1272288"/>
            <a:ext cx="1116707" cy="1642971"/>
          </a:xfrm>
          <a:prstGeom prst="rect">
            <a:avLst/>
          </a:prstGeom>
          <a:ln w="38100">
            <a:solidFill>
              <a:schemeClr val="accent3"/>
            </a:solidFill>
          </a:ln>
        </p:spPr>
      </p:pic>
      <p:sp>
        <p:nvSpPr>
          <p:cNvPr id="12" name="TextBox 11"/>
          <p:cNvSpPr txBox="1"/>
          <p:nvPr/>
        </p:nvSpPr>
        <p:spPr>
          <a:xfrm>
            <a:off x="7524328" y="3002204"/>
            <a:ext cx="1440160" cy="584775"/>
          </a:xfrm>
          <a:prstGeom prst="rect">
            <a:avLst/>
          </a:prstGeom>
          <a:noFill/>
        </p:spPr>
        <p:txBody>
          <a:bodyPr wrap="square" rtlCol="0">
            <a:spAutoFit/>
          </a:bodyPr>
          <a:lstStyle/>
          <a:p>
            <a:pPr algn="ctr"/>
            <a:r>
              <a:rPr lang="en-GB" sz="1600" b="1" dirty="0" smtClean="0"/>
              <a:t>Elizabeth 1 1558- 1603</a:t>
            </a:r>
            <a:endParaRPr lang="en-GB" sz="1600" b="1" dirty="0"/>
          </a:p>
        </p:txBody>
      </p:sp>
      <p:sp>
        <p:nvSpPr>
          <p:cNvPr id="13" name="TextBox 12"/>
          <p:cNvSpPr txBox="1"/>
          <p:nvPr/>
        </p:nvSpPr>
        <p:spPr>
          <a:xfrm>
            <a:off x="395536" y="3717032"/>
            <a:ext cx="8064896" cy="646331"/>
          </a:xfrm>
          <a:prstGeom prst="rect">
            <a:avLst/>
          </a:prstGeom>
          <a:noFill/>
        </p:spPr>
        <p:txBody>
          <a:bodyPr wrap="square" rtlCol="0">
            <a:spAutoFit/>
          </a:bodyPr>
          <a:lstStyle/>
          <a:p>
            <a:pPr algn="ctr"/>
            <a:r>
              <a:rPr lang="en-GB" b="1" dirty="0" smtClean="0">
                <a:solidFill>
                  <a:srgbClr val="CC00CC"/>
                </a:solidFill>
              </a:rPr>
              <a:t>Successive Monarchs from Edward 1 to Elizabeth 1 taxed the wool trade very heavily.</a:t>
            </a:r>
            <a:endParaRPr lang="en-GB" b="1" dirty="0">
              <a:solidFill>
                <a:srgbClr val="CC00CC"/>
              </a:solidFill>
            </a:endParaRPr>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39008" y="4372740"/>
            <a:ext cx="1472952" cy="2150510"/>
          </a:xfrm>
          <a:prstGeom prst="rect">
            <a:avLst/>
          </a:prstGeom>
          <a:ln w="28575">
            <a:solidFill>
              <a:schemeClr val="tx1"/>
            </a:solidFill>
          </a:ln>
        </p:spPr>
      </p:pic>
      <p:sp>
        <p:nvSpPr>
          <p:cNvPr id="15" name="TextBox 14"/>
          <p:cNvSpPr txBox="1"/>
          <p:nvPr/>
        </p:nvSpPr>
        <p:spPr>
          <a:xfrm>
            <a:off x="4427984" y="4941168"/>
            <a:ext cx="4032448" cy="923330"/>
          </a:xfrm>
          <a:prstGeom prst="rect">
            <a:avLst/>
          </a:prstGeom>
          <a:noFill/>
        </p:spPr>
        <p:txBody>
          <a:bodyPr wrap="square" rtlCol="0">
            <a:spAutoFit/>
          </a:bodyPr>
          <a:lstStyle/>
          <a:p>
            <a:r>
              <a:rPr lang="en-GB" dirty="0" smtClean="0">
                <a:solidFill>
                  <a:srgbClr val="FF0000"/>
                </a:solidFill>
              </a:rPr>
              <a:t>On Sunday’s “a cap of wool knit and dressed in England” should be worn</a:t>
            </a:r>
            <a:endParaRPr lang="en-GB" dirty="0">
              <a:solidFill>
                <a:srgbClr val="FF0000"/>
              </a:solidFill>
            </a:endParaRPr>
          </a:p>
        </p:txBody>
      </p:sp>
    </p:spTree>
    <p:extLst>
      <p:ext uri="{BB962C8B-B14F-4D97-AF65-F5344CB8AC3E}">
        <p14:creationId xmlns:p14="http://schemas.microsoft.com/office/powerpoint/2010/main" val="40515601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136904" cy="1439102"/>
          </a:xfrm>
        </p:spPr>
        <p:txBody>
          <a:bodyPr>
            <a:normAutofit/>
          </a:bodyPr>
          <a:lstStyle/>
          <a:p>
            <a:pPr algn="ctr"/>
            <a:r>
              <a:rPr lang="en-GB" sz="4400" i="1" u="sng" dirty="0" smtClean="0">
                <a:solidFill>
                  <a:srgbClr val="FF0000"/>
                </a:solidFill>
              </a:rPr>
              <a:t>Phrases, sayings and nursery rhymes</a:t>
            </a:r>
            <a:endParaRPr lang="en-GB" sz="4400" i="1" u="sng" dirty="0">
              <a:solidFill>
                <a:srgbClr val="FF0000"/>
              </a:solidFill>
            </a:endParaRPr>
          </a:p>
        </p:txBody>
      </p:sp>
      <p:sp>
        <p:nvSpPr>
          <p:cNvPr id="3" name="TextBox 2"/>
          <p:cNvSpPr txBox="1"/>
          <p:nvPr/>
        </p:nvSpPr>
        <p:spPr>
          <a:xfrm rot="21155819">
            <a:off x="325508" y="1120879"/>
            <a:ext cx="2496110" cy="2800767"/>
          </a:xfrm>
          <a:prstGeom prst="rect">
            <a:avLst/>
          </a:prstGeom>
          <a:noFill/>
        </p:spPr>
        <p:txBody>
          <a:bodyPr wrap="square" rtlCol="0">
            <a:spAutoFit/>
          </a:bodyPr>
          <a:lstStyle/>
          <a:p>
            <a:r>
              <a:rPr lang="en-GB" b="1" i="1" dirty="0" smtClean="0">
                <a:solidFill>
                  <a:srgbClr val="321AE6"/>
                </a:solidFill>
              </a:rPr>
              <a:t>Little Bo Peep</a:t>
            </a:r>
          </a:p>
          <a:p>
            <a:r>
              <a:rPr lang="en-GB" b="1" i="1" dirty="0" smtClean="0">
                <a:solidFill>
                  <a:srgbClr val="321AE6"/>
                </a:solidFill>
              </a:rPr>
              <a:t>Has lost her sheep,</a:t>
            </a:r>
          </a:p>
          <a:p>
            <a:r>
              <a:rPr lang="en-GB" b="1" i="1" dirty="0" smtClean="0">
                <a:solidFill>
                  <a:srgbClr val="321AE6"/>
                </a:solidFill>
              </a:rPr>
              <a:t>And doesn’t know where to find them;</a:t>
            </a:r>
          </a:p>
          <a:p>
            <a:r>
              <a:rPr lang="en-GB" b="1" i="1" dirty="0" smtClean="0">
                <a:solidFill>
                  <a:srgbClr val="321AE6"/>
                </a:solidFill>
              </a:rPr>
              <a:t>Leave them alone  and they’ll come home bringing their tails behind them</a:t>
            </a:r>
            <a:endParaRPr lang="en-GB" b="1" i="1" dirty="0">
              <a:solidFill>
                <a:srgbClr val="321AE6"/>
              </a:solidFill>
            </a:endParaRPr>
          </a:p>
          <a:p>
            <a:r>
              <a:rPr lang="en-GB" sz="3200" dirty="0" smtClean="0">
                <a:solidFill>
                  <a:srgbClr val="FF0000"/>
                </a:solidFill>
              </a:rPr>
              <a:t> </a:t>
            </a:r>
            <a:endParaRPr lang="en-GB" sz="3200" dirty="0">
              <a:solidFill>
                <a:srgbClr val="FF0000"/>
              </a:solidFill>
            </a:endParaRPr>
          </a:p>
        </p:txBody>
      </p:sp>
      <p:sp>
        <p:nvSpPr>
          <p:cNvPr id="5" name="TextBox 4"/>
          <p:cNvSpPr txBox="1"/>
          <p:nvPr/>
        </p:nvSpPr>
        <p:spPr>
          <a:xfrm rot="514820">
            <a:off x="6228184" y="1340768"/>
            <a:ext cx="2664296" cy="369332"/>
          </a:xfrm>
          <a:prstGeom prst="rect">
            <a:avLst/>
          </a:prstGeom>
          <a:noFill/>
        </p:spPr>
        <p:txBody>
          <a:bodyPr wrap="square" rtlCol="0">
            <a:spAutoFit/>
          </a:bodyPr>
          <a:lstStyle/>
          <a:p>
            <a:r>
              <a:rPr lang="en-GB" b="1" i="1" dirty="0" smtClean="0">
                <a:solidFill>
                  <a:srgbClr val="00B050"/>
                </a:solidFill>
              </a:rPr>
              <a:t>As gentle as a lamb</a:t>
            </a:r>
            <a:endParaRPr lang="en-GB" b="1" i="1" dirty="0">
              <a:solidFill>
                <a:srgbClr val="00B050"/>
              </a:solidFill>
            </a:endParaRPr>
          </a:p>
        </p:txBody>
      </p:sp>
      <p:sp>
        <p:nvSpPr>
          <p:cNvPr id="6" name="TextBox 5"/>
          <p:cNvSpPr txBox="1"/>
          <p:nvPr/>
        </p:nvSpPr>
        <p:spPr>
          <a:xfrm>
            <a:off x="4080334" y="1872526"/>
            <a:ext cx="2135208" cy="923330"/>
          </a:xfrm>
          <a:prstGeom prst="rect">
            <a:avLst/>
          </a:prstGeom>
          <a:noFill/>
        </p:spPr>
        <p:txBody>
          <a:bodyPr wrap="square" rtlCol="0">
            <a:spAutoFit/>
          </a:bodyPr>
          <a:lstStyle/>
          <a:p>
            <a:r>
              <a:rPr lang="en-GB" b="1" i="1" dirty="0" smtClean="0">
                <a:solidFill>
                  <a:schemeClr val="bg2">
                    <a:lumMod val="50000"/>
                  </a:schemeClr>
                </a:solidFill>
              </a:rPr>
              <a:t>I might as well be hanged for a sheep as a lamb</a:t>
            </a:r>
            <a:endParaRPr lang="en-GB" b="1" i="1" dirty="0">
              <a:solidFill>
                <a:schemeClr val="bg2">
                  <a:lumMod val="50000"/>
                </a:schemeClr>
              </a:solidFill>
            </a:endParaRPr>
          </a:p>
        </p:txBody>
      </p:sp>
      <p:sp>
        <p:nvSpPr>
          <p:cNvPr id="7" name="TextBox 6"/>
          <p:cNvSpPr txBox="1"/>
          <p:nvPr/>
        </p:nvSpPr>
        <p:spPr>
          <a:xfrm rot="21112066">
            <a:off x="6294369" y="2041749"/>
            <a:ext cx="2358923" cy="369332"/>
          </a:xfrm>
          <a:prstGeom prst="rect">
            <a:avLst/>
          </a:prstGeom>
          <a:noFill/>
        </p:spPr>
        <p:txBody>
          <a:bodyPr wrap="square" rtlCol="0">
            <a:spAutoFit/>
          </a:bodyPr>
          <a:lstStyle/>
          <a:p>
            <a:r>
              <a:rPr lang="en-GB" dirty="0" smtClean="0"/>
              <a:t>Making sheep eyes</a:t>
            </a:r>
            <a:endParaRPr lang="en-GB" dirty="0"/>
          </a:p>
        </p:txBody>
      </p:sp>
      <p:sp>
        <p:nvSpPr>
          <p:cNvPr id="8" name="TextBox 7"/>
          <p:cNvSpPr txBox="1"/>
          <p:nvPr/>
        </p:nvSpPr>
        <p:spPr>
          <a:xfrm rot="21153957">
            <a:off x="1590425" y="3261565"/>
            <a:ext cx="2312704" cy="646331"/>
          </a:xfrm>
          <a:prstGeom prst="rect">
            <a:avLst/>
          </a:prstGeom>
          <a:noFill/>
        </p:spPr>
        <p:txBody>
          <a:bodyPr wrap="square" rtlCol="0">
            <a:spAutoFit/>
          </a:bodyPr>
          <a:lstStyle/>
          <a:p>
            <a:r>
              <a:rPr lang="en-GB" b="1" i="1" dirty="0" smtClean="0"/>
              <a:t>The black sheep of the family</a:t>
            </a:r>
            <a:endParaRPr lang="en-GB" b="1" i="1" dirty="0"/>
          </a:p>
        </p:txBody>
      </p:sp>
      <p:sp>
        <p:nvSpPr>
          <p:cNvPr id="9" name="TextBox 8"/>
          <p:cNvSpPr txBox="1"/>
          <p:nvPr/>
        </p:nvSpPr>
        <p:spPr>
          <a:xfrm rot="21308449">
            <a:off x="5076056" y="3068960"/>
            <a:ext cx="1728192" cy="923330"/>
          </a:xfrm>
          <a:prstGeom prst="rect">
            <a:avLst/>
          </a:prstGeom>
          <a:noFill/>
        </p:spPr>
        <p:txBody>
          <a:bodyPr wrap="square" rtlCol="0">
            <a:spAutoFit/>
          </a:bodyPr>
          <a:lstStyle/>
          <a:p>
            <a:r>
              <a:rPr lang="en-GB" b="1" i="1" dirty="0" smtClean="0">
                <a:solidFill>
                  <a:srgbClr val="0070C0"/>
                </a:solidFill>
              </a:rPr>
              <a:t>Counting sheep to go to sleep</a:t>
            </a:r>
            <a:endParaRPr lang="en-GB" b="1" i="1" dirty="0">
              <a:solidFill>
                <a:srgbClr val="0070C0"/>
              </a:solidFill>
            </a:endParaRPr>
          </a:p>
        </p:txBody>
      </p:sp>
      <p:sp>
        <p:nvSpPr>
          <p:cNvPr id="10" name="TextBox 9"/>
          <p:cNvSpPr txBox="1"/>
          <p:nvPr/>
        </p:nvSpPr>
        <p:spPr>
          <a:xfrm rot="20870649">
            <a:off x="188081" y="4216852"/>
            <a:ext cx="1725313" cy="646331"/>
          </a:xfrm>
          <a:prstGeom prst="rect">
            <a:avLst/>
          </a:prstGeom>
          <a:noFill/>
        </p:spPr>
        <p:txBody>
          <a:bodyPr wrap="square" rtlCol="0">
            <a:spAutoFit/>
          </a:bodyPr>
          <a:lstStyle/>
          <a:p>
            <a:r>
              <a:rPr lang="en-GB" b="1" i="1" dirty="0" smtClean="0">
                <a:solidFill>
                  <a:srgbClr val="CC00CC"/>
                </a:solidFill>
              </a:rPr>
              <a:t>Lamb to the slaughter</a:t>
            </a:r>
            <a:endParaRPr lang="en-GB" b="1" i="1" dirty="0">
              <a:solidFill>
                <a:srgbClr val="CC00CC"/>
              </a:solidFill>
            </a:endParaRPr>
          </a:p>
        </p:txBody>
      </p:sp>
      <p:sp>
        <p:nvSpPr>
          <p:cNvPr id="11" name="TextBox 10"/>
          <p:cNvSpPr txBox="1"/>
          <p:nvPr/>
        </p:nvSpPr>
        <p:spPr>
          <a:xfrm rot="967854">
            <a:off x="6844259" y="2771534"/>
            <a:ext cx="1871963" cy="2585323"/>
          </a:xfrm>
          <a:prstGeom prst="rect">
            <a:avLst/>
          </a:prstGeom>
          <a:noFill/>
        </p:spPr>
        <p:txBody>
          <a:bodyPr wrap="square" rtlCol="0">
            <a:spAutoFit/>
          </a:bodyPr>
          <a:lstStyle/>
          <a:p>
            <a:r>
              <a:rPr lang="en-GB" b="1" i="1" dirty="0" smtClean="0">
                <a:solidFill>
                  <a:srgbClr val="FF0000"/>
                </a:solidFill>
              </a:rPr>
              <a:t>Mary had a little lamb, it’s fleece as white as snow;</a:t>
            </a:r>
          </a:p>
          <a:p>
            <a:r>
              <a:rPr lang="en-GB" b="1" i="1" dirty="0" smtClean="0">
                <a:solidFill>
                  <a:srgbClr val="FF0000"/>
                </a:solidFill>
              </a:rPr>
              <a:t>And every where that Mary went the lamb was sure to go.</a:t>
            </a:r>
            <a:endParaRPr lang="en-GB" b="1" i="1" dirty="0">
              <a:solidFill>
                <a:srgbClr val="FF0000"/>
              </a:solidFill>
            </a:endParaRPr>
          </a:p>
        </p:txBody>
      </p:sp>
      <p:sp>
        <p:nvSpPr>
          <p:cNvPr id="12" name="TextBox 11"/>
          <p:cNvSpPr txBox="1"/>
          <p:nvPr/>
        </p:nvSpPr>
        <p:spPr>
          <a:xfrm rot="20782439">
            <a:off x="1907704" y="3853190"/>
            <a:ext cx="3384376" cy="369332"/>
          </a:xfrm>
          <a:prstGeom prst="rect">
            <a:avLst/>
          </a:prstGeom>
          <a:noFill/>
        </p:spPr>
        <p:txBody>
          <a:bodyPr wrap="square" rtlCol="0">
            <a:spAutoFit/>
          </a:bodyPr>
          <a:lstStyle/>
          <a:p>
            <a:r>
              <a:rPr lang="en-GB" b="1" i="1" dirty="0" smtClean="0">
                <a:solidFill>
                  <a:srgbClr val="00FF00"/>
                </a:solidFill>
              </a:rPr>
              <a:t>Two shakes of a lambs tail</a:t>
            </a:r>
            <a:endParaRPr lang="en-GB" b="1" i="1" dirty="0">
              <a:solidFill>
                <a:srgbClr val="00FF00"/>
              </a:solidFill>
            </a:endParaRPr>
          </a:p>
        </p:txBody>
      </p:sp>
      <p:sp>
        <p:nvSpPr>
          <p:cNvPr id="13" name="TextBox 12"/>
          <p:cNvSpPr txBox="1"/>
          <p:nvPr/>
        </p:nvSpPr>
        <p:spPr>
          <a:xfrm rot="20419700">
            <a:off x="539552" y="4941168"/>
            <a:ext cx="2160240" cy="1200329"/>
          </a:xfrm>
          <a:prstGeom prst="rect">
            <a:avLst/>
          </a:prstGeom>
          <a:noFill/>
        </p:spPr>
        <p:txBody>
          <a:bodyPr wrap="square" rtlCol="0">
            <a:spAutoFit/>
          </a:bodyPr>
          <a:lstStyle/>
          <a:p>
            <a:r>
              <a:rPr lang="en-GB" b="1" i="1" dirty="0" smtClean="0">
                <a:solidFill>
                  <a:srgbClr val="FF3300"/>
                </a:solidFill>
              </a:rPr>
              <a:t>March comes in like a lion and goes out like a lamb</a:t>
            </a:r>
            <a:endParaRPr lang="en-GB" b="1" i="1" dirty="0">
              <a:solidFill>
                <a:srgbClr val="FF3300"/>
              </a:solidFill>
            </a:endParaRPr>
          </a:p>
        </p:txBody>
      </p:sp>
      <p:sp>
        <p:nvSpPr>
          <p:cNvPr id="14" name="TextBox 13"/>
          <p:cNvSpPr txBox="1"/>
          <p:nvPr/>
        </p:nvSpPr>
        <p:spPr>
          <a:xfrm rot="1208022">
            <a:off x="4573455" y="4427179"/>
            <a:ext cx="2202738" cy="923330"/>
          </a:xfrm>
          <a:prstGeom prst="rect">
            <a:avLst/>
          </a:prstGeom>
          <a:noFill/>
        </p:spPr>
        <p:txBody>
          <a:bodyPr wrap="square" rtlCol="0">
            <a:spAutoFit/>
          </a:bodyPr>
          <a:lstStyle/>
          <a:p>
            <a:r>
              <a:rPr lang="en-GB" b="1" i="1" dirty="0" smtClean="0">
                <a:solidFill>
                  <a:schemeClr val="accent6">
                    <a:lumMod val="60000"/>
                    <a:lumOff val="40000"/>
                  </a:schemeClr>
                </a:solidFill>
              </a:rPr>
              <a:t>Separate the sheep from the goats</a:t>
            </a:r>
            <a:endParaRPr lang="en-GB" b="1" i="1" dirty="0">
              <a:solidFill>
                <a:schemeClr val="accent6">
                  <a:lumMod val="60000"/>
                  <a:lumOff val="40000"/>
                </a:schemeClr>
              </a:solidFill>
            </a:endParaRPr>
          </a:p>
        </p:txBody>
      </p:sp>
      <p:sp>
        <p:nvSpPr>
          <p:cNvPr id="16" name="TextBox 15"/>
          <p:cNvSpPr txBox="1"/>
          <p:nvPr/>
        </p:nvSpPr>
        <p:spPr>
          <a:xfrm rot="862892">
            <a:off x="2434470" y="4727931"/>
            <a:ext cx="2233435" cy="646331"/>
          </a:xfrm>
          <a:prstGeom prst="rect">
            <a:avLst/>
          </a:prstGeom>
          <a:noFill/>
        </p:spPr>
        <p:txBody>
          <a:bodyPr wrap="square" rtlCol="0">
            <a:spAutoFit/>
          </a:bodyPr>
          <a:lstStyle/>
          <a:p>
            <a:r>
              <a:rPr lang="en-GB" b="1" i="1" dirty="0" smtClean="0">
                <a:solidFill>
                  <a:srgbClr val="008000"/>
                </a:solidFill>
              </a:rPr>
              <a:t>Pull the wool over her eyes</a:t>
            </a:r>
            <a:endParaRPr lang="en-GB" b="1" i="1" dirty="0">
              <a:solidFill>
                <a:srgbClr val="008000"/>
              </a:solidFill>
            </a:endParaRPr>
          </a:p>
        </p:txBody>
      </p:sp>
      <p:sp>
        <p:nvSpPr>
          <p:cNvPr id="17" name="TextBox 16"/>
          <p:cNvSpPr txBox="1"/>
          <p:nvPr/>
        </p:nvSpPr>
        <p:spPr>
          <a:xfrm rot="20781610">
            <a:off x="2291551" y="5515671"/>
            <a:ext cx="2821883" cy="369332"/>
          </a:xfrm>
          <a:prstGeom prst="rect">
            <a:avLst/>
          </a:prstGeom>
          <a:noFill/>
        </p:spPr>
        <p:txBody>
          <a:bodyPr wrap="square" rtlCol="0">
            <a:spAutoFit/>
          </a:bodyPr>
          <a:lstStyle/>
          <a:p>
            <a:r>
              <a:rPr lang="en-GB" b="1" i="1" dirty="0" smtClean="0">
                <a:solidFill>
                  <a:srgbClr val="FFC000"/>
                </a:solidFill>
              </a:rPr>
              <a:t>Bless his cotton socks</a:t>
            </a:r>
            <a:endParaRPr lang="en-GB" b="1" i="1" dirty="0">
              <a:solidFill>
                <a:srgbClr val="FFC000"/>
              </a:solidFill>
            </a:endParaRPr>
          </a:p>
        </p:txBody>
      </p:sp>
      <p:sp>
        <p:nvSpPr>
          <p:cNvPr id="18" name="TextBox 17"/>
          <p:cNvSpPr txBox="1"/>
          <p:nvPr/>
        </p:nvSpPr>
        <p:spPr>
          <a:xfrm>
            <a:off x="5674824" y="5494020"/>
            <a:ext cx="3361672" cy="954107"/>
          </a:xfrm>
          <a:prstGeom prst="rect">
            <a:avLst/>
          </a:prstGeom>
          <a:noFill/>
        </p:spPr>
        <p:txBody>
          <a:bodyPr wrap="square" rtlCol="0">
            <a:spAutoFit/>
          </a:bodyPr>
          <a:lstStyle/>
          <a:p>
            <a:r>
              <a:rPr lang="en-GB" sz="2800" b="1" i="1" dirty="0" smtClean="0"/>
              <a:t>CAN YOU THINK OF ANY MORE?</a:t>
            </a:r>
            <a:endParaRPr lang="en-GB" sz="2800" b="1" i="1" dirty="0"/>
          </a:p>
        </p:txBody>
      </p:sp>
      <p:sp>
        <p:nvSpPr>
          <p:cNvPr id="19" name="TextBox 18"/>
          <p:cNvSpPr txBox="1"/>
          <p:nvPr/>
        </p:nvSpPr>
        <p:spPr>
          <a:xfrm>
            <a:off x="2746777" y="1700808"/>
            <a:ext cx="1333557" cy="646331"/>
          </a:xfrm>
          <a:prstGeom prst="rect">
            <a:avLst/>
          </a:prstGeom>
          <a:noFill/>
        </p:spPr>
        <p:txBody>
          <a:bodyPr wrap="square" rtlCol="0">
            <a:spAutoFit/>
          </a:bodyPr>
          <a:lstStyle/>
          <a:p>
            <a:r>
              <a:rPr lang="en-GB" b="1" i="1" dirty="0" smtClean="0">
                <a:solidFill>
                  <a:srgbClr val="C00000"/>
                </a:solidFill>
              </a:rPr>
              <a:t>Dyed in wool</a:t>
            </a:r>
            <a:endParaRPr lang="en-GB" b="1" i="1" dirty="0">
              <a:solidFill>
                <a:srgbClr val="C00000"/>
              </a:solidFill>
            </a:endParaRPr>
          </a:p>
        </p:txBody>
      </p:sp>
      <p:sp>
        <p:nvSpPr>
          <p:cNvPr id="20" name="TextBox 19"/>
          <p:cNvSpPr txBox="1"/>
          <p:nvPr/>
        </p:nvSpPr>
        <p:spPr>
          <a:xfrm rot="735337">
            <a:off x="3614470" y="5892444"/>
            <a:ext cx="2030493" cy="646331"/>
          </a:xfrm>
          <a:prstGeom prst="rect">
            <a:avLst/>
          </a:prstGeom>
          <a:noFill/>
        </p:spPr>
        <p:txBody>
          <a:bodyPr wrap="square" rtlCol="0">
            <a:spAutoFit/>
          </a:bodyPr>
          <a:lstStyle/>
          <a:p>
            <a:r>
              <a:rPr lang="en-GB" b="1" i="1" dirty="0" smtClean="0">
                <a:solidFill>
                  <a:schemeClr val="bg2">
                    <a:lumMod val="50000"/>
                  </a:schemeClr>
                </a:solidFill>
              </a:rPr>
              <a:t>A wolf in sheep’s clothing</a:t>
            </a:r>
            <a:endParaRPr lang="en-GB" b="1" i="1" dirty="0">
              <a:solidFill>
                <a:schemeClr val="bg2">
                  <a:lumMod val="50000"/>
                </a:schemeClr>
              </a:solidFill>
            </a:endParaRPr>
          </a:p>
        </p:txBody>
      </p:sp>
    </p:spTree>
    <p:extLst>
      <p:ext uri="{BB962C8B-B14F-4D97-AF65-F5344CB8AC3E}">
        <p14:creationId xmlns:p14="http://schemas.microsoft.com/office/powerpoint/2010/main" val="3544917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987824" y="188640"/>
            <a:ext cx="5698976" cy="1584176"/>
          </a:xfrm>
        </p:spPr>
        <p:txBody>
          <a:bodyPr>
            <a:normAutofit fontScale="90000"/>
          </a:bodyPr>
          <a:lstStyle/>
          <a:p>
            <a:pPr algn="ctr"/>
            <a:r>
              <a:rPr lang="en-GB" sz="3200" i="1" u="sng" dirty="0" smtClean="0">
                <a:solidFill>
                  <a:srgbClr val="00B050"/>
                </a:solidFill>
              </a:rPr>
              <a:t>In the 12th &amp; 13th Centuries Shrewsbury was the Foremost market town in the Marches</a:t>
            </a:r>
            <a:endParaRPr lang="en-GB" sz="3200" i="1" u="sng" dirty="0">
              <a:solidFill>
                <a:srgbClr val="00B050"/>
              </a:solidFill>
            </a:endParaRPr>
          </a:p>
        </p:txBody>
      </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848" y="1929174"/>
            <a:ext cx="3490526" cy="4213417"/>
          </a:xfrm>
          <a:prstGeom prst="rect">
            <a:avLst/>
          </a:prstGeom>
          <a:ln w="38100">
            <a:solidFill>
              <a:schemeClr val="tx1"/>
            </a:solidFill>
          </a:ln>
        </p:spPr>
      </p:pic>
      <p:sp>
        <p:nvSpPr>
          <p:cNvPr id="32" name="TextBox 31"/>
          <p:cNvSpPr txBox="1"/>
          <p:nvPr/>
        </p:nvSpPr>
        <p:spPr>
          <a:xfrm>
            <a:off x="6948264" y="3319868"/>
            <a:ext cx="1944216" cy="461665"/>
          </a:xfrm>
          <a:prstGeom prst="rect">
            <a:avLst/>
          </a:prstGeom>
          <a:noFill/>
        </p:spPr>
        <p:txBody>
          <a:bodyPr wrap="square" rtlCol="0">
            <a:spAutoFit/>
          </a:bodyPr>
          <a:lstStyle/>
          <a:p>
            <a:r>
              <a:rPr lang="en-GB" sz="2400" dirty="0" smtClean="0"/>
              <a:t>Shrewsbury</a:t>
            </a:r>
            <a:endParaRPr lang="en-GB" sz="2400" dirty="0"/>
          </a:p>
        </p:txBody>
      </p:sp>
      <p:sp>
        <p:nvSpPr>
          <p:cNvPr id="33" name="Left Arrow 32"/>
          <p:cNvSpPr/>
          <p:nvPr/>
        </p:nvSpPr>
        <p:spPr>
          <a:xfrm>
            <a:off x="5969856" y="333916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rot="10800000" flipV="1">
            <a:off x="323527" y="989705"/>
            <a:ext cx="2520281" cy="830997"/>
          </a:xfrm>
          <a:prstGeom prst="rect">
            <a:avLst/>
          </a:prstGeom>
          <a:noFill/>
        </p:spPr>
        <p:txBody>
          <a:bodyPr wrap="square" rtlCol="0">
            <a:spAutoFit/>
          </a:bodyPr>
          <a:lstStyle/>
          <a:p>
            <a:pPr algn="ctr"/>
            <a:r>
              <a:rPr lang="en-GB" sz="2400" dirty="0" smtClean="0">
                <a:latin typeface="AR BERKLEY" panose="02000000000000000000" pitchFamily="2" charset="0"/>
              </a:rPr>
              <a:t>Henry 111</a:t>
            </a:r>
          </a:p>
          <a:p>
            <a:pPr algn="ctr"/>
            <a:r>
              <a:rPr lang="en-GB" sz="2400" dirty="0" smtClean="0">
                <a:latin typeface="AR BERKLEY" panose="02000000000000000000" pitchFamily="2" charset="0"/>
              </a:rPr>
              <a:t> (1154-1189).</a:t>
            </a:r>
          </a:p>
        </p:txBody>
      </p:sp>
      <p:sp>
        <p:nvSpPr>
          <p:cNvPr id="5" name="TextBox 4"/>
          <p:cNvSpPr txBox="1"/>
          <p:nvPr/>
        </p:nvSpPr>
        <p:spPr>
          <a:xfrm>
            <a:off x="323527" y="3823794"/>
            <a:ext cx="2664297" cy="2308324"/>
          </a:xfrm>
          <a:prstGeom prst="rect">
            <a:avLst/>
          </a:prstGeom>
          <a:noFill/>
        </p:spPr>
        <p:txBody>
          <a:bodyPr wrap="square" rtlCol="0">
            <a:spAutoFit/>
          </a:bodyPr>
          <a:lstStyle/>
          <a:p>
            <a:r>
              <a:rPr lang="en-GB" sz="2400" dirty="0" smtClean="0">
                <a:latin typeface="AR BLANCA" panose="02000000000000000000" pitchFamily="2" charset="0"/>
              </a:rPr>
              <a:t>Henry forbids wool merchants to buy any wool or cloth in the County apart from in Market towns</a:t>
            </a:r>
            <a:endParaRPr lang="en-GB" sz="2400" dirty="0">
              <a:latin typeface="AR BLANCA" panose="02000000000000000000" pitchFamily="2"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196" y="1820703"/>
            <a:ext cx="2343150" cy="1952625"/>
          </a:xfrm>
          <a:prstGeom prst="rect">
            <a:avLst/>
          </a:prstGeom>
        </p:spPr>
      </p:pic>
    </p:spTree>
    <p:extLst>
      <p:ext uri="{BB962C8B-B14F-4D97-AF65-F5344CB8AC3E}">
        <p14:creationId xmlns:p14="http://schemas.microsoft.com/office/powerpoint/2010/main" val="2821589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23012">
            <a:off x="5242763" y="4776321"/>
            <a:ext cx="2797317" cy="1715427"/>
          </a:xfrm>
          <a:prstGeom prst="rect">
            <a:avLst/>
          </a:prstGeom>
          <a:ln w="38100">
            <a:solidFill>
              <a:schemeClr val="tx1">
                <a:lumMod val="65000"/>
                <a:lumOff val="35000"/>
              </a:schemeClr>
            </a:solidFill>
          </a:ln>
        </p:spPr>
      </p:pic>
      <p:sp>
        <p:nvSpPr>
          <p:cNvPr id="8" name="TextBox 7"/>
          <p:cNvSpPr txBox="1"/>
          <p:nvPr/>
        </p:nvSpPr>
        <p:spPr>
          <a:xfrm>
            <a:off x="611025" y="116633"/>
            <a:ext cx="5041095" cy="954107"/>
          </a:xfrm>
          <a:prstGeom prst="rect">
            <a:avLst/>
          </a:prstGeom>
          <a:noFill/>
        </p:spPr>
        <p:txBody>
          <a:bodyPr wrap="square" rtlCol="0">
            <a:spAutoFit/>
          </a:bodyPr>
          <a:lstStyle/>
          <a:p>
            <a:endParaRPr lang="en-GB" sz="2800" dirty="0" smtClean="0">
              <a:solidFill>
                <a:schemeClr val="accent3"/>
              </a:solidFill>
            </a:endParaRPr>
          </a:p>
          <a:p>
            <a:endParaRPr lang="en-GB" sz="2800" dirty="0">
              <a:solidFill>
                <a:schemeClr val="accent3"/>
              </a:solidFill>
            </a:endParaRPr>
          </a:p>
        </p:txBody>
      </p:sp>
      <p:sp>
        <p:nvSpPr>
          <p:cNvPr id="10" name="TextBox 9"/>
          <p:cNvSpPr txBox="1"/>
          <p:nvPr/>
        </p:nvSpPr>
        <p:spPr>
          <a:xfrm>
            <a:off x="761292" y="116632"/>
            <a:ext cx="7771148" cy="1077218"/>
          </a:xfrm>
          <a:prstGeom prst="rect">
            <a:avLst/>
          </a:prstGeom>
          <a:noFill/>
        </p:spPr>
        <p:txBody>
          <a:bodyPr wrap="square" rtlCol="0">
            <a:spAutoFit/>
          </a:bodyPr>
          <a:lstStyle/>
          <a:p>
            <a:pPr algn="ctr"/>
            <a:r>
              <a:rPr lang="en-GB" sz="3200" b="1" i="1" u="sng" dirty="0" smtClean="0"/>
              <a:t>Nicholas De </a:t>
            </a:r>
            <a:r>
              <a:rPr lang="en-GB" sz="3200" b="1" i="1" u="sng" dirty="0" err="1" smtClean="0"/>
              <a:t>Ludlowe</a:t>
            </a:r>
            <a:r>
              <a:rPr lang="en-GB" sz="3200" b="1" i="1" u="sng" dirty="0" smtClean="0"/>
              <a:t> the </a:t>
            </a:r>
          </a:p>
          <a:p>
            <a:pPr algn="ctr"/>
            <a:r>
              <a:rPr lang="en-GB" sz="3200" b="1" i="1" u="sng" dirty="0" smtClean="0"/>
              <a:t>“King’s Merchant”</a:t>
            </a:r>
            <a:endParaRPr lang="en-GB" sz="3200" b="1" i="1" u="sng"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55138">
            <a:off x="223279" y="1583916"/>
            <a:ext cx="2870759" cy="1931759"/>
          </a:xfrm>
          <a:prstGeom prst="rect">
            <a:avLst/>
          </a:prstGeom>
        </p:spPr>
      </p:pic>
      <p:sp>
        <p:nvSpPr>
          <p:cNvPr id="3" name="TextBox 2"/>
          <p:cNvSpPr txBox="1"/>
          <p:nvPr/>
        </p:nvSpPr>
        <p:spPr>
          <a:xfrm rot="9668365" flipV="1">
            <a:off x="842742" y="3459081"/>
            <a:ext cx="2595639" cy="935030"/>
          </a:xfrm>
          <a:prstGeom prst="rect">
            <a:avLst/>
          </a:prstGeom>
          <a:noFill/>
        </p:spPr>
        <p:txBody>
          <a:bodyPr wrap="square" rtlCol="0">
            <a:spAutoFit/>
          </a:bodyPr>
          <a:lstStyle/>
          <a:p>
            <a:r>
              <a:rPr lang="en-GB" dirty="0" smtClean="0"/>
              <a:t>Shepherd and his flock from an early manuscript</a:t>
            </a:r>
            <a:endParaRPr lang="en-GB" dirty="0"/>
          </a:p>
        </p:txBody>
      </p:sp>
      <p:sp>
        <p:nvSpPr>
          <p:cNvPr id="14" name="TextBox 13"/>
          <p:cNvSpPr txBox="1"/>
          <p:nvPr/>
        </p:nvSpPr>
        <p:spPr>
          <a:xfrm rot="10027371" flipV="1">
            <a:off x="1136621" y="5150174"/>
            <a:ext cx="4616763" cy="523220"/>
          </a:xfrm>
          <a:prstGeom prst="rect">
            <a:avLst/>
          </a:prstGeom>
          <a:noFill/>
        </p:spPr>
        <p:txBody>
          <a:bodyPr wrap="square" rtlCol="0">
            <a:spAutoFit/>
          </a:bodyPr>
          <a:lstStyle/>
          <a:p>
            <a:r>
              <a:rPr lang="en-GB" sz="2800" b="1" dirty="0" smtClean="0">
                <a:solidFill>
                  <a:srgbClr val="FF0000"/>
                </a:solidFill>
              </a:rPr>
              <a:t>Laurence De </a:t>
            </a:r>
            <a:r>
              <a:rPr lang="en-GB" sz="2800" b="1" dirty="0" err="1" smtClean="0">
                <a:solidFill>
                  <a:srgbClr val="FF0000"/>
                </a:solidFill>
              </a:rPr>
              <a:t>Ludlowe</a:t>
            </a:r>
            <a:endParaRPr lang="en-GB" sz="2800" b="1" dirty="0">
              <a:solidFill>
                <a:srgbClr val="FF0000"/>
              </a:solidFill>
            </a:endParaRPr>
          </a:p>
        </p:txBody>
      </p:sp>
      <p:sp>
        <p:nvSpPr>
          <p:cNvPr id="15" name="TextBox 14"/>
          <p:cNvSpPr txBox="1"/>
          <p:nvPr/>
        </p:nvSpPr>
        <p:spPr>
          <a:xfrm>
            <a:off x="3519831" y="1193851"/>
            <a:ext cx="5012609" cy="4185761"/>
          </a:xfrm>
          <a:prstGeom prst="rect">
            <a:avLst/>
          </a:prstGeom>
          <a:noFill/>
        </p:spPr>
        <p:txBody>
          <a:bodyPr wrap="square" rtlCol="0">
            <a:spAutoFit/>
          </a:bodyPr>
          <a:lstStyle/>
          <a:p>
            <a:pPr algn="ctr"/>
            <a:r>
              <a:rPr lang="en-GB" sz="2000" dirty="0" smtClean="0">
                <a:solidFill>
                  <a:srgbClr val="FF0000"/>
                </a:solidFill>
              </a:rPr>
              <a:t>1261 …155 sacks of wool</a:t>
            </a:r>
          </a:p>
          <a:p>
            <a:pPr algn="ctr"/>
            <a:r>
              <a:rPr lang="en-GB" sz="2000" dirty="0" smtClean="0">
                <a:solidFill>
                  <a:srgbClr val="2309E3"/>
                </a:solidFill>
              </a:rPr>
              <a:t>1262……38 sacks of wool</a:t>
            </a:r>
          </a:p>
          <a:p>
            <a:pPr algn="ctr"/>
            <a:r>
              <a:rPr lang="en-GB" sz="2400" dirty="0" smtClean="0">
                <a:solidFill>
                  <a:schemeClr val="tx1">
                    <a:lumMod val="85000"/>
                    <a:lumOff val="15000"/>
                  </a:schemeClr>
                </a:solidFill>
              </a:rPr>
              <a:t>TOTAL…..193 sacks </a:t>
            </a:r>
            <a:endParaRPr lang="en-GB" sz="2400" dirty="0">
              <a:solidFill>
                <a:schemeClr val="tx1">
                  <a:lumMod val="85000"/>
                  <a:lumOff val="15000"/>
                </a:schemeClr>
              </a:solidFill>
            </a:endParaRPr>
          </a:p>
          <a:p>
            <a:pPr algn="ctr"/>
            <a:r>
              <a:rPr lang="en-GB" sz="2400" dirty="0" smtClean="0">
                <a:solidFill>
                  <a:srgbClr val="00642D"/>
                </a:solidFill>
              </a:rPr>
              <a:t>Which includes 260 fleeces in each sack</a:t>
            </a:r>
            <a:endParaRPr lang="en-GB" dirty="0">
              <a:solidFill>
                <a:srgbClr val="00B050"/>
              </a:solidFill>
            </a:endParaRPr>
          </a:p>
          <a:p>
            <a:pPr algn="ctr"/>
            <a:r>
              <a:rPr lang="en-GB" sz="2400" dirty="0" smtClean="0"/>
              <a:t>This represents over</a:t>
            </a:r>
          </a:p>
          <a:p>
            <a:pPr algn="ctr"/>
            <a:r>
              <a:rPr lang="en-GB" sz="2400" dirty="0" smtClean="0"/>
              <a:t> </a:t>
            </a:r>
            <a:r>
              <a:rPr lang="en-GB" sz="2800" b="1" u="sng" dirty="0" smtClean="0"/>
              <a:t>50,000</a:t>
            </a:r>
            <a:r>
              <a:rPr lang="en-GB" sz="2800" dirty="0" smtClean="0"/>
              <a:t> fleeces</a:t>
            </a:r>
          </a:p>
          <a:p>
            <a:pPr algn="ctr"/>
            <a:r>
              <a:rPr lang="en-GB" sz="2400" dirty="0" smtClean="0"/>
              <a:t>He was paid £2,000 by dealers in Flanders.</a:t>
            </a:r>
          </a:p>
          <a:p>
            <a:endParaRPr lang="en-GB" dirty="0">
              <a:solidFill>
                <a:schemeClr val="accent4">
                  <a:lumMod val="75000"/>
                </a:schemeClr>
              </a:solidFill>
            </a:endParaRPr>
          </a:p>
          <a:p>
            <a:endParaRPr lang="en-GB" dirty="0" smtClean="0">
              <a:solidFill>
                <a:srgbClr val="FF0000"/>
              </a:solidFill>
            </a:endParaRPr>
          </a:p>
          <a:p>
            <a:endParaRPr lang="en-GB" dirty="0">
              <a:solidFill>
                <a:srgbClr val="FF0000"/>
              </a:solidFill>
            </a:endParaRPr>
          </a:p>
        </p:txBody>
      </p:sp>
      <p:sp>
        <p:nvSpPr>
          <p:cNvPr id="17" name="TextBox 16"/>
          <p:cNvSpPr txBox="1"/>
          <p:nvPr/>
        </p:nvSpPr>
        <p:spPr>
          <a:xfrm>
            <a:off x="2339752" y="6021288"/>
            <a:ext cx="3024336" cy="461665"/>
          </a:xfrm>
          <a:prstGeom prst="rect">
            <a:avLst/>
          </a:prstGeom>
          <a:noFill/>
        </p:spPr>
        <p:txBody>
          <a:bodyPr wrap="square" rtlCol="0">
            <a:spAutoFit/>
          </a:bodyPr>
          <a:lstStyle/>
          <a:p>
            <a:r>
              <a:rPr lang="en-GB" sz="2400" b="1" i="1" dirty="0" err="1" smtClean="0"/>
              <a:t>Stokesay</a:t>
            </a:r>
            <a:r>
              <a:rPr lang="en-GB" sz="2400" b="1" i="1" dirty="0" smtClean="0"/>
              <a:t> Castle</a:t>
            </a:r>
            <a:endParaRPr lang="en-GB" sz="2400" b="1" i="1" dirty="0"/>
          </a:p>
        </p:txBody>
      </p:sp>
    </p:spTree>
    <p:extLst>
      <p:ext uri="{BB962C8B-B14F-4D97-AF65-F5344CB8AC3E}">
        <p14:creationId xmlns:p14="http://schemas.microsoft.com/office/powerpoint/2010/main" val="933809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484784"/>
            <a:ext cx="8064896" cy="4154984"/>
          </a:xfrm>
          <a:prstGeom prst="rect">
            <a:avLst/>
          </a:prstGeom>
          <a:noFill/>
        </p:spPr>
        <p:txBody>
          <a:bodyPr wrap="square" rtlCol="0">
            <a:spAutoFit/>
          </a:bodyPr>
          <a:lstStyle/>
          <a:p>
            <a:r>
              <a:rPr lang="en-GB" sz="6600" b="1" i="1" u="sng" dirty="0" smtClean="0">
                <a:solidFill>
                  <a:schemeClr val="accent2">
                    <a:lumMod val="60000"/>
                    <a:lumOff val="40000"/>
                  </a:schemeClr>
                </a:solidFill>
              </a:rPr>
              <a:t>The Rise of the         Drapers </a:t>
            </a:r>
          </a:p>
          <a:p>
            <a:r>
              <a:rPr lang="en-GB" sz="6600" b="1" i="1" u="sng" dirty="0" smtClean="0">
                <a:solidFill>
                  <a:schemeClr val="accent2">
                    <a:lumMod val="60000"/>
                    <a:lumOff val="40000"/>
                  </a:schemeClr>
                </a:solidFill>
              </a:rPr>
              <a:t>&amp; Guilds</a:t>
            </a:r>
          </a:p>
          <a:p>
            <a:endParaRPr lang="en-GB" sz="6600" b="1" i="1" u="sng" dirty="0">
              <a:solidFill>
                <a:schemeClr val="accent2">
                  <a:lumMod val="60000"/>
                  <a:lumOff val="40000"/>
                </a:schemeClr>
              </a:solidFill>
            </a:endParaRPr>
          </a:p>
        </p:txBody>
      </p:sp>
      <p:pic>
        <p:nvPicPr>
          <p:cNvPr id="1027" name="Picture 3" descr="C:\Users\New User\AppData\Local\Microsoft\Windows\INetCache\IE\L6V2XOJ3\imaguia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7666" y="2924945"/>
            <a:ext cx="3732414" cy="2484388"/>
          </a:xfrm>
          <a:prstGeom prst="rect">
            <a:avLst/>
          </a:prstGeom>
          <a:noFill/>
          <a:ln w="57150">
            <a:solidFill>
              <a:srgbClr val="FFC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322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51520" y="2132856"/>
            <a:ext cx="4038600" cy="3376269"/>
          </a:xfrm>
          <a:ln w="57150">
            <a:solidFill>
              <a:schemeClr val="accent2">
                <a:lumMod val="75000"/>
              </a:schemeClr>
            </a:solidFill>
          </a:ln>
        </p:spPr>
      </p:pic>
      <p:sp>
        <p:nvSpPr>
          <p:cNvPr id="3" name="Content Placeholder 2"/>
          <p:cNvSpPr>
            <a:spLocks noGrp="1"/>
          </p:cNvSpPr>
          <p:nvPr>
            <p:ph sz="half" idx="2"/>
          </p:nvPr>
        </p:nvSpPr>
        <p:spPr>
          <a:xfrm>
            <a:off x="4648200" y="476672"/>
            <a:ext cx="4244280" cy="6048672"/>
          </a:xfrm>
        </p:spPr>
        <p:txBody>
          <a:bodyPr>
            <a:normAutofit/>
          </a:bodyPr>
          <a:lstStyle/>
          <a:p>
            <a:r>
              <a:rPr lang="en-GB" dirty="0" smtClean="0">
                <a:solidFill>
                  <a:srgbClr val="0000FF"/>
                </a:solidFill>
              </a:rPr>
              <a:t>Draper’s first mentioned in 1204</a:t>
            </a:r>
          </a:p>
          <a:p>
            <a:endParaRPr lang="en-GB" dirty="0">
              <a:solidFill>
                <a:srgbClr val="0000FF"/>
              </a:solidFill>
            </a:endParaRPr>
          </a:p>
          <a:p>
            <a:r>
              <a:rPr lang="en-GB" dirty="0" smtClean="0">
                <a:solidFill>
                  <a:srgbClr val="0000FF"/>
                </a:solidFill>
              </a:rPr>
              <a:t>By the end of the 14</a:t>
            </a:r>
            <a:r>
              <a:rPr lang="en-GB" baseline="30000" dirty="0" smtClean="0">
                <a:solidFill>
                  <a:srgbClr val="0000FF"/>
                </a:solidFill>
              </a:rPr>
              <a:t>th</a:t>
            </a:r>
            <a:r>
              <a:rPr lang="en-GB" dirty="0" smtClean="0">
                <a:solidFill>
                  <a:srgbClr val="0000FF"/>
                </a:solidFill>
              </a:rPr>
              <a:t> Century Guilds were very important.</a:t>
            </a:r>
          </a:p>
          <a:p>
            <a:endParaRPr lang="en-GB" dirty="0">
              <a:solidFill>
                <a:srgbClr val="0000FF"/>
              </a:solidFill>
            </a:endParaRPr>
          </a:p>
          <a:p>
            <a:r>
              <a:rPr lang="en-GB" dirty="0" smtClean="0">
                <a:solidFill>
                  <a:srgbClr val="0000FF"/>
                </a:solidFill>
              </a:rPr>
              <a:t>The introduction of the Craft &amp; Merchant Guilds in a town lead to its own hierarchy and involvement in civic duty.</a:t>
            </a:r>
          </a:p>
          <a:p>
            <a:endParaRPr lang="en-GB" dirty="0">
              <a:solidFill>
                <a:srgbClr val="0000FF"/>
              </a:solidFill>
            </a:endParaRPr>
          </a:p>
          <a:p>
            <a:endParaRPr lang="en-GB" dirty="0" smtClean="0">
              <a:solidFill>
                <a:srgbClr val="0000FF"/>
              </a:solidFill>
            </a:endParaRPr>
          </a:p>
          <a:p>
            <a:endParaRPr lang="en-GB" dirty="0">
              <a:solidFill>
                <a:srgbClr val="0000FF"/>
              </a:solidFill>
            </a:endParaRPr>
          </a:p>
          <a:p>
            <a:endParaRPr lang="en-GB" dirty="0" smtClean="0">
              <a:solidFill>
                <a:srgbClr val="0000FF"/>
              </a:solidFill>
            </a:endParaRPr>
          </a:p>
        </p:txBody>
      </p:sp>
      <p:sp>
        <p:nvSpPr>
          <p:cNvPr id="4" name="Title 3"/>
          <p:cNvSpPr>
            <a:spLocks noGrp="1"/>
          </p:cNvSpPr>
          <p:nvPr>
            <p:ph type="title"/>
          </p:nvPr>
        </p:nvSpPr>
        <p:spPr>
          <a:xfrm>
            <a:off x="457200" y="274638"/>
            <a:ext cx="4042792" cy="1642194"/>
          </a:xfrm>
        </p:spPr>
        <p:txBody>
          <a:bodyPr>
            <a:normAutofit fontScale="90000"/>
          </a:bodyPr>
          <a:lstStyle/>
          <a:p>
            <a:pPr algn="ctr"/>
            <a:r>
              <a:rPr lang="en-GB" i="1" u="sng" dirty="0" smtClean="0">
                <a:solidFill>
                  <a:schemeClr val="accent1"/>
                </a:solidFill>
              </a:rPr>
              <a:t>The start of the Draper’s Guild</a:t>
            </a:r>
            <a:endParaRPr lang="en-GB" i="1" u="sng" dirty="0">
              <a:solidFill>
                <a:schemeClr val="accent1"/>
              </a:solidFill>
            </a:endParaRPr>
          </a:p>
        </p:txBody>
      </p:sp>
    </p:spTree>
    <p:extLst>
      <p:ext uri="{BB962C8B-B14F-4D97-AF65-F5344CB8AC3E}">
        <p14:creationId xmlns:p14="http://schemas.microsoft.com/office/powerpoint/2010/main" val="25311918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pPr algn="ctr"/>
            <a:r>
              <a:rPr lang="en-GB" i="1" u="sng" dirty="0" smtClean="0">
                <a:solidFill>
                  <a:srgbClr val="E05EBE"/>
                </a:solidFill>
                <a:latin typeface="AR HERMANN" panose="02000000000000000000" pitchFamily="2" charset="0"/>
              </a:rPr>
              <a:t>The </a:t>
            </a:r>
            <a:r>
              <a:rPr lang="en-GB" i="1" u="sng" dirty="0" err="1" smtClean="0">
                <a:solidFill>
                  <a:srgbClr val="E05EBE"/>
                </a:solidFill>
                <a:latin typeface="AR HERMANN" panose="02000000000000000000" pitchFamily="2" charset="0"/>
              </a:rPr>
              <a:t>Almshouses</a:t>
            </a:r>
            <a:r>
              <a:rPr lang="en-GB" i="1" u="sng" dirty="0" smtClean="0">
                <a:solidFill>
                  <a:srgbClr val="E05EBE"/>
                </a:solidFill>
                <a:latin typeface="AR HERMANN" panose="02000000000000000000" pitchFamily="2" charset="0"/>
              </a:rPr>
              <a:t> &amp; </a:t>
            </a:r>
            <a:r>
              <a:rPr lang="en-GB" i="1" u="sng" dirty="0" err="1" smtClean="0">
                <a:solidFill>
                  <a:srgbClr val="E05EBE"/>
                </a:solidFill>
                <a:latin typeface="AR HERMANN" panose="02000000000000000000" pitchFamily="2" charset="0"/>
              </a:rPr>
              <a:t>Degory</a:t>
            </a:r>
            <a:r>
              <a:rPr lang="en-GB" i="1" u="sng" dirty="0" smtClean="0">
                <a:solidFill>
                  <a:srgbClr val="E05EBE"/>
                </a:solidFill>
                <a:latin typeface="AR HERMANN" panose="02000000000000000000" pitchFamily="2" charset="0"/>
              </a:rPr>
              <a:t> </a:t>
            </a:r>
            <a:r>
              <a:rPr lang="en-GB" i="1" u="sng" dirty="0" err="1" smtClean="0">
                <a:solidFill>
                  <a:srgbClr val="E05EBE"/>
                </a:solidFill>
                <a:latin typeface="AR HERMANN" panose="02000000000000000000" pitchFamily="2" charset="0"/>
              </a:rPr>
              <a:t>Watur</a:t>
            </a:r>
            <a:endParaRPr lang="en-GB" i="1" u="sng" dirty="0">
              <a:solidFill>
                <a:srgbClr val="E05EBE"/>
              </a:solidFill>
              <a:latin typeface="AR HERMANN" panose="02000000000000000000" pitchFamily="2"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042470"/>
            <a:ext cx="2451100" cy="35306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7504" y="4797152"/>
            <a:ext cx="2880320" cy="1815882"/>
          </a:xfrm>
          <a:prstGeom prst="rect">
            <a:avLst/>
          </a:prstGeom>
          <a:noFill/>
        </p:spPr>
        <p:txBody>
          <a:bodyPr wrap="square" rtlCol="0">
            <a:spAutoFit/>
          </a:bodyPr>
          <a:lstStyle/>
          <a:p>
            <a:pPr algn="ctr"/>
            <a:r>
              <a:rPr lang="en-GB" sz="2800" b="1" i="1" dirty="0" err="1" smtClean="0">
                <a:latin typeface="Agency FB" panose="020B0503020202020204" pitchFamily="34" charset="0"/>
              </a:rPr>
              <a:t>Degory</a:t>
            </a:r>
            <a:r>
              <a:rPr lang="en-GB" sz="2800" b="1" i="1" dirty="0" smtClean="0">
                <a:latin typeface="Agency FB" panose="020B0503020202020204" pitchFamily="34" charset="0"/>
              </a:rPr>
              <a:t> </a:t>
            </a:r>
            <a:r>
              <a:rPr lang="en-GB" sz="2800" b="1" i="1" dirty="0" err="1" smtClean="0">
                <a:latin typeface="Agency FB" panose="020B0503020202020204" pitchFamily="34" charset="0"/>
              </a:rPr>
              <a:t>Watur</a:t>
            </a:r>
            <a:r>
              <a:rPr lang="en-GB" sz="2800" b="1" i="1" dirty="0" smtClean="0">
                <a:latin typeface="Agency FB" panose="020B0503020202020204" pitchFamily="34" charset="0"/>
              </a:rPr>
              <a:t> and his wife. This can be seen in the Draper’s Hall today</a:t>
            </a:r>
            <a:endParaRPr lang="en-GB" sz="2800" b="1" i="1" dirty="0">
              <a:latin typeface="Agency FB" panose="020B0503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80076">
            <a:off x="2640231" y="1340768"/>
            <a:ext cx="3953407" cy="2951328"/>
          </a:xfrm>
          <a:prstGeom prst="rect">
            <a:avLst/>
          </a:prstGeom>
          <a:ln w="38100">
            <a:solidFill>
              <a:schemeClr val="accent3">
                <a:lumMod val="75000"/>
              </a:schemeClr>
            </a:solidFill>
          </a:ln>
        </p:spPr>
      </p:pic>
      <p:sp>
        <p:nvSpPr>
          <p:cNvPr id="5" name="TextBox 4"/>
          <p:cNvSpPr txBox="1"/>
          <p:nvPr/>
        </p:nvSpPr>
        <p:spPr>
          <a:xfrm>
            <a:off x="3275856" y="4573070"/>
            <a:ext cx="3456384" cy="1323439"/>
          </a:xfrm>
          <a:prstGeom prst="rect">
            <a:avLst/>
          </a:prstGeom>
          <a:noFill/>
        </p:spPr>
        <p:txBody>
          <a:bodyPr wrap="square" rtlCol="0">
            <a:spAutoFit/>
          </a:bodyPr>
          <a:lstStyle/>
          <a:p>
            <a:pPr algn="ctr"/>
            <a:r>
              <a:rPr lang="en-GB" sz="2000" b="1" i="1" dirty="0" smtClean="0"/>
              <a:t>Single cell </a:t>
            </a:r>
            <a:r>
              <a:rPr lang="en-GB" sz="2000" b="1" i="1" dirty="0" err="1" smtClean="0"/>
              <a:t>almshouses</a:t>
            </a:r>
            <a:r>
              <a:rPr lang="en-GB" sz="2000" b="1" i="1" dirty="0" smtClean="0"/>
              <a:t> with open hearth were built along the West side of St Mary’s churchyard</a:t>
            </a:r>
            <a:r>
              <a:rPr lang="en-GB" sz="2000" dirty="0" smtClean="0"/>
              <a:t>.</a:t>
            </a:r>
            <a:endParaRPr lang="en-GB" sz="2000" dirty="0"/>
          </a:p>
        </p:txBody>
      </p:sp>
      <p:sp>
        <p:nvSpPr>
          <p:cNvPr id="7" name="TextBox 6"/>
          <p:cNvSpPr txBox="1"/>
          <p:nvPr/>
        </p:nvSpPr>
        <p:spPr>
          <a:xfrm>
            <a:off x="7092280" y="3637025"/>
            <a:ext cx="1944216" cy="1477328"/>
          </a:xfrm>
          <a:prstGeom prst="rect">
            <a:avLst/>
          </a:prstGeom>
          <a:noFill/>
        </p:spPr>
        <p:txBody>
          <a:bodyPr wrap="square" rtlCol="0">
            <a:spAutoFit/>
          </a:bodyPr>
          <a:lstStyle/>
          <a:p>
            <a:pPr algn="ctr"/>
            <a:r>
              <a:rPr lang="en-GB" b="1" i="1" dirty="0" smtClean="0"/>
              <a:t>This is where the first </a:t>
            </a:r>
            <a:r>
              <a:rPr lang="en-GB" b="1" i="1" dirty="0" err="1" smtClean="0"/>
              <a:t>almshouses</a:t>
            </a:r>
            <a:endParaRPr lang="en-GB" b="1" i="1" dirty="0" smtClean="0"/>
          </a:p>
          <a:p>
            <a:pPr algn="ctr"/>
            <a:r>
              <a:rPr lang="en-GB" b="1" i="1" dirty="0"/>
              <a:t>w</a:t>
            </a:r>
            <a:r>
              <a:rPr lang="en-GB" b="1" i="1" dirty="0" smtClean="0"/>
              <a:t>ould have stood</a:t>
            </a:r>
            <a:endParaRPr lang="en-GB" b="1" i="1" dirty="0"/>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1342839">
            <a:off x="6453412" y="1531168"/>
            <a:ext cx="2555776" cy="1916832"/>
          </a:xfrm>
          <a:prstGeom prst="rect">
            <a:avLst/>
          </a:prstGeom>
          <a:ln w="38100">
            <a:solidFill>
              <a:srgbClr val="00B050"/>
            </a:solidFill>
          </a:ln>
        </p:spPr>
      </p:pic>
    </p:spTree>
    <p:extLst>
      <p:ext uri="{BB962C8B-B14F-4D97-AF65-F5344CB8AC3E}">
        <p14:creationId xmlns:p14="http://schemas.microsoft.com/office/powerpoint/2010/main" val="517851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i="1" u="sng" dirty="0" smtClean="0">
                <a:solidFill>
                  <a:srgbClr val="7030A0"/>
                </a:solidFill>
              </a:rPr>
              <a:t>1462 –Shrewsbury Draper’s Company received Royal Charter</a:t>
            </a:r>
            <a:endParaRPr lang="en-GB" i="1" u="sng" dirty="0">
              <a:solidFill>
                <a:srgbClr val="7030A0"/>
              </a:solidFill>
            </a:endParaRPr>
          </a:p>
        </p:txBody>
      </p:sp>
      <p:sp>
        <p:nvSpPr>
          <p:cNvPr id="3" name="Text Placeholder 2"/>
          <p:cNvSpPr>
            <a:spLocks noGrp="1"/>
          </p:cNvSpPr>
          <p:nvPr>
            <p:ph type="body" idx="1"/>
          </p:nvPr>
        </p:nvSpPr>
        <p:spPr>
          <a:xfrm flipV="1">
            <a:off x="61785" y="5589239"/>
            <a:ext cx="45719" cy="45719"/>
          </a:xfrm>
        </p:spPr>
        <p:txBody>
          <a:bodyPr>
            <a:normAutofit fontScale="25000" lnSpcReduction="20000"/>
          </a:bodyPr>
          <a:lstStyle/>
          <a:p>
            <a:endParaRPr lang="en-GB" dirty="0"/>
          </a:p>
        </p:txBody>
      </p:sp>
      <p:sp>
        <p:nvSpPr>
          <p:cNvPr id="4" name="Text Placeholder 3"/>
          <p:cNvSpPr>
            <a:spLocks noGrp="1"/>
          </p:cNvSpPr>
          <p:nvPr>
            <p:ph type="body" sz="half" idx="3"/>
          </p:nvPr>
        </p:nvSpPr>
        <p:spPr>
          <a:xfrm>
            <a:off x="3203848" y="5517232"/>
            <a:ext cx="3168352" cy="1008112"/>
          </a:xfrm>
        </p:spPr>
        <p:txBody>
          <a:bodyPr>
            <a:normAutofit fontScale="92500" lnSpcReduction="10000"/>
          </a:bodyPr>
          <a:lstStyle/>
          <a:p>
            <a:r>
              <a:rPr lang="en-GB" dirty="0" smtClean="0"/>
              <a:t>The Draper’s crest outside the Draper’s Hall today.</a:t>
            </a:r>
            <a:endParaRPr lang="en-GB" dirty="0"/>
          </a:p>
        </p:txBody>
      </p:sp>
      <p:pic>
        <p:nvPicPr>
          <p:cNvPr id="7" name="Content Placeholder 6"/>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755576" y="1628800"/>
            <a:ext cx="1885950" cy="2419350"/>
          </a:xfrm>
          <a:ln w="38100">
            <a:solidFill>
              <a:srgbClr val="7030A0"/>
            </a:solidFill>
          </a:ln>
        </p:spPr>
      </p:pic>
      <p:sp>
        <p:nvSpPr>
          <p:cNvPr id="9" name="TextBox 8"/>
          <p:cNvSpPr txBox="1"/>
          <p:nvPr/>
        </p:nvSpPr>
        <p:spPr>
          <a:xfrm>
            <a:off x="107504" y="4293096"/>
            <a:ext cx="3096344" cy="646331"/>
          </a:xfrm>
          <a:prstGeom prst="rect">
            <a:avLst/>
          </a:prstGeom>
          <a:noFill/>
        </p:spPr>
        <p:txBody>
          <a:bodyPr wrap="square" rtlCol="0">
            <a:spAutoFit/>
          </a:bodyPr>
          <a:lstStyle/>
          <a:p>
            <a:r>
              <a:rPr lang="en-GB" dirty="0" smtClean="0">
                <a:solidFill>
                  <a:srgbClr val="FF0000"/>
                </a:solidFill>
              </a:rPr>
              <a:t>Edward 1V – Yorkist during Wars of the Roses</a:t>
            </a:r>
            <a:endParaRPr lang="en-GB" dirty="0">
              <a:solidFill>
                <a:srgbClr val="FF0000"/>
              </a:solidFill>
            </a:endParaRPr>
          </a:p>
        </p:txBody>
      </p:sp>
      <p:pic>
        <p:nvPicPr>
          <p:cNvPr id="10" name="Content Placeholder 9"/>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3188770" y="2564904"/>
            <a:ext cx="3177679" cy="2935116"/>
          </a:xfrm>
          <a:ln w="28575">
            <a:solidFill>
              <a:schemeClr val="tx1"/>
            </a:solidFill>
          </a:ln>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479772">
            <a:off x="6491359" y="2093618"/>
            <a:ext cx="2623441" cy="1967581"/>
          </a:xfrm>
          <a:prstGeom prst="rect">
            <a:avLst/>
          </a:prstGeom>
          <a:ln w="38100">
            <a:solidFill>
              <a:schemeClr val="tx1">
                <a:lumMod val="65000"/>
                <a:lumOff val="35000"/>
              </a:schemeClr>
            </a:solidFill>
          </a:ln>
        </p:spPr>
      </p:pic>
      <p:sp>
        <p:nvSpPr>
          <p:cNvPr id="6" name="TextBox 5"/>
          <p:cNvSpPr txBox="1"/>
          <p:nvPr/>
        </p:nvSpPr>
        <p:spPr>
          <a:xfrm>
            <a:off x="7092280" y="4509120"/>
            <a:ext cx="1872208" cy="1477328"/>
          </a:xfrm>
          <a:prstGeom prst="rect">
            <a:avLst/>
          </a:prstGeom>
          <a:noFill/>
        </p:spPr>
        <p:txBody>
          <a:bodyPr wrap="square" rtlCol="0">
            <a:spAutoFit/>
          </a:bodyPr>
          <a:lstStyle/>
          <a:p>
            <a:r>
              <a:rPr lang="en-GB" b="1" dirty="0" smtClean="0"/>
              <a:t>Painted hatchment 1625 as seen in Draper’s Hall</a:t>
            </a:r>
            <a:endParaRPr lang="en-GB" b="1" dirty="0"/>
          </a:p>
        </p:txBody>
      </p:sp>
    </p:spTree>
    <p:extLst>
      <p:ext uri="{BB962C8B-B14F-4D97-AF65-F5344CB8AC3E}">
        <p14:creationId xmlns:p14="http://schemas.microsoft.com/office/powerpoint/2010/main" val="15636216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507288" cy="1008112"/>
          </a:xfrm>
        </p:spPr>
        <p:txBody>
          <a:bodyPr>
            <a:noAutofit/>
          </a:bodyPr>
          <a:lstStyle/>
          <a:p>
            <a:r>
              <a:rPr lang="en-GB" sz="2000" i="1" u="sng" dirty="0" smtClean="0">
                <a:solidFill>
                  <a:srgbClr val="FF0000"/>
                </a:solidFill>
              </a:rPr>
              <a:t>“A Fraternity or Gild of the Holy Trinity of the Men of the Mystery of Drapers in the town of Salop”</a:t>
            </a:r>
            <a:endParaRPr lang="en-GB" sz="2000" i="1" u="sng" dirty="0">
              <a:solidFill>
                <a:srgbClr val="FF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003441">
            <a:off x="310228" y="1355595"/>
            <a:ext cx="4264110" cy="3198082"/>
          </a:xfrm>
          <a:prstGeom prst="rect">
            <a:avLst/>
          </a:prstGeom>
          <a:ln w="38100">
            <a:solidFill>
              <a:schemeClr val="tx1"/>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6137942">
            <a:off x="3638775" y="3735796"/>
            <a:ext cx="3044172" cy="2283129"/>
          </a:xfrm>
          <a:prstGeom prst="rect">
            <a:avLst/>
          </a:prstGeom>
          <a:ln w="38100">
            <a:solidFill>
              <a:schemeClr val="accent2">
                <a:lumMod val="75000"/>
              </a:schemeClr>
            </a:solidFill>
          </a:ln>
        </p:spPr>
      </p:pic>
      <p:sp>
        <p:nvSpPr>
          <p:cNvPr id="6" name="TextBox 5"/>
          <p:cNvSpPr txBox="1"/>
          <p:nvPr/>
        </p:nvSpPr>
        <p:spPr>
          <a:xfrm rot="20573985" flipH="1">
            <a:off x="94507" y="4779298"/>
            <a:ext cx="4195429" cy="1569660"/>
          </a:xfrm>
          <a:prstGeom prst="rect">
            <a:avLst/>
          </a:prstGeom>
          <a:noFill/>
        </p:spPr>
        <p:txBody>
          <a:bodyPr wrap="square" rtlCol="0">
            <a:spAutoFit/>
          </a:bodyPr>
          <a:lstStyle/>
          <a:p>
            <a:r>
              <a:rPr lang="en-GB" sz="2400" b="1" dirty="0" smtClean="0"/>
              <a:t>Chantry Chapel (outside &amp; inside) built by the Shrewsbury Drapers in 1501</a:t>
            </a:r>
            <a:endParaRPr lang="en-GB" sz="2400" b="1" dirty="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745207">
            <a:off x="6424554" y="1287115"/>
            <a:ext cx="2757065" cy="2067799"/>
          </a:xfrm>
          <a:prstGeom prst="rect">
            <a:avLst/>
          </a:prstGeom>
          <a:ln w="57150">
            <a:solidFill>
              <a:schemeClr val="tx1"/>
            </a:solidFill>
          </a:ln>
        </p:spPr>
      </p:pic>
      <p:sp>
        <p:nvSpPr>
          <p:cNvPr id="7" name="TextBox 6"/>
          <p:cNvSpPr txBox="1"/>
          <p:nvPr/>
        </p:nvSpPr>
        <p:spPr>
          <a:xfrm>
            <a:off x="6795340" y="4019777"/>
            <a:ext cx="2169148" cy="2585323"/>
          </a:xfrm>
          <a:prstGeom prst="rect">
            <a:avLst/>
          </a:prstGeom>
          <a:noFill/>
        </p:spPr>
        <p:txBody>
          <a:bodyPr wrap="square" rtlCol="0">
            <a:spAutoFit/>
          </a:bodyPr>
          <a:lstStyle/>
          <a:p>
            <a:pPr algn="ctr"/>
            <a:r>
              <a:rPr lang="en-GB" b="1" dirty="0" smtClean="0">
                <a:latin typeface="Alef" panose="00000500000000000000" pitchFamily="2" charset="-79"/>
                <a:cs typeface="Alef" panose="00000500000000000000" pitchFamily="2" charset="-79"/>
              </a:rPr>
              <a:t>This is the door at the side of the Chantry Chapel through which the Drapers process during their religious ceremonies today</a:t>
            </a:r>
            <a:r>
              <a:rPr lang="en-GB" dirty="0" smtClean="0">
                <a:latin typeface="Alef" panose="00000500000000000000" pitchFamily="2" charset="-79"/>
                <a:cs typeface="Alef" panose="00000500000000000000" pitchFamily="2" charset="-79"/>
              </a:rPr>
              <a:t>.</a:t>
            </a:r>
            <a:endParaRPr lang="en-GB"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26941900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3019</TotalTime>
  <Words>4902</Words>
  <Application>Microsoft Office PowerPoint</Application>
  <PresentationFormat>On-screen Show (4:3)</PresentationFormat>
  <Paragraphs>380</Paragraphs>
  <Slides>26</Slides>
  <Notes>23</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Concourse</vt:lpstr>
      <vt:lpstr>PowerPoint Presentation</vt:lpstr>
      <vt:lpstr>Originally local Monasteries sold wool in bulk to Wool Merchants</vt:lpstr>
      <vt:lpstr>In the 12th &amp; 13th Centuries Shrewsbury was the Foremost market town in the Marches</vt:lpstr>
      <vt:lpstr>PowerPoint Presentation</vt:lpstr>
      <vt:lpstr>PowerPoint Presentation</vt:lpstr>
      <vt:lpstr>The start of the Draper’s Guild</vt:lpstr>
      <vt:lpstr>The Almshouses &amp; Degory Watur</vt:lpstr>
      <vt:lpstr>1462 –Shrewsbury Draper’s Company received Royal Charter</vt:lpstr>
      <vt:lpstr>“A Fraternity or Gild of the Holy Trinity of the Men of the Mystery of Drapers in the town of Salop”</vt:lpstr>
      <vt:lpstr>                    </vt:lpstr>
      <vt:lpstr>Three bags full of meaning</vt:lpstr>
      <vt:lpstr>PowerPoint Presentation</vt:lpstr>
      <vt:lpstr>       </vt:lpstr>
      <vt:lpstr>Fellmonger’s Hall Frankwell</vt:lpstr>
      <vt:lpstr>Washed cloth was hung on tenter hooks</vt:lpstr>
      <vt:lpstr>Shearmen’s Hall</vt:lpstr>
      <vt:lpstr>PowerPoint Presentation</vt:lpstr>
      <vt:lpstr>PowerPoint Presentation</vt:lpstr>
      <vt:lpstr>PowerPoint Presentation</vt:lpstr>
      <vt:lpstr>Map of Tudor Shrewsbury</vt:lpstr>
      <vt:lpstr>Vaughan’s Mansion</vt:lpstr>
      <vt:lpstr>Lloyd’s Mansion</vt:lpstr>
      <vt:lpstr>PowerPoint Presentation</vt:lpstr>
      <vt:lpstr>PowerPoint Presentation</vt:lpstr>
      <vt:lpstr>PowerPoint Presentation</vt:lpstr>
      <vt:lpstr>Phrases, sayings and nursery rhymes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Shrewsbury Drapers</dc:title>
  <dc:creator>New User</dc:creator>
  <cp:lastModifiedBy>New User</cp:lastModifiedBy>
  <cp:revision>360</cp:revision>
  <cp:lastPrinted>2022-03-03T18:04:52Z</cp:lastPrinted>
  <dcterms:created xsi:type="dcterms:W3CDTF">2022-01-23T14:34:48Z</dcterms:created>
  <dcterms:modified xsi:type="dcterms:W3CDTF">2022-03-03T18:13:43Z</dcterms:modified>
</cp:coreProperties>
</file>