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76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038CC-4F84-4CF5-8440-70E6C204D40A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14C0D-3D59-4D62-AF43-D7EEBB1335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7540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038CC-4F84-4CF5-8440-70E6C204D40A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14C0D-3D59-4D62-AF43-D7EEBB1335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8607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038CC-4F84-4CF5-8440-70E6C204D40A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14C0D-3D59-4D62-AF43-D7EEBB1335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7919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038CC-4F84-4CF5-8440-70E6C204D40A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14C0D-3D59-4D62-AF43-D7EEBB1335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0329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038CC-4F84-4CF5-8440-70E6C204D40A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14C0D-3D59-4D62-AF43-D7EEBB1335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044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038CC-4F84-4CF5-8440-70E6C204D40A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14C0D-3D59-4D62-AF43-D7EEBB1335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3947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038CC-4F84-4CF5-8440-70E6C204D40A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14C0D-3D59-4D62-AF43-D7EEBB1335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0051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038CC-4F84-4CF5-8440-70E6C204D40A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14C0D-3D59-4D62-AF43-D7EEBB1335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495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038CC-4F84-4CF5-8440-70E6C204D40A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14C0D-3D59-4D62-AF43-D7EEBB1335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9120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038CC-4F84-4CF5-8440-70E6C204D40A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14C0D-3D59-4D62-AF43-D7EEBB1335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5174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038CC-4F84-4CF5-8440-70E6C204D40A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14C0D-3D59-4D62-AF43-D7EEBB1335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867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038CC-4F84-4CF5-8440-70E6C204D40A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814C0D-3D59-4D62-AF43-D7EEBB1335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0584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1524000"/>
            <a:ext cx="7162800" cy="3200400"/>
          </a:xfrm>
        </p:spPr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THE SALOP INFIRMARY IN THE 19</a:t>
            </a:r>
            <a:r>
              <a:rPr lang="en-GB" b="1" baseline="30000" dirty="0" smtClean="0">
                <a:solidFill>
                  <a:srgbClr val="FF0000"/>
                </a:solidFill>
              </a:rPr>
              <a:t>TH</a:t>
            </a:r>
            <a:r>
              <a:rPr lang="en-GB" b="1" dirty="0" smtClean="0">
                <a:solidFill>
                  <a:srgbClr val="FF0000"/>
                </a:solidFill>
              </a:rPr>
              <a:t> CENTURY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410200"/>
            <a:ext cx="6400800" cy="228600"/>
          </a:xfrm>
        </p:spPr>
        <p:txBody>
          <a:bodyPr>
            <a:normAutofit fontScale="32500" lnSpcReduction="20000"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762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ILLNESSES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Common reasons for hospital admission were:</a:t>
            </a:r>
          </a:p>
          <a:p>
            <a:r>
              <a:rPr lang="en-GB" dirty="0" smtClean="0"/>
              <a:t>Dyspepsia</a:t>
            </a:r>
          </a:p>
          <a:p>
            <a:r>
              <a:rPr lang="en-GB" dirty="0" smtClean="0"/>
              <a:t>Leg ulcers</a:t>
            </a:r>
          </a:p>
          <a:p>
            <a:r>
              <a:rPr lang="en-GB" dirty="0" smtClean="0"/>
              <a:t>Bronchitis</a:t>
            </a:r>
          </a:p>
          <a:p>
            <a:r>
              <a:rPr lang="en-GB" dirty="0" smtClean="0"/>
              <a:t>Scrofula</a:t>
            </a:r>
          </a:p>
          <a:p>
            <a:r>
              <a:rPr lang="en-GB" dirty="0" smtClean="0"/>
              <a:t>Fractures and diseases of bones and joints</a:t>
            </a:r>
          </a:p>
          <a:p>
            <a:r>
              <a:rPr lang="en-GB" dirty="0" smtClean="0"/>
              <a:t>Surprisingly, perhaps, the single most common reason for admittance was syphilis.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329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SCROFULA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Scrofula is the most common form of tuberculosis infection that occurs outside the lungs.</a:t>
            </a:r>
            <a:endParaRPr lang="en-GB" dirty="0"/>
          </a:p>
        </p:txBody>
      </p:sp>
      <p:pic>
        <p:nvPicPr>
          <p:cNvPr id="3074" name="Picture 2" descr="C:\Users\anne\Pictures\scroful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743200"/>
            <a:ext cx="464820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089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ANAESTHESIA</a:t>
            </a:r>
            <a:endParaRPr lang="en-GB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anne\Pictures\operatio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295400"/>
            <a:ext cx="69342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561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FINANCIAL COMPARISONS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Salop Infirmary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Catchment area: 230,000</a:t>
            </a:r>
          </a:p>
          <a:p>
            <a:r>
              <a:rPr lang="en-GB" dirty="0" smtClean="0"/>
              <a:t>Admission rate of 5.2 per 1,000 population</a:t>
            </a:r>
          </a:p>
          <a:p>
            <a:r>
              <a:rPr lang="en-GB" dirty="0" smtClean="0"/>
              <a:t>Cost of each admission (1855): £2.39</a:t>
            </a:r>
            <a:endParaRPr lang="en-GB" dirty="0"/>
          </a:p>
          <a:p>
            <a:r>
              <a:rPr lang="en-GB" dirty="0" smtClean="0"/>
              <a:t>Average length of stay: 26 days</a:t>
            </a:r>
          </a:p>
          <a:p>
            <a:r>
              <a:rPr lang="en-GB" dirty="0" smtClean="0"/>
              <a:t>Treated patients for one-third less than other hospitals.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 smtClean="0"/>
              <a:t>Salisbury Infirmary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Catchment area: 246,000.</a:t>
            </a:r>
          </a:p>
          <a:p>
            <a:r>
              <a:rPr lang="en-GB" dirty="0" smtClean="0"/>
              <a:t>Admission rate of 2.8 per 1,000 population</a:t>
            </a:r>
          </a:p>
          <a:p>
            <a:r>
              <a:rPr lang="en-GB" dirty="0" smtClean="0"/>
              <a:t>Cost of each admission (1855): £3.39</a:t>
            </a:r>
          </a:p>
          <a:p>
            <a:r>
              <a:rPr lang="en-GB" dirty="0" smtClean="0"/>
              <a:t>Average length of stay: 43 days</a:t>
            </a:r>
          </a:p>
          <a:p>
            <a:r>
              <a:rPr lang="en-GB" dirty="0" smtClean="0"/>
              <a:t>Control of length of stay still critical for hospitals today.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564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SOME HOSPITAL SCANDALS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In 1831 Dr John Webster succeeded Dr Robert Darwin at the Salop Infirmary.</a:t>
            </a:r>
          </a:p>
          <a:p>
            <a:r>
              <a:rPr lang="en-GB" dirty="0" smtClean="0"/>
              <a:t>A friendship developed between the doctor and Mrs Eliza Wilton, wife of a prominent draper in the town.</a:t>
            </a:r>
          </a:p>
          <a:p>
            <a:r>
              <a:rPr lang="en-GB" dirty="0" smtClean="0"/>
              <a:t>On her death-bed, she confessed to her husband that she had been unfaithful.</a:t>
            </a:r>
          </a:p>
          <a:p>
            <a:r>
              <a:rPr lang="en-GB" dirty="0" smtClean="0"/>
              <a:t>Mr Wilton sued the doctor and the court case led to the doctor’s dismissal from the hospital.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6769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DR J PROUD JOHNSON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This physician caused several conflicts.</a:t>
            </a:r>
          </a:p>
          <a:p>
            <a:r>
              <a:rPr lang="en-GB" dirty="0" smtClean="0"/>
              <a:t>Dispute over purchase of drugs upset two prominent local chemists, who were also trustees of the charity.</a:t>
            </a:r>
          </a:p>
          <a:p>
            <a:r>
              <a:rPr lang="en-GB" dirty="0" smtClean="0"/>
              <a:t>Opposed a proposal to elect Mr Sutton as “Surgeon Extraordinary”, an honour normally given to distinguished surgeons on retirement.</a:t>
            </a:r>
          </a:p>
          <a:p>
            <a:r>
              <a:rPr lang="en-GB" dirty="0" smtClean="0"/>
              <a:t>Then……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117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THOMAS TOMLINS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The whole institution was brought into public disrepute over the case of Thomas Tomlins.</a:t>
            </a:r>
          </a:p>
          <a:p>
            <a:r>
              <a:rPr lang="en-GB" dirty="0" smtClean="0"/>
              <a:t>He was an inmate at Atcham workhouse who was admitted to the hospital with a gangrenous leg.  The surgeons couldn’t agree on his treatment.  One wanted to amputate and the other two wanted to try an operation.</a:t>
            </a:r>
          </a:p>
          <a:p>
            <a:r>
              <a:rPr lang="en-GB" dirty="0" smtClean="0"/>
              <a:t>All medical staff consulted and weeks of dispute followed. Dr Johnson and one of the surgeons favoured amputation; the others disagreed.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801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THOMAS TOMLINS 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Finally, Tomlins was smuggled out of the infirmary and taken to see William Clement, a well-known Shrewsbury surgeon.  Clement amputated the leg and Tomlins was taken back to the workhouse.</a:t>
            </a:r>
          </a:p>
          <a:p>
            <a:r>
              <a:rPr lang="en-GB" dirty="0" smtClean="0"/>
              <a:t>The whole incident was reported in “The Lancet” and an investigation was carried out.</a:t>
            </a:r>
          </a:p>
          <a:p>
            <a:r>
              <a:rPr lang="en-GB" dirty="0" smtClean="0"/>
              <a:t>Dr Johnson and one of the surgeons, Mr </a:t>
            </a:r>
            <a:r>
              <a:rPr lang="en-GB" dirty="0" err="1" smtClean="0"/>
              <a:t>Keate</a:t>
            </a:r>
            <a:r>
              <a:rPr lang="en-GB" dirty="0" smtClean="0"/>
              <a:t>, were found to be “highly </a:t>
            </a:r>
            <a:r>
              <a:rPr lang="en-GB" dirty="0" err="1" smtClean="0"/>
              <a:t>blamable</a:t>
            </a:r>
            <a:r>
              <a:rPr lang="en-GB" dirty="0" smtClean="0"/>
              <a:t>” and were both dismissed.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941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MISS PIM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In 1856, Miss </a:t>
            </a:r>
            <a:r>
              <a:rPr lang="en-GB" dirty="0" err="1" smtClean="0"/>
              <a:t>Pim</a:t>
            </a:r>
            <a:r>
              <a:rPr lang="en-GB" dirty="0" smtClean="0"/>
              <a:t> was appointed matron, amid controversy.  The directors preferred another candidate, but the subscribers elected Miss </a:t>
            </a:r>
            <a:r>
              <a:rPr lang="en-GB" dirty="0" err="1" smtClean="0"/>
              <a:t>Pim</a:t>
            </a:r>
            <a:r>
              <a:rPr lang="en-GB" dirty="0" smtClean="0"/>
              <a:t>.</a:t>
            </a:r>
          </a:p>
          <a:p>
            <a:r>
              <a:rPr lang="en-GB" dirty="0" smtClean="0"/>
              <a:t>Miss </a:t>
            </a:r>
            <a:r>
              <a:rPr lang="en-GB" dirty="0" err="1" smtClean="0"/>
              <a:t>Pim</a:t>
            </a:r>
            <a:r>
              <a:rPr lang="en-GB" dirty="0" smtClean="0"/>
              <a:t>  was accused of slighting Lady Leighton, wife of the chairman and was dismissed.</a:t>
            </a:r>
          </a:p>
          <a:p>
            <a:r>
              <a:rPr lang="en-GB" dirty="0" smtClean="0"/>
              <a:t>Her supporters raised 88 sovereigns (more than a year’s salary) for her and one of the surgeons resigned in protest and went off to Lancashire.</a:t>
            </a:r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879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CONCLUSION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Overall, the story of the Salop Infirmary in the 19</a:t>
            </a:r>
            <a:r>
              <a:rPr lang="en-GB" baseline="30000" dirty="0" smtClean="0"/>
              <a:t>th</a:t>
            </a:r>
            <a:r>
              <a:rPr lang="en-GB" dirty="0" smtClean="0"/>
              <a:t> century was a huge success.</a:t>
            </a:r>
          </a:p>
          <a:p>
            <a:r>
              <a:rPr lang="en-GB" dirty="0" smtClean="0"/>
              <a:t>It survived difficult financial times at the start of the century and was able to achieve a brand-new, state-of-the-art building in 1830.</a:t>
            </a:r>
          </a:p>
          <a:p>
            <a:r>
              <a:rPr lang="en-GB" dirty="0" smtClean="0"/>
              <a:t>It offered its patients advanced medical treatment and yet managed to keep its costs relatively low.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065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INTRODUCTION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 1800, the Salop Infirmary had several problems.</a:t>
            </a:r>
          </a:p>
          <a:p>
            <a:r>
              <a:rPr lang="en-GB" dirty="0" smtClean="0"/>
              <a:t>Accommodation was inadequate.</a:t>
            </a:r>
          </a:p>
          <a:p>
            <a:r>
              <a:rPr lang="en-GB" dirty="0" smtClean="0"/>
              <a:t>Expenses exceeded income.</a:t>
            </a:r>
          </a:p>
          <a:p>
            <a:r>
              <a:rPr lang="en-GB" dirty="0" smtClean="0"/>
              <a:t>Shropshire economy in decline.</a:t>
            </a:r>
          </a:p>
          <a:p>
            <a:r>
              <a:rPr lang="en-GB" dirty="0" smtClean="0"/>
              <a:t>BUT demand for the Infirmary was increasing.</a:t>
            </a:r>
          </a:p>
          <a:p>
            <a:r>
              <a:rPr lang="en-GB" dirty="0" smtClean="0"/>
              <a:t>In 1805, Nelson’s victory at Trafalgar changed economic prospects.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039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HOSPITAL STAFF, 1914</a:t>
            </a:r>
            <a:endParaRPr lang="en-GB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anne\Pictures\1914 staff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1" y="1447800"/>
            <a:ext cx="66294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846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>VISIT OF PRINCE CHARLES, 1978</a:t>
            </a:r>
            <a:br>
              <a:rPr lang="en-GB" b="1" dirty="0" smtClean="0">
                <a:solidFill>
                  <a:srgbClr val="FF0000"/>
                </a:solidFill>
              </a:rPr>
            </a:br>
            <a:r>
              <a:rPr lang="en-GB" sz="3200" b="1" dirty="0" smtClean="0"/>
              <a:t>HRH with nurse Lynne </a:t>
            </a:r>
            <a:r>
              <a:rPr lang="en-GB" sz="3200" b="1" dirty="0" err="1" smtClean="0"/>
              <a:t>Breakell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8" name="Picture 2" descr="C:\Users\anne\Pictures\Prince Charl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00200"/>
            <a:ext cx="8229601" cy="4724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214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BATTLE OF TRAFALGAR, 1805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762000"/>
          </a:xfrm>
        </p:spPr>
        <p:txBody>
          <a:bodyPr/>
          <a:lstStyle/>
          <a:p>
            <a:r>
              <a:rPr lang="en-GB" dirty="0" smtClean="0"/>
              <a:t>Picture by Nicholas </a:t>
            </a:r>
            <a:r>
              <a:rPr lang="en-GB" dirty="0" err="1" smtClean="0"/>
              <a:t>Pocock</a:t>
            </a:r>
            <a:r>
              <a:rPr lang="en-GB" dirty="0" smtClean="0"/>
              <a:t>.</a:t>
            </a:r>
            <a:endParaRPr lang="en-GB" dirty="0"/>
          </a:p>
        </p:txBody>
      </p:sp>
      <p:pic>
        <p:nvPicPr>
          <p:cNvPr id="1026" name="Picture 2" descr="C:\Users\anne\Pictures\Nicholas-Pocock-Trafalgar-Battle-2-1805-BB - Cop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514600"/>
            <a:ext cx="8458200" cy="416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25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1800-1826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By 1808, there was an increased number of subscribers and finances were more settled.</a:t>
            </a:r>
          </a:p>
          <a:p>
            <a:r>
              <a:rPr lang="en-GB" dirty="0" smtClean="0"/>
              <a:t>After 1815, and the victory at Waterloo, there was greater prosperity in the country.</a:t>
            </a:r>
          </a:p>
          <a:p>
            <a:r>
              <a:rPr lang="en-GB" dirty="0" smtClean="0"/>
              <a:t>By the 1820s there were more than 650 in-patients each year at the Infirmary and </a:t>
            </a:r>
            <a:r>
              <a:rPr lang="en-GB" dirty="0" err="1" smtClean="0"/>
              <a:t>approx</a:t>
            </a:r>
            <a:r>
              <a:rPr lang="en-GB" dirty="0" smtClean="0"/>
              <a:t> 2,000 out-patients.  By 1826, there was a waiting-list.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7562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NEW ACCOMMODATION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It was clear that the Infirmary needed new premises and a committee was formed to investigate the options.</a:t>
            </a:r>
          </a:p>
          <a:p>
            <a:r>
              <a:rPr lang="en-GB" dirty="0" smtClean="0"/>
              <a:t>At the AGM in November 1826, the committee recommended that a new infirmary should be built.</a:t>
            </a:r>
          </a:p>
          <a:p>
            <a:r>
              <a:rPr lang="en-GB" dirty="0" smtClean="0"/>
              <a:t>After much debate, it was agreed and a fund-raising campaign was launched.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723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NEW ACCOMMODATION</a:t>
            </a:r>
            <a:endParaRPr lang="en-GB" b="1" dirty="0">
              <a:solidFill>
                <a:srgbClr val="FF0000"/>
              </a:solidFill>
            </a:endParaRPr>
          </a:p>
        </p:txBody>
      </p:sp>
      <p:pic>
        <p:nvPicPr>
          <p:cNvPr id="4" name="Picture 2" descr="C:\Users\anne\Pictures\the-old-royal-salop-infirmary-built-in-1830now-the-parade-shopping-BHY6G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371600"/>
            <a:ext cx="65532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27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BACK VIEW OF THE HOSPITAL</a:t>
            </a:r>
            <a:endParaRPr lang="en-GB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anne\Pictures\rsi back view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752600"/>
            <a:ext cx="6477000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709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A HOSPITAL WARD</a:t>
            </a:r>
            <a:endParaRPr lang="en-GB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anne\Pictures\hospital war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24" y="1295400"/>
            <a:ext cx="8826398" cy="5081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94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THE PATIENTS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Patient records for 1846/47 show that </a:t>
            </a:r>
            <a:r>
              <a:rPr lang="en-GB" dirty="0" err="1" smtClean="0"/>
              <a:t>approx</a:t>
            </a:r>
            <a:r>
              <a:rPr lang="en-GB" dirty="0" smtClean="0"/>
              <a:t> 1,000 patients were admitted that year, most aged from 10-40 years.</a:t>
            </a:r>
          </a:p>
          <a:p>
            <a:r>
              <a:rPr lang="en-GB" dirty="0" smtClean="0"/>
              <a:t>Admission was based on the recommendation of the subscribers, not by referral from a doctor.</a:t>
            </a:r>
          </a:p>
          <a:p>
            <a:r>
              <a:rPr lang="en-GB" dirty="0" smtClean="0"/>
              <a:t>It was said the voluntary hospitals were really a “sick club” for the gentry, because most patients were agricultural labourers or domestic servants, i.e. employees and tenants of subscribers.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364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812</Words>
  <Application>Microsoft Office PowerPoint</Application>
  <PresentationFormat>On-screen Show (4:3)</PresentationFormat>
  <Paragraphs>77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THE SALOP INFIRMARY IN THE 19TH CENTURY</vt:lpstr>
      <vt:lpstr>INTRODUCTION</vt:lpstr>
      <vt:lpstr>BATTLE OF TRAFALGAR, 1805</vt:lpstr>
      <vt:lpstr>1800-1826</vt:lpstr>
      <vt:lpstr>NEW ACCOMMODATION</vt:lpstr>
      <vt:lpstr>NEW ACCOMMODATION</vt:lpstr>
      <vt:lpstr>BACK VIEW OF THE HOSPITAL</vt:lpstr>
      <vt:lpstr>A HOSPITAL WARD</vt:lpstr>
      <vt:lpstr>THE PATIENTS</vt:lpstr>
      <vt:lpstr>ILLNESSES</vt:lpstr>
      <vt:lpstr>SCROFULA</vt:lpstr>
      <vt:lpstr>ANAESTHESIA</vt:lpstr>
      <vt:lpstr>FINANCIAL COMPARISONS</vt:lpstr>
      <vt:lpstr>SOME HOSPITAL SCANDALS</vt:lpstr>
      <vt:lpstr>DR J PROUD JOHNSON</vt:lpstr>
      <vt:lpstr>THOMAS TOMLINS</vt:lpstr>
      <vt:lpstr>THOMAS TOMLINS </vt:lpstr>
      <vt:lpstr>MISS PIM</vt:lpstr>
      <vt:lpstr>CONCLUSION</vt:lpstr>
      <vt:lpstr>HOSPITAL STAFF, 1914</vt:lpstr>
      <vt:lpstr>VISIT OF PRINCE CHARLES, 1978 HRH with nurse Lynne Breakell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</dc:creator>
  <cp:lastModifiedBy>anne</cp:lastModifiedBy>
  <cp:revision>32</cp:revision>
  <dcterms:created xsi:type="dcterms:W3CDTF">2021-03-10T15:23:17Z</dcterms:created>
  <dcterms:modified xsi:type="dcterms:W3CDTF">2022-07-12T08:38:11Z</dcterms:modified>
</cp:coreProperties>
</file>