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6" r:id="rId8"/>
    <p:sldId id="265" r:id="rId9"/>
    <p:sldId id="267" r:id="rId10"/>
    <p:sldId id="268" r:id="rId11"/>
    <p:sldId id="264" r:id="rId12"/>
    <p:sldId id="269" r:id="rId13"/>
    <p:sldId id="270" r:id="rId14"/>
    <p:sldId id="276" r:id="rId15"/>
    <p:sldId id="277" r:id="rId16"/>
    <p:sldId id="271" r:id="rId17"/>
    <p:sldId id="272" r:id="rId18"/>
    <p:sldId id="275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6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82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75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01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7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8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855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10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585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36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24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90FF4-D85D-4A74-B92C-FEFB842572E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6F1A-F914-4530-993D-7A0DA3999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11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REGENCY SHREWSBURY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00800" cy="1752600"/>
          </a:xfrm>
        </p:spPr>
        <p:txBody>
          <a:bodyPr/>
          <a:lstStyle/>
          <a:p>
            <a:endParaRPr lang="en-GB" dirty="0" smtClean="0"/>
          </a:p>
          <a:p>
            <a:r>
              <a:rPr lang="en-GB" b="1" dirty="0" smtClean="0">
                <a:solidFill>
                  <a:srgbClr val="FF0000"/>
                </a:solidFill>
              </a:rPr>
              <a:t>FOOD AND DRINK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2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Attingham</a:t>
            </a:r>
            <a:r>
              <a:rPr lang="en-GB" dirty="0" smtClean="0"/>
              <a:t> Park, Shropshire.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r="1122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1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TABLE SETTINGS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u="sng" dirty="0" smtClean="0"/>
              <a:t>Dining “a la </a:t>
            </a:r>
            <a:r>
              <a:rPr lang="en-GB" u="sng" dirty="0" err="1" smtClean="0"/>
              <a:t>Francaise</a:t>
            </a:r>
            <a:r>
              <a:rPr lang="en-GB" u="sng" dirty="0" smtClean="0"/>
              <a:t>”</a:t>
            </a:r>
          </a:p>
          <a:p>
            <a:r>
              <a:rPr lang="en-GB" dirty="0" smtClean="0"/>
              <a:t>All dishes on table before diners entered.</a:t>
            </a:r>
          </a:p>
          <a:p>
            <a:endParaRPr lang="en-GB" dirty="0" smtClean="0"/>
          </a:p>
          <a:p>
            <a:r>
              <a:rPr lang="en-GB" dirty="0" smtClean="0"/>
              <a:t>Guests helped themselves to food, using footmen if dishes were out of reach.</a:t>
            </a:r>
          </a:p>
          <a:p>
            <a:endParaRPr lang="en-GB" dirty="0" smtClean="0"/>
          </a:p>
          <a:p>
            <a:r>
              <a:rPr lang="en-GB" dirty="0" smtClean="0"/>
              <a:t>Plates from first course retained by diners for following courses.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u="sng" dirty="0" smtClean="0"/>
              <a:t>Dining “a la </a:t>
            </a:r>
            <a:r>
              <a:rPr lang="en-GB" u="sng" dirty="0" err="1" smtClean="0"/>
              <a:t>Russe</a:t>
            </a:r>
            <a:r>
              <a:rPr lang="en-GB" u="sng" dirty="0" smtClean="0"/>
              <a:t>”</a:t>
            </a:r>
          </a:p>
          <a:p>
            <a:r>
              <a:rPr lang="en-GB" dirty="0" smtClean="0"/>
              <a:t>Dishes handed round in turn to each guest.</a:t>
            </a:r>
          </a:p>
          <a:p>
            <a:endParaRPr lang="en-GB" dirty="0" smtClean="0"/>
          </a:p>
          <a:p>
            <a:r>
              <a:rPr lang="en-GB" dirty="0" smtClean="0"/>
              <a:t>Required more servants, silver, glass and cutlery.</a:t>
            </a:r>
          </a:p>
          <a:p>
            <a:endParaRPr lang="en-GB" dirty="0" smtClean="0"/>
          </a:p>
          <a:p>
            <a:r>
              <a:rPr lang="en-GB" dirty="0" smtClean="0"/>
              <a:t>In both styles, footmen served the wine to guests, with glasses kept on a sideboard.</a:t>
            </a:r>
          </a:p>
          <a:p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15125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ORDER OF PRECEDENCE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Duke</a:t>
            </a:r>
          </a:p>
          <a:p>
            <a:r>
              <a:rPr lang="en-GB" dirty="0" err="1" smtClean="0"/>
              <a:t>Marquess</a:t>
            </a:r>
            <a:endParaRPr lang="en-GB" dirty="0" smtClean="0"/>
          </a:p>
          <a:p>
            <a:r>
              <a:rPr lang="en-GB" dirty="0" smtClean="0"/>
              <a:t>Earl</a:t>
            </a:r>
          </a:p>
          <a:p>
            <a:r>
              <a:rPr lang="en-GB" dirty="0" smtClean="0"/>
              <a:t>Viscount</a:t>
            </a:r>
          </a:p>
          <a:p>
            <a:r>
              <a:rPr lang="en-GB" dirty="0" smtClean="0"/>
              <a:t>Baron </a:t>
            </a:r>
          </a:p>
          <a:p>
            <a:r>
              <a:rPr lang="en-GB" dirty="0" smtClean="0"/>
              <a:t>Knight</a:t>
            </a:r>
          </a:p>
          <a:p>
            <a:pPr marL="0" indent="0">
              <a:buNone/>
            </a:pPr>
            <a:r>
              <a:rPr lang="en-GB" sz="2400" i="1" dirty="0" smtClean="0"/>
              <a:t>NB: If 2 guests held the same rank, the oldest title took precedence.</a:t>
            </a:r>
            <a:endParaRPr lang="en-GB" sz="24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Duchess</a:t>
            </a:r>
          </a:p>
          <a:p>
            <a:r>
              <a:rPr lang="en-GB" dirty="0" smtClean="0"/>
              <a:t>Marchioness</a:t>
            </a:r>
          </a:p>
          <a:p>
            <a:r>
              <a:rPr lang="en-GB" dirty="0" smtClean="0"/>
              <a:t>Countess</a:t>
            </a:r>
          </a:p>
          <a:p>
            <a:r>
              <a:rPr lang="en-GB" dirty="0" err="1" smtClean="0"/>
              <a:t>Viscoutess</a:t>
            </a:r>
            <a:endParaRPr lang="en-GB" dirty="0" smtClean="0"/>
          </a:p>
          <a:p>
            <a:r>
              <a:rPr lang="en-GB" dirty="0" smtClean="0"/>
              <a:t>Baroness</a:t>
            </a:r>
          </a:p>
          <a:p>
            <a:r>
              <a:rPr lang="en-GB" sz="2400" i="1" dirty="0" smtClean="0"/>
              <a:t>NB: Lady Anne Cousins was a title from birth; Anne, Lady  Cousins, was a title gained through marriage.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4578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CELEBRATION DINNER MENU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FIRST COURSE</a:t>
            </a:r>
          </a:p>
          <a:p>
            <a:r>
              <a:rPr lang="en-GB" sz="2400" dirty="0" smtClean="0"/>
              <a:t>Leek and ham soup</a:t>
            </a:r>
          </a:p>
          <a:p>
            <a:r>
              <a:rPr lang="en-GB" sz="2400" dirty="0" smtClean="0"/>
              <a:t>Salmon baked in pastry</a:t>
            </a:r>
          </a:p>
          <a:p>
            <a:r>
              <a:rPr lang="en-GB" sz="2400" dirty="0" smtClean="0"/>
              <a:t>Fricassee  of chicken</a:t>
            </a:r>
          </a:p>
          <a:p>
            <a:r>
              <a:rPr lang="en-GB" sz="2400" dirty="0" smtClean="0"/>
              <a:t>Cabbage and spinach cake</a:t>
            </a:r>
          </a:p>
          <a:p>
            <a:r>
              <a:rPr lang="en-GB" sz="2400" dirty="0" smtClean="0"/>
              <a:t>Roast saddle of mutton</a:t>
            </a:r>
          </a:p>
          <a:p>
            <a:r>
              <a:rPr lang="en-GB" sz="2400" dirty="0" smtClean="0"/>
              <a:t>Asparagus with butter</a:t>
            </a:r>
          </a:p>
          <a:p>
            <a:r>
              <a:rPr lang="en-GB" sz="2400" dirty="0" smtClean="0"/>
              <a:t>A boiled neat’s (beef) tongue</a:t>
            </a:r>
          </a:p>
          <a:p>
            <a:r>
              <a:rPr lang="en-GB" sz="2400" dirty="0" smtClean="0"/>
              <a:t>Potato pudding</a:t>
            </a: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 smtClean="0"/>
              <a:t>SECOND COURSE</a:t>
            </a:r>
          </a:p>
          <a:p>
            <a:r>
              <a:rPr lang="en-GB" sz="2400" dirty="0" smtClean="0"/>
              <a:t>Salmagundi (chopped meat, anchovies, eggs, onions, with oil and condiments)</a:t>
            </a:r>
          </a:p>
          <a:p>
            <a:r>
              <a:rPr lang="en-GB" sz="2400" dirty="0" smtClean="0"/>
              <a:t>Raspberry cake</a:t>
            </a:r>
          </a:p>
          <a:p>
            <a:r>
              <a:rPr lang="en-GB" sz="2400" dirty="0" smtClean="0"/>
              <a:t>Boiled turkey with crayfish</a:t>
            </a:r>
          </a:p>
          <a:p>
            <a:r>
              <a:rPr lang="en-GB" sz="2400" dirty="0" smtClean="0"/>
              <a:t>Braised beefsteaks</a:t>
            </a:r>
          </a:p>
          <a:p>
            <a:r>
              <a:rPr lang="en-GB" sz="2400" dirty="0" smtClean="0"/>
              <a:t>A raised game pie</a:t>
            </a:r>
          </a:p>
          <a:p>
            <a:r>
              <a:rPr lang="en-GB" sz="2400" dirty="0" smtClean="0"/>
              <a:t>Syllabub</a:t>
            </a:r>
          </a:p>
          <a:p>
            <a:r>
              <a:rPr lang="en-GB" sz="2400" dirty="0" smtClean="0"/>
              <a:t>Wine and butter sauce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354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“Drunk as a lord” – the Regency bottle men.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" b="681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5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Regency ladies drinking tea.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2272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4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Regency breakfast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" r="289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3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SUPPLIES FOR A COMPLETE REGENCY PICNIC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 smtClean="0"/>
              <a:t>Serving trays and bowls</a:t>
            </a:r>
          </a:p>
          <a:p>
            <a:r>
              <a:rPr lang="en-GB" sz="2400" dirty="0" smtClean="0"/>
              <a:t>Salad and dessert plates</a:t>
            </a:r>
          </a:p>
          <a:p>
            <a:r>
              <a:rPr lang="en-GB" sz="2400" dirty="0" smtClean="0"/>
              <a:t>Forks and butter knives</a:t>
            </a:r>
          </a:p>
          <a:p>
            <a:r>
              <a:rPr lang="en-GB" sz="2400" dirty="0" smtClean="0"/>
              <a:t>Spoons and a serving spoon for syllabub</a:t>
            </a:r>
          </a:p>
          <a:p>
            <a:r>
              <a:rPr lang="en-GB" sz="2400" dirty="0" smtClean="0"/>
              <a:t>Knives for slicing meat</a:t>
            </a:r>
          </a:p>
          <a:p>
            <a:r>
              <a:rPr lang="en-GB" sz="2400" dirty="0" smtClean="0"/>
              <a:t>Stemmed glasses</a:t>
            </a:r>
          </a:p>
          <a:p>
            <a:r>
              <a:rPr lang="en-GB" sz="2400" dirty="0" smtClean="0"/>
              <a:t>Napkins or cloth if possible</a:t>
            </a:r>
          </a:p>
          <a:p>
            <a:r>
              <a:rPr lang="en-GB" sz="2400" dirty="0" smtClean="0"/>
              <a:t>Blankets or a rug, plus pillows</a:t>
            </a:r>
          </a:p>
          <a:p>
            <a:r>
              <a:rPr lang="en-GB" sz="2400" dirty="0" smtClean="0"/>
              <a:t>Patio umbrella</a:t>
            </a:r>
          </a:p>
          <a:p>
            <a:r>
              <a:rPr lang="en-GB" sz="2400" dirty="0" smtClean="0"/>
              <a:t>Baskets to put it all in</a:t>
            </a:r>
          </a:p>
          <a:p>
            <a:endParaRPr lang="en-GB" sz="2400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Supplies for tea:</a:t>
            </a:r>
          </a:p>
          <a:p>
            <a:r>
              <a:rPr lang="en-GB" dirty="0" smtClean="0"/>
              <a:t>Teapot(s)</a:t>
            </a:r>
          </a:p>
          <a:p>
            <a:r>
              <a:rPr lang="en-GB" dirty="0" smtClean="0"/>
              <a:t>Tea cups</a:t>
            </a:r>
          </a:p>
          <a:p>
            <a:r>
              <a:rPr lang="en-GB" dirty="0" smtClean="0"/>
              <a:t>Saucers</a:t>
            </a:r>
          </a:p>
          <a:p>
            <a:r>
              <a:rPr lang="en-GB" dirty="0" smtClean="0"/>
              <a:t>Teaspoons</a:t>
            </a:r>
          </a:p>
          <a:p>
            <a:r>
              <a:rPr lang="en-GB" dirty="0" smtClean="0"/>
              <a:t>Insulated jug</a:t>
            </a:r>
          </a:p>
          <a:p>
            <a:r>
              <a:rPr lang="en-GB" dirty="0" smtClean="0"/>
              <a:t>Sugar bowl</a:t>
            </a:r>
          </a:p>
          <a:p>
            <a:r>
              <a:rPr lang="en-GB" dirty="0" smtClean="0"/>
              <a:t>Sugar spoon</a:t>
            </a:r>
          </a:p>
          <a:p>
            <a:r>
              <a:rPr lang="en-GB" dirty="0" smtClean="0"/>
              <a:t>Cream pitcher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4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meal in the farmhouse kitchen.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r="1048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Erasmus Darwin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22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INTRODUCTION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Regency was the period between 5 February 1811 and 29 January 1820 when the Prince Regent, eldest son of George III, reigned on behalf of his ill father.</a:t>
            </a:r>
          </a:p>
          <a:p>
            <a:endParaRPr lang="en-GB" dirty="0" smtClean="0"/>
          </a:p>
          <a:p>
            <a:r>
              <a:rPr lang="en-GB" dirty="0" smtClean="0"/>
              <a:t>The term “Regency” is often used to describe a wider period of the late 18</a:t>
            </a:r>
            <a:r>
              <a:rPr lang="en-GB" baseline="30000" dirty="0" smtClean="0"/>
              <a:t>th</a:t>
            </a:r>
            <a:r>
              <a:rPr lang="en-GB" dirty="0" smtClean="0"/>
              <a:t> and early 19</a:t>
            </a:r>
            <a:r>
              <a:rPr lang="en-GB" baseline="30000" dirty="0" smtClean="0"/>
              <a:t>th</a:t>
            </a:r>
            <a:r>
              <a:rPr lang="en-GB" dirty="0" smtClean="0"/>
              <a:t> centuries, from about 1795 to 1837.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2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Battle of Waterloo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5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NATIONAL EVENTS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Industrial Revolution</a:t>
            </a:r>
          </a:p>
          <a:p>
            <a:r>
              <a:rPr lang="en-GB" dirty="0" smtClean="0"/>
              <a:t>Napoleonic Wars</a:t>
            </a:r>
          </a:p>
          <a:p>
            <a:r>
              <a:rPr lang="en-GB" dirty="0" smtClean="0"/>
              <a:t>Poor conditions for the mass of the population</a:t>
            </a:r>
          </a:p>
          <a:p>
            <a:r>
              <a:rPr lang="en-GB" dirty="0" smtClean="0"/>
              <a:t>Monarchy under strain, because the King was ill and the Prince Regent was on the throne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6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George III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6" b="20536"/>
          <a:stretch>
            <a:fillRect/>
          </a:stretch>
        </p:blipFill>
        <p:spPr>
          <a:xfrm>
            <a:off x="1219200" y="152400"/>
            <a:ext cx="6781800" cy="4800600"/>
          </a:xfrm>
        </p:spPr>
      </p:pic>
    </p:spTree>
    <p:extLst>
      <p:ext uri="{BB962C8B-B14F-4D97-AF65-F5344CB8AC3E}">
        <p14:creationId xmlns:p14="http://schemas.microsoft.com/office/powerpoint/2010/main" val="420260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smtClean="0"/>
              <a:t>Prince Regent</a:t>
            </a:r>
            <a:endParaRPr lang="en-GB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r="638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8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Brighton Pavilion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1" r="84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1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Carlton House, London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" r="114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19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CELEBRATION PARTY, JUNE 1811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a description of the main table decoration:</a:t>
            </a:r>
          </a:p>
          <a:p>
            <a:r>
              <a:rPr lang="en-GB" sz="3600" i="1" dirty="0" smtClean="0">
                <a:solidFill>
                  <a:srgbClr val="7030A0"/>
                </a:solidFill>
              </a:rPr>
              <a:t>“In front of the Regent’s seat was a large circular basin feeding a stream, filled with goldfish, that meandered between banks of moss and flowers, past three picturesque bridges all the way to </a:t>
            </a:r>
            <a:r>
              <a:rPr lang="en-GB" sz="3600" i="1" smtClean="0">
                <a:solidFill>
                  <a:srgbClr val="7030A0"/>
                </a:solidFill>
              </a:rPr>
              <a:t>the end </a:t>
            </a:r>
            <a:r>
              <a:rPr lang="en-GB" sz="3600" i="1" dirty="0" smtClean="0">
                <a:solidFill>
                  <a:srgbClr val="7030A0"/>
                </a:solidFill>
              </a:rPr>
              <a:t>of the table.”</a:t>
            </a:r>
            <a:endParaRPr lang="en-GB" sz="36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482</Words>
  <Application>Microsoft Office PowerPoint</Application>
  <PresentationFormat>On-screen Show (4:3)</PresentationFormat>
  <Paragraphs>92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REGENCY SHREWSBURY</vt:lpstr>
      <vt:lpstr>INTRODUCTION</vt:lpstr>
      <vt:lpstr>The Battle of Waterloo</vt:lpstr>
      <vt:lpstr>NATIONAL EVENTS</vt:lpstr>
      <vt:lpstr>George III</vt:lpstr>
      <vt:lpstr>The Prince Regent</vt:lpstr>
      <vt:lpstr>Brighton Pavilion</vt:lpstr>
      <vt:lpstr>Carlton House, London</vt:lpstr>
      <vt:lpstr>CELEBRATION PARTY, JUNE 1811</vt:lpstr>
      <vt:lpstr>Attingham Park, Shropshire.</vt:lpstr>
      <vt:lpstr>TABLE SETTINGS</vt:lpstr>
      <vt:lpstr>ORDER OF PRECEDENCE</vt:lpstr>
      <vt:lpstr>CELEBRATION DINNER MENU</vt:lpstr>
      <vt:lpstr>“Drunk as a lord” – the Regency bottle men.</vt:lpstr>
      <vt:lpstr>Regency ladies drinking tea.</vt:lpstr>
      <vt:lpstr>A Regency breakfast</vt:lpstr>
      <vt:lpstr>SUPPLIES FOR A COMPLETE REGENCY PICNIC</vt:lpstr>
      <vt:lpstr>A meal in the farmhouse kitchen.</vt:lpstr>
      <vt:lpstr>Erasmus Darwin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REGENCY SHREWSBURY</dc:title>
  <dc:creator>anne</dc:creator>
  <cp:lastModifiedBy>anne</cp:lastModifiedBy>
  <cp:revision>12</cp:revision>
  <dcterms:created xsi:type="dcterms:W3CDTF">2023-01-31T13:11:18Z</dcterms:created>
  <dcterms:modified xsi:type="dcterms:W3CDTF">2023-01-31T15:39:16Z</dcterms:modified>
</cp:coreProperties>
</file>