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2" r:id="rId6"/>
    <p:sldId id="263" r:id="rId7"/>
    <p:sldId id="264" r:id="rId8"/>
    <p:sldId id="265" r:id="rId9"/>
    <p:sldId id="270" r:id="rId10"/>
    <p:sldId id="259" r:id="rId11"/>
    <p:sldId id="271" r:id="rId12"/>
    <p:sldId id="260" r:id="rId13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925" autoAdjust="0"/>
  </p:normalViewPr>
  <p:slideViewPr>
    <p:cSldViewPr snapToGrid="0">
      <p:cViewPr varScale="1">
        <p:scale>
          <a:sx n="81" d="100"/>
          <a:sy n="81" d="100"/>
        </p:scale>
        <p:origin x="114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Operating System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3D-48B7-A328-00B8B3D031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3D-48B7-A328-00B8B3D031F9}"/>
              </c:ext>
            </c:extLst>
          </c:dPt>
          <c:cat>
            <c:strRef>
              <c:f>Sheet1!$A$2:$A$3</c:f>
              <c:strCache>
                <c:ptCount val="2"/>
                <c:pt idx="0">
                  <c:v>Android</c:v>
                </c:pt>
                <c:pt idx="1">
                  <c:v>Apple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A8-4A18-981A-47BEC50E8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Most</a:t>
            </a:r>
            <a:r>
              <a:rPr lang="en-US" baseline="0" dirty="0"/>
              <a:t> Used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BBC Sports</c:v>
                </c:pt>
                <c:pt idx="1">
                  <c:v>Authenticator</c:v>
                </c:pt>
                <c:pt idx="2">
                  <c:v>Phone</c:v>
                </c:pt>
                <c:pt idx="3">
                  <c:v>OS Maps</c:v>
                </c:pt>
                <c:pt idx="4">
                  <c:v>One Note</c:v>
                </c:pt>
                <c:pt idx="5">
                  <c:v>Instagram</c:v>
                </c:pt>
                <c:pt idx="6">
                  <c:v>Health</c:v>
                </c:pt>
                <c:pt idx="7">
                  <c:v>Garmin Connect</c:v>
                </c:pt>
                <c:pt idx="8">
                  <c:v>Calculator</c:v>
                </c:pt>
                <c:pt idx="9">
                  <c:v>BBC Sounds</c:v>
                </c:pt>
                <c:pt idx="10">
                  <c:v>Photos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45-42AD-B68A-EED78516B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585535"/>
        <c:axId val="958456927"/>
      </c:barChart>
      <c:catAx>
        <c:axId val="1052585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8456927"/>
        <c:crosses val="autoZero"/>
        <c:auto val="1"/>
        <c:lblAlgn val="ctr"/>
        <c:lblOffset val="100"/>
        <c:noMultiLvlLbl val="0"/>
      </c:catAx>
      <c:valAx>
        <c:axId val="958456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585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Most Used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Facebook</c:v>
                </c:pt>
                <c:pt idx="1">
                  <c:v>Contacts</c:v>
                </c:pt>
                <c:pt idx="2">
                  <c:v>Camera</c:v>
                </c:pt>
                <c:pt idx="3">
                  <c:v>Weather</c:v>
                </c:pt>
                <c:pt idx="4">
                  <c:v>Messaging</c:v>
                </c:pt>
                <c:pt idx="5">
                  <c:v>Banking</c:v>
                </c:pt>
                <c:pt idx="6">
                  <c:v>Calendar</c:v>
                </c:pt>
                <c:pt idx="7">
                  <c:v>BBC News</c:v>
                </c:pt>
                <c:pt idx="8">
                  <c:v>Google Maps</c:v>
                </c:pt>
                <c:pt idx="9">
                  <c:v>WhatsApp</c:v>
                </c:pt>
                <c:pt idx="10">
                  <c:v>E-Mail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45-42AD-B68A-EED78516B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585535"/>
        <c:axId val="958456927"/>
      </c:barChart>
      <c:catAx>
        <c:axId val="1052585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8456927"/>
        <c:crosses val="autoZero"/>
        <c:auto val="1"/>
        <c:lblAlgn val="ctr"/>
        <c:lblOffset val="100"/>
        <c:noMultiLvlLbl val="0"/>
      </c:catAx>
      <c:valAx>
        <c:axId val="958456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585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Our</a:t>
            </a:r>
            <a:r>
              <a:rPr lang="en-GB" baseline="0" dirty="0"/>
              <a:t> Favourites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Most Used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Bird Guide</c:v>
                </c:pt>
                <c:pt idx="1">
                  <c:v>Alexa</c:v>
                </c:pt>
                <c:pt idx="2">
                  <c:v>Wallet</c:v>
                </c:pt>
                <c:pt idx="3">
                  <c:v>Instagram</c:v>
                </c:pt>
                <c:pt idx="4">
                  <c:v>Facebook</c:v>
                </c:pt>
                <c:pt idx="5">
                  <c:v>Calendar</c:v>
                </c:pt>
                <c:pt idx="6">
                  <c:v>BBC</c:v>
                </c:pt>
                <c:pt idx="7">
                  <c:v>Weather</c:v>
                </c:pt>
                <c:pt idx="8">
                  <c:v>Email</c:v>
                </c:pt>
                <c:pt idx="9">
                  <c:v>Financial Banking</c:v>
                </c:pt>
                <c:pt idx="10">
                  <c:v>WhatsApp</c:v>
                </c:pt>
                <c:pt idx="11">
                  <c:v>Google Maps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8-498F-BB5F-2B9BCE791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585535"/>
        <c:axId val="958456927"/>
      </c:barChart>
      <c:catAx>
        <c:axId val="1052585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8456927"/>
        <c:crosses val="autoZero"/>
        <c:auto val="1"/>
        <c:lblAlgn val="ctr"/>
        <c:lblOffset val="100"/>
        <c:noMultiLvlLbl val="0"/>
      </c:catAx>
      <c:valAx>
        <c:axId val="958456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585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Our</a:t>
            </a:r>
            <a:r>
              <a:rPr lang="en-GB" baseline="0" dirty="0"/>
              <a:t> Favourites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Most Used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Ohme</c:v>
                </c:pt>
                <c:pt idx="1">
                  <c:v>My BMW</c:v>
                </c:pt>
                <c:pt idx="2">
                  <c:v>Messaging</c:v>
                </c:pt>
                <c:pt idx="3">
                  <c:v>Instagram</c:v>
                </c:pt>
                <c:pt idx="4">
                  <c:v>Health</c:v>
                </c:pt>
                <c:pt idx="5">
                  <c:v>Garmin Connect</c:v>
                </c:pt>
                <c:pt idx="6">
                  <c:v>Facebook</c:v>
                </c:pt>
                <c:pt idx="7">
                  <c:v>Explore</c:v>
                </c:pt>
                <c:pt idx="8">
                  <c:v>E-Books</c:v>
                </c:pt>
                <c:pt idx="9">
                  <c:v>Contacts</c:v>
                </c:pt>
                <c:pt idx="10">
                  <c:v>Chess</c:v>
                </c:pt>
                <c:pt idx="11">
                  <c:v>Camera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8-498F-BB5F-2B9BCE791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585535"/>
        <c:axId val="958456927"/>
      </c:barChart>
      <c:catAx>
        <c:axId val="1052585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8456927"/>
        <c:crosses val="autoZero"/>
        <c:auto val="1"/>
        <c:lblAlgn val="ctr"/>
        <c:lblOffset val="100"/>
        <c:noMultiLvlLbl val="0"/>
      </c:catAx>
      <c:valAx>
        <c:axId val="958456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585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Our</a:t>
            </a:r>
            <a:r>
              <a:rPr lang="en-GB" baseline="0" dirty="0"/>
              <a:t> Favourites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Most Used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Zwift Companion</c:v>
                </c:pt>
                <c:pt idx="1">
                  <c:v>Zoom</c:v>
                </c:pt>
                <c:pt idx="2">
                  <c:v>Zap-Map</c:v>
                </c:pt>
                <c:pt idx="3">
                  <c:v>You Tube</c:v>
                </c:pt>
                <c:pt idx="4">
                  <c:v>Translation App</c:v>
                </c:pt>
                <c:pt idx="5">
                  <c:v>Thrive</c:v>
                </c:pt>
                <c:pt idx="6">
                  <c:v>The Times</c:v>
                </c:pt>
                <c:pt idx="7">
                  <c:v>Stocard</c:v>
                </c:pt>
                <c:pt idx="8">
                  <c:v>Solarman</c:v>
                </c:pt>
                <c:pt idx="9">
                  <c:v>PGA Tour</c:v>
                </c:pt>
                <c:pt idx="10">
                  <c:v>OS Maps</c:v>
                </c:pt>
                <c:pt idx="11">
                  <c:v>One Note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8-498F-BB5F-2B9BCE791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52585535"/>
        <c:axId val="958456927"/>
      </c:barChart>
      <c:catAx>
        <c:axId val="1052585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8456927"/>
        <c:crosses val="autoZero"/>
        <c:auto val="1"/>
        <c:lblAlgn val="ctr"/>
        <c:lblOffset val="100"/>
        <c:noMultiLvlLbl val="0"/>
      </c:catAx>
      <c:valAx>
        <c:axId val="958456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585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n-GB" noProof="0" dirty="0"/>
            <a:t>Like twitter, not involving Elon Musk	</a:t>
          </a:r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en-GB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en-GB" noProof="0" dirty="0"/>
        </a:p>
      </dgm:t>
    </dgm:pt>
    <dgm:pt modelId="{0BEF68B8-1228-47BB-83B5-7B9CD1E3F84E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n-GB" noProof="0" dirty="0"/>
            <a:t>Bus time-table that works</a:t>
          </a:r>
        </a:p>
      </dgm:t>
    </dgm:pt>
    <dgm:pt modelId="{ED3A4BC2-B75A-4952-A38B-A42B5995DF05}" type="parTrans" cxnId="{EDEF4F82-1237-4639-A0F7-385C1897CE66}">
      <dgm:prSet/>
      <dgm:spPr/>
      <dgm:t>
        <a:bodyPr rtlCol="0"/>
        <a:lstStyle/>
        <a:p>
          <a:pPr rtl="0"/>
          <a:endParaRPr lang="en-GB" noProof="0" dirty="0"/>
        </a:p>
      </dgm:t>
    </dgm:pt>
    <dgm:pt modelId="{FD949706-EDCC-4ADC-8EDF-8EDA49C92325}" type="sibTrans" cxnId="{EDEF4F82-1237-4639-A0F7-385C1897CE66}">
      <dgm:prSet/>
      <dgm:spPr/>
      <dgm:t>
        <a:bodyPr rtlCol="0"/>
        <a:lstStyle/>
        <a:p>
          <a:pPr rtl="0"/>
          <a:endParaRPr lang="en-GB" noProof="0" dirty="0"/>
        </a:p>
      </dgm:t>
    </dgm:pt>
    <dgm:pt modelId="{5605D28D-2CE6-4513-8566-952984E21E14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n-GB" noProof="0" dirty="0"/>
            <a:t>Simplified version of Hugo</a:t>
          </a:r>
        </a:p>
      </dgm:t>
    </dgm:pt>
    <dgm:pt modelId="{EB15AB98-362B-4E70-A3DA-995FC3E8BA79}" type="parTrans" cxnId="{FAF3F884-F0CF-440F-8CB1-B7648AB1B138}">
      <dgm:prSet/>
      <dgm:spPr/>
      <dgm:t>
        <a:bodyPr rtlCol="0"/>
        <a:lstStyle/>
        <a:p>
          <a:pPr rtl="0"/>
          <a:endParaRPr lang="en-GB" noProof="0" dirty="0"/>
        </a:p>
      </dgm:t>
    </dgm:pt>
    <dgm:pt modelId="{823D1971-2C4D-4EC5-A874-2F463DE37109}" type="sibTrans" cxnId="{FAF3F884-F0CF-440F-8CB1-B7648AB1B138}">
      <dgm:prSet/>
      <dgm:spPr/>
      <dgm:t>
        <a:bodyPr rtlCol="0"/>
        <a:lstStyle/>
        <a:p>
          <a:pPr rtl="0"/>
          <a:endParaRPr lang="en-GB" noProof="0" dirty="0"/>
        </a:p>
      </dgm:t>
    </dgm:pt>
    <dgm:pt modelId="{D2287C0C-5531-4E29-9AB2-D2542BD6CE25}">
      <dgm:prSet phldrT="[Text]"/>
      <dgm:spPr/>
      <dgm:t>
        <a:bodyPr rtlCol="0"/>
        <a:lstStyle/>
        <a:p>
          <a:pPr rtl="0"/>
          <a:r>
            <a:rPr lang="en-GB" noProof="0" dirty="0"/>
            <a:t>Language Translator</a:t>
          </a:r>
        </a:p>
      </dgm:t>
    </dgm:pt>
    <dgm:pt modelId="{66846E78-DF9D-4786-87CC-07A98EFA84B0}" type="parTrans" cxnId="{60716CB3-4860-4CE3-8E41-234AF26BA3CD}">
      <dgm:prSet/>
      <dgm:spPr/>
      <dgm:t>
        <a:bodyPr/>
        <a:lstStyle/>
        <a:p>
          <a:endParaRPr lang="en-GB"/>
        </a:p>
      </dgm:t>
    </dgm:pt>
    <dgm:pt modelId="{68C8969D-BE90-4916-9655-0169487357A3}" type="sibTrans" cxnId="{60716CB3-4860-4CE3-8E41-234AF26BA3CD}">
      <dgm:prSet/>
      <dgm:spPr/>
      <dgm:t>
        <a:bodyPr/>
        <a:lstStyle/>
        <a:p>
          <a:endParaRPr lang="en-GB"/>
        </a:p>
      </dgm:t>
    </dgm:pt>
    <dgm:pt modelId="{4FE928F3-3DF4-4E24-8162-DAD6119ED441}">
      <dgm:prSet phldrT="[Text]"/>
      <dgm:spPr/>
      <dgm:t>
        <a:bodyPr rtlCol="0"/>
        <a:lstStyle/>
        <a:p>
          <a:pPr rtl="0"/>
          <a:r>
            <a:rPr lang="en-GB" noProof="0" dirty="0"/>
            <a:t>Photo Image Identifier</a:t>
          </a:r>
        </a:p>
      </dgm:t>
    </dgm:pt>
    <dgm:pt modelId="{718AD62D-591D-4ED6-A746-6050553C6551}" type="parTrans" cxnId="{EDE14C35-0EAA-4E52-BB9A-4B64CC4FB4C5}">
      <dgm:prSet/>
      <dgm:spPr/>
      <dgm:t>
        <a:bodyPr/>
        <a:lstStyle/>
        <a:p>
          <a:endParaRPr lang="en-GB"/>
        </a:p>
      </dgm:t>
    </dgm:pt>
    <dgm:pt modelId="{C3B8ED22-7374-4D39-8654-858CA9994F7A}" type="sibTrans" cxnId="{EDE14C35-0EAA-4E52-BB9A-4B64CC4FB4C5}">
      <dgm:prSet/>
      <dgm:spPr/>
      <dgm:t>
        <a:bodyPr/>
        <a:lstStyle/>
        <a:p>
          <a:endParaRPr lang="en-GB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5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5"/>
      <dgm:spPr/>
    </dgm:pt>
    <dgm:pt modelId="{429CABD1-4116-474B-81BF-735E2CA9DD00}" type="pres">
      <dgm:prSet presAssocID="{7E5AA53B-3EEE-4DE4-BB81-9044890C2946}" presName="dstNode" presStyleLbl="node1" presStyleIdx="0" presStyleCnt="5"/>
      <dgm:spPr/>
    </dgm:pt>
    <dgm:pt modelId="{58319267-C71E-43C9-94E1-827D0616C7A7}" type="pres">
      <dgm:prSet presAssocID="{6750AC01-D39D-4F3A-9DC8-2A211EE986A2}" presName="text_1" presStyleLbl="node1" presStyleIdx="0" presStyleCnt="5" custScaleX="100197" custLinFactNeighborX="1940">
        <dgm:presLayoutVars>
          <dgm:bulletEnabled val="1"/>
        </dgm:presLayoutVars>
      </dgm:prSet>
      <dgm:spPr/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5" custLinFactNeighborX="20581"/>
      <dgm:spPr/>
    </dgm:pt>
    <dgm:pt modelId="{95DE6538-27BD-44AF-A1A8-CA8F6B10FDD2}" type="pres">
      <dgm:prSet presAssocID="{0BEF68B8-1228-47BB-83B5-7B9CD1E3F84E}" presName="text_2" presStyleLbl="node1" presStyleIdx="1" presStyleCnt="5" custScaleX="107682" custLinFactNeighborX="-1649">
        <dgm:presLayoutVars>
          <dgm:bulletEnabled val="1"/>
        </dgm:presLayoutVars>
      </dgm:prSet>
      <dgm:spPr/>
    </dgm:pt>
    <dgm:pt modelId="{312BDEE8-85BD-4F02-B35B-2CC8E701C98B}" type="pres">
      <dgm:prSet presAssocID="{0BEF68B8-1228-47BB-83B5-7B9CD1E3F84E}" presName="accent_2" presStyleCnt="0"/>
      <dgm:spPr/>
    </dgm:pt>
    <dgm:pt modelId="{3F8116AC-FAC3-4E95-9865-93CCFEB191B9}" type="pres">
      <dgm:prSet presAssocID="{0BEF68B8-1228-47BB-83B5-7B9CD1E3F84E}" presName="accentRepeatNode" presStyleLbl="solidFgAcc1" presStyleIdx="1" presStyleCnt="5" custLinFactNeighborX="-36744"/>
      <dgm:spPr/>
    </dgm:pt>
    <dgm:pt modelId="{E131CE4A-9776-44F4-BC03-867682E21374}" type="pres">
      <dgm:prSet presAssocID="{5605D28D-2CE6-4513-8566-952984E21E14}" presName="text_3" presStyleLbl="node1" presStyleIdx="2" presStyleCnt="5" custScaleX="110208" custLinFactNeighborX="-2861" custLinFactNeighborY="1620">
        <dgm:presLayoutVars>
          <dgm:bulletEnabled val="1"/>
        </dgm:presLayoutVars>
      </dgm:prSet>
      <dgm:spPr/>
    </dgm:pt>
    <dgm:pt modelId="{AC9A216A-8375-48F9-A4E6-8E0B64C0209B}" type="pres">
      <dgm:prSet presAssocID="{5605D28D-2CE6-4513-8566-952984E21E14}" presName="accent_3" presStyleCnt="0"/>
      <dgm:spPr/>
    </dgm:pt>
    <dgm:pt modelId="{A965097E-32F1-4AB8-8C4E-2814A7596B2F}" type="pres">
      <dgm:prSet presAssocID="{5605D28D-2CE6-4513-8566-952984E21E14}" presName="accentRepeatNode" presStyleLbl="solidFgAcc1" presStyleIdx="2" presStyleCnt="5" custLinFactNeighborX="-54339"/>
      <dgm:spPr/>
    </dgm:pt>
    <dgm:pt modelId="{DBD22180-EE15-481F-A684-80887C50AAA8}" type="pres">
      <dgm:prSet presAssocID="{D2287C0C-5531-4E29-9AB2-D2542BD6CE25}" presName="text_4" presStyleLbl="node1" presStyleIdx="3" presStyleCnt="5" custScaleX="107682" custLinFactNeighborX="-1649">
        <dgm:presLayoutVars>
          <dgm:bulletEnabled val="1"/>
        </dgm:presLayoutVars>
      </dgm:prSet>
      <dgm:spPr/>
    </dgm:pt>
    <dgm:pt modelId="{B9EFAFD3-1148-422E-81B7-B91333448E39}" type="pres">
      <dgm:prSet presAssocID="{D2287C0C-5531-4E29-9AB2-D2542BD6CE25}" presName="accent_4" presStyleCnt="0"/>
      <dgm:spPr/>
    </dgm:pt>
    <dgm:pt modelId="{56C17FB3-4685-4FDA-AB5A-9DBFB7C9777B}" type="pres">
      <dgm:prSet presAssocID="{D2287C0C-5531-4E29-9AB2-D2542BD6CE25}" presName="accentRepeatNode" presStyleLbl="solidFgAcc1" presStyleIdx="3" presStyleCnt="5" custLinFactNeighborX="-36744"/>
      <dgm:spPr/>
    </dgm:pt>
    <dgm:pt modelId="{4ACDB322-7F57-42DE-B76A-5BD5D1FB5BC2}" type="pres">
      <dgm:prSet presAssocID="{4FE928F3-3DF4-4E24-8162-DAD6119ED441}" presName="text_5" presStyleLbl="node1" presStyleIdx="4" presStyleCnt="5" custScaleX="100197" custLinFactNeighborX="1940">
        <dgm:presLayoutVars>
          <dgm:bulletEnabled val="1"/>
        </dgm:presLayoutVars>
      </dgm:prSet>
      <dgm:spPr/>
    </dgm:pt>
    <dgm:pt modelId="{599689F9-3E87-4463-BAA3-1434200609D9}" type="pres">
      <dgm:prSet presAssocID="{4FE928F3-3DF4-4E24-8162-DAD6119ED441}" presName="accent_5" presStyleCnt="0"/>
      <dgm:spPr/>
    </dgm:pt>
    <dgm:pt modelId="{84E8E0A4-9150-47D0-8682-AB0439A29F77}" type="pres">
      <dgm:prSet presAssocID="{4FE928F3-3DF4-4E24-8162-DAD6119ED441}" presName="accentRepeatNode" presStyleLbl="solidFgAcc1" presStyleIdx="4" presStyleCnt="5" custLinFactNeighborX="20581"/>
      <dgm:spPr/>
    </dgm:pt>
  </dgm:ptLst>
  <dgm:cxnLst>
    <dgm:cxn modelId="{A11E3B12-1828-45A7-86C3-BB85832DF84D}" type="presOf" srcId="{CA077D98-8478-47EA-B6A9-99ACE60C64D4}" destId="{D79B43FC-100B-4A0D-A4D5-0D2D04B99064}" srcOrd="0" destOrd="0" presId="urn:microsoft.com/office/officeart/2008/layout/VerticalCurvedList"/>
    <dgm:cxn modelId="{EDE14C35-0EAA-4E52-BB9A-4B64CC4FB4C5}" srcId="{7E5AA53B-3EEE-4DE4-BB81-9044890C2946}" destId="{4FE928F3-3DF4-4E24-8162-DAD6119ED441}" srcOrd="4" destOrd="0" parTransId="{718AD62D-591D-4ED6-A746-6050553C6551}" sibTransId="{C3B8ED22-7374-4D39-8654-858CA9994F7A}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29DA474E-5DFA-4C66-882F-319C49ABBB19}" type="presOf" srcId="{6750AC01-D39D-4F3A-9DC8-2A211EE986A2}" destId="{58319267-C71E-43C9-94E1-827D0616C7A7}" srcOrd="0" destOrd="0" presId="urn:microsoft.com/office/officeart/2008/layout/VerticalCurvedList"/>
    <dgm:cxn modelId="{7084AA77-BACB-46CB-AE4A-77B62D3ED1AF}" type="presOf" srcId="{5605D28D-2CE6-4513-8566-952984E21E14}" destId="{E131CE4A-9776-44F4-BC03-867682E21374}" srcOrd="0" destOrd="0" presId="urn:microsoft.com/office/officeart/2008/layout/VerticalCurvedList"/>
    <dgm:cxn modelId="{EDEF4F82-1237-4639-A0F7-385C1897CE66}" srcId="{7E5AA53B-3EEE-4DE4-BB81-9044890C2946}" destId="{0BEF68B8-1228-47BB-83B5-7B9CD1E3F84E}" srcOrd="1" destOrd="0" parTransId="{ED3A4BC2-B75A-4952-A38B-A42B5995DF05}" sibTransId="{FD949706-EDCC-4ADC-8EDF-8EDA49C92325}"/>
    <dgm:cxn modelId="{FAF3F884-F0CF-440F-8CB1-B7648AB1B138}" srcId="{7E5AA53B-3EEE-4DE4-BB81-9044890C2946}" destId="{5605D28D-2CE6-4513-8566-952984E21E14}" srcOrd="2" destOrd="0" parTransId="{EB15AB98-362B-4E70-A3DA-995FC3E8BA79}" sibTransId="{823D1971-2C4D-4EC5-A874-2F463DE37109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4A378892-5CCC-4F0D-8A38-4BEAECF30F24}" type="presOf" srcId="{0BEF68B8-1228-47BB-83B5-7B9CD1E3F84E}" destId="{95DE6538-27BD-44AF-A1A8-CA8F6B10FDD2}" srcOrd="0" destOrd="0" presId="urn:microsoft.com/office/officeart/2008/layout/VerticalCurvedList"/>
    <dgm:cxn modelId="{60716CB3-4860-4CE3-8E41-234AF26BA3CD}" srcId="{7E5AA53B-3EEE-4DE4-BB81-9044890C2946}" destId="{D2287C0C-5531-4E29-9AB2-D2542BD6CE25}" srcOrd="3" destOrd="0" parTransId="{66846E78-DF9D-4786-87CC-07A98EFA84B0}" sibTransId="{68C8969D-BE90-4916-9655-0169487357A3}"/>
    <dgm:cxn modelId="{9D670CEF-907A-4D37-9B85-E28F6D7572D4}" type="presOf" srcId="{4FE928F3-3DF4-4E24-8162-DAD6119ED441}" destId="{4ACDB322-7F57-42DE-B76A-5BD5D1FB5BC2}" srcOrd="0" destOrd="0" presId="urn:microsoft.com/office/officeart/2008/layout/VerticalCurvedList"/>
    <dgm:cxn modelId="{4DA66FFF-0F16-41C5-B92C-1C5769B7962E}" type="presOf" srcId="{D2287C0C-5531-4E29-9AB2-D2542BD6CE25}" destId="{DBD22180-EE15-481F-A684-80887C50AAA8}" srcOrd="0" destOrd="0" presId="urn:microsoft.com/office/officeart/2008/layout/VerticalCurvedList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28110BB8-F33F-498C-9A75-98364B05EFA5}" type="presParOf" srcId="{90561C55-3C6E-4D53-85E1-2C50BCDDA392}" destId="{58319267-C71E-43C9-94E1-827D0616C7A7}" srcOrd="1" destOrd="0" presId="urn:microsoft.com/office/officeart/2008/layout/VerticalCurvedList"/>
    <dgm:cxn modelId="{3866F6C9-5521-48F2-B6C3-40C9896E1605}" type="presParOf" srcId="{90561C55-3C6E-4D53-85E1-2C50BCDDA392}" destId="{79F9B8A9-2412-4B74-84A9-69422DB81CDC}" srcOrd="2" destOrd="0" presId="urn:microsoft.com/office/officeart/2008/layout/VerticalCurvedList"/>
    <dgm:cxn modelId="{D2205A4F-BB7A-4399-BC2F-78E18EC6EAFE}" type="presParOf" srcId="{79F9B8A9-2412-4B74-84A9-69422DB81CDC}" destId="{07CB3071-D555-47DA-A36A-69EB91531FD8}" srcOrd="0" destOrd="0" presId="urn:microsoft.com/office/officeart/2008/layout/VerticalCurvedList"/>
    <dgm:cxn modelId="{602753E6-8A03-492B-861A-6B9532B5AA28}" type="presParOf" srcId="{90561C55-3C6E-4D53-85E1-2C50BCDDA392}" destId="{95DE6538-27BD-44AF-A1A8-CA8F6B10FDD2}" srcOrd="3" destOrd="0" presId="urn:microsoft.com/office/officeart/2008/layout/VerticalCurvedList"/>
    <dgm:cxn modelId="{AEC540A3-E86A-4075-8BE4-263F4AFF4EA1}" type="presParOf" srcId="{90561C55-3C6E-4D53-85E1-2C50BCDDA392}" destId="{312BDEE8-85BD-4F02-B35B-2CC8E701C98B}" srcOrd="4" destOrd="0" presId="urn:microsoft.com/office/officeart/2008/layout/VerticalCurvedList"/>
    <dgm:cxn modelId="{CD5D1014-B7CB-4B47-9A02-5FBF90928A73}" type="presParOf" srcId="{312BDEE8-85BD-4F02-B35B-2CC8E701C98B}" destId="{3F8116AC-FAC3-4E95-9865-93CCFEB191B9}" srcOrd="0" destOrd="0" presId="urn:microsoft.com/office/officeart/2008/layout/VerticalCurvedList"/>
    <dgm:cxn modelId="{987EB7C0-CA3E-4874-85E0-01E9060A2D35}" type="presParOf" srcId="{90561C55-3C6E-4D53-85E1-2C50BCDDA392}" destId="{E131CE4A-9776-44F4-BC03-867682E21374}" srcOrd="5" destOrd="0" presId="urn:microsoft.com/office/officeart/2008/layout/VerticalCurvedList"/>
    <dgm:cxn modelId="{91E55363-8DCA-455E-A203-06A9410994CB}" type="presParOf" srcId="{90561C55-3C6E-4D53-85E1-2C50BCDDA392}" destId="{AC9A216A-8375-48F9-A4E6-8E0B64C0209B}" srcOrd="6" destOrd="0" presId="urn:microsoft.com/office/officeart/2008/layout/VerticalCurvedList"/>
    <dgm:cxn modelId="{D866D586-1293-4049-B6E3-B467C1D5ED64}" type="presParOf" srcId="{AC9A216A-8375-48F9-A4E6-8E0B64C0209B}" destId="{A965097E-32F1-4AB8-8C4E-2814A7596B2F}" srcOrd="0" destOrd="0" presId="urn:microsoft.com/office/officeart/2008/layout/VerticalCurvedList"/>
    <dgm:cxn modelId="{9244EF43-5829-4189-8B6D-4920A63498F3}" type="presParOf" srcId="{90561C55-3C6E-4D53-85E1-2C50BCDDA392}" destId="{DBD22180-EE15-481F-A684-80887C50AAA8}" srcOrd="7" destOrd="0" presId="urn:microsoft.com/office/officeart/2008/layout/VerticalCurvedList"/>
    <dgm:cxn modelId="{F7814DF5-CF76-4328-8165-A7D7F4546FE6}" type="presParOf" srcId="{90561C55-3C6E-4D53-85E1-2C50BCDDA392}" destId="{B9EFAFD3-1148-422E-81B7-B91333448E39}" srcOrd="8" destOrd="0" presId="urn:microsoft.com/office/officeart/2008/layout/VerticalCurvedList"/>
    <dgm:cxn modelId="{F2A5C08B-946C-4149-B47A-5721212F7F39}" type="presParOf" srcId="{B9EFAFD3-1148-422E-81B7-B91333448E39}" destId="{56C17FB3-4685-4FDA-AB5A-9DBFB7C9777B}" srcOrd="0" destOrd="0" presId="urn:microsoft.com/office/officeart/2008/layout/VerticalCurvedList"/>
    <dgm:cxn modelId="{70CF5E00-2783-4505-AE03-094A7E111569}" type="presParOf" srcId="{90561C55-3C6E-4D53-85E1-2C50BCDDA392}" destId="{4ACDB322-7F57-42DE-B76A-5BD5D1FB5BC2}" srcOrd="9" destOrd="0" presId="urn:microsoft.com/office/officeart/2008/layout/VerticalCurvedList"/>
    <dgm:cxn modelId="{B93B8377-F2CA-498A-8ADE-C714949B8F41}" type="presParOf" srcId="{90561C55-3C6E-4D53-85E1-2C50BCDDA392}" destId="{599689F9-3E87-4463-BAA3-1434200609D9}" srcOrd="10" destOrd="0" presId="urn:microsoft.com/office/officeart/2008/layout/VerticalCurvedList"/>
    <dgm:cxn modelId="{2F4164EF-DA8A-4B45-8C9E-7BAB802D5CBE}" type="presParOf" srcId="{599689F9-3E87-4463-BAA3-1434200609D9}" destId="{84E8E0A4-9150-47D0-8682-AB0439A29F7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5692676" y="-849079"/>
          <a:ext cx="6603275" cy="6603275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19267-C71E-43C9-94E1-827D0616C7A7}">
      <dsp:nvSpPr>
        <dsp:cNvPr id="0" name=""/>
        <dsp:cNvSpPr/>
      </dsp:nvSpPr>
      <dsp:spPr>
        <a:xfrm>
          <a:off x="431992" y="306471"/>
          <a:ext cx="6335971" cy="6133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835" tIns="66040" rIns="66040" bIns="66040" numCol="1" spcCol="1270" rtlCol="0" anchor="ctr" anchorCtr="0">
          <a:noAutofit/>
        </a:bodyPr>
        <a:lstStyle/>
        <a:p>
          <a:pPr marL="0" lvl="0" indent="0" algn="l" defTabSz="11557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Like twitter, not involving Elon Musk	</a:t>
          </a:r>
        </a:p>
      </dsp:txBody>
      <dsp:txXfrm>
        <a:off x="431992" y="306471"/>
        <a:ext cx="6335971" cy="613335"/>
      </dsp:txXfrm>
    </dsp:sp>
    <dsp:sp modelId="{07CB3071-D555-47DA-A36A-69EB91531FD8}">
      <dsp:nvSpPr>
        <dsp:cNvPr id="0" name=""/>
        <dsp:cNvSpPr/>
      </dsp:nvSpPr>
      <dsp:spPr>
        <a:xfrm>
          <a:off x="89998" y="229804"/>
          <a:ext cx="766669" cy="7666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E6538-27BD-44AF-A1A8-CA8F6B10FDD2}">
      <dsp:nvSpPr>
        <dsp:cNvPr id="0" name=""/>
        <dsp:cNvSpPr/>
      </dsp:nvSpPr>
      <dsp:spPr>
        <a:xfrm>
          <a:off x="432010" y="1226180"/>
          <a:ext cx="6336026" cy="6133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835" tIns="66040" rIns="66040" bIns="66040" numCol="1" spcCol="1270" rtlCol="0" anchor="ctr" anchorCtr="0">
          <a:noAutofit/>
        </a:bodyPr>
        <a:lstStyle/>
        <a:p>
          <a:pPr marL="0" lvl="0" indent="0" algn="l" defTabSz="11557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Bus time-table that works</a:t>
          </a:r>
        </a:p>
      </dsp:txBody>
      <dsp:txXfrm>
        <a:off x="432010" y="1226180"/>
        <a:ext cx="6336026" cy="613335"/>
      </dsp:txXfrm>
    </dsp:sp>
    <dsp:sp modelId="{3F8116AC-FAC3-4E95-9865-93CCFEB191B9}">
      <dsp:nvSpPr>
        <dsp:cNvPr id="0" name=""/>
        <dsp:cNvSpPr/>
      </dsp:nvSpPr>
      <dsp:spPr>
        <a:xfrm>
          <a:off x="90003" y="1149513"/>
          <a:ext cx="766669" cy="7666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31CE4A-9776-44F4-BC03-867682E21374}">
      <dsp:nvSpPr>
        <dsp:cNvPr id="0" name=""/>
        <dsp:cNvSpPr/>
      </dsp:nvSpPr>
      <dsp:spPr>
        <a:xfrm>
          <a:off x="432016" y="2155826"/>
          <a:ext cx="6335996" cy="6133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835" tIns="66040" rIns="66040" bIns="66040" numCol="1" spcCol="1270" rtlCol="0" anchor="ctr" anchorCtr="0">
          <a:noAutofit/>
        </a:bodyPr>
        <a:lstStyle/>
        <a:p>
          <a:pPr marL="0" lvl="0" indent="0" algn="l" defTabSz="11557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Simplified version of Hugo</a:t>
          </a:r>
        </a:p>
      </dsp:txBody>
      <dsp:txXfrm>
        <a:off x="432016" y="2155826"/>
        <a:ext cx="6335996" cy="613335"/>
      </dsp:txXfrm>
    </dsp:sp>
    <dsp:sp modelId="{A965097E-32F1-4AB8-8C4E-2814A7596B2F}">
      <dsp:nvSpPr>
        <dsp:cNvPr id="0" name=""/>
        <dsp:cNvSpPr/>
      </dsp:nvSpPr>
      <dsp:spPr>
        <a:xfrm>
          <a:off x="89998" y="2069223"/>
          <a:ext cx="766669" cy="7666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D22180-EE15-481F-A684-80887C50AAA8}">
      <dsp:nvSpPr>
        <dsp:cNvPr id="0" name=""/>
        <dsp:cNvSpPr/>
      </dsp:nvSpPr>
      <dsp:spPr>
        <a:xfrm>
          <a:off x="432010" y="3065599"/>
          <a:ext cx="6336026" cy="6133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835" tIns="66040" rIns="66040" bIns="66040" numCol="1" spcCol="1270" rtlCol="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Language Translator</a:t>
          </a:r>
        </a:p>
      </dsp:txBody>
      <dsp:txXfrm>
        <a:off x="432010" y="3065599"/>
        <a:ext cx="6336026" cy="613335"/>
      </dsp:txXfrm>
    </dsp:sp>
    <dsp:sp modelId="{56C17FB3-4685-4FDA-AB5A-9DBFB7C9777B}">
      <dsp:nvSpPr>
        <dsp:cNvPr id="0" name=""/>
        <dsp:cNvSpPr/>
      </dsp:nvSpPr>
      <dsp:spPr>
        <a:xfrm>
          <a:off x="90003" y="2988932"/>
          <a:ext cx="766669" cy="7666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CDB322-7F57-42DE-B76A-5BD5D1FB5BC2}">
      <dsp:nvSpPr>
        <dsp:cNvPr id="0" name=""/>
        <dsp:cNvSpPr/>
      </dsp:nvSpPr>
      <dsp:spPr>
        <a:xfrm>
          <a:off x="431992" y="3985308"/>
          <a:ext cx="6335971" cy="61333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6835" tIns="66040" rIns="66040" bIns="66040" numCol="1" spcCol="1270" rtlCol="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noProof="0" dirty="0"/>
            <a:t>Photo Image Identifier</a:t>
          </a:r>
        </a:p>
      </dsp:txBody>
      <dsp:txXfrm>
        <a:off x="431992" y="3985308"/>
        <a:ext cx="6335971" cy="613335"/>
      </dsp:txXfrm>
    </dsp:sp>
    <dsp:sp modelId="{84E8E0A4-9150-47D0-8682-AB0439A29F77}">
      <dsp:nvSpPr>
        <dsp:cNvPr id="0" name=""/>
        <dsp:cNvSpPr/>
      </dsp:nvSpPr>
      <dsp:spPr>
        <a:xfrm>
          <a:off x="89998" y="3908641"/>
          <a:ext cx="766669" cy="76666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B7AE42-9966-454B-AE61-33561B8478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9D10DF-3446-4A6E-87C5-D3D5079E2F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C6EB4-708D-49DB-8150-98B808649F61}" type="datetime1">
              <a:rPr lang="en-GB" smtClean="0"/>
              <a:t>16/03/2023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5D3571-CF4C-42E0-820E-9F5FA706F5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D6A7D2-0193-4DF6-A173-F4A7E0DCBD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77BB6-1717-40CC-88C2-EC11E6301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398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90089-21A2-4CCB-ACDC-00A9E1B89951}" type="datetime1">
              <a:rPr lang="en-GB" noProof="0" smtClean="0"/>
              <a:t>16/03/2023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AEB83-F3B6-4F57-BF6B-C140FF7219F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59085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496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245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*******  10 out of 13 used an Android Phone   (77%)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494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Watch the scale between left and right hand graphs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531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Watch the scale between the graphs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740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Mastodon is free and open-source software for running self-hosted social networking services. It has microblogging features similar to Twitter, which are offered by a large number of independently run nodes, known as instances, each with its own code of conduct, terms of service, privacy policy, privacy options, and content moderation policies.[6][7][8]</a:t>
            </a:r>
          </a:p>
          <a:p>
            <a:endParaRPr lang="en-US" dirty="0"/>
          </a:p>
          <a:p>
            <a:r>
              <a:rPr lang="en-US" dirty="0"/>
              <a:t>Each user is a member of a specific Mastodon instance (also called a server), which can interoperate as a federated social network, allowing users on different instances to interact with each other. This is intended to give users the flexibility to select a node whose policies they prefer, but keep access to a larger social network. Mastodon is also part of the </a:t>
            </a:r>
            <a:r>
              <a:rPr lang="en-US" dirty="0" err="1"/>
              <a:t>Fediverse</a:t>
            </a:r>
            <a:r>
              <a:rPr lang="en-US" dirty="0"/>
              <a:t> ensemble of computer servers, which use shared protocols allowing users to interact with other users on computers running compatible software packages[9][unreliable source?] such as </a:t>
            </a:r>
            <a:r>
              <a:rPr lang="en-US" dirty="0" err="1"/>
              <a:t>PeerTube</a:t>
            </a:r>
            <a:r>
              <a:rPr lang="en-US" dirty="0"/>
              <a:t> and </a:t>
            </a:r>
            <a:r>
              <a:rPr lang="en-US" dirty="0" err="1"/>
              <a:t>Friendica</a:t>
            </a:r>
            <a:r>
              <a:rPr lang="en-US" dirty="0"/>
              <a:t>. Mastodon is crowdfunded and does not contain ads.</a:t>
            </a:r>
          </a:p>
          <a:p>
            <a:endParaRPr lang="en-US" dirty="0"/>
          </a:p>
          <a:p>
            <a:r>
              <a:rPr lang="en-US" dirty="0" err="1"/>
              <a:t>Stocard</a:t>
            </a:r>
            <a:r>
              <a:rPr lang="en-US" dirty="0"/>
              <a:t> </a:t>
            </a:r>
            <a:r>
              <a:rPr lang="en-US" dirty="0" err="1"/>
              <a:t>appAll</a:t>
            </a:r>
            <a:r>
              <a:rPr lang="en-US" dirty="0"/>
              <a:t> your loyalty cards in one app</a:t>
            </a:r>
          </a:p>
          <a:p>
            <a:r>
              <a:rPr lang="en-US" dirty="0"/>
              <a:t>From the biggest supermarket to your local flower shop - you can add the card to </a:t>
            </a:r>
            <a:r>
              <a:rPr lang="en-US" dirty="0" err="1"/>
              <a:t>Stocard</a:t>
            </a:r>
            <a:r>
              <a:rPr lang="en-US" dirty="0"/>
              <a:t>. Organizing your cards has never been this easy.</a:t>
            </a:r>
          </a:p>
          <a:p>
            <a:endParaRPr lang="en-US" dirty="0"/>
          </a:p>
          <a:p>
            <a:r>
              <a:rPr lang="en-US" dirty="0"/>
              <a:t>Discover hidden stories across the </a:t>
            </a:r>
            <a:r>
              <a:rPr lang="en-US" dirty="0" err="1"/>
              <a:t>Stiperstones</a:t>
            </a:r>
            <a:r>
              <a:rPr lang="en-US" dirty="0"/>
              <a:t> Hills. Using GPS, this app will help you to explore the</a:t>
            </a:r>
          </a:p>
          <a:p>
            <a:r>
              <a:rPr lang="en-US" dirty="0"/>
              <a:t>landscape, get you off the beaten track and maybe find some paths you never knew existed.</a:t>
            </a:r>
          </a:p>
          <a:p>
            <a:endParaRPr lang="en-US" dirty="0"/>
          </a:p>
          <a:p>
            <a:r>
              <a:rPr lang="en-US" dirty="0"/>
              <a:t>Myths and legends from around the world are retold in our stunning landscape by local professional storyteller Sally </a:t>
            </a:r>
            <a:r>
              <a:rPr lang="en-US" dirty="0" err="1"/>
              <a:t>Tonge</a:t>
            </a:r>
            <a:r>
              <a:rPr lang="en-US" dirty="0"/>
              <a:t> in her own inimitable style.</a:t>
            </a:r>
          </a:p>
          <a:p>
            <a:endParaRPr lang="en-US" dirty="0"/>
          </a:p>
          <a:p>
            <a:r>
              <a:rPr lang="en-US" dirty="0"/>
              <a:t>Hear tales of local wildlife, ladders to the sky, Wild </a:t>
            </a:r>
            <a:r>
              <a:rPr lang="en-US" dirty="0" err="1"/>
              <a:t>Edric</a:t>
            </a:r>
            <a:r>
              <a:rPr lang="en-US" dirty="0"/>
              <a:t> and of course the Devil and his mysterious chair, on the </a:t>
            </a:r>
            <a:r>
              <a:rPr lang="en-US" dirty="0" err="1"/>
              <a:t>Stiperstones</a:t>
            </a:r>
            <a:r>
              <a:rPr lang="en-US" dirty="0"/>
              <a:t>, along with many more to enhance your visit.</a:t>
            </a:r>
          </a:p>
          <a:p>
            <a:endParaRPr lang="en-US" dirty="0"/>
          </a:p>
          <a:p>
            <a:r>
              <a:rPr lang="en-US" dirty="0"/>
              <a:t>Clinometer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Clinometer is an instrument that measures vertical slopes, usually the angle between ground or the observer and a tall object.</a:t>
            </a:r>
          </a:p>
          <a:p>
            <a:endParaRPr lang="en-US" dirty="0"/>
          </a:p>
          <a:p>
            <a:r>
              <a:rPr lang="en-US" dirty="0"/>
              <a:t>The motion range is 90 degrees, so it is possible to use any side of your </a:t>
            </a:r>
            <a:r>
              <a:rPr lang="en-US" dirty="0" err="1"/>
              <a:t>device.The</a:t>
            </a:r>
            <a:r>
              <a:rPr lang="en-US" dirty="0"/>
              <a:t> precision is adjustable up to 3 decimal places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28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289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WhatsApp 	Mail	Safari	The Times	Google Maps	Contacts	PGA Tour	</a:t>
            </a:r>
            <a:r>
              <a:rPr lang="en-GB" dirty="0" err="1"/>
              <a:t>Cricinfo</a:t>
            </a:r>
            <a:endParaRPr lang="en-GB" dirty="0"/>
          </a:p>
          <a:p>
            <a:endParaRPr lang="en-GB" dirty="0"/>
          </a:p>
          <a:p>
            <a:r>
              <a:rPr lang="en-GB" dirty="0"/>
              <a:t>Camera	Photos	ATP Live	Bird Guide	Volvo Cars	</a:t>
            </a:r>
            <a:r>
              <a:rPr lang="en-GB" dirty="0" err="1"/>
              <a:t>Instavolt</a:t>
            </a:r>
            <a:r>
              <a:rPr lang="en-GB" dirty="0"/>
              <a:t>	easyJet	Wallet</a:t>
            </a:r>
          </a:p>
          <a:p>
            <a:endParaRPr lang="en-GB" dirty="0"/>
          </a:p>
          <a:p>
            <a:r>
              <a:rPr lang="en-GB" dirty="0" err="1"/>
              <a:t>Monzo</a:t>
            </a:r>
            <a:r>
              <a:rPr lang="en-GB" dirty="0"/>
              <a:t>	XE	</a:t>
            </a:r>
            <a:r>
              <a:rPr lang="en-GB" dirty="0" err="1"/>
              <a:t>Trainsplit</a:t>
            </a:r>
            <a:r>
              <a:rPr lang="en-GB" dirty="0"/>
              <a:t>	BBC News	NGS	National Trust	</a:t>
            </a:r>
            <a:r>
              <a:rPr lang="en-GB" dirty="0" err="1"/>
              <a:t>Citymapper</a:t>
            </a:r>
            <a:r>
              <a:rPr lang="en-GB" dirty="0"/>
              <a:t>	Explore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49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AEB83-F3B6-4F57-BF6B-C140FF7219F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41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21 Mar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Using our Smartphones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wired.it/mobile/smartphone/2017/10/10/wiko-view-italia/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en-GB" sz="6000" dirty="0">
                <a:solidFill>
                  <a:schemeClr val="bg1"/>
                </a:solidFill>
              </a:rPr>
              <a:t>our </a:t>
            </a:r>
            <a:r>
              <a:rPr lang="en-GB" sz="6000" dirty="0" err="1">
                <a:solidFill>
                  <a:schemeClr val="bg1"/>
                </a:solidFill>
              </a:rPr>
              <a:t>smartphoNe</a:t>
            </a:r>
            <a:r>
              <a:rPr lang="en-GB" sz="6000" dirty="0">
                <a:solidFill>
                  <a:schemeClr val="bg1"/>
                </a:solidFill>
              </a:rPr>
              <a:t> SURVEY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endParaRPr lang="en-GB">
              <a:solidFill>
                <a:srgbClr val="7CEB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CEF76-1EC9-F00A-1404-B048CE248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22D21-529A-5049-6036-BBECDC4C4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  <p:pic>
        <p:nvPicPr>
          <p:cNvPr id="6" name="Content Placeholder 6" descr="Cell phone in front of a blue background">
            <a:extLst>
              <a:ext uri="{FF2B5EF4-FFF2-40B4-BE49-F238E27FC236}">
                <a16:creationId xmlns:a16="http://schemas.microsoft.com/office/drawing/2014/main" id="{744BE27E-3CA2-820B-A178-00BA2FA6A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33" y="434844"/>
            <a:ext cx="2816089" cy="255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Q1. Do you regularly use a smartphone?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/>
        </p:blipFill>
        <p:spPr>
          <a:xfrm>
            <a:off x="581025" y="2231480"/>
            <a:ext cx="5422900" cy="362535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68FED-E1F2-56B9-2DA1-9FFB2B7514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All but one of us use a smartphone.  13/14</a:t>
            </a:r>
          </a:p>
          <a:p>
            <a:r>
              <a:rPr lang="en-GB" sz="3200" dirty="0"/>
              <a:t>We know Phil Booth doesn’t!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525EA2-B9A8-D752-44E0-D085DC550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04E159-A27E-59B0-981F-92C78C058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2238112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Q2. Android or Apple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AC87355-D8A7-6004-FEAC-AD0706E90EC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61683199"/>
              </p:ext>
            </p:extLst>
          </p:nvPr>
        </p:nvGraphicFramePr>
        <p:xfrm>
          <a:off x="7341079" y="2227263"/>
          <a:ext cx="4269896" cy="363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C76F69-4718-009F-509A-C94B93924170}"/>
              </a:ext>
            </a:extLst>
          </p:cNvPr>
          <p:cNvSpPr txBox="1"/>
          <p:nvPr/>
        </p:nvSpPr>
        <p:spPr>
          <a:xfrm>
            <a:off x="8086514" y="6221551"/>
            <a:ext cx="3634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10 out of 13 use an Android phone (77%)</a:t>
            </a:r>
          </a:p>
        </p:txBody>
      </p:sp>
      <p:pic>
        <p:nvPicPr>
          <p:cNvPr id="9" name="Picture 8" descr="A hand holding a cell phone&#10;&#10;Description automatically generated with medium confidence">
            <a:extLst>
              <a:ext uri="{FF2B5EF4-FFF2-40B4-BE49-F238E27FC236}">
                <a16:creationId xmlns:a16="http://schemas.microsoft.com/office/drawing/2014/main" id="{95C72074-10B2-1282-8423-7C429A135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81025" y="2227263"/>
            <a:ext cx="6464496" cy="3633787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5C55BCA-4467-0A3E-952A-4FB36B7FD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18B0390-52BC-0E21-5208-6E2B2C497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132480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Q3. Apps we use the most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B43B2BA-8C0A-7DD2-5F2E-89E8794D4C5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82937472"/>
              </p:ext>
            </p:extLst>
          </p:nvPr>
        </p:nvGraphicFramePr>
        <p:xfrm>
          <a:off x="6096000" y="2322154"/>
          <a:ext cx="5422900" cy="363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8">
            <a:extLst>
              <a:ext uri="{FF2B5EF4-FFF2-40B4-BE49-F238E27FC236}">
                <a16:creationId xmlns:a16="http://schemas.microsoft.com/office/drawing/2014/main" id="{9590AFB5-F17F-99C0-9989-0D9FF916D3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471953"/>
              </p:ext>
            </p:extLst>
          </p:nvPr>
        </p:nvGraphicFramePr>
        <p:xfrm>
          <a:off x="581193" y="2322154"/>
          <a:ext cx="5422900" cy="363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59118E9-493D-64B6-A2BC-AC907868A942}"/>
              </a:ext>
            </a:extLst>
          </p:cNvPr>
          <p:cNvSpPr txBox="1"/>
          <p:nvPr/>
        </p:nvSpPr>
        <p:spPr>
          <a:xfrm>
            <a:off x="7341079" y="6221551"/>
            <a:ext cx="3468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Plus 30+ other single response answers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C14179F7-D337-CB4D-0223-985D2FD62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755F4429-1FBE-DBC3-F512-1CCDD91F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97490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Q4. Our Favourite Apps</a:t>
            </a:r>
          </a:p>
        </p:txBody>
      </p:sp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15D14FB6-5D89-7815-467D-47C1F01659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852022"/>
              </p:ext>
            </p:extLst>
          </p:nvPr>
        </p:nvGraphicFramePr>
        <p:xfrm>
          <a:off x="466731" y="2152877"/>
          <a:ext cx="4019005" cy="363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5A58975A-9709-EC1C-FB7D-AC7BC6BC27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327297"/>
              </p:ext>
            </p:extLst>
          </p:nvPr>
        </p:nvGraphicFramePr>
        <p:xfrm>
          <a:off x="4219222" y="2175025"/>
          <a:ext cx="4019005" cy="363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ontent Placeholder 8">
            <a:extLst>
              <a:ext uri="{FF2B5EF4-FFF2-40B4-BE49-F238E27FC236}">
                <a16:creationId xmlns:a16="http://schemas.microsoft.com/office/drawing/2014/main" id="{3C4736DB-712A-3226-7EC5-DA65F5C40C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265147"/>
              </p:ext>
            </p:extLst>
          </p:nvPr>
        </p:nvGraphicFramePr>
        <p:xfrm>
          <a:off x="8126987" y="2152875"/>
          <a:ext cx="4019005" cy="363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A5B4E16-3615-57AC-7FA9-FFC099C5C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6A2ADC1-C5B3-7702-BA73-4BA8E26C7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363241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solidFill>
                  <a:srgbClr val="FFFEFF"/>
                </a:solidFill>
              </a:rPr>
              <a:t>Q5  The Quirky Apps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F70CE23-471D-937E-C500-27431D039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99" y="1543644"/>
            <a:ext cx="1771897" cy="1676634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B0C4E397-C356-46B9-48C9-337958ED7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165" y="1496012"/>
            <a:ext cx="1781424" cy="1724266"/>
          </a:xfrm>
          <a:prstGeom prst="rect">
            <a:avLst/>
          </a:prstGeom>
        </p:spPr>
      </p:pic>
      <p:pic>
        <p:nvPicPr>
          <p:cNvPr id="17" name="Picture 16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0D93D1B4-0581-CA4C-5EFE-CD0651FEF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0630" y="1524591"/>
            <a:ext cx="1714739" cy="1695687"/>
          </a:xfrm>
          <a:prstGeom prst="rect">
            <a:avLst/>
          </a:prstGeom>
        </p:spPr>
      </p:pic>
      <p:pic>
        <p:nvPicPr>
          <p:cNvPr id="19" name="Picture 18" descr="A picture containing text, gauge, watch, different&#10;&#10;Description automatically generated">
            <a:extLst>
              <a:ext uri="{FF2B5EF4-FFF2-40B4-BE49-F238E27FC236}">
                <a16:creationId xmlns:a16="http://schemas.microsoft.com/office/drawing/2014/main" id="{A013D9A7-A50C-432E-3F4D-EF6CB7C5E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7316" y="1505539"/>
            <a:ext cx="1743318" cy="17147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50E5D60-7ADE-1ECE-E9E2-ABEB5C4A7DEF}"/>
              </a:ext>
            </a:extLst>
          </p:cNvPr>
          <p:cNvSpPr txBox="1"/>
          <p:nvPr/>
        </p:nvSpPr>
        <p:spPr>
          <a:xfrm>
            <a:off x="581192" y="3473581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Mastodon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15143F-AAFA-7687-AD66-F458BA6EC4BD}"/>
              </a:ext>
            </a:extLst>
          </p:cNvPr>
          <p:cNvSpPr txBox="1"/>
          <p:nvPr/>
        </p:nvSpPr>
        <p:spPr>
          <a:xfrm>
            <a:off x="3614092" y="3473581"/>
            <a:ext cx="16155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err="1"/>
              <a:t>Stocard</a:t>
            </a:r>
            <a:endParaRPr lang="en-GB" sz="3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9FA981-0C42-7ACB-96E5-D665773879BF}"/>
              </a:ext>
            </a:extLst>
          </p:cNvPr>
          <p:cNvSpPr txBox="1"/>
          <p:nvPr/>
        </p:nvSpPr>
        <p:spPr>
          <a:xfrm>
            <a:off x="6216464" y="3473581"/>
            <a:ext cx="2509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Story Cache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ECD062-A77A-07C5-4D1E-307BC67B3FE0}"/>
              </a:ext>
            </a:extLst>
          </p:cNvPr>
          <p:cNvSpPr txBox="1"/>
          <p:nvPr/>
        </p:nvSpPr>
        <p:spPr>
          <a:xfrm>
            <a:off x="9318210" y="3473581"/>
            <a:ext cx="23342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Clinometer</a:t>
            </a:r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6EE2AF4A-8FD6-8219-D2D7-598C1A78B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97C9846A-8D0F-2834-54AA-AA3607AE5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263555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pic>
        <p:nvPicPr>
          <p:cNvPr id="8" name="Content Placeholder 4" descr="Digital Number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788298"/>
            <a:ext cx="7213600" cy="652879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en-GB" dirty="0"/>
              <a:t>New apps</a:t>
            </a:r>
          </a:p>
        </p:txBody>
      </p:sp>
      <p:graphicFrame>
        <p:nvGraphicFramePr>
          <p:cNvPr id="6" name="Content Placeholder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8736402"/>
              </p:ext>
            </p:extLst>
          </p:nvPr>
        </p:nvGraphicFramePr>
        <p:xfrm>
          <a:off x="719571" y="1413062"/>
          <a:ext cx="6854248" cy="4905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3BB457-7506-C0BB-437B-176E91936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C7BAEB-87FA-0EBA-EB76-3CCD0F95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solidFill>
                  <a:srgbClr val="FFFEFF"/>
                </a:solidFill>
              </a:rPr>
              <a:t>The Busiest person – all their favourite apps</a:t>
            </a:r>
          </a:p>
        </p:txBody>
      </p: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6EE2AF4A-8FD6-8219-D2D7-598C1A78B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97C9846A-8D0F-2834-54AA-AA3607AE5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1F01257-4781-7E1E-90F7-76A15C2CB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44" y="731343"/>
            <a:ext cx="1175362" cy="118800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E40EE251-A575-B1D9-1EB3-F3EC6E020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653" y="731343"/>
            <a:ext cx="1218526" cy="1188000"/>
          </a:xfrm>
          <a:prstGeom prst="rect">
            <a:avLst/>
          </a:prstGeom>
        </p:spPr>
      </p:pic>
      <p:pic>
        <p:nvPicPr>
          <p:cNvPr id="8" name="Picture 7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CB33B861-4D1E-FDC9-7424-BF3E391D6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326" y="731343"/>
            <a:ext cx="1201538" cy="1188000"/>
          </a:xfrm>
          <a:prstGeom prst="rect">
            <a:avLst/>
          </a:prstGeom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D69707D-A0CB-38C4-43CE-3160A188F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5011" y="731343"/>
            <a:ext cx="1167865" cy="118800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9CE20509-94F4-80BE-8C73-D26AF8DAE2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1023" y="731343"/>
            <a:ext cx="1194601" cy="1188000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C09E8BDA-032C-A366-5E05-3528DAA42B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3771" y="731343"/>
            <a:ext cx="1231798" cy="1188000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CDF4D911-CD40-2EFA-EAD7-6BE2A23ED5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3716" y="731343"/>
            <a:ext cx="885177" cy="1188000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1323950D-5DB8-912F-EF74-D260E5A2E1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27037" y="731343"/>
            <a:ext cx="1217577" cy="1188000"/>
          </a:xfrm>
          <a:prstGeom prst="rect">
            <a:avLst/>
          </a:prstGeom>
        </p:spPr>
      </p:pic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9C57F4E8-D430-F505-2644-ECD360C6F0C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118" y="2302642"/>
            <a:ext cx="1215415" cy="1188000"/>
          </a:xfrm>
          <a:prstGeom prst="rect">
            <a:avLst/>
          </a:prstGeom>
        </p:spPr>
      </p:pic>
      <p:pic>
        <p:nvPicPr>
          <p:cNvPr id="34" name="Picture 33" descr="Shape&#10;&#10;Description automatically generated with medium confidence">
            <a:extLst>
              <a:ext uri="{FF2B5EF4-FFF2-40B4-BE49-F238E27FC236}">
                <a16:creationId xmlns:a16="http://schemas.microsoft.com/office/drawing/2014/main" id="{F91D206F-FF82-3D64-2A24-A199075CC9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18628" y="2302642"/>
            <a:ext cx="1255610" cy="1188000"/>
          </a:xfrm>
          <a:prstGeom prst="rect">
            <a:avLst/>
          </a:prstGeom>
        </p:spPr>
      </p:pic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27E5BA9E-1654-FC5D-CA2A-6C9048CCFA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42333" y="2302642"/>
            <a:ext cx="1217577" cy="1188000"/>
          </a:xfrm>
          <a:prstGeom prst="rect">
            <a:avLst/>
          </a:prstGeom>
        </p:spPr>
      </p:pic>
      <p:pic>
        <p:nvPicPr>
          <p:cNvPr id="38" name="Picture 37" descr="A picture containing text, bird, aquatic bird&#10;&#10;Description automatically generated">
            <a:extLst>
              <a:ext uri="{FF2B5EF4-FFF2-40B4-BE49-F238E27FC236}">
                <a16:creationId xmlns:a16="http://schemas.microsoft.com/office/drawing/2014/main" id="{2FED1203-7C79-2BB6-B716-989194EF62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28005" y="2302642"/>
            <a:ext cx="1195072" cy="1188000"/>
          </a:xfrm>
          <a:prstGeom prst="rect">
            <a:avLst/>
          </a:prstGeom>
        </p:spPr>
      </p:pic>
      <p:pic>
        <p:nvPicPr>
          <p:cNvPr id="40" name="Picture 39" descr="A picture containing text, clothes dryer, white goods, businesscard&#10;&#10;Description automatically generated">
            <a:extLst>
              <a:ext uri="{FF2B5EF4-FFF2-40B4-BE49-F238E27FC236}">
                <a16:creationId xmlns:a16="http://schemas.microsoft.com/office/drawing/2014/main" id="{EED917E3-73EC-41E8-A871-59FF1B39C3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1172" y="2302642"/>
            <a:ext cx="1200122" cy="1188000"/>
          </a:xfrm>
          <a:prstGeom prst="rect">
            <a:avLst/>
          </a:prstGeom>
        </p:spPr>
      </p:pic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18C0EFE9-0524-7244-866D-DE120C5974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389" y="2302642"/>
            <a:ext cx="1225915" cy="1188000"/>
          </a:xfrm>
          <a:prstGeom prst="rect">
            <a:avLst/>
          </a:prstGeom>
        </p:spPr>
      </p:pic>
      <p:pic>
        <p:nvPicPr>
          <p:cNvPr id="44" name="Picture 43" descr="Chart, icon, pie chart&#10;&#10;Description automatically generated">
            <a:extLst>
              <a:ext uri="{FF2B5EF4-FFF2-40B4-BE49-F238E27FC236}">
                <a16:creationId xmlns:a16="http://schemas.microsoft.com/office/drawing/2014/main" id="{06A4E4D0-06EA-7C93-E197-D044FFD9A0B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53399" y="2302642"/>
            <a:ext cx="1194123" cy="1188000"/>
          </a:xfrm>
          <a:prstGeom prst="rect">
            <a:avLst/>
          </a:prstGeom>
        </p:spPr>
      </p:pic>
      <p:pic>
        <p:nvPicPr>
          <p:cNvPr id="46" name="Picture 45" descr="Icon&#10;&#10;Description automatically generated">
            <a:extLst>
              <a:ext uri="{FF2B5EF4-FFF2-40B4-BE49-F238E27FC236}">
                <a16:creationId xmlns:a16="http://schemas.microsoft.com/office/drawing/2014/main" id="{6FB4113B-8A23-EFC7-ADE9-125098C6B0F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715619" y="2302642"/>
            <a:ext cx="1240412" cy="1188000"/>
          </a:xfrm>
          <a:prstGeom prst="rect">
            <a:avLst/>
          </a:prstGeom>
        </p:spPr>
      </p:pic>
      <p:pic>
        <p:nvPicPr>
          <p:cNvPr id="48" name="Picture 47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80DB7BD6-A1F2-D116-8C4E-78A4E7C5E1E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4677" y="3731936"/>
            <a:ext cx="1176296" cy="1188000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B8FA1B97-6C47-CBDE-5811-B0404A68ABA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77322" y="3731936"/>
            <a:ext cx="1394609" cy="1188000"/>
          </a:xfrm>
          <a:prstGeom prst="rect">
            <a:avLst/>
          </a:prstGeom>
        </p:spPr>
      </p:pic>
      <p:pic>
        <p:nvPicPr>
          <p:cNvPr id="52" name="Picture 51" descr="Icon&#10;&#10;Description automatically generated">
            <a:extLst>
              <a:ext uri="{FF2B5EF4-FFF2-40B4-BE49-F238E27FC236}">
                <a16:creationId xmlns:a16="http://schemas.microsoft.com/office/drawing/2014/main" id="{C5D42309-447B-276F-0C36-3A74FE1BAE7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18280" y="3731936"/>
            <a:ext cx="1206857" cy="1188000"/>
          </a:xfrm>
          <a:prstGeom prst="rect">
            <a:avLst/>
          </a:prstGeom>
        </p:spPr>
      </p:pic>
      <p:pic>
        <p:nvPicPr>
          <p:cNvPr id="54" name="Picture 53" descr="A picture containing text&#10;&#10;Description automatically generated">
            <a:extLst>
              <a:ext uri="{FF2B5EF4-FFF2-40B4-BE49-F238E27FC236}">
                <a16:creationId xmlns:a16="http://schemas.microsoft.com/office/drawing/2014/main" id="{20A2C829-1E8C-F3EC-D55A-95822D17942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71486" y="3731936"/>
            <a:ext cx="1214400" cy="1188000"/>
          </a:xfrm>
          <a:prstGeom prst="rect">
            <a:avLst/>
          </a:prstGeom>
        </p:spPr>
      </p:pic>
      <p:pic>
        <p:nvPicPr>
          <p:cNvPr id="56" name="Picture 55" descr="Icon&#10;&#10;Description automatically generated">
            <a:extLst>
              <a:ext uri="{FF2B5EF4-FFF2-40B4-BE49-F238E27FC236}">
                <a16:creationId xmlns:a16="http://schemas.microsoft.com/office/drawing/2014/main" id="{6362CB92-7EAE-6B2B-7E3C-D96B8FCCF53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332235" y="3731936"/>
            <a:ext cx="1223200" cy="1188000"/>
          </a:xfrm>
          <a:prstGeom prst="rect">
            <a:avLst/>
          </a:prstGeom>
        </p:spPr>
      </p:pic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346713D5-D760-9638-E834-41884D2D2A0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01784" y="3731936"/>
            <a:ext cx="1243609" cy="1188000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8ADCD756-A851-B0E5-5774-A007BDD1090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291742" y="3731936"/>
            <a:ext cx="1198702" cy="1188000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59539680-A5D3-664D-1565-1E77633C5F2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736791" y="3731936"/>
            <a:ext cx="1198068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6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2000"/>
                            </p:stCondLst>
                            <p:childTnLst>
                              <p:par>
                                <p:cTn id="19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0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26000"/>
                            </p:stCondLst>
                            <p:childTnLst>
                              <p:par>
                                <p:cTn id="2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2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30000"/>
                            </p:stCondLst>
                            <p:childTnLst>
                              <p:par>
                                <p:cTn id="26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32000"/>
                            </p:stCondLst>
                            <p:childTnLst>
                              <p:par>
                                <p:cTn id="2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29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36000"/>
                            </p:stCondLst>
                            <p:childTnLst>
                              <p:par>
                                <p:cTn id="3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38000"/>
                            </p:stCondLst>
                            <p:childTnLst>
                              <p:par>
                                <p:cTn id="3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40000"/>
                            </p:stCondLst>
                            <p:childTnLst>
                              <p:par>
                                <p:cTn id="3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41000"/>
                            </p:stCondLst>
                            <p:childTnLst>
                              <p:par>
                                <p:cTn id="3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43000"/>
                            </p:stCondLst>
                            <p:childTnLst>
                              <p:par>
                                <p:cTn id="3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45000"/>
                            </p:stCondLst>
                            <p:childTnLst>
                              <p:par>
                                <p:cTn id="38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5" name="Picture 4" descr="Digital Numbers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en-GB">
                <a:solidFill>
                  <a:srgbClr val="FFFFFF"/>
                </a:solidFill>
              </a:rPr>
              <a:t>Thank you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" name="Subtitle 5">
            <a:extLst>
              <a:ext uri="{FF2B5EF4-FFF2-40B4-BE49-F238E27FC236}">
                <a16:creationId xmlns:a16="http://schemas.microsoft.com/office/drawing/2014/main" id="{EAE1087F-EA16-C3F4-5EDD-97CB80DAD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 descr="Circle of hands holding smartphones">
            <a:extLst>
              <a:ext uri="{FF2B5EF4-FFF2-40B4-BE49-F238E27FC236}">
                <a16:creationId xmlns:a16="http://schemas.microsoft.com/office/drawing/2014/main" id="{B20F8059-366C-D2C5-88CF-8987C94EF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6041" y="3950427"/>
            <a:ext cx="3552729" cy="2368486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441F8F0-7374-6294-CEAE-B8EB640F7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GB" noProof="0"/>
              <a:t>21 Mar 2023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97E7A20-E2CA-BE52-E083-88FE0A89F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n-GB" noProof="0"/>
              <a:t>Using our Smartphones</a:t>
            </a:r>
          </a:p>
        </p:txBody>
      </p:sp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C12AA-1C15-4500-BC9C-8EE83A441DE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 Dividend design</Template>
  <TotalTime>282</TotalTime>
  <Words>622</Words>
  <Application>Microsoft Office PowerPoint</Application>
  <PresentationFormat>Widescreen</PresentationFormat>
  <Paragraphs>83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Gill Sans MT</vt:lpstr>
      <vt:lpstr>Wingdings 2</vt:lpstr>
      <vt:lpstr>Dividend</vt:lpstr>
      <vt:lpstr>our smartphoNe SURVEY</vt:lpstr>
      <vt:lpstr>Q1. Do you regularly use a smartphone?</vt:lpstr>
      <vt:lpstr>Q2. Android or Apple</vt:lpstr>
      <vt:lpstr>Q3. Apps we use the most</vt:lpstr>
      <vt:lpstr>Q4. Our Favourite Apps</vt:lpstr>
      <vt:lpstr>Q5  The Quirky Apps</vt:lpstr>
      <vt:lpstr>New apps</vt:lpstr>
      <vt:lpstr>The Busiest person – all their favourite apps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our smartphomes</dc:title>
  <dc:creator>Geoff Lane</dc:creator>
  <cp:lastModifiedBy>Geoff Lane</cp:lastModifiedBy>
  <cp:revision>14</cp:revision>
  <dcterms:created xsi:type="dcterms:W3CDTF">2023-03-13T14:10:16Z</dcterms:created>
  <dcterms:modified xsi:type="dcterms:W3CDTF">2023-03-16T14:03:34Z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