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8" r:id="rId2"/>
    <p:sldId id="269" r:id="rId3"/>
    <p:sldId id="256" r:id="rId4"/>
    <p:sldId id="272" r:id="rId5"/>
    <p:sldId id="257" r:id="rId6"/>
    <p:sldId id="270" r:id="rId7"/>
    <p:sldId id="263" r:id="rId8"/>
    <p:sldId id="271" r:id="rId9"/>
    <p:sldId id="264" r:id="rId10"/>
    <p:sldId id="260" r:id="rId11"/>
    <p:sldId id="273" r:id="rId12"/>
    <p:sldId id="278" r:id="rId13"/>
    <p:sldId id="274" r:id="rId14"/>
    <p:sldId id="261" r:id="rId15"/>
    <p:sldId id="275" r:id="rId16"/>
    <p:sldId id="277" r:id="rId17"/>
    <p:sldId id="262" r:id="rId18"/>
    <p:sldId id="276" r:id="rId19"/>
    <p:sldId id="266" r:id="rId20"/>
    <p:sldId id="267" r:id="rId21"/>
    <p:sldId id="279" r:id="rId22"/>
    <p:sldId id="280" r:id="rId23"/>
    <p:sldId id="281" r:id="rId24"/>
    <p:sldId id="282" r:id="rId25"/>
    <p:sldId id="283" r:id="rId26"/>
    <p:sldId id="284" r:id="rId27"/>
    <p:sldId id="285" r:id="rId28"/>
    <p:sldId id="286" r:id="rId29"/>
    <p:sldId id="287" r:id="rId3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912" autoAdjust="0"/>
    <p:restoredTop sz="82079" autoAdjust="0"/>
  </p:normalViewPr>
  <p:slideViewPr>
    <p:cSldViewPr>
      <p:cViewPr varScale="1">
        <p:scale>
          <a:sx n="60" d="100"/>
          <a:sy n="60" d="100"/>
        </p:scale>
        <p:origin x="-1602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D66378-1EAC-4BC0-9D94-232CBB8AF44D}" type="datetimeFigureOut">
              <a:rPr lang="en-GB" smtClean="0"/>
              <a:pPr/>
              <a:t>03/03/2023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E2F29D-ED47-4236-942C-ACBB2830201F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D66378-1EAC-4BC0-9D94-232CBB8AF44D}" type="datetimeFigureOut">
              <a:rPr lang="en-GB" smtClean="0"/>
              <a:pPr/>
              <a:t>03/03/2023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E2F29D-ED47-4236-942C-ACBB2830201F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D66378-1EAC-4BC0-9D94-232CBB8AF44D}" type="datetimeFigureOut">
              <a:rPr lang="en-GB" smtClean="0"/>
              <a:pPr/>
              <a:t>03/03/2023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E2F29D-ED47-4236-942C-ACBB2830201F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D66378-1EAC-4BC0-9D94-232CBB8AF44D}" type="datetimeFigureOut">
              <a:rPr lang="en-GB" smtClean="0"/>
              <a:pPr/>
              <a:t>03/03/2023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E2F29D-ED47-4236-942C-ACBB2830201F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D66378-1EAC-4BC0-9D94-232CBB8AF44D}" type="datetimeFigureOut">
              <a:rPr lang="en-GB" smtClean="0"/>
              <a:pPr/>
              <a:t>03/03/2023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E2F29D-ED47-4236-942C-ACBB2830201F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D66378-1EAC-4BC0-9D94-232CBB8AF44D}" type="datetimeFigureOut">
              <a:rPr lang="en-GB" smtClean="0"/>
              <a:pPr/>
              <a:t>03/03/2023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E2F29D-ED47-4236-942C-ACBB2830201F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D66378-1EAC-4BC0-9D94-232CBB8AF44D}" type="datetimeFigureOut">
              <a:rPr lang="en-GB" smtClean="0"/>
              <a:pPr/>
              <a:t>03/03/2023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E2F29D-ED47-4236-942C-ACBB2830201F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D66378-1EAC-4BC0-9D94-232CBB8AF44D}" type="datetimeFigureOut">
              <a:rPr lang="en-GB" smtClean="0"/>
              <a:pPr/>
              <a:t>03/03/2023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E2F29D-ED47-4236-942C-ACBB2830201F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D66378-1EAC-4BC0-9D94-232CBB8AF44D}" type="datetimeFigureOut">
              <a:rPr lang="en-GB" smtClean="0"/>
              <a:pPr/>
              <a:t>03/03/2023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E2F29D-ED47-4236-942C-ACBB2830201F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D66378-1EAC-4BC0-9D94-232CBB8AF44D}" type="datetimeFigureOut">
              <a:rPr lang="en-GB" smtClean="0"/>
              <a:pPr/>
              <a:t>03/03/2023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E2F29D-ED47-4236-942C-ACBB2830201F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D66378-1EAC-4BC0-9D94-232CBB8AF44D}" type="datetimeFigureOut">
              <a:rPr lang="en-GB" smtClean="0"/>
              <a:pPr/>
              <a:t>03/03/2023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E2F29D-ED47-4236-942C-ACBB2830201F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8D66378-1EAC-4BC0-9D94-232CBB8AF44D}" type="datetimeFigureOut">
              <a:rPr lang="en-GB" smtClean="0"/>
              <a:pPr/>
              <a:t>03/03/2023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4E2F29D-ED47-4236-942C-ACBB2830201F}" type="slidenum">
              <a:rPr lang="en-GB" smtClean="0"/>
              <a:pPr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818658"/>
          </a:xfrm>
        </p:spPr>
        <p:txBody>
          <a:bodyPr/>
          <a:lstStyle/>
          <a:p>
            <a:r>
              <a:rPr lang="en-GB" dirty="0" smtClean="0"/>
              <a:t>The</a:t>
            </a:r>
            <a:br>
              <a:rPr lang="en-GB" dirty="0" smtClean="0"/>
            </a:br>
            <a:r>
              <a:rPr lang="en-GB" dirty="0" smtClean="0"/>
              <a:t>Battle of Shrewsbury</a:t>
            </a:r>
            <a:br>
              <a:rPr lang="en-GB" dirty="0" smtClean="0"/>
            </a:br>
            <a:r>
              <a:rPr lang="en-GB" dirty="0" smtClean="0"/>
              <a:t/>
            </a:r>
            <a:br>
              <a:rPr lang="en-GB" dirty="0" smtClean="0"/>
            </a:br>
            <a:r>
              <a:rPr lang="en-GB" dirty="0" smtClean="0"/>
              <a:t>21</a:t>
            </a:r>
            <a:r>
              <a:rPr lang="en-GB" baseline="30000" dirty="0" smtClean="0"/>
              <a:t>st</a:t>
            </a:r>
            <a:r>
              <a:rPr lang="en-GB" dirty="0" smtClean="0"/>
              <a:t> July 1403</a:t>
            </a:r>
            <a:endParaRPr lang="en-GB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SC00094.JPG"/>
          <p:cNvPicPr>
            <a:picLocks noChangeAspect="1"/>
          </p:cNvPicPr>
          <p:nvPr/>
        </p:nvPicPr>
        <p:blipFill>
          <a:blip r:embed="rId2" cstate="print">
            <a:lum bright="20000"/>
          </a:blip>
          <a:stretch>
            <a:fillRect/>
          </a:stretch>
        </p:blipFill>
        <p:spPr>
          <a:xfrm rot="5400000">
            <a:off x="44624" y="323528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Deployment of Hotspur’s army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GB" dirty="0" smtClean="0"/>
              <a:t>Possibly 5,000 but as many as 12,000</a:t>
            </a:r>
          </a:p>
          <a:p>
            <a:r>
              <a:rPr lang="en-GB" dirty="0" smtClean="0"/>
              <a:t>Hotspur took the higher ground on a ridge near Albright Hussey</a:t>
            </a:r>
          </a:p>
          <a:p>
            <a:r>
              <a:rPr lang="en-GB" dirty="0" smtClean="0"/>
              <a:t>Each army in three units, with archers in between men-at-arms </a:t>
            </a:r>
          </a:p>
          <a:p>
            <a:r>
              <a:rPr lang="en-GB" dirty="0" smtClean="0"/>
              <a:t>Hotspur and the Earl of Douglas led the centre, and Thomas, Earl of Worcester led the vanguard</a:t>
            </a:r>
          </a:p>
          <a:p>
            <a:r>
              <a:rPr lang="en-GB" dirty="0" smtClean="0"/>
              <a:t>Worcester had defected from Prince Henry</a:t>
            </a:r>
          </a:p>
          <a:p>
            <a:endParaRPr lang="en-GB" dirty="0" smtClean="0"/>
          </a:p>
          <a:p>
            <a:endParaRPr lang="en-GB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The King’s army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GB" dirty="0" smtClean="0"/>
              <a:t>Perhaps 10,000 men or as many as 14,000</a:t>
            </a:r>
          </a:p>
          <a:p>
            <a:r>
              <a:rPr lang="en-GB" dirty="0" smtClean="0"/>
              <a:t>The King led the main force with the Earl of Dunbar</a:t>
            </a:r>
          </a:p>
          <a:p>
            <a:r>
              <a:rPr lang="en-GB" dirty="0" smtClean="0"/>
              <a:t>The Earl of Stafford led the vanguard on the right</a:t>
            </a:r>
          </a:p>
          <a:p>
            <a:r>
              <a:rPr lang="en-GB" dirty="0" smtClean="0"/>
              <a:t>Prince Henry led the rearguard on the left</a:t>
            </a:r>
          </a:p>
          <a:p>
            <a:r>
              <a:rPr lang="en-GB" dirty="0" smtClean="0"/>
              <a:t>The King sent the Abbots of Shrewsbury and </a:t>
            </a:r>
            <a:r>
              <a:rPr lang="en-GB" dirty="0" err="1" smtClean="0"/>
              <a:t>Haughmond</a:t>
            </a:r>
            <a:r>
              <a:rPr lang="en-GB" dirty="0" smtClean="0"/>
              <a:t> to parley; Hotspur sent his uncle, the Earl of Worcester</a:t>
            </a:r>
            <a:endParaRPr lang="en-GB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The battle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GB" dirty="0" smtClean="0"/>
              <a:t>It took place on Saturday 21</a:t>
            </a:r>
            <a:r>
              <a:rPr lang="en-GB" baseline="30000" dirty="0" smtClean="0"/>
              <a:t>st</a:t>
            </a:r>
            <a:r>
              <a:rPr lang="en-GB" dirty="0" smtClean="0"/>
              <a:t> July 1403</a:t>
            </a:r>
          </a:p>
          <a:p>
            <a:r>
              <a:rPr lang="en-GB" dirty="0" smtClean="0"/>
              <a:t>It began late in the afternoon</a:t>
            </a:r>
          </a:p>
          <a:p>
            <a:r>
              <a:rPr lang="en-GB" dirty="0" smtClean="0"/>
              <a:t>At first, Hotspur’s archers were dominant</a:t>
            </a:r>
          </a:p>
          <a:p>
            <a:r>
              <a:rPr lang="en-GB" dirty="0" smtClean="0"/>
              <a:t>It was the first battle on English soil in which both sides used the longbow against each other</a:t>
            </a:r>
          </a:p>
          <a:p>
            <a:r>
              <a:rPr lang="en-GB" dirty="0" smtClean="0"/>
              <a:t>Hotspur led an onslaught directed at the King</a:t>
            </a:r>
          </a:p>
          <a:p>
            <a:r>
              <a:rPr lang="en-GB" dirty="0" smtClean="0"/>
              <a:t>Hotspur was killed</a:t>
            </a:r>
          </a:p>
          <a:p>
            <a:r>
              <a:rPr lang="en-GB" dirty="0" smtClean="0"/>
              <a:t>Prince Henry led a counter-attack in spite of his wound</a:t>
            </a:r>
          </a:p>
          <a:p>
            <a:r>
              <a:rPr lang="en-GB" dirty="0" smtClean="0"/>
              <a:t>The rebel army was routed</a:t>
            </a:r>
            <a:endParaRPr lang="en-GB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DSC00104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908720"/>
            <a:ext cx="9144000" cy="6353944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2355463" y="0"/>
            <a:ext cx="4433073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sz="54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Prince Henry</a:t>
            </a:r>
            <a:endParaRPr lang="en-US" sz="5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The aftermath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GB" dirty="0" smtClean="0"/>
              <a:t>The Earl of Douglas fled but was captured (Douglas’ leap)</a:t>
            </a:r>
          </a:p>
          <a:p>
            <a:r>
              <a:rPr lang="en-GB" dirty="0" smtClean="0"/>
              <a:t>The Earl of Worcester, Sir Richard </a:t>
            </a:r>
            <a:r>
              <a:rPr lang="en-GB" dirty="0" err="1" smtClean="0"/>
              <a:t>Venables</a:t>
            </a:r>
            <a:r>
              <a:rPr lang="en-GB" dirty="0" smtClean="0"/>
              <a:t> and Sir Richard Vernon were captured, and executed on 23</a:t>
            </a:r>
            <a:r>
              <a:rPr lang="en-GB" baseline="30000" dirty="0" smtClean="0"/>
              <a:t>rd</a:t>
            </a:r>
            <a:r>
              <a:rPr lang="en-GB" dirty="0" smtClean="0"/>
              <a:t> July</a:t>
            </a:r>
          </a:p>
          <a:p>
            <a:r>
              <a:rPr lang="en-GB" dirty="0" smtClean="0"/>
              <a:t>Hotspur’s body was buried at </a:t>
            </a:r>
            <a:r>
              <a:rPr lang="en-GB" dirty="0" err="1" smtClean="0"/>
              <a:t>Whitchurch</a:t>
            </a:r>
            <a:r>
              <a:rPr lang="en-GB" dirty="0" smtClean="0"/>
              <a:t>, but disinterred on the order of the King, and then beheaded and quartered</a:t>
            </a:r>
          </a:p>
          <a:p>
            <a:r>
              <a:rPr lang="en-GB" dirty="0" smtClean="0"/>
              <a:t>The Earl of Northumberland claimed not to have been party to the rebellion, but rebelled in 1408 and was killed</a:t>
            </a:r>
          </a:p>
          <a:p>
            <a:r>
              <a:rPr lang="en-GB" dirty="0" smtClean="0"/>
              <a:t>Owen Glyn </a:t>
            </a:r>
            <a:r>
              <a:rPr lang="en-GB" dirty="0" err="1" smtClean="0"/>
              <a:t>Dwr’s</a:t>
            </a:r>
            <a:r>
              <a:rPr lang="en-GB" dirty="0" smtClean="0"/>
              <a:t> rebellion – highpoint in 1404</a:t>
            </a:r>
            <a:endParaRPr lang="en-GB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DSC0000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DSC0011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-819472"/>
            <a:ext cx="9144000" cy="7677472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Battlefield Church of St Lawrence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GB" dirty="0" smtClean="0"/>
              <a:t>A huge number of dead and wounded – at least 2,000 and perhaps up to 6,000</a:t>
            </a:r>
          </a:p>
          <a:p>
            <a:r>
              <a:rPr lang="en-GB" dirty="0" smtClean="0"/>
              <a:t>Many thought to have been buried in mass grave on site of the church (open to question)</a:t>
            </a:r>
          </a:p>
          <a:p>
            <a:r>
              <a:rPr lang="en-GB" dirty="0" smtClean="0"/>
              <a:t>The king ordered the church to be built  to commemorate the slain </a:t>
            </a:r>
          </a:p>
          <a:p>
            <a:r>
              <a:rPr lang="en-GB" dirty="0" smtClean="0"/>
              <a:t>Clergy to say masses for the souls of the dead</a:t>
            </a:r>
          </a:p>
          <a:p>
            <a:r>
              <a:rPr lang="en-GB" dirty="0" smtClean="0"/>
              <a:t>Built in 1409 on Richard Hussey’s land</a:t>
            </a:r>
          </a:p>
          <a:p>
            <a:r>
              <a:rPr lang="en-GB" dirty="0" smtClean="0"/>
              <a:t>Now  looked after by Church Conservation Trust</a:t>
            </a:r>
          </a:p>
          <a:p>
            <a:pPr>
              <a:buNone/>
            </a:pPr>
            <a:endParaRPr lang="en-GB" dirty="0" smtClean="0"/>
          </a:p>
          <a:p>
            <a:endParaRPr lang="en-GB" dirty="0" smtClean="0"/>
          </a:p>
          <a:p>
            <a:endParaRPr lang="en-GB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DSC00084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034682"/>
          </a:xfrm>
        </p:spPr>
        <p:txBody>
          <a:bodyPr>
            <a:normAutofit fontScale="90000"/>
          </a:bodyPr>
          <a:lstStyle/>
          <a:p>
            <a:r>
              <a:rPr lang="en-GB" dirty="0" smtClean="0"/>
              <a:t/>
            </a:r>
            <a:br>
              <a:rPr lang="en-GB" dirty="0" smtClean="0"/>
            </a:br>
            <a:r>
              <a:rPr lang="en-GB" dirty="0" smtClean="0"/>
              <a:t/>
            </a:r>
            <a:br>
              <a:rPr lang="en-GB" dirty="0" smtClean="0"/>
            </a:br>
            <a:r>
              <a:rPr lang="en-GB" dirty="0" smtClean="0"/>
              <a:t/>
            </a:r>
            <a:br>
              <a:rPr lang="en-GB" dirty="0" smtClean="0"/>
            </a:br>
            <a:r>
              <a:rPr lang="en-GB" dirty="0" smtClean="0"/>
              <a:t>King Henry IV</a:t>
            </a:r>
            <a:br>
              <a:rPr lang="en-GB" dirty="0" smtClean="0"/>
            </a:br>
            <a:r>
              <a:rPr lang="en-GB" dirty="0" smtClean="0"/>
              <a:t/>
            </a:r>
            <a:br>
              <a:rPr lang="en-GB" dirty="0" smtClean="0"/>
            </a:br>
            <a:r>
              <a:rPr lang="en-GB" dirty="0" smtClean="0"/>
              <a:t>Henry Percy k/a Hotspur</a:t>
            </a:r>
            <a:br>
              <a:rPr lang="en-GB" dirty="0" smtClean="0"/>
            </a:br>
            <a:r>
              <a:rPr lang="en-GB" dirty="0" smtClean="0"/>
              <a:t/>
            </a:r>
            <a:br>
              <a:rPr lang="en-GB" dirty="0" smtClean="0"/>
            </a:br>
            <a:r>
              <a:rPr lang="en-GB" dirty="0" smtClean="0"/>
              <a:t>Prince Henry (later Henry V)</a:t>
            </a:r>
            <a:br>
              <a:rPr lang="en-GB" dirty="0" smtClean="0"/>
            </a:br>
            <a:endParaRPr lang="en-GB" dirty="0"/>
          </a:p>
        </p:txBody>
      </p:sp>
      <p:sp>
        <p:nvSpPr>
          <p:cNvPr id="4" name="Rectangle 3"/>
          <p:cNvSpPr/>
          <p:nvPr/>
        </p:nvSpPr>
        <p:spPr>
          <a:xfrm>
            <a:off x="2131043" y="260648"/>
            <a:ext cx="4881914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5400" b="1" cap="none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Principal participants </a:t>
            </a:r>
            <a:endParaRPr lang="en-US" sz="5400" b="1" cap="none" spc="300" dirty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83000"/>
                      <a:shade val="100000"/>
                      <a:satMod val="200000"/>
                    </a:schemeClr>
                  </a:gs>
                  <a:gs pos="75000">
                    <a:schemeClr val="accent1">
                      <a:tint val="100000"/>
                      <a:shade val="50000"/>
                      <a:satMod val="150000"/>
                    </a:schemeClr>
                  </a:gs>
                </a:gsLst>
                <a:lin ang="5400000"/>
              </a:gradFill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DSC00090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dirty="0" smtClean="0"/>
              <a:t>SCULPTURE TRAIL - HARLESCOTT</a:t>
            </a:r>
            <a:endParaRPr lang="en-US" sz="3200" dirty="0"/>
          </a:p>
        </p:txBody>
      </p:sp>
      <p:pic>
        <p:nvPicPr>
          <p:cNvPr id="4" name="Picture 3" descr="DSC00018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83568" y="1412776"/>
            <a:ext cx="7992888" cy="4752528"/>
          </a:xfrm>
          <a:prstGeom prst="rect">
            <a:avLst/>
          </a:prstGeom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DSC00032 (2)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858617" y="332656"/>
            <a:ext cx="5426765" cy="6048672"/>
          </a:xfrm>
          <a:prstGeom prst="rect">
            <a:avLst/>
          </a:prstGeom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DSC00019 (2)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167518" y="332656"/>
            <a:ext cx="6808964" cy="6192688"/>
          </a:xfrm>
          <a:prstGeom prst="rect">
            <a:avLst/>
          </a:prstGeom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DSC00020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260648"/>
            <a:ext cx="9144000" cy="6408712"/>
          </a:xfrm>
          <a:prstGeom prst="rect">
            <a:avLst/>
          </a:prstGeom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DSC0002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DSC00024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DSC00015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DSC00026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3" name="Picture 2" descr="DSC00028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DSC00030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DSC00087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 rot="5400000">
            <a:off x="-13692" y="813892"/>
            <a:ext cx="9144000" cy="6885384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3" name="Rectangle 2"/>
          <p:cNvSpPr/>
          <p:nvPr/>
        </p:nvSpPr>
        <p:spPr>
          <a:xfrm>
            <a:off x="2400347" y="0"/>
            <a:ext cx="4343305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5400" b="1" cap="none" spc="0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Henry </a:t>
            </a:r>
            <a:r>
              <a:rPr lang="en-US" sz="54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IV</a:t>
            </a:r>
            <a:endParaRPr lang="en-US" sz="5400" b="1" cap="none" spc="0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chemeClr val="accent6">
                  <a:tint val="15000"/>
                  <a:satMod val="200000"/>
                </a:schemeClr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Why Henry IV usurped the throne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dirty="0" smtClean="0"/>
              <a:t>Henry Bolingbroke was grandson of Edward III and cousin of Richard II</a:t>
            </a:r>
          </a:p>
          <a:p>
            <a:r>
              <a:rPr lang="en-GB" dirty="0" smtClean="0"/>
              <a:t>Richard II banished Henry Bolingbroke and appropriated Lancastrian property </a:t>
            </a:r>
          </a:p>
          <a:p>
            <a:r>
              <a:rPr lang="en-GB" dirty="0" smtClean="0"/>
              <a:t>Richard was an unpopular king</a:t>
            </a:r>
          </a:p>
          <a:p>
            <a:r>
              <a:rPr lang="en-GB" dirty="0" smtClean="0"/>
              <a:t>Richard was in Ireland in1399 when Henry returned</a:t>
            </a:r>
          </a:p>
          <a:p>
            <a:r>
              <a:rPr lang="en-GB" dirty="0" smtClean="0"/>
              <a:t>Henry had the support of the </a:t>
            </a:r>
            <a:r>
              <a:rPr lang="en-GB" dirty="0" err="1" smtClean="0"/>
              <a:t>Percys</a:t>
            </a:r>
            <a:endParaRPr lang="en-GB" dirty="0" smtClean="0"/>
          </a:p>
          <a:p>
            <a:endParaRPr lang="en-GB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DSC00086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 rot="5400000">
            <a:off x="-27384" y="611560"/>
            <a:ext cx="9144000" cy="6858000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2355463" y="5661248"/>
            <a:ext cx="4433073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sz="54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HOTSPUR</a:t>
            </a:r>
            <a:endParaRPr lang="en-US" sz="5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Reasons for Hotspur’s rebellion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GB" dirty="0" smtClean="0"/>
              <a:t>The King failed to repay the </a:t>
            </a:r>
            <a:r>
              <a:rPr lang="en-GB" dirty="0" err="1" smtClean="0"/>
              <a:t>Percys</a:t>
            </a:r>
            <a:r>
              <a:rPr lang="en-GB" dirty="0" smtClean="0"/>
              <a:t> – the Earl of Northumberland and his son Hotspur – for their campaigns against the Scots and Welsh</a:t>
            </a:r>
          </a:p>
          <a:p>
            <a:r>
              <a:rPr lang="en-GB" dirty="0" smtClean="0"/>
              <a:t>The King had broken his oath not to take the throne</a:t>
            </a:r>
          </a:p>
          <a:p>
            <a:r>
              <a:rPr lang="en-GB" dirty="0" smtClean="0"/>
              <a:t>The King refused to ransom Edmund Mortimer</a:t>
            </a:r>
          </a:p>
          <a:p>
            <a:r>
              <a:rPr lang="en-GB" dirty="0" smtClean="0"/>
              <a:t>The King rewarded the Earl of Westmoreland  and made him Keeper of Roxburgh </a:t>
            </a:r>
          </a:p>
          <a:p>
            <a:r>
              <a:rPr lang="en-GB" dirty="0" smtClean="0"/>
              <a:t>The King made Hotspur hand over the Scottish knights whom he had captured at </a:t>
            </a:r>
            <a:r>
              <a:rPr lang="en-GB" dirty="0" err="1" smtClean="0"/>
              <a:t>Homildon</a:t>
            </a:r>
            <a:r>
              <a:rPr lang="en-GB" dirty="0" smtClean="0"/>
              <a:t> Hill</a:t>
            </a:r>
          </a:p>
          <a:p>
            <a:endParaRPr lang="en-GB" dirty="0" smtClean="0"/>
          </a:p>
          <a:p>
            <a:endParaRPr lang="en-GB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DSC00098.JPG"/>
          <p:cNvPicPr>
            <a:picLocks noChangeAspect="1"/>
          </p:cNvPicPr>
          <p:nvPr/>
        </p:nvPicPr>
        <p:blipFill>
          <a:blip r:embed="rId2" cstate="print">
            <a:lum bright="10000"/>
          </a:blip>
          <a:stretch>
            <a:fillRect/>
          </a:stretch>
        </p:blipFill>
        <p:spPr>
          <a:xfrm rot="5400000">
            <a:off x="44624" y="107504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The battle - why Shrewsbury ?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Hotspur recruited forces in Cheshire</a:t>
            </a:r>
          </a:p>
          <a:p>
            <a:r>
              <a:rPr lang="en-GB" dirty="0" smtClean="0"/>
              <a:t>He hoped to have support of Owen Glyn </a:t>
            </a:r>
            <a:r>
              <a:rPr lang="en-GB" dirty="0" err="1" smtClean="0"/>
              <a:t>Dwr</a:t>
            </a:r>
            <a:endParaRPr lang="en-GB" dirty="0" smtClean="0"/>
          </a:p>
          <a:p>
            <a:r>
              <a:rPr lang="en-GB" dirty="0" smtClean="0"/>
              <a:t>He planned to attack Henry, Prince of Wales, at Shrewsbury</a:t>
            </a:r>
          </a:p>
          <a:p>
            <a:r>
              <a:rPr lang="en-GB" dirty="0" smtClean="0"/>
              <a:t>The King was marching north but as soon as he learned of the rebellion, he diverted his army to defend Shrewsbury and to confront Hotspur</a:t>
            </a:r>
          </a:p>
          <a:p>
            <a:endParaRPr lang="en-GB" dirty="0" smtClean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DSC0009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2400347" y="0"/>
            <a:ext cx="4343305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5400" b="1" cap="none" spc="0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The battlefield</a:t>
            </a:r>
            <a:endParaRPr lang="en-US" sz="5400" b="1" cap="none" spc="0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chemeClr val="accent6">
                  <a:tint val="15000"/>
                  <a:satMod val="200000"/>
                </a:schemeClr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307</TotalTime>
  <Words>542</Words>
  <Application>Microsoft Office PowerPoint</Application>
  <PresentationFormat>On-screen Show (4:3)</PresentationFormat>
  <Paragraphs>60</Paragraphs>
  <Slides>29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29</vt:i4>
      </vt:variant>
    </vt:vector>
  </HeadingPairs>
  <TitlesOfParts>
    <vt:vector size="30" baseType="lpstr">
      <vt:lpstr>Office Theme</vt:lpstr>
      <vt:lpstr>The Battle of Shrewsbury  21st July 1403</vt:lpstr>
      <vt:lpstr>   King Henry IV  Henry Percy k/a Hotspur  Prince Henry (later Henry V) </vt:lpstr>
      <vt:lpstr>PowerPoint Presentation</vt:lpstr>
      <vt:lpstr>Why Henry IV usurped the throne</vt:lpstr>
      <vt:lpstr>PowerPoint Presentation</vt:lpstr>
      <vt:lpstr>Reasons for Hotspur’s rebellion</vt:lpstr>
      <vt:lpstr>PowerPoint Presentation</vt:lpstr>
      <vt:lpstr>The battle - why Shrewsbury ?</vt:lpstr>
      <vt:lpstr>PowerPoint Presentation</vt:lpstr>
      <vt:lpstr>PowerPoint Presentation</vt:lpstr>
      <vt:lpstr>Deployment of Hotspur’s army</vt:lpstr>
      <vt:lpstr>The King’s army</vt:lpstr>
      <vt:lpstr>The battle</vt:lpstr>
      <vt:lpstr>PowerPoint Presentation</vt:lpstr>
      <vt:lpstr>The aftermath</vt:lpstr>
      <vt:lpstr>PowerPoint Presentation</vt:lpstr>
      <vt:lpstr>PowerPoint Presentation</vt:lpstr>
      <vt:lpstr>Battlefield Church of St Lawrence</vt:lpstr>
      <vt:lpstr>PowerPoint Presentation</vt:lpstr>
      <vt:lpstr>PowerPoint Presentation</vt:lpstr>
      <vt:lpstr>SCULPTURE TRAIL - HARLESCOTT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User</dc:creator>
  <cp:lastModifiedBy>anne</cp:lastModifiedBy>
  <cp:revision>34</cp:revision>
  <dcterms:created xsi:type="dcterms:W3CDTF">2019-12-24T14:38:00Z</dcterms:created>
  <dcterms:modified xsi:type="dcterms:W3CDTF">2023-03-03T10:52:01Z</dcterms:modified>
</cp:coreProperties>
</file>