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7"/>
  </p:notesMasterIdLst>
  <p:sldIdLst>
    <p:sldId id="256" r:id="rId2"/>
    <p:sldId id="273" r:id="rId3"/>
    <p:sldId id="275" r:id="rId4"/>
    <p:sldId id="274" r:id="rId5"/>
    <p:sldId id="271" r:id="rId6"/>
    <p:sldId id="258" r:id="rId7"/>
    <p:sldId id="260" r:id="rId8"/>
    <p:sldId id="276" r:id="rId9"/>
    <p:sldId id="259" r:id="rId10"/>
    <p:sldId id="297" r:id="rId11"/>
    <p:sldId id="269" r:id="rId12"/>
    <p:sldId id="285" r:id="rId13"/>
    <p:sldId id="277" r:id="rId14"/>
    <p:sldId id="278" r:id="rId15"/>
    <p:sldId id="263" r:id="rId16"/>
    <p:sldId id="282" r:id="rId17"/>
    <p:sldId id="279" r:id="rId18"/>
    <p:sldId id="287" r:id="rId19"/>
    <p:sldId id="264" r:id="rId20"/>
    <p:sldId id="266" r:id="rId21"/>
    <p:sldId id="289" r:id="rId22"/>
    <p:sldId id="272" r:id="rId23"/>
    <p:sldId id="283" r:id="rId24"/>
    <p:sldId id="293" r:id="rId25"/>
    <p:sldId id="265" r:id="rId26"/>
    <p:sldId id="267" r:id="rId27"/>
    <p:sldId id="286" r:id="rId28"/>
    <p:sldId id="288" r:id="rId29"/>
    <p:sldId id="296" r:id="rId30"/>
    <p:sldId id="290" r:id="rId31"/>
    <p:sldId id="291" r:id="rId32"/>
    <p:sldId id="292" r:id="rId33"/>
    <p:sldId id="294" r:id="rId34"/>
    <p:sldId id="295" r:id="rId35"/>
    <p:sldId id="268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FF00"/>
    <a:srgbClr val="CC00CC"/>
    <a:srgbClr val="CC3300"/>
    <a:srgbClr val="FF6600"/>
    <a:srgbClr val="006600"/>
    <a:srgbClr val="FF3300"/>
    <a:srgbClr val="CC00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75963" autoAdjust="0"/>
  </p:normalViewPr>
  <p:slideViewPr>
    <p:cSldViewPr>
      <p:cViewPr>
        <p:scale>
          <a:sx n="50" d="100"/>
          <a:sy n="50" d="100"/>
        </p:scale>
        <p:origin x="-1956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5E989D-5F25-4114-B859-FB286D4A803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094DECA-3FAD-4761-963D-2D240847C4FD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2000" b="1" dirty="0" smtClean="0">
              <a:solidFill>
                <a:schemeClr val="bg1"/>
              </a:solidFill>
            </a:rPr>
            <a:t>Oliver Cromwell</a:t>
          </a:r>
          <a:endParaRPr lang="en-GB" sz="2000" b="1" dirty="0">
            <a:solidFill>
              <a:schemeClr val="bg1"/>
            </a:solidFill>
          </a:endParaRPr>
        </a:p>
      </dgm:t>
    </dgm:pt>
    <dgm:pt modelId="{33DCA5E5-F734-4764-B6B0-844D5931A2C8}" type="parTrans" cxnId="{A90D825E-385A-4A8D-BEB4-F947CF707BC5}">
      <dgm:prSet/>
      <dgm:spPr/>
      <dgm:t>
        <a:bodyPr/>
        <a:lstStyle/>
        <a:p>
          <a:endParaRPr lang="en-GB"/>
        </a:p>
      </dgm:t>
    </dgm:pt>
    <dgm:pt modelId="{A994113F-0E42-4AA6-AFD1-A11F3BBE025F}" type="sibTrans" cxnId="{A90D825E-385A-4A8D-BEB4-F947CF707BC5}">
      <dgm:prSet/>
      <dgm:spPr/>
      <dgm:t>
        <a:bodyPr/>
        <a:lstStyle/>
        <a:p>
          <a:endParaRPr lang="en-GB"/>
        </a:p>
      </dgm:t>
    </dgm:pt>
    <dgm:pt modelId="{FFA04FEE-BE38-443A-B7B9-15035A8F581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800" dirty="0" smtClean="0">
              <a:solidFill>
                <a:schemeClr val="bg1"/>
              </a:solidFill>
            </a:rPr>
            <a:t>Making changes to postal services </a:t>
          </a:r>
          <a:endParaRPr lang="en-GB" sz="1800" dirty="0">
            <a:solidFill>
              <a:schemeClr val="bg1"/>
            </a:solidFill>
          </a:endParaRPr>
        </a:p>
      </dgm:t>
    </dgm:pt>
    <dgm:pt modelId="{8BD4AAE0-4557-455D-A526-8057F7947526}" type="parTrans" cxnId="{C179D558-6A6D-4BE4-B459-93F0843F028C}">
      <dgm:prSet/>
      <dgm:spPr/>
      <dgm:t>
        <a:bodyPr/>
        <a:lstStyle/>
        <a:p>
          <a:endParaRPr lang="en-GB"/>
        </a:p>
      </dgm:t>
    </dgm:pt>
    <dgm:pt modelId="{A6DE4DE3-DEF2-49DF-B839-9E818987EE6C}" type="sibTrans" cxnId="{C179D558-6A6D-4BE4-B459-93F0843F028C}">
      <dgm:prSet/>
      <dgm:spPr/>
      <dgm:t>
        <a:bodyPr/>
        <a:lstStyle/>
        <a:p>
          <a:endParaRPr lang="en-GB"/>
        </a:p>
      </dgm:t>
    </dgm:pt>
    <dgm:pt modelId="{2EE5F8C5-588F-45DA-B2A9-0EBAA4CB8FBF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2000" b="1" dirty="0" smtClean="0">
              <a:solidFill>
                <a:schemeClr val="bg1"/>
              </a:solidFill>
            </a:rPr>
            <a:t>Charles 11</a:t>
          </a:r>
          <a:endParaRPr lang="en-GB" sz="2000" b="1" dirty="0">
            <a:solidFill>
              <a:schemeClr val="bg1"/>
            </a:solidFill>
          </a:endParaRPr>
        </a:p>
      </dgm:t>
    </dgm:pt>
    <dgm:pt modelId="{27C49E78-5962-4E51-9052-5D11295EB8E5}" type="parTrans" cxnId="{C609A9F1-4D82-4657-A36E-734A7475124D}">
      <dgm:prSet/>
      <dgm:spPr/>
      <dgm:t>
        <a:bodyPr/>
        <a:lstStyle/>
        <a:p>
          <a:endParaRPr lang="en-GB"/>
        </a:p>
      </dgm:t>
    </dgm:pt>
    <dgm:pt modelId="{F1D04524-4226-49EE-BBC0-984E95D2B8BB}" type="sibTrans" cxnId="{C609A9F1-4D82-4657-A36E-734A7475124D}">
      <dgm:prSet/>
      <dgm:spPr/>
      <dgm:t>
        <a:bodyPr/>
        <a:lstStyle/>
        <a:p>
          <a:endParaRPr lang="en-GB"/>
        </a:p>
      </dgm:t>
    </dgm:pt>
    <dgm:pt modelId="{E08DAAF9-6174-466D-8A05-A6CA6197B748}" type="pres">
      <dgm:prSet presAssocID="{475E989D-5F25-4114-B859-FB286D4A8031}" presName="Name0" presStyleCnt="0">
        <dgm:presLayoutVars>
          <dgm:dir/>
          <dgm:animLvl val="lvl"/>
          <dgm:resizeHandles val="exact"/>
        </dgm:presLayoutVars>
      </dgm:prSet>
      <dgm:spPr/>
    </dgm:pt>
    <dgm:pt modelId="{225DEA97-7F06-4834-9CB4-D07E6BF9A166}" type="pres">
      <dgm:prSet presAssocID="{D094DECA-3FAD-4761-963D-2D240847C4FD}" presName="parTxOnly" presStyleLbl="node1" presStyleIdx="0" presStyleCnt="3" custScaleX="1360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49C79C-4639-4619-A831-6FC790BD0929}" type="pres">
      <dgm:prSet presAssocID="{A994113F-0E42-4AA6-AFD1-A11F3BBE025F}" presName="parTxOnlySpace" presStyleCnt="0"/>
      <dgm:spPr/>
    </dgm:pt>
    <dgm:pt modelId="{AB6992CB-7337-4C25-AFEB-1F2FF3070322}" type="pres">
      <dgm:prSet presAssocID="{FFA04FEE-BE38-443A-B7B9-15035A8F5817}" presName="parTxOnly" presStyleLbl="node1" presStyleIdx="1" presStyleCnt="3" custScaleX="109495" custScaleY="1323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82433D-46C4-45A6-899A-5DD37DF82BAA}" type="pres">
      <dgm:prSet presAssocID="{A6DE4DE3-DEF2-49DF-B839-9E818987EE6C}" presName="parTxOnlySpace" presStyleCnt="0"/>
      <dgm:spPr/>
    </dgm:pt>
    <dgm:pt modelId="{153B2C12-194E-4E77-8EE2-3243A0AD138A}" type="pres">
      <dgm:prSet presAssocID="{2EE5F8C5-588F-45DA-B2A9-0EBAA4CB8FB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BFDA5E1-0771-4969-9939-8B859808AF41}" type="presOf" srcId="{D094DECA-3FAD-4761-963D-2D240847C4FD}" destId="{225DEA97-7F06-4834-9CB4-D07E6BF9A166}" srcOrd="0" destOrd="0" presId="urn:microsoft.com/office/officeart/2005/8/layout/chevron1"/>
    <dgm:cxn modelId="{3E4FFBD5-C794-4D04-AC90-FB3CA0D6C0EA}" type="presOf" srcId="{475E989D-5F25-4114-B859-FB286D4A8031}" destId="{E08DAAF9-6174-466D-8A05-A6CA6197B748}" srcOrd="0" destOrd="0" presId="urn:microsoft.com/office/officeart/2005/8/layout/chevron1"/>
    <dgm:cxn modelId="{C179D558-6A6D-4BE4-B459-93F0843F028C}" srcId="{475E989D-5F25-4114-B859-FB286D4A8031}" destId="{FFA04FEE-BE38-443A-B7B9-15035A8F5817}" srcOrd="1" destOrd="0" parTransId="{8BD4AAE0-4557-455D-A526-8057F7947526}" sibTransId="{A6DE4DE3-DEF2-49DF-B839-9E818987EE6C}"/>
    <dgm:cxn modelId="{A90D825E-385A-4A8D-BEB4-F947CF707BC5}" srcId="{475E989D-5F25-4114-B859-FB286D4A8031}" destId="{D094DECA-3FAD-4761-963D-2D240847C4FD}" srcOrd="0" destOrd="0" parTransId="{33DCA5E5-F734-4764-B6B0-844D5931A2C8}" sibTransId="{A994113F-0E42-4AA6-AFD1-A11F3BBE025F}"/>
    <dgm:cxn modelId="{0C6FE016-6AF1-452E-88B4-34CF6F41F8AD}" type="presOf" srcId="{FFA04FEE-BE38-443A-B7B9-15035A8F5817}" destId="{AB6992CB-7337-4C25-AFEB-1F2FF3070322}" srcOrd="0" destOrd="0" presId="urn:microsoft.com/office/officeart/2005/8/layout/chevron1"/>
    <dgm:cxn modelId="{7E1A8055-4270-40B5-B99E-FEB325FAE24E}" type="presOf" srcId="{2EE5F8C5-588F-45DA-B2A9-0EBAA4CB8FBF}" destId="{153B2C12-194E-4E77-8EE2-3243A0AD138A}" srcOrd="0" destOrd="0" presId="urn:microsoft.com/office/officeart/2005/8/layout/chevron1"/>
    <dgm:cxn modelId="{C609A9F1-4D82-4657-A36E-734A7475124D}" srcId="{475E989D-5F25-4114-B859-FB286D4A8031}" destId="{2EE5F8C5-588F-45DA-B2A9-0EBAA4CB8FBF}" srcOrd="2" destOrd="0" parTransId="{27C49E78-5962-4E51-9052-5D11295EB8E5}" sibTransId="{F1D04524-4226-49EE-BBC0-984E95D2B8BB}"/>
    <dgm:cxn modelId="{24A12DDB-56BC-44D5-B6E5-A4FACA992FC8}" type="presParOf" srcId="{E08DAAF9-6174-466D-8A05-A6CA6197B748}" destId="{225DEA97-7F06-4834-9CB4-D07E6BF9A166}" srcOrd="0" destOrd="0" presId="urn:microsoft.com/office/officeart/2005/8/layout/chevron1"/>
    <dgm:cxn modelId="{8560C8EA-2E8A-4BBC-AD82-851BA5C12178}" type="presParOf" srcId="{E08DAAF9-6174-466D-8A05-A6CA6197B748}" destId="{A249C79C-4639-4619-A831-6FC790BD0929}" srcOrd="1" destOrd="0" presId="urn:microsoft.com/office/officeart/2005/8/layout/chevron1"/>
    <dgm:cxn modelId="{30EF62C2-723C-4A3D-B14A-39E0307D34A6}" type="presParOf" srcId="{E08DAAF9-6174-466D-8A05-A6CA6197B748}" destId="{AB6992CB-7337-4C25-AFEB-1F2FF3070322}" srcOrd="2" destOrd="0" presId="urn:microsoft.com/office/officeart/2005/8/layout/chevron1"/>
    <dgm:cxn modelId="{5B510A78-DA67-4436-9E12-F20E7C77E951}" type="presParOf" srcId="{E08DAAF9-6174-466D-8A05-A6CA6197B748}" destId="{1F82433D-46C4-45A6-899A-5DD37DF82BAA}" srcOrd="3" destOrd="0" presId="urn:microsoft.com/office/officeart/2005/8/layout/chevron1"/>
    <dgm:cxn modelId="{84A94167-C422-481D-ADC6-E395C3CC3261}" type="presParOf" srcId="{E08DAAF9-6174-466D-8A05-A6CA6197B748}" destId="{153B2C12-194E-4E77-8EE2-3243A0AD138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48D027-D4E5-419E-B6A6-E7DC2498A783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03D3C45-0B51-439A-8F01-A5344B8DF075}">
      <dgm:prSet phldrT="[Text]" custT="1"/>
      <dgm:spPr/>
      <dgm:t>
        <a:bodyPr/>
        <a:lstStyle/>
        <a:p>
          <a:r>
            <a:rPr lang="en-GB" sz="2000" b="1" dirty="0" smtClean="0">
              <a:solidFill>
                <a:schemeClr val="tx1"/>
              </a:solidFill>
            </a:rPr>
            <a:t>1784</a:t>
          </a:r>
        </a:p>
        <a:p>
          <a:r>
            <a:rPr lang="en-GB" sz="2000" b="1" dirty="0" smtClean="0">
              <a:solidFill>
                <a:schemeClr val="tx1"/>
              </a:solidFill>
            </a:rPr>
            <a:t> The first mail coaches ran between London and Bristol.</a:t>
          </a:r>
          <a:endParaRPr lang="en-GB" sz="2000" b="1" dirty="0">
            <a:solidFill>
              <a:schemeClr val="tx1"/>
            </a:solidFill>
          </a:endParaRPr>
        </a:p>
      </dgm:t>
    </dgm:pt>
    <dgm:pt modelId="{012C3B8B-835B-47F8-846B-81CCC2B793C5}" type="parTrans" cxnId="{C8FD37AC-A3B4-40A4-B3AD-A8C1222CEEDF}">
      <dgm:prSet/>
      <dgm:spPr/>
      <dgm:t>
        <a:bodyPr/>
        <a:lstStyle/>
        <a:p>
          <a:endParaRPr lang="en-GB"/>
        </a:p>
      </dgm:t>
    </dgm:pt>
    <dgm:pt modelId="{7688A833-038F-418B-A397-98059FF5DBA9}" type="sibTrans" cxnId="{C8FD37AC-A3B4-40A4-B3AD-A8C1222CEEDF}">
      <dgm:prSet/>
      <dgm:spPr/>
      <dgm:t>
        <a:bodyPr/>
        <a:lstStyle/>
        <a:p>
          <a:endParaRPr lang="en-GB"/>
        </a:p>
      </dgm:t>
    </dgm:pt>
    <dgm:pt modelId="{66A5CA89-C8AA-43A3-A1B4-0BAEEF26337C}">
      <dgm:prSet phldrT="[Text]" custT="1"/>
      <dgm:spPr/>
      <dgm:t>
        <a:bodyPr/>
        <a:lstStyle/>
        <a:p>
          <a:r>
            <a:rPr lang="en-GB" sz="1800" b="1" dirty="0" smtClean="0"/>
            <a:t>Mail coaches looked like family carriages but were recognised as postal coaches by their livery.</a:t>
          </a:r>
          <a:endParaRPr lang="en-GB" sz="1800" b="1" dirty="0"/>
        </a:p>
      </dgm:t>
    </dgm:pt>
    <dgm:pt modelId="{6B2BBB00-AEB1-4250-A3E0-14C38C9504EA}" type="parTrans" cxnId="{A1D31B63-09EE-457F-B480-D49766242899}">
      <dgm:prSet/>
      <dgm:spPr/>
      <dgm:t>
        <a:bodyPr/>
        <a:lstStyle/>
        <a:p>
          <a:endParaRPr lang="en-GB"/>
        </a:p>
      </dgm:t>
    </dgm:pt>
    <dgm:pt modelId="{B2DA40A4-D41E-4231-BF57-3BDC9C0A9176}" type="sibTrans" cxnId="{A1D31B63-09EE-457F-B480-D49766242899}">
      <dgm:prSet/>
      <dgm:spPr/>
      <dgm:t>
        <a:bodyPr/>
        <a:lstStyle/>
        <a:p>
          <a:endParaRPr lang="en-GB"/>
        </a:p>
      </dgm:t>
    </dgm:pt>
    <dgm:pt modelId="{9B1E8BFC-51AA-4AD1-826D-34C032FD3667}">
      <dgm:prSet phldrT="[Text]"/>
      <dgm:spPr/>
      <dgm:t>
        <a:bodyPr/>
        <a:lstStyle/>
        <a:p>
          <a:endParaRPr lang="en-GB" dirty="0"/>
        </a:p>
      </dgm:t>
    </dgm:pt>
    <dgm:pt modelId="{794F0ABB-1D7A-456D-AF12-7F7106F0E7FA}" type="parTrans" cxnId="{903FECB1-E696-43E8-AB6C-F16C8D52939D}">
      <dgm:prSet/>
      <dgm:spPr/>
      <dgm:t>
        <a:bodyPr/>
        <a:lstStyle/>
        <a:p>
          <a:endParaRPr lang="en-GB"/>
        </a:p>
      </dgm:t>
    </dgm:pt>
    <dgm:pt modelId="{D39A7A63-3BCC-442A-B603-BF9C6B5EADFD}" type="sibTrans" cxnId="{903FECB1-E696-43E8-AB6C-F16C8D52939D}">
      <dgm:prSet/>
      <dgm:spPr/>
      <dgm:t>
        <a:bodyPr/>
        <a:lstStyle/>
        <a:p>
          <a:endParaRPr lang="en-GB"/>
        </a:p>
      </dgm:t>
    </dgm:pt>
    <dgm:pt modelId="{AE608D0B-49D8-43CA-9201-C3DFBEBD0AFA}" type="pres">
      <dgm:prSet presAssocID="{3A48D027-D4E5-419E-B6A6-E7DC2498A783}" presName="Name0" presStyleCnt="0">
        <dgm:presLayoutVars>
          <dgm:dir/>
          <dgm:resizeHandles val="exact"/>
        </dgm:presLayoutVars>
      </dgm:prSet>
      <dgm:spPr/>
    </dgm:pt>
    <dgm:pt modelId="{66BB002E-3F79-4423-BF53-DEEC3AC34BD8}" type="pres">
      <dgm:prSet presAssocID="{3A48D027-D4E5-419E-B6A6-E7DC2498A783}" presName="arrow" presStyleLbl="bgShp" presStyleIdx="0" presStyleCnt="1"/>
      <dgm:spPr/>
    </dgm:pt>
    <dgm:pt modelId="{8F61F344-C815-4C17-AFF6-0D4127CD90DB}" type="pres">
      <dgm:prSet presAssocID="{3A48D027-D4E5-419E-B6A6-E7DC2498A783}" presName="points" presStyleCnt="0"/>
      <dgm:spPr/>
    </dgm:pt>
    <dgm:pt modelId="{C548E96B-95AE-41F6-8E5B-1F5159B6E913}" type="pres">
      <dgm:prSet presAssocID="{A03D3C45-0B51-439A-8F01-A5344B8DF075}" presName="compositeA" presStyleCnt="0"/>
      <dgm:spPr/>
    </dgm:pt>
    <dgm:pt modelId="{4581C3B0-EB3C-4C4C-A002-BC3ED29B804E}" type="pres">
      <dgm:prSet presAssocID="{A03D3C45-0B51-439A-8F01-A5344B8DF075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77A155-DCCC-405D-81F2-4AE56729041A}" type="pres">
      <dgm:prSet presAssocID="{A03D3C45-0B51-439A-8F01-A5344B8DF075}" presName="circleA" presStyleLbl="node1" presStyleIdx="0" presStyleCnt="3"/>
      <dgm:spPr>
        <a:solidFill>
          <a:srgbClr val="FF0000"/>
        </a:solidFill>
      </dgm:spPr>
    </dgm:pt>
    <dgm:pt modelId="{5FFCD543-7F64-4A53-8F12-600C00EFFAB9}" type="pres">
      <dgm:prSet presAssocID="{A03D3C45-0B51-439A-8F01-A5344B8DF075}" presName="spaceA" presStyleCnt="0"/>
      <dgm:spPr/>
    </dgm:pt>
    <dgm:pt modelId="{80FB3428-B7DA-4933-8269-555D132AEF21}" type="pres">
      <dgm:prSet presAssocID="{7688A833-038F-418B-A397-98059FF5DBA9}" presName="space" presStyleCnt="0"/>
      <dgm:spPr/>
    </dgm:pt>
    <dgm:pt modelId="{7C1D348E-780C-4413-BDE7-3FF77F136FE4}" type="pres">
      <dgm:prSet presAssocID="{66A5CA89-C8AA-43A3-A1B4-0BAEEF26337C}" presName="compositeB" presStyleCnt="0"/>
      <dgm:spPr/>
    </dgm:pt>
    <dgm:pt modelId="{31EBC766-D0A1-489E-8542-BA61577B10F9}" type="pres">
      <dgm:prSet presAssocID="{66A5CA89-C8AA-43A3-A1B4-0BAEEF26337C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7E990C-4D85-4E3A-AAB7-04FD55830CA1}" type="pres">
      <dgm:prSet presAssocID="{66A5CA89-C8AA-43A3-A1B4-0BAEEF26337C}" presName="circleB" presStyleLbl="node1" presStyleIdx="1" presStyleCnt="3"/>
      <dgm:spPr>
        <a:solidFill>
          <a:srgbClr val="008000"/>
        </a:solidFill>
      </dgm:spPr>
    </dgm:pt>
    <dgm:pt modelId="{092986A1-8794-4F85-9B5B-4C501D1EBF1E}" type="pres">
      <dgm:prSet presAssocID="{66A5CA89-C8AA-43A3-A1B4-0BAEEF26337C}" presName="spaceB" presStyleCnt="0"/>
      <dgm:spPr/>
    </dgm:pt>
    <dgm:pt modelId="{1036F51C-FB85-4BA4-9A23-B8E13E77D26C}" type="pres">
      <dgm:prSet presAssocID="{B2DA40A4-D41E-4231-BF57-3BDC9C0A9176}" presName="space" presStyleCnt="0"/>
      <dgm:spPr/>
    </dgm:pt>
    <dgm:pt modelId="{2716E171-958B-42B5-9B47-58999B6D67DE}" type="pres">
      <dgm:prSet presAssocID="{9B1E8BFC-51AA-4AD1-826D-34C032FD3667}" presName="compositeA" presStyleCnt="0"/>
      <dgm:spPr/>
    </dgm:pt>
    <dgm:pt modelId="{A92CC6C6-975B-4785-96B2-C6C280D44D7F}" type="pres">
      <dgm:prSet presAssocID="{9B1E8BFC-51AA-4AD1-826D-34C032FD3667}" presName="textA" presStyleLbl="revTx" presStyleIdx="2" presStyleCnt="3" custScaleX="53342" custScaleY="7912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AEBB85B-D757-46F3-B9C4-B1B7FDE60E5D}" type="pres">
      <dgm:prSet presAssocID="{9B1E8BFC-51AA-4AD1-826D-34C032FD3667}" presName="circleA" presStyleLbl="node1" presStyleIdx="2" presStyleCnt="3"/>
      <dgm:spPr>
        <a:solidFill>
          <a:srgbClr val="FF0000"/>
        </a:solidFill>
      </dgm:spPr>
    </dgm:pt>
    <dgm:pt modelId="{C121ED33-096C-442B-8B29-B7D641299D3E}" type="pres">
      <dgm:prSet presAssocID="{9B1E8BFC-51AA-4AD1-826D-34C032FD3667}" presName="spaceA" presStyleCnt="0"/>
      <dgm:spPr/>
    </dgm:pt>
  </dgm:ptLst>
  <dgm:cxnLst>
    <dgm:cxn modelId="{903FECB1-E696-43E8-AB6C-F16C8D52939D}" srcId="{3A48D027-D4E5-419E-B6A6-E7DC2498A783}" destId="{9B1E8BFC-51AA-4AD1-826D-34C032FD3667}" srcOrd="2" destOrd="0" parTransId="{794F0ABB-1D7A-456D-AF12-7F7106F0E7FA}" sibTransId="{D39A7A63-3BCC-442A-B603-BF9C6B5EADFD}"/>
    <dgm:cxn modelId="{9F86C0E3-57C3-4DB5-BE80-8CC46E32B745}" type="presOf" srcId="{A03D3C45-0B51-439A-8F01-A5344B8DF075}" destId="{4581C3B0-EB3C-4C4C-A002-BC3ED29B804E}" srcOrd="0" destOrd="0" presId="urn:microsoft.com/office/officeart/2005/8/layout/hProcess11"/>
    <dgm:cxn modelId="{873DD7A2-EBDC-416B-9401-B3613BD7F67D}" type="presOf" srcId="{3A48D027-D4E5-419E-B6A6-E7DC2498A783}" destId="{AE608D0B-49D8-43CA-9201-C3DFBEBD0AFA}" srcOrd="0" destOrd="0" presId="urn:microsoft.com/office/officeart/2005/8/layout/hProcess11"/>
    <dgm:cxn modelId="{078DC8A4-ABA9-4A77-A7F1-3350937A0AEB}" type="presOf" srcId="{66A5CA89-C8AA-43A3-A1B4-0BAEEF26337C}" destId="{31EBC766-D0A1-489E-8542-BA61577B10F9}" srcOrd="0" destOrd="0" presId="urn:microsoft.com/office/officeart/2005/8/layout/hProcess11"/>
    <dgm:cxn modelId="{1C2AE878-AF72-45DF-B426-A618AB745806}" type="presOf" srcId="{9B1E8BFC-51AA-4AD1-826D-34C032FD3667}" destId="{A92CC6C6-975B-4785-96B2-C6C280D44D7F}" srcOrd="0" destOrd="0" presId="urn:microsoft.com/office/officeart/2005/8/layout/hProcess11"/>
    <dgm:cxn modelId="{A1D31B63-09EE-457F-B480-D49766242899}" srcId="{3A48D027-D4E5-419E-B6A6-E7DC2498A783}" destId="{66A5CA89-C8AA-43A3-A1B4-0BAEEF26337C}" srcOrd="1" destOrd="0" parTransId="{6B2BBB00-AEB1-4250-A3E0-14C38C9504EA}" sibTransId="{B2DA40A4-D41E-4231-BF57-3BDC9C0A9176}"/>
    <dgm:cxn modelId="{C8FD37AC-A3B4-40A4-B3AD-A8C1222CEEDF}" srcId="{3A48D027-D4E5-419E-B6A6-E7DC2498A783}" destId="{A03D3C45-0B51-439A-8F01-A5344B8DF075}" srcOrd="0" destOrd="0" parTransId="{012C3B8B-835B-47F8-846B-81CCC2B793C5}" sibTransId="{7688A833-038F-418B-A397-98059FF5DBA9}"/>
    <dgm:cxn modelId="{289CB0A3-F812-4C72-A0B3-18A2F4C91F37}" type="presParOf" srcId="{AE608D0B-49D8-43CA-9201-C3DFBEBD0AFA}" destId="{66BB002E-3F79-4423-BF53-DEEC3AC34BD8}" srcOrd="0" destOrd="0" presId="urn:microsoft.com/office/officeart/2005/8/layout/hProcess11"/>
    <dgm:cxn modelId="{CEC8D468-7CAD-43A9-B089-7CDD18B4AA46}" type="presParOf" srcId="{AE608D0B-49D8-43CA-9201-C3DFBEBD0AFA}" destId="{8F61F344-C815-4C17-AFF6-0D4127CD90DB}" srcOrd="1" destOrd="0" presId="urn:microsoft.com/office/officeart/2005/8/layout/hProcess11"/>
    <dgm:cxn modelId="{B255F2C6-854A-498E-8E9B-A393AD14AA6A}" type="presParOf" srcId="{8F61F344-C815-4C17-AFF6-0D4127CD90DB}" destId="{C548E96B-95AE-41F6-8E5B-1F5159B6E913}" srcOrd="0" destOrd="0" presId="urn:microsoft.com/office/officeart/2005/8/layout/hProcess11"/>
    <dgm:cxn modelId="{F69AE84C-B1AD-4577-89FD-9541953CCA4B}" type="presParOf" srcId="{C548E96B-95AE-41F6-8E5B-1F5159B6E913}" destId="{4581C3B0-EB3C-4C4C-A002-BC3ED29B804E}" srcOrd="0" destOrd="0" presId="urn:microsoft.com/office/officeart/2005/8/layout/hProcess11"/>
    <dgm:cxn modelId="{1E934E4D-2E97-425D-8A70-30EF2D9A11A8}" type="presParOf" srcId="{C548E96B-95AE-41F6-8E5B-1F5159B6E913}" destId="{FA77A155-DCCC-405D-81F2-4AE56729041A}" srcOrd="1" destOrd="0" presId="urn:microsoft.com/office/officeart/2005/8/layout/hProcess11"/>
    <dgm:cxn modelId="{78532416-9104-446A-9516-F744F2E060CD}" type="presParOf" srcId="{C548E96B-95AE-41F6-8E5B-1F5159B6E913}" destId="{5FFCD543-7F64-4A53-8F12-600C00EFFAB9}" srcOrd="2" destOrd="0" presId="urn:microsoft.com/office/officeart/2005/8/layout/hProcess11"/>
    <dgm:cxn modelId="{3A14A5F5-6B64-4A4C-BF09-F7C7BAB528C5}" type="presParOf" srcId="{8F61F344-C815-4C17-AFF6-0D4127CD90DB}" destId="{80FB3428-B7DA-4933-8269-555D132AEF21}" srcOrd="1" destOrd="0" presId="urn:microsoft.com/office/officeart/2005/8/layout/hProcess11"/>
    <dgm:cxn modelId="{F5998437-CA87-4178-9AA9-2CD8EC965ED1}" type="presParOf" srcId="{8F61F344-C815-4C17-AFF6-0D4127CD90DB}" destId="{7C1D348E-780C-4413-BDE7-3FF77F136FE4}" srcOrd="2" destOrd="0" presId="urn:microsoft.com/office/officeart/2005/8/layout/hProcess11"/>
    <dgm:cxn modelId="{4DB21CC4-D38A-4512-81EA-CD21F5B0F3CD}" type="presParOf" srcId="{7C1D348E-780C-4413-BDE7-3FF77F136FE4}" destId="{31EBC766-D0A1-489E-8542-BA61577B10F9}" srcOrd="0" destOrd="0" presId="urn:microsoft.com/office/officeart/2005/8/layout/hProcess11"/>
    <dgm:cxn modelId="{09F11FF1-DC2A-4EF7-93B0-84458E44C199}" type="presParOf" srcId="{7C1D348E-780C-4413-BDE7-3FF77F136FE4}" destId="{897E990C-4D85-4E3A-AAB7-04FD55830CA1}" srcOrd="1" destOrd="0" presId="urn:microsoft.com/office/officeart/2005/8/layout/hProcess11"/>
    <dgm:cxn modelId="{66776BD3-8A53-482C-B4B1-EBD18581CD1C}" type="presParOf" srcId="{7C1D348E-780C-4413-BDE7-3FF77F136FE4}" destId="{092986A1-8794-4F85-9B5B-4C501D1EBF1E}" srcOrd="2" destOrd="0" presId="urn:microsoft.com/office/officeart/2005/8/layout/hProcess11"/>
    <dgm:cxn modelId="{567CFE5A-2E82-4F19-8767-28D48EBF99F2}" type="presParOf" srcId="{8F61F344-C815-4C17-AFF6-0D4127CD90DB}" destId="{1036F51C-FB85-4BA4-9A23-B8E13E77D26C}" srcOrd="3" destOrd="0" presId="urn:microsoft.com/office/officeart/2005/8/layout/hProcess11"/>
    <dgm:cxn modelId="{6F1B4BD8-C3C8-4A71-83AB-06F5DA2961E0}" type="presParOf" srcId="{8F61F344-C815-4C17-AFF6-0D4127CD90DB}" destId="{2716E171-958B-42B5-9B47-58999B6D67DE}" srcOrd="4" destOrd="0" presId="urn:microsoft.com/office/officeart/2005/8/layout/hProcess11"/>
    <dgm:cxn modelId="{5500813A-A3B8-4B0E-9D2D-5AD09CC202AF}" type="presParOf" srcId="{2716E171-958B-42B5-9B47-58999B6D67DE}" destId="{A92CC6C6-975B-4785-96B2-C6C280D44D7F}" srcOrd="0" destOrd="0" presId="urn:microsoft.com/office/officeart/2005/8/layout/hProcess11"/>
    <dgm:cxn modelId="{AECEF662-8702-4FAC-83C9-C68C08602C9B}" type="presParOf" srcId="{2716E171-958B-42B5-9B47-58999B6D67DE}" destId="{2AEBB85B-D757-46F3-B9C4-B1B7FDE60E5D}" srcOrd="1" destOrd="0" presId="urn:microsoft.com/office/officeart/2005/8/layout/hProcess11"/>
    <dgm:cxn modelId="{3DD312C1-4925-4516-8795-0ACA13C5A2C7}" type="presParOf" srcId="{2716E171-958B-42B5-9B47-58999B6D67DE}" destId="{C121ED33-096C-442B-8B29-B7D641299D3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C936EE-983F-4EAE-ABA2-5E3CAA784C6B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EB96719-DFE0-4535-B162-EB4F6273A39E}" type="pres">
      <dgm:prSet presAssocID="{15C936EE-983F-4EAE-ABA2-5E3CAA784C6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E631628B-B179-4A72-9ECC-BBBF0D4CD989}" type="presOf" srcId="{15C936EE-983F-4EAE-ABA2-5E3CAA784C6B}" destId="{3EB96719-DFE0-4535-B162-EB4F6273A39E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DAF97E-B331-4626-A1F3-90F8836CAA3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5A22F3B-77F1-4FB4-9896-B9755A325EA2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1827 Pamphlet </a:t>
          </a:r>
        </a:p>
        <a:p>
          <a:r>
            <a:rPr lang="en-GB" dirty="0" smtClean="0"/>
            <a:t>On </a:t>
          </a:r>
        </a:p>
        <a:p>
          <a:r>
            <a:rPr lang="en-GB" dirty="0" smtClean="0"/>
            <a:t>Postal reform</a:t>
          </a:r>
          <a:endParaRPr lang="en-GB" dirty="0"/>
        </a:p>
      </dgm:t>
    </dgm:pt>
    <dgm:pt modelId="{D8E8F80A-D6EA-4F5D-90FB-0CFC1F2A550D}" type="parTrans" cxnId="{75AC914D-2847-4C5B-A057-8A801A70E2FB}">
      <dgm:prSet/>
      <dgm:spPr/>
      <dgm:t>
        <a:bodyPr/>
        <a:lstStyle/>
        <a:p>
          <a:endParaRPr lang="en-GB"/>
        </a:p>
      </dgm:t>
    </dgm:pt>
    <dgm:pt modelId="{42B6C552-C2D7-4F31-815D-886A5D9A5504}" type="sibTrans" cxnId="{75AC914D-2847-4C5B-A057-8A801A70E2FB}">
      <dgm:prSet/>
      <dgm:spPr/>
      <dgm:t>
        <a:bodyPr/>
        <a:lstStyle/>
        <a:p>
          <a:endParaRPr lang="en-GB"/>
        </a:p>
      </dgm:t>
    </dgm:pt>
    <dgm:pt modelId="{A2288A18-F555-482A-A6C0-5A08559839A1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Low pre-payment</a:t>
          </a:r>
          <a:endParaRPr lang="en-GB" dirty="0"/>
        </a:p>
      </dgm:t>
    </dgm:pt>
    <dgm:pt modelId="{B93F3BCD-F791-490F-BA84-6A04E68E7C98}" type="parTrans" cxnId="{591586DD-EEFE-4475-86E8-F9133573BEF1}">
      <dgm:prSet/>
      <dgm:spPr/>
      <dgm:t>
        <a:bodyPr/>
        <a:lstStyle/>
        <a:p>
          <a:endParaRPr lang="en-GB"/>
        </a:p>
      </dgm:t>
    </dgm:pt>
    <dgm:pt modelId="{9A4F947A-93E8-4E2C-B743-00FA801B7670}" type="sibTrans" cxnId="{591586DD-EEFE-4475-86E8-F9133573BEF1}">
      <dgm:prSet/>
      <dgm:spPr/>
      <dgm:t>
        <a:bodyPr/>
        <a:lstStyle/>
        <a:p>
          <a:endParaRPr lang="en-GB"/>
        </a:p>
      </dgm:t>
    </dgm:pt>
    <dgm:pt modelId="{4066E45D-F963-42A7-AC5D-47737A6653D2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stamp</a:t>
          </a:r>
          <a:endParaRPr lang="en-GB" dirty="0"/>
        </a:p>
      </dgm:t>
    </dgm:pt>
    <dgm:pt modelId="{F30041A1-31CA-4E59-8EF4-05717209EE77}" type="parTrans" cxnId="{58220502-CFBA-4BC9-850D-887440B98BFE}">
      <dgm:prSet/>
      <dgm:spPr/>
      <dgm:t>
        <a:bodyPr/>
        <a:lstStyle/>
        <a:p>
          <a:endParaRPr lang="en-GB"/>
        </a:p>
      </dgm:t>
    </dgm:pt>
    <dgm:pt modelId="{87C47C77-E4A3-4533-B396-999BFA4CD926}" type="sibTrans" cxnId="{58220502-CFBA-4BC9-850D-887440B98BFE}">
      <dgm:prSet/>
      <dgm:spPr/>
      <dgm:t>
        <a:bodyPr/>
        <a:lstStyle/>
        <a:p>
          <a:endParaRPr lang="en-GB"/>
        </a:p>
      </dgm:t>
    </dgm:pt>
    <dgm:pt modelId="{8A0CB20B-92EC-48EC-99CA-4855AF803EA3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Born in Blackwell Street Kidderminster</a:t>
          </a:r>
          <a:endParaRPr lang="en-GB" dirty="0"/>
        </a:p>
      </dgm:t>
    </dgm:pt>
    <dgm:pt modelId="{2258E502-9D17-4632-9918-013A9EE37D2E}" type="parTrans" cxnId="{6E131F71-A99F-4812-A372-D8E2C0A6A3FA}">
      <dgm:prSet/>
      <dgm:spPr/>
      <dgm:t>
        <a:bodyPr/>
        <a:lstStyle/>
        <a:p>
          <a:endParaRPr lang="en-GB"/>
        </a:p>
      </dgm:t>
    </dgm:pt>
    <dgm:pt modelId="{50C6BA25-7FD3-4DA3-B24A-9E072999198E}" type="sibTrans" cxnId="{6E131F71-A99F-4812-A372-D8E2C0A6A3FA}">
      <dgm:prSet/>
      <dgm:spPr/>
      <dgm:t>
        <a:bodyPr/>
        <a:lstStyle/>
        <a:p>
          <a:endParaRPr lang="en-GB"/>
        </a:p>
      </dgm:t>
    </dgm:pt>
    <dgm:pt modelId="{269A40EA-767A-46A7-9B86-91769EA1F55D}" type="pres">
      <dgm:prSet presAssocID="{37DAF97E-B331-4626-A1F3-90F8836CAA3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25F1FAA-FB34-4A77-97CA-E52D8612E903}" type="pres">
      <dgm:prSet presAssocID="{25A22F3B-77F1-4FB4-9896-B9755A325EA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579125-805F-4F4B-BA93-8C351F92349F}" type="pres">
      <dgm:prSet presAssocID="{25A22F3B-77F1-4FB4-9896-B9755A325EA2}" presName="spNode" presStyleCnt="0"/>
      <dgm:spPr/>
    </dgm:pt>
    <dgm:pt modelId="{8612ADF8-DCBA-41B0-9915-78E13B31A226}" type="pres">
      <dgm:prSet presAssocID="{42B6C552-C2D7-4F31-815D-886A5D9A5504}" presName="sibTrans" presStyleLbl="sibTrans1D1" presStyleIdx="0" presStyleCnt="4"/>
      <dgm:spPr/>
      <dgm:t>
        <a:bodyPr/>
        <a:lstStyle/>
        <a:p>
          <a:endParaRPr lang="en-GB"/>
        </a:p>
      </dgm:t>
    </dgm:pt>
    <dgm:pt modelId="{E59C0854-8396-470D-8237-0066C21CCF31}" type="pres">
      <dgm:prSet presAssocID="{A2288A18-F555-482A-A6C0-5A08559839A1}" presName="node" presStyleLbl="node1" presStyleIdx="1" presStyleCnt="4" custRadScaleRad="138921" custRadScaleInc="352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B69878-F552-4740-BFEF-5B17E3FC79D1}" type="pres">
      <dgm:prSet presAssocID="{A2288A18-F555-482A-A6C0-5A08559839A1}" presName="spNode" presStyleCnt="0"/>
      <dgm:spPr/>
    </dgm:pt>
    <dgm:pt modelId="{6008E513-EE01-49C5-9393-C376C2115B1E}" type="pres">
      <dgm:prSet presAssocID="{9A4F947A-93E8-4E2C-B743-00FA801B7670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359D850-462B-40C8-B48B-B257393CB093}" type="pres">
      <dgm:prSet presAssocID="{4066E45D-F963-42A7-AC5D-47737A6653D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F4DC3E-7CCB-4D2C-8702-78554FBD9D34}" type="pres">
      <dgm:prSet presAssocID="{4066E45D-F963-42A7-AC5D-47737A6653D2}" presName="spNode" presStyleCnt="0"/>
      <dgm:spPr/>
    </dgm:pt>
    <dgm:pt modelId="{57F704EB-F13F-4A39-B70D-60AF205A47E6}" type="pres">
      <dgm:prSet presAssocID="{87C47C77-E4A3-4533-B396-999BFA4CD926}" presName="sibTrans" presStyleLbl="sibTrans1D1" presStyleIdx="2" presStyleCnt="4"/>
      <dgm:spPr/>
      <dgm:t>
        <a:bodyPr/>
        <a:lstStyle/>
        <a:p>
          <a:endParaRPr lang="en-GB"/>
        </a:p>
      </dgm:t>
    </dgm:pt>
    <dgm:pt modelId="{9DD04A79-BFA3-4AEF-914F-63B2B037DD8A}" type="pres">
      <dgm:prSet presAssocID="{8A0CB20B-92EC-48EC-99CA-4855AF803EA3}" presName="node" presStyleLbl="node1" presStyleIdx="3" presStyleCnt="4" custRadScaleRad="138126" custRadScaleInc="-354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03792E-3D4F-451C-A05C-BC3C659C1467}" type="pres">
      <dgm:prSet presAssocID="{8A0CB20B-92EC-48EC-99CA-4855AF803EA3}" presName="spNode" presStyleCnt="0"/>
      <dgm:spPr/>
    </dgm:pt>
    <dgm:pt modelId="{9EED81FF-2FD5-492D-B78B-9E5D4C2FBF0A}" type="pres">
      <dgm:prSet presAssocID="{50C6BA25-7FD3-4DA3-B24A-9E072999198E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1E5590BC-0F60-4139-B30B-665790C34FF2}" type="presOf" srcId="{A2288A18-F555-482A-A6C0-5A08559839A1}" destId="{E59C0854-8396-470D-8237-0066C21CCF31}" srcOrd="0" destOrd="0" presId="urn:microsoft.com/office/officeart/2005/8/layout/cycle5"/>
    <dgm:cxn modelId="{9DE1F3A2-3458-46C6-B859-62152F8C000B}" type="presOf" srcId="{42B6C552-C2D7-4F31-815D-886A5D9A5504}" destId="{8612ADF8-DCBA-41B0-9915-78E13B31A226}" srcOrd="0" destOrd="0" presId="urn:microsoft.com/office/officeart/2005/8/layout/cycle5"/>
    <dgm:cxn modelId="{75AC914D-2847-4C5B-A057-8A801A70E2FB}" srcId="{37DAF97E-B331-4626-A1F3-90F8836CAA36}" destId="{25A22F3B-77F1-4FB4-9896-B9755A325EA2}" srcOrd="0" destOrd="0" parTransId="{D8E8F80A-D6EA-4F5D-90FB-0CFC1F2A550D}" sibTransId="{42B6C552-C2D7-4F31-815D-886A5D9A5504}"/>
    <dgm:cxn modelId="{591586DD-EEFE-4475-86E8-F9133573BEF1}" srcId="{37DAF97E-B331-4626-A1F3-90F8836CAA36}" destId="{A2288A18-F555-482A-A6C0-5A08559839A1}" srcOrd="1" destOrd="0" parTransId="{B93F3BCD-F791-490F-BA84-6A04E68E7C98}" sibTransId="{9A4F947A-93E8-4E2C-B743-00FA801B7670}"/>
    <dgm:cxn modelId="{525D62C0-11AD-430A-B45C-A3AE03909B8D}" type="presOf" srcId="{25A22F3B-77F1-4FB4-9896-B9755A325EA2}" destId="{E25F1FAA-FB34-4A77-97CA-E52D8612E903}" srcOrd="0" destOrd="0" presId="urn:microsoft.com/office/officeart/2005/8/layout/cycle5"/>
    <dgm:cxn modelId="{4BF6B34E-B665-46DE-882A-9A193D78C767}" type="presOf" srcId="{9A4F947A-93E8-4E2C-B743-00FA801B7670}" destId="{6008E513-EE01-49C5-9393-C376C2115B1E}" srcOrd="0" destOrd="0" presId="urn:microsoft.com/office/officeart/2005/8/layout/cycle5"/>
    <dgm:cxn modelId="{9E38E38A-9CC0-4B69-85E1-510983A64972}" type="presOf" srcId="{37DAF97E-B331-4626-A1F3-90F8836CAA36}" destId="{269A40EA-767A-46A7-9B86-91769EA1F55D}" srcOrd="0" destOrd="0" presId="urn:microsoft.com/office/officeart/2005/8/layout/cycle5"/>
    <dgm:cxn modelId="{6E131F71-A99F-4812-A372-D8E2C0A6A3FA}" srcId="{37DAF97E-B331-4626-A1F3-90F8836CAA36}" destId="{8A0CB20B-92EC-48EC-99CA-4855AF803EA3}" srcOrd="3" destOrd="0" parTransId="{2258E502-9D17-4632-9918-013A9EE37D2E}" sibTransId="{50C6BA25-7FD3-4DA3-B24A-9E072999198E}"/>
    <dgm:cxn modelId="{58220502-CFBA-4BC9-850D-887440B98BFE}" srcId="{37DAF97E-B331-4626-A1F3-90F8836CAA36}" destId="{4066E45D-F963-42A7-AC5D-47737A6653D2}" srcOrd="2" destOrd="0" parTransId="{F30041A1-31CA-4E59-8EF4-05717209EE77}" sibTransId="{87C47C77-E4A3-4533-B396-999BFA4CD926}"/>
    <dgm:cxn modelId="{88F42C13-0230-4E6A-8941-4231A6909A06}" type="presOf" srcId="{50C6BA25-7FD3-4DA3-B24A-9E072999198E}" destId="{9EED81FF-2FD5-492D-B78B-9E5D4C2FBF0A}" srcOrd="0" destOrd="0" presId="urn:microsoft.com/office/officeart/2005/8/layout/cycle5"/>
    <dgm:cxn modelId="{A42FE876-84BB-4594-8877-6A9A9FA8D5CC}" type="presOf" srcId="{8A0CB20B-92EC-48EC-99CA-4855AF803EA3}" destId="{9DD04A79-BFA3-4AEF-914F-63B2B037DD8A}" srcOrd="0" destOrd="0" presId="urn:microsoft.com/office/officeart/2005/8/layout/cycle5"/>
    <dgm:cxn modelId="{151A5E4A-A10A-45F8-BA11-C579CD22175C}" type="presOf" srcId="{87C47C77-E4A3-4533-B396-999BFA4CD926}" destId="{57F704EB-F13F-4A39-B70D-60AF205A47E6}" srcOrd="0" destOrd="0" presId="urn:microsoft.com/office/officeart/2005/8/layout/cycle5"/>
    <dgm:cxn modelId="{E444C029-2306-46B6-AC29-5346850184F8}" type="presOf" srcId="{4066E45D-F963-42A7-AC5D-47737A6653D2}" destId="{5359D850-462B-40C8-B48B-B257393CB093}" srcOrd="0" destOrd="0" presId="urn:microsoft.com/office/officeart/2005/8/layout/cycle5"/>
    <dgm:cxn modelId="{EDA8A79E-B357-40F5-AD7E-2E910D3ED710}" type="presParOf" srcId="{269A40EA-767A-46A7-9B86-91769EA1F55D}" destId="{E25F1FAA-FB34-4A77-97CA-E52D8612E903}" srcOrd="0" destOrd="0" presId="urn:microsoft.com/office/officeart/2005/8/layout/cycle5"/>
    <dgm:cxn modelId="{C186CE2B-32B9-41CE-BF7C-A2BDD4476BA6}" type="presParOf" srcId="{269A40EA-767A-46A7-9B86-91769EA1F55D}" destId="{F3579125-805F-4F4B-BA93-8C351F92349F}" srcOrd="1" destOrd="0" presId="urn:microsoft.com/office/officeart/2005/8/layout/cycle5"/>
    <dgm:cxn modelId="{2B3CAFE4-A32B-4932-8D8F-1FFE3653C4FE}" type="presParOf" srcId="{269A40EA-767A-46A7-9B86-91769EA1F55D}" destId="{8612ADF8-DCBA-41B0-9915-78E13B31A226}" srcOrd="2" destOrd="0" presId="urn:microsoft.com/office/officeart/2005/8/layout/cycle5"/>
    <dgm:cxn modelId="{E2DA76D9-FCA8-4643-94FD-C35D483DDB0D}" type="presParOf" srcId="{269A40EA-767A-46A7-9B86-91769EA1F55D}" destId="{E59C0854-8396-470D-8237-0066C21CCF31}" srcOrd="3" destOrd="0" presId="urn:microsoft.com/office/officeart/2005/8/layout/cycle5"/>
    <dgm:cxn modelId="{2FB7E5ED-44DF-456F-ABB9-983CEA4194BC}" type="presParOf" srcId="{269A40EA-767A-46A7-9B86-91769EA1F55D}" destId="{03B69878-F552-4740-BFEF-5B17E3FC79D1}" srcOrd="4" destOrd="0" presId="urn:microsoft.com/office/officeart/2005/8/layout/cycle5"/>
    <dgm:cxn modelId="{CCEFD7DD-3540-4918-9E99-5109B1AC0E47}" type="presParOf" srcId="{269A40EA-767A-46A7-9B86-91769EA1F55D}" destId="{6008E513-EE01-49C5-9393-C376C2115B1E}" srcOrd="5" destOrd="0" presId="urn:microsoft.com/office/officeart/2005/8/layout/cycle5"/>
    <dgm:cxn modelId="{A35B5004-A2D2-4F36-9F58-81BCAF22D15D}" type="presParOf" srcId="{269A40EA-767A-46A7-9B86-91769EA1F55D}" destId="{5359D850-462B-40C8-B48B-B257393CB093}" srcOrd="6" destOrd="0" presId="urn:microsoft.com/office/officeart/2005/8/layout/cycle5"/>
    <dgm:cxn modelId="{67D12FBF-5DAE-4BEA-81AF-F9F07A501649}" type="presParOf" srcId="{269A40EA-767A-46A7-9B86-91769EA1F55D}" destId="{D0F4DC3E-7CCB-4D2C-8702-78554FBD9D34}" srcOrd="7" destOrd="0" presId="urn:microsoft.com/office/officeart/2005/8/layout/cycle5"/>
    <dgm:cxn modelId="{5B79A74E-A662-4436-9C50-45CEC3D2B6C7}" type="presParOf" srcId="{269A40EA-767A-46A7-9B86-91769EA1F55D}" destId="{57F704EB-F13F-4A39-B70D-60AF205A47E6}" srcOrd="8" destOrd="0" presId="urn:microsoft.com/office/officeart/2005/8/layout/cycle5"/>
    <dgm:cxn modelId="{EBE0A4DF-C425-4CE0-88EC-47AEB9484E60}" type="presParOf" srcId="{269A40EA-767A-46A7-9B86-91769EA1F55D}" destId="{9DD04A79-BFA3-4AEF-914F-63B2B037DD8A}" srcOrd="9" destOrd="0" presId="urn:microsoft.com/office/officeart/2005/8/layout/cycle5"/>
    <dgm:cxn modelId="{B0DFDFCF-A353-491B-8115-D0F994991746}" type="presParOf" srcId="{269A40EA-767A-46A7-9B86-91769EA1F55D}" destId="{0503792E-3D4F-451C-A05C-BC3C659C1467}" srcOrd="10" destOrd="0" presId="urn:microsoft.com/office/officeart/2005/8/layout/cycle5"/>
    <dgm:cxn modelId="{1CCDADBB-5797-4081-BA1B-982A5E580C27}" type="presParOf" srcId="{269A40EA-767A-46A7-9B86-91769EA1F55D}" destId="{9EED81FF-2FD5-492D-B78B-9E5D4C2FBF0A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12CDB7-5407-4AD4-A1D5-35EC0E52D12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DCFFB87C-45B4-4449-8973-E441BDDB2F65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600" dirty="0" smtClean="0"/>
            <a:t> </a:t>
          </a:r>
          <a:r>
            <a:rPr lang="en-GB" sz="1800" dirty="0" smtClean="0">
              <a:solidFill>
                <a:schemeClr val="bg1"/>
              </a:solidFill>
            </a:rPr>
            <a:t>1846</a:t>
          </a:r>
        </a:p>
        <a:p>
          <a:r>
            <a:rPr lang="en-GB" sz="1800" dirty="0" smtClean="0">
              <a:solidFill>
                <a:schemeClr val="bg1"/>
              </a:solidFill>
            </a:rPr>
            <a:t>1852</a:t>
          </a:r>
        </a:p>
      </dgm:t>
    </dgm:pt>
    <dgm:pt modelId="{D9D26636-5555-4B99-9380-DEA7D18F3492}" type="parTrans" cxnId="{517FA59D-632D-4B06-A78D-2C41FE1B0400}">
      <dgm:prSet/>
      <dgm:spPr/>
      <dgm:t>
        <a:bodyPr/>
        <a:lstStyle/>
        <a:p>
          <a:endParaRPr lang="en-GB"/>
        </a:p>
      </dgm:t>
    </dgm:pt>
    <dgm:pt modelId="{08D5E7F4-AAF6-460E-B0D5-958E1A473B20}" type="sibTrans" cxnId="{517FA59D-632D-4B06-A78D-2C41FE1B0400}">
      <dgm:prSet/>
      <dgm:spPr/>
      <dgm:t>
        <a:bodyPr/>
        <a:lstStyle/>
        <a:p>
          <a:endParaRPr lang="en-GB"/>
        </a:p>
      </dgm:t>
    </dgm:pt>
    <dgm:pt modelId="{E789130E-AF04-487E-8EBB-4442E98C056A}">
      <dgm:prSet phldrT="[Text]" custT="1"/>
      <dgm:spPr>
        <a:solidFill>
          <a:srgbClr val="FF0000"/>
        </a:solidFill>
      </dgm:spPr>
      <dgm:t>
        <a:bodyPr/>
        <a:lstStyle/>
        <a:p>
          <a:r>
            <a:rPr lang="en-GB" sz="2400" dirty="0" smtClean="0"/>
            <a:t>1853</a:t>
          </a:r>
        </a:p>
        <a:p>
          <a:r>
            <a:rPr lang="en-GB" sz="2400" dirty="0" smtClean="0"/>
            <a:t>1857</a:t>
          </a:r>
        </a:p>
        <a:p>
          <a:r>
            <a:rPr lang="en-GB" sz="2400" dirty="0" smtClean="0"/>
            <a:t>1870</a:t>
          </a:r>
          <a:endParaRPr lang="en-GB" sz="2400" dirty="0"/>
        </a:p>
      </dgm:t>
    </dgm:pt>
    <dgm:pt modelId="{EA946FF4-F9A4-4795-8C14-7E5377C24C55}" type="parTrans" cxnId="{E1041769-1EF4-4075-8646-E81F8C01022D}">
      <dgm:prSet/>
      <dgm:spPr/>
      <dgm:t>
        <a:bodyPr/>
        <a:lstStyle/>
        <a:p>
          <a:endParaRPr lang="en-GB"/>
        </a:p>
      </dgm:t>
    </dgm:pt>
    <dgm:pt modelId="{029C4969-63CA-46F8-8435-20B9C9B6701E}" type="sibTrans" cxnId="{E1041769-1EF4-4075-8646-E81F8C01022D}">
      <dgm:prSet/>
      <dgm:spPr/>
      <dgm:t>
        <a:bodyPr/>
        <a:lstStyle/>
        <a:p>
          <a:endParaRPr lang="en-GB"/>
        </a:p>
      </dgm:t>
    </dgm:pt>
    <dgm:pt modelId="{5738714D-B8E8-4B20-9C63-8A141E11305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3200" dirty="0" smtClean="0"/>
            <a:t>1880</a:t>
          </a:r>
        </a:p>
        <a:p>
          <a:r>
            <a:rPr lang="en-GB" sz="3200" dirty="0" smtClean="0"/>
            <a:t>1883</a:t>
          </a:r>
        </a:p>
      </dgm:t>
    </dgm:pt>
    <dgm:pt modelId="{5E54D54A-3A37-4F67-9185-18DF7662EA06}" type="parTrans" cxnId="{9DF3F0CC-2CBD-4271-8DC8-95549D62E160}">
      <dgm:prSet/>
      <dgm:spPr/>
      <dgm:t>
        <a:bodyPr/>
        <a:lstStyle/>
        <a:p>
          <a:endParaRPr lang="en-GB"/>
        </a:p>
      </dgm:t>
    </dgm:pt>
    <dgm:pt modelId="{003DBD76-9EAA-4340-8BEF-44AC9F058403}" type="sibTrans" cxnId="{9DF3F0CC-2CBD-4271-8DC8-95549D62E160}">
      <dgm:prSet/>
      <dgm:spPr/>
      <dgm:t>
        <a:bodyPr/>
        <a:lstStyle/>
        <a:p>
          <a:endParaRPr lang="en-GB"/>
        </a:p>
      </dgm:t>
    </dgm:pt>
    <dgm:pt modelId="{30FB8F2E-0F2F-4C78-9E93-EFD0B392EC4D}" type="pres">
      <dgm:prSet presAssocID="{5E12CDB7-5407-4AD4-A1D5-35EC0E52D120}" presName="Name0" presStyleCnt="0">
        <dgm:presLayoutVars>
          <dgm:dir/>
          <dgm:animLvl val="lvl"/>
          <dgm:resizeHandles val="exact"/>
        </dgm:presLayoutVars>
      </dgm:prSet>
      <dgm:spPr/>
    </dgm:pt>
    <dgm:pt modelId="{4426AE15-D6F6-477C-BE55-BB4176D339FC}" type="pres">
      <dgm:prSet presAssocID="{DCFFB87C-45B4-4449-8973-E441BDDB2F65}" presName="Name8" presStyleCnt="0"/>
      <dgm:spPr/>
    </dgm:pt>
    <dgm:pt modelId="{F7EBA8C5-2B40-40BF-9CAC-1B523131E0E7}" type="pres">
      <dgm:prSet presAssocID="{DCFFB87C-45B4-4449-8973-E441BDDB2F65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11BB2F-022B-414C-9813-541F672FB6D9}" type="pres">
      <dgm:prSet presAssocID="{DCFFB87C-45B4-4449-8973-E441BDDB2F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1A11BD-8422-4B29-9361-EDE1E4A91DE4}" type="pres">
      <dgm:prSet presAssocID="{E789130E-AF04-487E-8EBB-4442E98C056A}" presName="Name8" presStyleCnt="0"/>
      <dgm:spPr/>
    </dgm:pt>
    <dgm:pt modelId="{57343C45-E0A3-499B-B38C-AA58E599C56C}" type="pres">
      <dgm:prSet presAssocID="{E789130E-AF04-487E-8EBB-4442E98C056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B74411-66B4-4852-B5C6-9445246260B2}" type="pres">
      <dgm:prSet presAssocID="{E789130E-AF04-487E-8EBB-4442E98C056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7A9E04-5EC7-44C9-B257-C910852A5008}" type="pres">
      <dgm:prSet presAssocID="{5738714D-B8E8-4B20-9C63-8A141E11305E}" presName="Name8" presStyleCnt="0"/>
      <dgm:spPr/>
    </dgm:pt>
    <dgm:pt modelId="{032E3157-D196-4953-B4E7-39C3A0081DB1}" type="pres">
      <dgm:prSet presAssocID="{5738714D-B8E8-4B20-9C63-8A141E11305E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9974AE-CED8-45CE-A244-F1E219C53E3F}" type="pres">
      <dgm:prSet presAssocID="{5738714D-B8E8-4B20-9C63-8A141E1130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1041769-1EF4-4075-8646-E81F8C01022D}" srcId="{5E12CDB7-5407-4AD4-A1D5-35EC0E52D120}" destId="{E789130E-AF04-487E-8EBB-4442E98C056A}" srcOrd="1" destOrd="0" parTransId="{EA946FF4-F9A4-4795-8C14-7E5377C24C55}" sibTransId="{029C4969-63CA-46F8-8435-20B9C9B6701E}"/>
    <dgm:cxn modelId="{517FA59D-632D-4B06-A78D-2C41FE1B0400}" srcId="{5E12CDB7-5407-4AD4-A1D5-35EC0E52D120}" destId="{DCFFB87C-45B4-4449-8973-E441BDDB2F65}" srcOrd="0" destOrd="0" parTransId="{D9D26636-5555-4B99-9380-DEA7D18F3492}" sibTransId="{08D5E7F4-AAF6-460E-B0D5-958E1A473B20}"/>
    <dgm:cxn modelId="{66CFA108-89F8-437F-9CC5-797F60529EF8}" type="presOf" srcId="{5E12CDB7-5407-4AD4-A1D5-35EC0E52D120}" destId="{30FB8F2E-0F2F-4C78-9E93-EFD0B392EC4D}" srcOrd="0" destOrd="0" presId="urn:microsoft.com/office/officeart/2005/8/layout/pyramid1"/>
    <dgm:cxn modelId="{5A27DF05-AED9-4911-863B-E21DE34FC0F4}" type="presOf" srcId="{5738714D-B8E8-4B20-9C63-8A141E11305E}" destId="{032E3157-D196-4953-B4E7-39C3A0081DB1}" srcOrd="0" destOrd="0" presId="urn:microsoft.com/office/officeart/2005/8/layout/pyramid1"/>
    <dgm:cxn modelId="{9DF3F0CC-2CBD-4271-8DC8-95549D62E160}" srcId="{5E12CDB7-5407-4AD4-A1D5-35EC0E52D120}" destId="{5738714D-B8E8-4B20-9C63-8A141E11305E}" srcOrd="2" destOrd="0" parTransId="{5E54D54A-3A37-4F67-9185-18DF7662EA06}" sibTransId="{003DBD76-9EAA-4340-8BEF-44AC9F058403}"/>
    <dgm:cxn modelId="{EB9A9E01-533D-44C7-8573-9ADA8B4363AF}" type="presOf" srcId="{DCFFB87C-45B4-4449-8973-E441BDDB2F65}" destId="{F7EBA8C5-2B40-40BF-9CAC-1B523131E0E7}" srcOrd="0" destOrd="0" presId="urn:microsoft.com/office/officeart/2005/8/layout/pyramid1"/>
    <dgm:cxn modelId="{FF2CD54C-154E-4A66-8B90-1AAD4F3AC91B}" type="presOf" srcId="{E789130E-AF04-487E-8EBB-4442E98C056A}" destId="{57343C45-E0A3-499B-B38C-AA58E599C56C}" srcOrd="0" destOrd="0" presId="urn:microsoft.com/office/officeart/2005/8/layout/pyramid1"/>
    <dgm:cxn modelId="{2294FD9C-00FE-4AF6-A1E9-F5268461AFA6}" type="presOf" srcId="{5738714D-B8E8-4B20-9C63-8A141E11305E}" destId="{EB9974AE-CED8-45CE-A244-F1E219C53E3F}" srcOrd="1" destOrd="0" presId="urn:microsoft.com/office/officeart/2005/8/layout/pyramid1"/>
    <dgm:cxn modelId="{A78B74E6-BCE8-439C-95D0-04B7E1CBBB02}" type="presOf" srcId="{DCFFB87C-45B4-4449-8973-E441BDDB2F65}" destId="{5511BB2F-022B-414C-9813-541F672FB6D9}" srcOrd="1" destOrd="0" presId="urn:microsoft.com/office/officeart/2005/8/layout/pyramid1"/>
    <dgm:cxn modelId="{8782380D-4A50-4512-B0BE-E6A0BFAE60BB}" type="presOf" srcId="{E789130E-AF04-487E-8EBB-4442E98C056A}" destId="{4EB74411-66B4-4852-B5C6-9445246260B2}" srcOrd="1" destOrd="0" presId="urn:microsoft.com/office/officeart/2005/8/layout/pyramid1"/>
    <dgm:cxn modelId="{11904EAF-1D0E-4FD0-A958-AF9DFE94A995}" type="presParOf" srcId="{30FB8F2E-0F2F-4C78-9E93-EFD0B392EC4D}" destId="{4426AE15-D6F6-477C-BE55-BB4176D339FC}" srcOrd="0" destOrd="0" presId="urn:microsoft.com/office/officeart/2005/8/layout/pyramid1"/>
    <dgm:cxn modelId="{5783A1F7-CCD0-4917-AA1A-6C238EEDF4A2}" type="presParOf" srcId="{4426AE15-D6F6-477C-BE55-BB4176D339FC}" destId="{F7EBA8C5-2B40-40BF-9CAC-1B523131E0E7}" srcOrd="0" destOrd="0" presId="urn:microsoft.com/office/officeart/2005/8/layout/pyramid1"/>
    <dgm:cxn modelId="{73B05E32-108D-4971-8558-7CF767C131CE}" type="presParOf" srcId="{4426AE15-D6F6-477C-BE55-BB4176D339FC}" destId="{5511BB2F-022B-414C-9813-541F672FB6D9}" srcOrd="1" destOrd="0" presId="urn:microsoft.com/office/officeart/2005/8/layout/pyramid1"/>
    <dgm:cxn modelId="{AF4A3C67-2860-46B1-ACCE-B23278040296}" type="presParOf" srcId="{30FB8F2E-0F2F-4C78-9E93-EFD0B392EC4D}" destId="{CA1A11BD-8422-4B29-9361-EDE1E4A91DE4}" srcOrd="1" destOrd="0" presId="urn:microsoft.com/office/officeart/2005/8/layout/pyramid1"/>
    <dgm:cxn modelId="{2F1F502C-158D-41F9-9A77-3B622211E148}" type="presParOf" srcId="{CA1A11BD-8422-4B29-9361-EDE1E4A91DE4}" destId="{57343C45-E0A3-499B-B38C-AA58E599C56C}" srcOrd="0" destOrd="0" presId="urn:microsoft.com/office/officeart/2005/8/layout/pyramid1"/>
    <dgm:cxn modelId="{95C844C3-A89F-44E7-9520-D140F3D49F4F}" type="presParOf" srcId="{CA1A11BD-8422-4B29-9361-EDE1E4A91DE4}" destId="{4EB74411-66B4-4852-B5C6-9445246260B2}" srcOrd="1" destOrd="0" presId="urn:microsoft.com/office/officeart/2005/8/layout/pyramid1"/>
    <dgm:cxn modelId="{21BEE8C1-77E5-496C-82A3-EAAB3092C77E}" type="presParOf" srcId="{30FB8F2E-0F2F-4C78-9E93-EFD0B392EC4D}" destId="{C27A9E04-5EC7-44C9-B257-C910852A5008}" srcOrd="2" destOrd="0" presId="urn:microsoft.com/office/officeart/2005/8/layout/pyramid1"/>
    <dgm:cxn modelId="{AC65D309-3E5C-4536-BFBA-55F778B287F5}" type="presParOf" srcId="{C27A9E04-5EC7-44C9-B257-C910852A5008}" destId="{032E3157-D196-4953-B4E7-39C3A0081DB1}" srcOrd="0" destOrd="0" presId="urn:microsoft.com/office/officeart/2005/8/layout/pyramid1"/>
    <dgm:cxn modelId="{BF04DAC2-50E7-464D-B25E-D9E282BF7CA8}" type="presParOf" srcId="{C27A9E04-5EC7-44C9-B257-C910852A5008}" destId="{EB9974AE-CED8-45CE-A244-F1E219C53E3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989BDCE-3F54-4D7E-A634-477E3A108C4A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CC2C38-BE0C-4213-81F0-37900E683940}">
      <dgm:prSet phldrT="[Text]" custT="1"/>
      <dgm:spPr/>
      <dgm:t>
        <a:bodyPr/>
        <a:lstStyle/>
        <a:p>
          <a:r>
            <a:rPr lang="en-GB" sz="1600" dirty="0" smtClean="0">
              <a:solidFill>
                <a:srgbClr val="FF0000"/>
              </a:solidFill>
            </a:rPr>
            <a:t>Early</a:t>
          </a:r>
          <a:endParaRPr lang="en-GB" sz="1600" dirty="0">
            <a:solidFill>
              <a:srgbClr val="FF0000"/>
            </a:solidFill>
          </a:endParaRPr>
        </a:p>
      </dgm:t>
    </dgm:pt>
    <dgm:pt modelId="{5ADA8BA0-A365-4B67-B48A-26ECF894797F}" type="parTrans" cxnId="{C5878C8A-3A35-44C7-AF86-E9EDF7BC03F8}">
      <dgm:prSet/>
      <dgm:spPr/>
      <dgm:t>
        <a:bodyPr/>
        <a:lstStyle/>
        <a:p>
          <a:endParaRPr lang="en-GB"/>
        </a:p>
      </dgm:t>
    </dgm:pt>
    <dgm:pt modelId="{3C5F88F8-2E7C-4A3A-B1FA-3AA23E360737}" type="sibTrans" cxnId="{C5878C8A-3A35-44C7-AF86-E9EDF7BC03F8}">
      <dgm:prSet/>
      <dgm:spPr/>
      <dgm:t>
        <a:bodyPr/>
        <a:lstStyle/>
        <a:p>
          <a:endParaRPr lang="en-GB"/>
        </a:p>
      </dgm:t>
    </dgm:pt>
    <dgm:pt modelId="{43FA3DAA-7686-4693-9705-BEAA6324F9FA}">
      <dgm:prSet phldrT="[Text]" custT="1"/>
      <dgm:spPr/>
      <dgm:t>
        <a:bodyPr/>
        <a:lstStyle/>
        <a:p>
          <a:r>
            <a:rPr lang="en-GB" sz="1600" dirty="0" smtClean="0">
              <a:solidFill>
                <a:srgbClr val="006600"/>
              </a:solidFill>
            </a:rPr>
            <a:t>Post </a:t>
          </a:r>
          <a:r>
            <a:rPr lang="en-GB" sz="1600" dirty="0" smtClean="0">
              <a:solidFill>
                <a:srgbClr val="FF0000"/>
              </a:solidFill>
            </a:rPr>
            <a:t>boxes</a:t>
          </a:r>
          <a:r>
            <a:rPr lang="en-GB" sz="1600" dirty="0" smtClean="0">
              <a:solidFill>
                <a:srgbClr val="006600"/>
              </a:solidFill>
            </a:rPr>
            <a:t> </a:t>
          </a:r>
          <a:endParaRPr lang="en-GB" sz="1600" dirty="0">
            <a:solidFill>
              <a:srgbClr val="006600"/>
            </a:solidFill>
          </a:endParaRPr>
        </a:p>
      </dgm:t>
    </dgm:pt>
    <dgm:pt modelId="{F9CD8692-8D18-45D5-ADE5-62A382592F8B}" type="parTrans" cxnId="{EF1A42C4-FA4D-486B-B20F-F33DD8BA946C}">
      <dgm:prSet/>
      <dgm:spPr/>
      <dgm:t>
        <a:bodyPr/>
        <a:lstStyle/>
        <a:p>
          <a:endParaRPr lang="en-GB"/>
        </a:p>
      </dgm:t>
    </dgm:pt>
    <dgm:pt modelId="{597279C4-D9D7-4051-8043-F67FE916C8D8}" type="sibTrans" cxnId="{EF1A42C4-FA4D-486B-B20F-F33DD8BA946C}">
      <dgm:prSet/>
      <dgm:spPr/>
      <dgm:t>
        <a:bodyPr/>
        <a:lstStyle/>
        <a:p>
          <a:endParaRPr lang="en-GB"/>
        </a:p>
      </dgm:t>
    </dgm:pt>
    <dgm:pt modelId="{8AD36B08-C62E-4ABD-A3C0-364B54E80716}" type="pres">
      <dgm:prSet presAssocID="{1989BDCE-3F54-4D7E-A634-477E3A108C4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1ADED1F-D09E-49A1-94BD-A099DA0EA874}" type="pres">
      <dgm:prSet presAssocID="{1989BDCE-3F54-4D7E-A634-477E3A108C4A}" presName="ribbon" presStyleLbl="node1" presStyleIdx="0" presStyleCnt="1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GB"/>
        </a:p>
      </dgm:t>
    </dgm:pt>
    <dgm:pt modelId="{CEA0416D-96D9-4DDF-A688-C826589A18F3}" type="pres">
      <dgm:prSet presAssocID="{1989BDCE-3F54-4D7E-A634-477E3A108C4A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B95DDE-A95A-4526-B173-C79497D60244}" type="pres">
      <dgm:prSet presAssocID="{1989BDCE-3F54-4D7E-A634-477E3A108C4A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AEDD8D3-B081-461C-9D65-1883359648C9}" type="presOf" srcId="{F2CC2C38-BE0C-4213-81F0-37900E683940}" destId="{CEA0416D-96D9-4DDF-A688-C826589A18F3}" srcOrd="0" destOrd="0" presId="urn:microsoft.com/office/officeart/2005/8/layout/arrow6"/>
    <dgm:cxn modelId="{EF1A42C4-FA4D-486B-B20F-F33DD8BA946C}" srcId="{1989BDCE-3F54-4D7E-A634-477E3A108C4A}" destId="{43FA3DAA-7686-4693-9705-BEAA6324F9FA}" srcOrd="1" destOrd="0" parTransId="{F9CD8692-8D18-45D5-ADE5-62A382592F8B}" sibTransId="{597279C4-D9D7-4051-8043-F67FE916C8D8}"/>
    <dgm:cxn modelId="{C5878C8A-3A35-44C7-AF86-E9EDF7BC03F8}" srcId="{1989BDCE-3F54-4D7E-A634-477E3A108C4A}" destId="{F2CC2C38-BE0C-4213-81F0-37900E683940}" srcOrd="0" destOrd="0" parTransId="{5ADA8BA0-A365-4B67-B48A-26ECF894797F}" sibTransId="{3C5F88F8-2E7C-4A3A-B1FA-3AA23E360737}"/>
    <dgm:cxn modelId="{92F61C1E-3B64-4561-97FD-4E8B4A600DFF}" type="presOf" srcId="{43FA3DAA-7686-4693-9705-BEAA6324F9FA}" destId="{A5B95DDE-A95A-4526-B173-C79497D60244}" srcOrd="0" destOrd="0" presId="urn:microsoft.com/office/officeart/2005/8/layout/arrow6"/>
    <dgm:cxn modelId="{FCEF6A77-D6A5-4061-866A-4CB0E77A90FF}" type="presOf" srcId="{1989BDCE-3F54-4D7E-A634-477E3A108C4A}" destId="{8AD36B08-C62E-4ABD-A3C0-364B54E80716}" srcOrd="0" destOrd="0" presId="urn:microsoft.com/office/officeart/2005/8/layout/arrow6"/>
    <dgm:cxn modelId="{0585C9DC-7C7B-4DE3-AABA-8A576C641577}" type="presParOf" srcId="{8AD36B08-C62E-4ABD-A3C0-364B54E80716}" destId="{91ADED1F-D09E-49A1-94BD-A099DA0EA874}" srcOrd="0" destOrd="0" presId="urn:microsoft.com/office/officeart/2005/8/layout/arrow6"/>
    <dgm:cxn modelId="{42C3EA5E-043F-44CB-B865-3448811C0AEE}" type="presParOf" srcId="{8AD36B08-C62E-4ABD-A3C0-364B54E80716}" destId="{CEA0416D-96D9-4DDF-A688-C826589A18F3}" srcOrd="1" destOrd="0" presId="urn:microsoft.com/office/officeart/2005/8/layout/arrow6"/>
    <dgm:cxn modelId="{39D1A11B-0A26-4C98-B91D-9C79E78DAE8A}" type="presParOf" srcId="{8AD36B08-C62E-4ABD-A3C0-364B54E80716}" destId="{A5B95DDE-A95A-4526-B173-C79497D6024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0387E-2EB4-4EC0-B341-53EDB505C386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A0C45-2548-46A8-A6CC-EC8546BE32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344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A0C45-2548-46A8-A6CC-EC8546BE32C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263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A0C45-2548-46A8-A6CC-EC8546BE32C8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A0C45-2548-46A8-A6CC-EC8546BE32C8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A0C45-2548-46A8-A6CC-EC8546BE32C8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F7E7644-92E9-4A07-A0F2-6153F4D59C4D}" type="datetimeFigureOut">
              <a:rPr lang="en-GB" smtClean="0"/>
              <a:pPr/>
              <a:t>20/07/2023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51BCCA7-238A-4975-ADCE-25537D51F56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34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3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diagramLayout" Target="../diagrams/layout5.xml"/><Relationship Id="rId7" Type="http://schemas.openxmlformats.org/officeDocument/2006/relationships/image" Target="../media/image4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44.jp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63.jpeg"/><Relationship Id="rId7" Type="http://schemas.openxmlformats.org/officeDocument/2006/relationships/diagramLayout" Target="../diagrams/layout6.xm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6.xml"/><Relationship Id="rId5" Type="http://schemas.openxmlformats.org/officeDocument/2006/relationships/image" Target="../media/image64.jpeg"/><Relationship Id="rId10" Type="http://schemas.microsoft.com/office/2007/relationships/diagramDrawing" Target="../diagrams/drawing6.xml"/><Relationship Id="rId4" Type="http://schemas.openxmlformats.org/officeDocument/2006/relationships/image" Target="../media/image42.jpg"/><Relationship Id="rId9" Type="http://schemas.openxmlformats.org/officeDocument/2006/relationships/diagramColors" Target="../diagrams/colors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9872" y="2492896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 smtClean="0">
                <a:solidFill>
                  <a:srgbClr val="FF0000"/>
                </a:solidFill>
              </a:rPr>
              <a:t>Shrewsbury</a:t>
            </a:r>
            <a:endParaRPr lang="en-GB" sz="7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3717032"/>
            <a:ext cx="58326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                               The Post Office</a:t>
            </a:r>
          </a:p>
          <a:p>
            <a:r>
              <a:rPr lang="en-GB" sz="2800" dirty="0"/>
              <a:t> </a:t>
            </a:r>
            <a:r>
              <a:rPr lang="en-GB" sz="2800" dirty="0" smtClean="0"/>
              <a:t>                                                       &amp;</a:t>
            </a:r>
          </a:p>
          <a:p>
            <a:r>
              <a:rPr lang="en-GB" sz="2800" dirty="0"/>
              <a:t> </a:t>
            </a:r>
            <a:r>
              <a:rPr lang="en-GB" sz="2800" dirty="0" smtClean="0"/>
              <a:t>                                       Post Boxes</a:t>
            </a:r>
            <a:endParaRPr lang="en-GB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0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88640"/>
            <a:ext cx="5062617" cy="646218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539552" y="3140968"/>
            <a:ext cx="360040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7504" y="314096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Shrewsbury</a:t>
            </a:r>
            <a:endParaRPr lang="en-GB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236296" y="548680"/>
            <a:ext cx="1728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FF00"/>
                </a:solidFill>
              </a:rPr>
              <a:t>The Chester Road one of the main 6 postal routes.</a:t>
            </a:r>
          </a:p>
          <a:p>
            <a:endParaRPr lang="en-GB" sz="2000" dirty="0">
              <a:solidFill>
                <a:srgbClr val="FFFF00"/>
              </a:solidFill>
            </a:endParaRPr>
          </a:p>
          <a:p>
            <a:r>
              <a:rPr lang="en-GB" sz="2000" dirty="0" smtClean="0">
                <a:solidFill>
                  <a:srgbClr val="FFFF00"/>
                </a:solidFill>
              </a:rPr>
              <a:t>Shrewsbury was an important By-Post </a:t>
            </a:r>
            <a:endParaRPr lang="en-GB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943317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63688" y="393305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1653 - 1658</a:t>
            </a:r>
            <a:endParaRPr lang="en-GB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652120" y="393305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1660-1685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 rot="21185056">
            <a:off x="251520" y="260648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1654 . Oliver Cromwell granted a monopoly to the  office of postage over the postal delivery’s services in England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902451">
            <a:off x="3707904" y="692696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FF00"/>
                </a:solidFill>
              </a:rPr>
              <a:t>1657…Cromwell’s Act Established GPO</a:t>
            </a: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019368">
            <a:off x="6906957" y="282134"/>
            <a:ext cx="19135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1657… Fixed Postal rates were launched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1101342">
            <a:off x="100266" y="4489376"/>
            <a:ext cx="41837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In the Charter of December of 1660 Charles 11 opened the continuation of the development of the Post Office </a:t>
            </a:r>
          </a:p>
        </p:txBody>
      </p:sp>
      <p:sp>
        <p:nvSpPr>
          <p:cNvPr id="14" name="TextBox 13"/>
          <p:cNvSpPr txBox="1"/>
          <p:nvPr/>
        </p:nvSpPr>
        <p:spPr>
          <a:xfrm rot="889663">
            <a:off x="4971837" y="4507331"/>
            <a:ext cx="3677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From 1660 to 1764 incoming mail arrived in London on Monday, Wednesday &amp; Fridays each week.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6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/>
      <p:bldP spid="5" grpId="0"/>
      <p:bldP spid="6" grpId="0"/>
      <p:bldP spid="10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Great Fire Of Lond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24744"/>
            <a:ext cx="3816424" cy="3672408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0" y="548680"/>
            <a:ext cx="40783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FF00"/>
                </a:solidFill>
              </a:rPr>
              <a:t>THE GREAT FIRE OF LONDON 1666</a:t>
            </a:r>
            <a:endParaRPr lang="en-GB" sz="2800" dirty="0">
              <a:solidFill>
                <a:srgbClr val="FFFF00"/>
              </a:solidFill>
            </a:endParaRPr>
          </a:p>
        </p:txBody>
      </p:sp>
      <p:pic>
        <p:nvPicPr>
          <p:cNvPr id="4" name="Picture 3" descr="THE PLAGUE 16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548680"/>
            <a:ext cx="4283968" cy="5976664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51520" y="5445224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THE PLAGUE OF 1665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1272157">
            <a:off x="323529" y="260648"/>
            <a:ext cx="3096344" cy="893713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18</a:t>
            </a:r>
            <a:r>
              <a:rPr lang="en-GB" sz="2400" baseline="30000" dirty="0" smtClean="0">
                <a:solidFill>
                  <a:srgbClr val="FF0000"/>
                </a:solidFill>
              </a:rPr>
              <a:t>th</a:t>
            </a:r>
            <a:r>
              <a:rPr lang="en-GB" sz="2400" dirty="0" smtClean="0">
                <a:solidFill>
                  <a:srgbClr val="FF0000"/>
                </a:solidFill>
              </a:rPr>
              <a:t> CENTURY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013" y="1347634"/>
            <a:ext cx="831065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“To my sister Jean up the </a:t>
            </a:r>
            <a:r>
              <a:rPr lang="en-GB" sz="2800" dirty="0" err="1" smtClean="0"/>
              <a:t>Canongate</a:t>
            </a:r>
            <a:r>
              <a:rPr lang="en-GB" sz="2800" dirty="0" smtClean="0"/>
              <a:t>, down a close, Edinburgh. She has a wooden leg”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 rot="486609">
            <a:off x="4112744" y="332656"/>
            <a:ext cx="5272009" cy="646331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House numbering</a:t>
            </a:r>
            <a:endParaRPr lang="en-GB" sz="3600" dirty="0">
              <a:solidFill>
                <a:srgbClr val="FF0000"/>
              </a:solidFill>
            </a:endParaRPr>
          </a:p>
        </p:txBody>
      </p:sp>
      <p:pic>
        <p:nvPicPr>
          <p:cNvPr id="5" name="Picture 4" descr="business sig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624139"/>
            <a:ext cx="2232248" cy="29804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047528">
            <a:off x="178297" y="2146249"/>
            <a:ext cx="2696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FF00"/>
                </a:solidFill>
              </a:rPr>
              <a:t>Illustrated</a:t>
            </a:r>
          </a:p>
          <a:p>
            <a:r>
              <a:rPr lang="en-GB" sz="2800" dirty="0" smtClean="0">
                <a:solidFill>
                  <a:srgbClr val="FFFF00"/>
                </a:solidFill>
              </a:rPr>
              <a:t> business </a:t>
            </a:r>
          </a:p>
          <a:p>
            <a:r>
              <a:rPr lang="en-GB" sz="2800" dirty="0" smtClean="0">
                <a:solidFill>
                  <a:srgbClr val="FFFF00"/>
                </a:solidFill>
              </a:rPr>
              <a:t>signs</a:t>
            </a:r>
            <a:endParaRPr lang="en-GB" sz="28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12536">
            <a:off x="5940153" y="2420888"/>
            <a:ext cx="3203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FF00"/>
                </a:solidFill>
              </a:rPr>
              <a:t>Claremont Hill, Shrewsbury. </a:t>
            </a:r>
          </a:p>
          <a:p>
            <a:r>
              <a:rPr lang="en-GB" sz="2400" dirty="0" smtClean="0">
                <a:solidFill>
                  <a:srgbClr val="FFFF00"/>
                </a:solidFill>
              </a:rPr>
              <a:t>Consecutive house  numbering</a:t>
            </a:r>
            <a:endParaRPr lang="en-GB" sz="2400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68268" y="5517232"/>
            <a:ext cx="2873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Local Authority is </a:t>
            </a:r>
          </a:p>
          <a:p>
            <a:r>
              <a:rPr lang="en-GB" dirty="0" smtClean="0"/>
              <a:t>responsible for </a:t>
            </a:r>
          </a:p>
          <a:p>
            <a:r>
              <a:rPr lang="en-GB" dirty="0" smtClean="0"/>
              <a:t>house numbering  not</a:t>
            </a:r>
          </a:p>
          <a:p>
            <a:r>
              <a:rPr lang="en-GB" dirty="0" smtClean="0"/>
              <a:t>The GPO.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2291">
            <a:off x="5888978" y="4367187"/>
            <a:ext cx="2790825" cy="172402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2190">
            <a:off x="2795780" y="2795135"/>
            <a:ext cx="2865107" cy="2148830"/>
          </a:xfrm>
          <a:prstGeom prst="rect">
            <a:avLst/>
          </a:prstGeom>
          <a:ln w="38100">
            <a:solidFill>
              <a:srgbClr val="008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ST OFFICE Ralph All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2880320" cy="417128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 flipH="1">
            <a:off x="3460587" y="188640"/>
            <a:ext cx="13994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Ralph Allen</a:t>
            </a:r>
          </a:p>
          <a:p>
            <a:r>
              <a:rPr lang="en-GB" dirty="0" smtClean="0"/>
              <a:t>1693-1764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431928"/>
            <a:ext cx="6149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A50021"/>
                </a:solidFill>
              </a:rPr>
              <a:t>At 18 he was the Postmaster for Bath</a:t>
            </a:r>
            <a:r>
              <a:rPr lang="en-GB" dirty="0" smtClean="0">
                <a:solidFill>
                  <a:srgbClr val="A50021"/>
                </a:solidFill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179512" y="4893593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6600"/>
                </a:solidFill>
              </a:rPr>
              <a:t>He worked for the Post Office for 44years</a:t>
            </a:r>
            <a:r>
              <a:rPr lang="en-GB" dirty="0" smtClean="0">
                <a:solidFill>
                  <a:srgbClr val="006600"/>
                </a:solidFill>
              </a:rPr>
              <a:t>. </a:t>
            </a:r>
            <a:endParaRPr lang="en-GB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5355258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A50021"/>
                </a:solidFill>
              </a:rPr>
              <a:t>He stamped out bad practice in the system</a:t>
            </a:r>
            <a:r>
              <a:rPr lang="en-GB" dirty="0" smtClean="0">
                <a:solidFill>
                  <a:srgbClr val="A50021"/>
                </a:solidFill>
              </a:rPr>
              <a:t>.</a:t>
            </a:r>
            <a:endParaRPr lang="en-GB" dirty="0">
              <a:solidFill>
                <a:srgbClr val="A5002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831398"/>
            <a:ext cx="6869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6600"/>
                </a:solidFill>
              </a:rPr>
              <a:t>Consequently, income increased from the mail.</a:t>
            </a:r>
            <a:endParaRPr lang="en-GB" sz="2400" dirty="0">
              <a:solidFill>
                <a:srgbClr val="006600"/>
              </a:solidFill>
            </a:endParaRPr>
          </a:p>
        </p:txBody>
      </p:sp>
      <p:pic>
        <p:nvPicPr>
          <p:cNvPr id="8" name="Picture 7" descr="POST OFFICE Henry Field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260648"/>
            <a:ext cx="2376264" cy="36724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732240" y="4077072"/>
            <a:ext cx="2411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He was the model for </a:t>
            </a:r>
          </a:p>
          <a:p>
            <a:r>
              <a:rPr lang="en-GB" dirty="0" smtClean="0"/>
              <a:t>Squire </a:t>
            </a:r>
            <a:r>
              <a:rPr lang="en-GB" dirty="0" err="1" smtClean="0"/>
              <a:t>Allworthy</a:t>
            </a:r>
            <a:endParaRPr lang="en-GB" dirty="0" smtClean="0"/>
          </a:p>
          <a:p>
            <a:r>
              <a:rPr lang="en-GB" dirty="0" smtClean="0"/>
              <a:t>in Fielding’s book</a:t>
            </a:r>
          </a:p>
          <a:p>
            <a:r>
              <a:rPr lang="en-GB" dirty="0" smtClean="0"/>
              <a:t>‘Tom Jones’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1273051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5064"/>
            <a:ext cx="2428875" cy="18764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04664"/>
            <a:ext cx="2514600" cy="1819275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778818"/>
            <a:ext cx="1585252" cy="209741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652120" y="5517232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The Lion Inn Shrewsbury</a:t>
            </a: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27670"/>
            <a:ext cx="1729268" cy="2231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84168" y="548680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John Palmer</a:t>
            </a:r>
          </a:p>
          <a:p>
            <a:r>
              <a:rPr lang="en-GB" sz="2000" b="1" dirty="0" smtClean="0">
                <a:solidFill>
                  <a:schemeClr val="bg1"/>
                </a:solidFill>
              </a:rPr>
              <a:t>1742-1818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404664"/>
            <a:ext cx="17184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FF0000"/>
                </a:solidFill>
              </a:rPr>
              <a:t>18</a:t>
            </a:r>
            <a:r>
              <a:rPr lang="en-GB" sz="3200" b="1" baseline="30000" dirty="0" smtClean="0">
                <a:solidFill>
                  <a:srgbClr val="FF0000"/>
                </a:solidFill>
              </a:rPr>
              <a:t>th</a:t>
            </a:r>
            <a:r>
              <a:rPr lang="en-GB" sz="3200" b="1" dirty="0" smtClean="0">
                <a:solidFill>
                  <a:srgbClr val="FF0000"/>
                </a:solidFill>
              </a:rPr>
              <a:t> Century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1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ST OFFICE cross wri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865122"/>
            <a:ext cx="5280072" cy="51064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59" y="260648"/>
            <a:ext cx="3482601" cy="1232847"/>
          </a:xfrm>
          <a:prstGeom prst="rect">
            <a:avLst/>
          </a:prstGeom>
          <a:noFill/>
        </p:spPr>
        <p:txBody>
          <a:bodyPr wrap="none" rtlCol="0">
            <a:prstTxWarp prst="textTriangleInverted">
              <a:avLst/>
            </a:prstTxWarp>
            <a:spAutoFit/>
          </a:bodyPr>
          <a:lstStyle/>
          <a:p>
            <a:r>
              <a:rPr lang="en-GB" sz="3200" b="1" dirty="0" smtClean="0">
                <a:solidFill>
                  <a:srgbClr val="FF0000"/>
                </a:solidFill>
              </a:rPr>
              <a:t>18</a:t>
            </a:r>
            <a:r>
              <a:rPr lang="en-GB" sz="3200" b="1" baseline="30000" dirty="0" smtClean="0">
                <a:solidFill>
                  <a:srgbClr val="FF0000"/>
                </a:solidFill>
              </a:rPr>
              <a:t>th</a:t>
            </a:r>
            <a:r>
              <a:rPr lang="en-GB" sz="3200" b="1" dirty="0" smtClean="0">
                <a:solidFill>
                  <a:srgbClr val="FF0000"/>
                </a:solidFill>
              </a:rPr>
              <a:t> Century 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3" y="3140968"/>
            <a:ext cx="1728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</a:rPr>
              <a:t>Cross Writing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76147674"/>
              </p:ext>
            </p:extLst>
          </p:nvPr>
        </p:nvGraphicFramePr>
        <p:xfrm>
          <a:off x="107504" y="813456"/>
          <a:ext cx="9036496" cy="571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71601" y="0"/>
            <a:ext cx="439248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GB" sz="4400" dirty="0" smtClean="0">
                <a:solidFill>
                  <a:srgbClr val="FF0000"/>
                </a:solidFill>
                <a:effectLst>
                  <a:reflection blurRad="6350" stA="55000" endA="50" endPos="85000" dir="5400000" sy="-100000" algn="bl" rotWithShape="0"/>
                </a:effectLst>
              </a:rPr>
              <a:t>19</a:t>
            </a:r>
            <a:r>
              <a:rPr lang="en-GB" sz="4400" baseline="30000" dirty="0" smtClean="0">
                <a:solidFill>
                  <a:srgbClr val="FF0000"/>
                </a:solidFill>
                <a:effectLst>
                  <a:reflection blurRad="6350" stA="55000" endA="50" endPos="85000" dir="5400000" sy="-100000" algn="bl" rotWithShape="0"/>
                </a:effectLst>
              </a:rPr>
              <a:t>TH</a:t>
            </a:r>
            <a:r>
              <a:rPr lang="en-GB" sz="4400" dirty="0" smtClean="0">
                <a:solidFill>
                  <a:srgbClr val="FF0000"/>
                </a:solidFill>
                <a:effectLst>
                  <a:reflection blurRad="6350" stA="55000" endA="50" endPos="85000" dir="5400000" sy="-100000" algn="bl" rotWithShape="0"/>
                </a:effectLst>
              </a:rPr>
              <a:t> CENTURY</a:t>
            </a:r>
            <a:endParaRPr lang="en-GB" sz="4400" dirty="0">
              <a:solidFill>
                <a:srgbClr val="FF0000"/>
              </a:solidFill>
              <a:effectLst>
                <a:reflection blurRad="6350" stA="55000" endA="50" endPos="85000" dir="5400000" sy="-100000" algn="bl" rotWithShape="0"/>
              </a:effectLst>
            </a:endParaRPr>
          </a:p>
        </p:txBody>
      </p:sp>
      <p:pic>
        <p:nvPicPr>
          <p:cNvPr id="4" name="Picture 3" descr="Francis Feelin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52120" y="813456"/>
            <a:ext cx="3240360" cy="1944216"/>
          </a:xfrm>
          <a:prstGeom prst="rect">
            <a:avLst/>
          </a:prstGeom>
        </p:spPr>
      </p:pic>
      <p:pic>
        <p:nvPicPr>
          <p:cNvPr id="5" name="Picture 4" descr="shropshire assiz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1644215"/>
            <a:ext cx="2736304" cy="48842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7904" y="1340768"/>
            <a:ext cx="2880320" cy="1584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FF00"/>
                </a:solidFill>
              </a:rPr>
              <a:t>Francis Freeling </a:t>
            </a:r>
          </a:p>
          <a:p>
            <a:r>
              <a:rPr lang="en-GB" sz="2400" b="1" dirty="0" smtClean="0">
                <a:solidFill>
                  <a:srgbClr val="FFFF00"/>
                </a:solidFill>
              </a:rPr>
              <a:t>1764-1836</a:t>
            </a:r>
          </a:p>
          <a:p>
            <a:r>
              <a:rPr lang="en-GB" sz="2400" b="1" dirty="0" smtClean="0">
                <a:solidFill>
                  <a:srgbClr val="FFFF00"/>
                </a:solidFill>
              </a:rPr>
              <a:t>Control of PO for nearly 40 years</a:t>
            </a:r>
            <a:endParaRPr lang="en-GB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7845" y="3284984"/>
            <a:ext cx="36364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1827</a:t>
            </a:r>
          </a:p>
          <a:p>
            <a:pPr algn="ctr"/>
            <a:r>
              <a:rPr lang="en-GB" sz="2400" b="1" dirty="0" smtClean="0"/>
              <a:t>William Davies from Ludlow stealing from the PO. 7 years transportation</a:t>
            </a:r>
            <a:endParaRPr lang="en-GB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987824" y="544522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1828 – Thomas Hughes Deputy PM tried for fraud at Shropshire Assizes</a:t>
            </a:r>
            <a:endParaRPr lang="en-GB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179512" y="83681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1840 </a:t>
            </a:r>
          </a:p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POSTAL REFORM ACT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3" name="Picture 2" descr="Rowland Hi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8812" y="2057400"/>
            <a:ext cx="2246376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23928" y="4941168"/>
            <a:ext cx="1568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Rowland Hill</a:t>
            </a:r>
            <a:endParaRPr lang="en-GB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07769605"/>
              </p:ext>
            </p:extLst>
          </p:nvPr>
        </p:nvGraphicFramePr>
        <p:xfrm>
          <a:off x="395536" y="881718"/>
          <a:ext cx="8280920" cy="5427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95188" y="5661248"/>
            <a:ext cx="3125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Rowland Hill</a:t>
            </a:r>
            <a:endParaRPr lang="en-GB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3668" y="620688"/>
            <a:ext cx="6270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FF0000"/>
                </a:solidFill>
              </a:rPr>
              <a:t>19</a:t>
            </a:r>
            <a:r>
              <a:rPr lang="en-GB" sz="4000" b="1" baseline="30000" dirty="0" smtClean="0">
                <a:solidFill>
                  <a:srgbClr val="FF0000"/>
                </a:solidFill>
              </a:rPr>
              <a:t>th</a:t>
            </a:r>
            <a:r>
              <a:rPr lang="en-GB" sz="4000" b="1" dirty="0" smtClean="0">
                <a:solidFill>
                  <a:srgbClr val="FF0000"/>
                </a:solidFill>
              </a:rPr>
              <a:t> Century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974632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Introduction of Post Office Money Orders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988840"/>
            <a:ext cx="4139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lgerian" panose="04020705040A02060702" pitchFamily="82" charset="0"/>
              </a:rPr>
              <a:t>1</a:t>
            </a:r>
            <a:r>
              <a:rPr lang="en-GB" baseline="30000" dirty="0" smtClean="0">
                <a:latin typeface="Algerian" panose="04020705040A02060702" pitchFamily="82" charset="0"/>
              </a:rPr>
              <a:t>st</a:t>
            </a:r>
            <a:r>
              <a:rPr lang="en-GB" dirty="0" smtClean="0">
                <a:latin typeface="Algerian" panose="04020705040A02060702" pitchFamily="82" charset="0"/>
              </a:rPr>
              <a:t> May1840</a:t>
            </a:r>
          </a:p>
          <a:p>
            <a:pPr algn="ctr"/>
            <a:r>
              <a:rPr lang="en-GB" dirty="0" smtClean="0">
                <a:latin typeface="Algerian" panose="04020705040A02060702" pitchFamily="82" charset="0"/>
              </a:rPr>
              <a:t>Penny Black stamps were realised to the public. For the use of letters post on or after the 6</a:t>
            </a:r>
            <a:r>
              <a:rPr lang="en-GB" baseline="30000" dirty="0" smtClean="0">
                <a:latin typeface="Algerian" panose="04020705040A02060702" pitchFamily="82" charset="0"/>
              </a:rPr>
              <a:t>th</a:t>
            </a:r>
            <a:r>
              <a:rPr lang="en-GB" dirty="0" smtClean="0">
                <a:latin typeface="Algerian" panose="04020705040A02060702" pitchFamily="82" charset="0"/>
              </a:rPr>
              <a:t> May</a:t>
            </a:r>
          </a:p>
          <a:p>
            <a:pPr algn="ctr"/>
            <a:endParaRPr lang="en-GB" dirty="0" smtClean="0">
              <a:latin typeface="Algerian" panose="04020705040A02060702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286" y="1844824"/>
            <a:ext cx="1095375" cy="133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3573016"/>
            <a:ext cx="504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By the middle of 1840s 9 out of 10 letters had a stamp on them and many were being posted in envelopes </a:t>
            </a:r>
            <a:r>
              <a:rPr lang="en-GB" dirty="0" smtClean="0"/>
              <a:t>.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979712" y="5430709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People had discovered how to reuse the Penny Black so February 1841 it was replaced by the Penny Red</a:t>
            </a:r>
            <a:endParaRPr lang="en-GB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019282"/>
            <a:ext cx="152400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5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672"/>
            <a:ext cx="7776864" cy="56938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solidFill>
                  <a:srgbClr val="CC0000"/>
                </a:solidFill>
              </a:rPr>
              <a:t>Acknowledgements</a:t>
            </a: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8000"/>
                </a:solidFill>
              </a:rPr>
              <a:t>The Postal Museum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CC0000"/>
                </a:solidFill>
              </a:rPr>
              <a:t>‘</a:t>
            </a:r>
            <a:r>
              <a:rPr lang="en-GB" sz="2400" dirty="0" smtClean="0">
                <a:solidFill>
                  <a:srgbClr val="FF0000"/>
                </a:solidFill>
              </a:rPr>
              <a:t>Masters Of The Post’ by Duncan Campbell-Smith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8000"/>
                </a:solidFill>
              </a:rPr>
              <a:t>‘The Letter Box’ by Jean </a:t>
            </a:r>
            <a:r>
              <a:rPr lang="en-GB" sz="2400" dirty="0" err="1" smtClean="0">
                <a:solidFill>
                  <a:srgbClr val="008000"/>
                </a:solidFill>
              </a:rPr>
              <a:t>Farrugia</a:t>
            </a:r>
            <a:endParaRPr lang="en-GB" sz="2400" dirty="0" smtClean="0">
              <a:solidFill>
                <a:srgbClr val="008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</a:rPr>
              <a:t>The Letter Box Study Group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8000"/>
                </a:solidFill>
              </a:rPr>
              <a:t>Shropshire Archives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</a:rPr>
              <a:t>‘The Chronicle</a:t>
            </a:r>
            <a:r>
              <a:rPr lang="en-GB" sz="2400" dirty="0" smtClean="0">
                <a:solidFill>
                  <a:srgbClr val="CC0000"/>
                </a:solidFill>
              </a:rPr>
              <a:t>’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8000"/>
                </a:solidFill>
              </a:rPr>
              <a:t>‘Shropshire Star’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</a:rPr>
              <a:t>BBC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err="1" smtClean="0">
                <a:solidFill>
                  <a:srgbClr val="008000"/>
                </a:solidFill>
              </a:rPr>
              <a:t>Wikepedia</a:t>
            </a:r>
            <a:endParaRPr lang="en-GB" sz="2400" dirty="0" smtClean="0">
              <a:solidFill>
                <a:srgbClr val="008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FF0000"/>
                </a:solidFill>
              </a:rPr>
              <a:t>“Shropshire Star” </a:t>
            </a:r>
            <a:r>
              <a:rPr lang="en-GB" sz="2400" dirty="0" err="1" smtClean="0">
                <a:solidFill>
                  <a:srgbClr val="FF0000"/>
                </a:solidFill>
              </a:rPr>
              <a:t>inc</a:t>
            </a:r>
            <a:r>
              <a:rPr lang="en-GB" sz="2400" dirty="0" smtClean="0">
                <a:solidFill>
                  <a:srgbClr val="FF0000"/>
                </a:solidFill>
              </a:rPr>
              <a:t> 14-10-2017 Shrewsbury Train Crash</a:t>
            </a:r>
          </a:p>
          <a:p>
            <a:endParaRPr lang="en-GB" sz="2800" dirty="0" smtClean="0">
              <a:solidFill>
                <a:srgbClr val="008000"/>
              </a:solidFill>
            </a:endParaRP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6872317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3243" y="188640"/>
            <a:ext cx="8501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 smtClean="0">
                <a:solidFill>
                  <a:srgbClr val="FFFF00"/>
                </a:solidFill>
              </a:rPr>
              <a:t>Progress made during the 19</a:t>
            </a:r>
            <a:r>
              <a:rPr lang="en-GB" sz="3200" b="1" u="sng" baseline="30000" dirty="0" smtClean="0">
                <a:solidFill>
                  <a:srgbClr val="FFFF00"/>
                </a:solidFill>
              </a:rPr>
              <a:t>th</a:t>
            </a:r>
            <a:r>
              <a:rPr lang="en-GB" sz="3200" b="1" u="sng" dirty="0" smtClean="0">
                <a:solidFill>
                  <a:srgbClr val="FFFF00"/>
                </a:solidFill>
              </a:rPr>
              <a:t> Century</a:t>
            </a:r>
            <a:endParaRPr lang="en-GB" sz="3200" b="1" u="sng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8401">
            <a:off x="462355" y="794609"/>
            <a:ext cx="1407673" cy="21796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7664" y="874106"/>
            <a:ext cx="2232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1846….the last bellman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728">
            <a:off x="5043412" y="858153"/>
            <a:ext cx="1493748" cy="199423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770697">
            <a:off x="6350872" y="957587"/>
            <a:ext cx="2216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1852 ..Red pillar box in St Helier Jersey</a:t>
            </a:r>
            <a:endParaRPr lang="en-GB" sz="2000" b="1" dirty="0"/>
          </a:p>
        </p:txBody>
      </p:sp>
      <p:sp>
        <p:nvSpPr>
          <p:cNvPr id="16" name="TextBox 15"/>
          <p:cNvSpPr txBox="1"/>
          <p:nvPr/>
        </p:nvSpPr>
        <p:spPr>
          <a:xfrm rot="20986784">
            <a:off x="7022323" y="2060400"/>
            <a:ext cx="19207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1853 more pillar boxes across Britain</a:t>
            </a:r>
            <a:endParaRPr lang="en-GB" sz="20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7068">
            <a:off x="6951620" y="3313939"/>
            <a:ext cx="1885950" cy="242887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947454" y="5606553"/>
            <a:ext cx="18877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FF00"/>
                </a:solidFill>
              </a:rPr>
              <a:t>1870… Telegraphs introduced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632682">
            <a:off x="3113376" y="5412131"/>
            <a:ext cx="362653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1874… in Shrewsbury Market House or Butter Cross changed to Post Office</a:t>
            </a:r>
          </a:p>
          <a:p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6619">
            <a:off x="1345525" y="4376062"/>
            <a:ext cx="1621892" cy="233621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 rot="20920823">
            <a:off x="0" y="5646468"/>
            <a:ext cx="1909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FF00"/>
                </a:solidFill>
              </a:rPr>
              <a:t>1880 … First postmen on bicycles</a:t>
            </a:r>
            <a:endParaRPr lang="en-GB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2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7" grpId="0"/>
      <p:bldP spid="15" grpId="0"/>
      <p:bldP spid="16" grpId="0"/>
      <p:bldP spid="23" grpId="0"/>
      <p:bldP spid="24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PO GWR 18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36712"/>
            <a:ext cx="2880320" cy="3779688"/>
          </a:xfrm>
          <a:prstGeom prst="flowChartInputOutput">
            <a:avLst/>
          </a:prstGeom>
          <a:ln>
            <a:solidFill>
              <a:srgbClr val="FF0000"/>
            </a:solidFill>
          </a:ln>
        </p:spPr>
      </p:pic>
      <p:pic>
        <p:nvPicPr>
          <p:cNvPr id="3" name="Picture 2" descr="SHREWBURY STATION PLAN 18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60648"/>
            <a:ext cx="3744416" cy="3024336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 descr="SHREWSBURY STATION PLATFORM 7 FROM CREW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2195736" y="2924944"/>
            <a:ext cx="3960440" cy="3933056"/>
          </a:xfrm>
          <a:prstGeom prst="ellipse">
            <a:avLst/>
          </a:prstGeom>
          <a:ln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4725144"/>
            <a:ext cx="1669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FF00"/>
                </a:solidFill>
              </a:rPr>
              <a:t>1900 A Travelling</a:t>
            </a:r>
          </a:p>
          <a:p>
            <a:r>
              <a:rPr lang="en-GB" sz="2400" dirty="0" smtClean="0">
                <a:solidFill>
                  <a:srgbClr val="FFFF00"/>
                </a:solidFill>
              </a:rPr>
              <a:t>Post office</a:t>
            </a:r>
            <a:endParaRPr lang="en-GB" sz="24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56376" y="4293096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156176" y="3284984"/>
            <a:ext cx="22400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FF00"/>
                </a:solidFill>
              </a:rPr>
              <a:t>1892 Plans of</a:t>
            </a:r>
          </a:p>
          <a:p>
            <a:r>
              <a:rPr lang="en-GB" sz="2800" dirty="0" smtClean="0">
                <a:solidFill>
                  <a:srgbClr val="FFFF00"/>
                </a:solidFill>
              </a:rPr>
              <a:t>Shrewsbury</a:t>
            </a:r>
          </a:p>
          <a:p>
            <a:r>
              <a:rPr lang="en-GB" sz="2800" dirty="0" smtClean="0">
                <a:solidFill>
                  <a:srgbClr val="FFFF00"/>
                </a:solidFill>
              </a:rPr>
              <a:t>Station </a:t>
            </a:r>
            <a:endParaRPr lang="en-GB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5301208"/>
            <a:ext cx="32902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FF00"/>
                </a:solidFill>
              </a:rPr>
              <a:t>2023 Shrewsbury Station</a:t>
            </a:r>
          </a:p>
          <a:p>
            <a:r>
              <a:rPr lang="en-GB" sz="2800" dirty="0" smtClean="0">
                <a:solidFill>
                  <a:srgbClr val="FFFF00"/>
                </a:solidFill>
              </a:rPr>
              <a:t>Platform 7</a:t>
            </a:r>
            <a:r>
              <a:rPr lang="en-GB" dirty="0" smtClean="0">
                <a:solidFill>
                  <a:srgbClr val="00B050"/>
                </a:solidFill>
              </a:rPr>
              <a:t>.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568" y="332656"/>
            <a:ext cx="4988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Shrewsbury  Railway Station</a:t>
            </a:r>
            <a:endParaRPr lang="en-GB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i="1" u="sng" dirty="0" smtClean="0">
                <a:solidFill>
                  <a:srgbClr val="FF0000"/>
                </a:solidFill>
                <a:effectLst/>
                <a:latin typeface="AR BERKLEY" panose="02000000000000000000" pitchFamily="2" charset="0"/>
              </a:rPr>
              <a:t>Shrewsbury Railway Crash 1907</a:t>
            </a:r>
            <a:endParaRPr lang="en-GB" sz="4800" i="1" u="sng" dirty="0">
              <a:solidFill>
                <a:srgbClr val="FF0000"/>
              </a:solidFill>
              <a:effectLst/>
              <a:latin typeface="AR BERKLEY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2848">
            <a:off x="251520" y="1672936"/>
            <a:ext cx="2552700" cy="1790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976" y="1484467"/>
            <a:ext cx="2676525" cy="1704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4995">
            <a:off x="6300192" y="1644361"/>
            <a:ext cx="2466975" cy="184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970">
            <a:off x="460884" y="4352925"/>
            <a:ext cx="2466975" cy="184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3044">
            <a:off x="6181129" y="4721417"/>
            <a:ext cx="2705100" cy="1685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13" y="4090987"/>
            <a:ext cx="19240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GB" sz="2400" b="0" dirty="0" smtClean="0">
                <a:solidFill>
                  <a:schemeClr val="bg1"/>
                </a:solidFill>
              </a:rPr>
              <a:t>MEMORIAL PLAQUE TO THE TPO WORKERS WHO LOST THEIR LIVES IN 1907 SHREWSBURY TRAIN CRASH</a:t>
            </a:r>
            <a:endParaRPr lang="en-GB" sz="2400" b="0" dirty="0">
              <a:solidFill>
                <a:schemeClr val="bg1"/>
              </a:solidFill>
            </a:endParaRPr>
          </a:p>
        </p:txBody>
      </p:sp>
      <p:pic>
        <p:nvPicPr>
          <p:cNvPr id="3" name="Picture 2" descr="POST BOX  PRESENTATION MEMORIAL PLAQUE SHREWSBURY Train Crash 19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132856"/>
            <a:ext cx="4680520" cy="36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i="1" u="sng" dirty="0" smtClean="0">
                <a:solidFill>
                  <a:srgbClr val="FF0000"/>
                </a:solidFill>
              </a:rPr>
              <a:t>Who wrote the poem?</a:t>
            </a:r>
            <a:endParaRPr lang="en-GB" sz="4400" i="1" u="sng" dirty="0">
              <a:solidFill>
                <a:srgbClr val="FF0000"/>
              </a:solidFill>
            </a:endParaRPr>
          </a:p>
        </p:txBody>
      </p:sp>
      <p:pic>
        <p:nvPicPr>
          <p:cNvPr id="3" name="Picture 2" descr="MARY WEBB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301789"/>
            <a:ext cx="2940918" cy="2940918"/>
          </a:xfrm>
          <a:prstGeom prst="round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3604">
            <a:off x="6391744" y="2996952"/>
            <a:ext cx="2466506" cy="36339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5026">
            <a:off x="251520" y="1916832"/>
            <a:ext cx="2973871" cy="46740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9993" y="4813946"/>
            <a:ext cx="2952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</a:rPr>
              <a:t>George </a:t>
            </a:r>
            <a:r>
              <a:rPr lang="en-GB" b="1" dirty="0" err="1" smtClean="0">
                <a:solidFill>
                  <a:srgbClr val="FFFF00"/>
                </a:solidFill>
              </a:rPr>
              <a:t>Gresswell’s</a:t>
            </a:r>
            <a:r>
              <a:rPr lang="en-GB" b="1" dirty="0" smtClean="0">
                <a:solidFill>
                  <a:srgbClr val="FFFF00"/>
                </a:solidFill>
              </a:rPr>
              <a:t> poems</a:t>
            </a:r>
          </a:p>
          <a:p>
            <a:r>
              <a:rPr lang="en-GB" b="1" dirty="0" smtClean="0">
                <a:solidFill>
                  <a:srgbClr val="FFFF00"/>
                </a:solidFill>
              </a:rPr>
              <a:t>“It was on a Tuesday morning, a little after 2, a sad calamity </a:t>
            </a:r>
            <a:r>
              <a:rPr lang="en-GB" b="1" dirty="0" err="1" smtClean="0">
                <a:solidFill>
                  <a:srgbClr val="FFFF00"/>
                </a:solidFill>
              </a:rPr>
              <a:t>o’etook</a:t>
            </a:r>
            <a:r>
              <a:rPr lang="en-GB" b="1" dirty="0" smtClean="0">
                <a:solidFill>
                  <a:srgbClr val="FFFF00"/>
                </a:solidFill>
              </a:rPr>
              <a:t> the fast express from Crewe”.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301789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FF00"/>
                </a:solidFill>
              </a:rPr>
              <a:t>Mary Webb &amp; her poem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260648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 smtClean="0">
                <a:solidFill>
                  <a:srgbClr val="FF0000"/>
                </a:solidFill>
              </a:rPr>
              <a:t>20</a:t>
            </a:r>
            <a:r>
              <a:rPr lang="en-GB" sz="5400" b="1" u="sng" baseline="30000" dirty="0" smtClean="0">
                <a:solidFill>
                  <a:srgbClr val="FF0000"/>
                </a:solidFill>
              </a:rPr>
              <a:t>th/</a:t>
            </a:r>
            <a:r>
              <a:rPr lang="en-GB" sz="5400" b="1" u="sng" dirty="0" smtClean="0">
                <a:solidFill>
                  <a:srgbClr val="FF0000"/>
                </a:solidFill>
              </a:rPr>
              <a:t>21stCentury in a flash</a:t>
            </a:r>
            <a:endParaRPr lang="en-GB" sz="5400" b="1" u="sng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21105195">
            <a:off x="179512" y="1340768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1912 Post Office telephone system</a:t>
            </a:r>
            <a:endParaRPr lang="en-GB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7930">
            <a:off x="293237" y="2669501"/>
            <a:ext cx="1581431" cy="29855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03648" y="2917990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1930- Blue airmail boxes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723098">
            <a:off x="3259854" y="1207326"/>
            <a:ext cx="19333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1939- post boxes removed for WW11</a:t>
            </a:r>
          </a:p>
          <a:p>
            <a:r>
              <a:rPr lang="en-GB" sz="2000" b="1" dirty="0" smtClean="0"/>
              <a:t> &amp; repainted red</a:t>
            </a:r>
            <a:endParaRPr lang="en-GB" sz="2000" b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6665">
            <a:off x="6774602" y="1278986"/>
            <a:ext cx="2226921" cy="162573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 rot="20737650">
            <a:off x="5181042" y="1265362"/>
            <a:ext cx="19214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FF00"/>
                </a:solidFill>
              </a:rPr>
              <a:t>1941 – GPO approved post women wearing trousers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791779">
            <a:off x="3445753" y="2894524"/>
            <a:ext cx="1726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1959 – Leicester drive in post office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461451">
            <a:off x="6035180" y="3319692"/>
            <a:ext cx="2657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1968- 2</a:t>
            </a:r>
            <a:r>
              <a:rPr lang="en-GB" sz="2800" b="1" baseline="30000" dirty="0" smtClean="0">
                <a:solidFill>
                  <a:srgbClr val="FF0000"/>
                </a:solidFill>
              </a:rPr>
              <a:t>nd</a:t>
            </a:r>
            <a:r>
              <a:rPr lang="en-GB" sz="2800" b="1" dirty="0" smtClean="0">
                <a:solidFill>
                  <a:srgbClr val="FF0000"/>
                </a:solidFill>
              </a:rPr>
              <a:t> class stamps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431801">
            <a:off x="2196915" y="4295375"/>
            <a:ext cx="2333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1969- GPO Nationalised</a:t>
            </a:r>
            <a:endParaRPr lang="en-GB" sz="20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6064">
            <a:off x="6271166" y="4447333"/>
            <a:ext cx="1349217" cy="200106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524328" y="4649318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1974- </a:t>
            </a:r>
            <a:r>
              <a:rPr lang="en-GB" sz="2400" dirty="0" err="1" smtClean="0"/>
              <a:t>postcdes</a:t>
            </a:r>
            <a:endParaRPr lang="en-GB" sz="24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4314">
            <a:off x="4194812" y="4162297"/>
            <a:ext cx="1847850" cy="246697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701212" y="5146666"/>
            <a:ext cx="23074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FF00"/>
                </a:solidFill>
              </a:rPr>
              <a:t>2012 – Olympic gold post boxes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512" y="5854552"/>
            <a:ext cx="3751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2012 Christmas post box in market square Shrewsbury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2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9" grpId="0"/>
      <p:bldP spid="10" grpId="0"/>
      <p:bldP spid="19" grpId="0"/>
      <p:bldP spid="20" grpId="0"/>
      <p:bldP spid="21" grpId="0"/>
      <p:bldP spid="22" grpId="0"/>
      <p:bldP spid="24" grpId="0"/>
      <p:bldP spid="26" grpId="0"/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7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8000"/>
                </a:solidFill>
              </a:rPr>
              <a:t>Pillar </a:t>
            </a:r>
            <a:r>
              <a:rPr lang="en-GB" sz="4000" dirty="0" smtClean="0">
                <a:solidFill>
                  <a:srgbClr val="FF0000"/>
                </a:solidFill>
              </a:rPr>
              <a:t>Boxes</a:t>
            </a:r>
            <a:endParaRPr lang="en-GB" sz="40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0" y="1141446"/>
            <a:ext cx="1819275" cy="250507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123728" y="1268760"/>
            <a:ext cx="31683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This is Anthony Trollope Novelist</a:t>
            </a:r>
          </a:p>
          <a:p>
            <a:r>
              <a:rPr lang="en-GB" sz="2800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Who in  proposed the introduction of the post box in 1852.</a:t>
            </a:r>
            <a:endParaRPr lang="en-GB" sz="28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41446"/>
            <a:ext cx="1744984" cy="2616168"/>
          </a:xfrm>
          <a:prstGeom prst="rect">
            <a:avLst/>
          </a:prstGeom>
          <a:ln w="38100">
            <a:solidFill>
              <a:srgbClr val="A5002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796136" y="476672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CC0000"/>
                </a:solidFill>
              </a:rPr>
              <a:t>French Post Box</a:t>
            </a:r>
            <a:endParaRPr lang="en-GB" sz="3200" dirty="0">
              <a:solidFill>
                <a:srgbClr val="CC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66171"/>
            <a:ext cx="1847850" cy="2466975"/>
          </a:xfrm>
          <a:prstGeom prst="rect">
            <a:avLst/>
          </a:prstGeom>
          <a:ln w="28575">
            <a:solidFill>
              <a:srgbClr val="CC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366" y="3980625"/>
            <a:ext cx="2517651" cy="2631691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127990555"/>
              </p:ext>
            </p:extLst>
          </p:nvPr>
        </p:nvGraphicFramePr>
        <p:xfrm>
          <a:off x="1524000" y="4221088"/>
          <a:ext cx="5062191" cy="123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6033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st Boxes Royal Cyph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-108520" y="0"/>
            <a:ext cx="10254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 smtClean="0">
                <a:solidFill>
                  <a:srgbClr val="CC00CC"/>
                </a:solidFill>
              </a:rPr>
              <a:t>ROYAL POST BOX CYPHERS</a:t>
            </a:r>
            <a:endParaRPr lang="en-GB" sz="4000" b="1" u="sng" dirty="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les 111 vs Cristian Rinaldo cyph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8201" y="1268760"/>
            <a:ext cx="7244366" cy="5328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23680" y="404664"/>
            <a:ext cx="8807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FFC000"/>
                </a:solidFill>
              </a:rPr>
              <a:t>Charles 111 </a:t>
            </a:r>
            <a:r>
              <a:rPr lang="en-GB" sz="3600" dirty="0" err="1" smtClean="0">
                <a:solidFill>
                  <a:srgbClr val="FFC000"/>
                </a:solidFill>
              </a:rPr>
              <a:t>vs</a:t>
            </a:r>
            <a:r>
              <a:rPr lang="en-GB" sz="3600" dirty="0" smtClean="0">
                <a:solidFill>
                  <a:srgbClr val="FFC000"/>
                </a:solidFill>
              </a:rPr>
              <a:t> </a:t>
            </a:r>
            <a:r>
              <a:rPr lang="en-GB" sz="3600" dirty="0" err="1" smtClean="0">
                <a:solidFill>
                  <a:srgbClr val="FFC000"/>
                </a:solidFill>
              </a:rPr>
              <a:t>Cristiano</a:t>
            </a:r>
            <a:r>
              <a:rPr lang="en-GB" sz="3600" dirty="0" smtClean="0">
                <a:solidFill>
                  <a:srgbClr val="FFC000"/>
                </a:solidFill>
              </a:rPr>
              <a:t> </a:t>
            </a:r>
            <a:r>
              <a:rPr lang="en-GB" sz="3600" dirty="0" err="1" smtClean="0">
                <a:solidFill>
                  <a:srgbClr val="FFC000"/>
                </a:solidFill>
              </a:rPr>
              <a:t>Ronaldo</a:t>
            </a:r>
            <a:r>
              <a:rPr lang="en-GB" sz="3600" dirty="0" smtClean="0">
                <a:solidFill>
                  <a:srgbClr val="FFC000"/>
                </a:solidFill>
              </a:rPr>
              <a:t> </a:t>
            </a:r>
            <a:r>
              <a:rPr lang="en-GB" sz="3600" dirty="0" err="1" smtClean="0">
                <a:solidFill>
                  <a:srgbClr val="FFC000"/>
                </a:solidFill>
              </a:rPr>
              <a:t>Cyphers</a:t>
            </a:r>
            <a:endParaRPr lang="en-GB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ST BOXES VR LAMP BOX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3312368" cy="30963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 descr="POST BOXES VR WALLED 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615500" y="2796346"/>
            <a:ext cx="3993818" cy="41294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POST BOXES VR PILLA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472726" y="1728074"/>
            <a:ext cx="5475312" cy="32605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707904" y="260648"/>
            <a:ext cx="29269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VICTORIAN &amp; Edward V11 POST BOXES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NEAR 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SHREWSBURY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6660232" y="616530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6600"/>
                </a:solidFill>
              </a:rPr>
              <a:t>Pillar box</a:t>
            </a:r>
            <a:endParaRPr lang="en-GB" dirty="0">
              <a:solidFill>
                <a:srgbClr val="00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165304"/>
            <a:ext cx="2784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006600"/>
                </a:solidFill>
              </a:rPr>
              <a:t>Walled Post Box</a:t>
            </a:r>
            <a:endParaRPr lang="en-GB" sz="2800" dirty="0">
              <a:solidFill>
                <a:srgbClr val="00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260648"/>
            <a:ext cx="2075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6600"/>
                </a:solidFill>
              </a:rPr>
              <a:t>Lamp box</a:t>
            </a:r>
            <a:endParaRPr lang="en-GB" sz="2800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5301208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Cylindrical post box</a:t>
            </a:r>
            <a:r>
              <a:rPr lang="en-GB" sz="2400" b="1" dirty="0" smtClean="0"/>
              <a:t> 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7504" y="2864182"/>
            <a:ext cx="1440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</a:rPr>
              <a:t>On way to </a:t>
            </a:r>
            <a:r>
              <a:rPr lang="en-GB" b="1" dirty="0" err="1" smtClean="0">
                <a:solidFill>
                  <a:srgbClr val="FFFF00"/>
                </a:solidFill>
              </a:rPr>
              <a:t>Oakengates</a:t>
            </a:r>
            <a:r>
              <a:rPr lang="en-GB" b="1" dirty="0" smtClean="0">
                <a:solidFill>
                  <a:srgbClr val="FFFF00"/>
                </a:solidFill>
              </a:rPr>
              <a:t> garden centre </a:t>
            </a:r>
            <a:r>
              <a:rPr lang="en-GB" b="1" dirty="0" err="1" smtClean="0">
                <a:solidFill>
                  <a:srgbClr val="FFFF00"/>
                </a:solidFill>
              </a:rPr>
              <a:t>Ellerdine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6165304"/>
            <a:ext cx="3980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FFFF00"/>
                </a:solidFill>
              </a:rPr>
              <a:t>Ellesmere</a:t>
            </a:r>
            <a:endParaRPr lang="en-GB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  <a:scene3d>
            <a:camera prst="orthographicFront"/>
            <a:lightRig rig="soft" dir="t">
              <a:rot lat="0" lon="0" rev="16800000"/>
            </a:lightRig>
          </a:scene3d>
          <a:sp3d>
            <a:bevelT/>
          </a:sp3d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GB" sz="5400" dirty="0" smtClean="0">
                <a:ln w="6350"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Shrewsbury</a:t>
            </a:r>
            <a:endParaRPr lang="en-GB" sz="5400" dirty="0">
              <a:ln w="6350"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3" name="Picture 2" descr="shrewsbury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96752"/>
            <a:ext cx="2736304" cy="308655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4" name="Picture 3" descr="shrewsbury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203848" y="2398462"/>
            <a:ext cx="2341003" cy="259516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5" name="Picture 4" descr="shrewsbury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9463" y="3140968"/>
            <a:ext cx="3168352" cy="315622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67544" y="4509120"/>
            <a:ext cx="28083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A prominent Market Town. An important By-Post</a:t>
            </a:r>
            <a:r>
              <a:rPr lang="en-GB" sz="2400" dirty="0" smtClean="0">
                <a:solidFill>
                  <a:srgbClr val="FF0000"/>
                </a:solidFill>
              </a:rPr>
              <a:t>.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ST BOX PRESENTATION VR pillar  box Abbbey Foregate -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220035">
            <a:off x="-503137" y="1960872"/>
            <a:ext cx="5433712" cy="4155562"/>
          </a:xfrm>
          <a:prstGeom prst="ellipse">
            <a:avLst/>
          </a:prstGeom>
          <a:ln w="63500" cap="rnd">
            <a:solidFill>
              <a:srgbClr val="0066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39552" y="0"/>
            <a:ext cx="7416824" cy="1077218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Shrewsbury Hexagonal </a:t>
            </a:r>
            <a:r>
              <a:rPr lang="en-GB" sz="3200" dirty="0" err="1" smtClean="0"/>
              <a:t>Pensfold</a:t>
            </a:r>
            <a:r>
              <a:rPr lang="en-GB" sz="3200" dirty="0" smtClean="0"/>
              <a:t> </a:t>
            </a:r>
          </a:p>
          <a:p>
            <a:pPr algn="ctr"/>
            <a:r>
              <a:rPr lang="en-GB" sz="3200" dirty="0" smtClean="0"/>
              <a:t>VR Pillar Boxes</a:t>
            </a:r>
            <a:endParaRPr lang="en-GB" sz="3200" dirty="0"/>
          </a:p>
        </p:txBody>
      </p:sp>
      <p:pic>
        <p:nvPicPr>
          <p:cNvPr id="4" name="Picture 3" descr="POST BOX VR MARKET SQUARE SHREWSBU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784589">
            <a:off x="4365627" y="2142624"/>
            <a:ext cx="5735960" cy="3510136"/>
          </a:xfrm>
          <a:prstGeom prst="ellipse">
            <a:avLst/>
          </a:prstGeom>
          <a:ln w="63500" cap="rnd">
            <a:solidFill>
              <a:srgbClr val="FF33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260648"/>
            <a:ext cx="468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SHREWSBURY:</a:t>
            </a:r>
          </a:p>
          <a:p>
            <a:r>
              <a:rPr lang="en-GB" sz="2800" dirty="0" smtClean="0"/>
              <a:t>WALLED VR  POST BOXES</a:t>
            </a:r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5583">
            <a:off x="-26355" y="1098331"/>
            <a:ext cx="4672894" cy="350467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4427">
            <a:off x="4355685" y="2394268"/>
            <a:ext cx="5018215" cy="37636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9912" y="5568697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FF00"/>
                </a:solidFill>
              </a:rPr>
              <a:t>One of the first boxes on wall outside St Winifred’s School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ST BOX EDWARD V11 FISH STREET SHREWSBU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432114">
            <a:off x="-327229" y="1524239"/>
            <a:ext cx="3944003" cy="28094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5536" y="260648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 smtClean="0">
                <a:solidFill>
                  <a:srgbClr val="FF0000"/>
                </a:solidFill>
              </a:rPr>
              <a:t>Post boxes around Shrewsbury</a:t>
            </a:r>
            <a:endParaRPr lang="en-GB" sz="4000" b="1" u="sng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3728" y="2204864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FF00"/>
                </a:solidFill>
              </a:rPr>
              <a:t>Edward V11  St Julian’s</a:t>
            </a:r>
            <a:endParaRPr lang="en-GB" sz="2800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4062">
            <a:off x="5717799" y="1615681"/>
            <a:ext cx="3502056" cy="262654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156176" y="3717032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FF00"/>
                </a:solidFill>
              </a:rPr>
              <a:t>George V1 by </a:t>
            </a:r>
            <a:r>
              <a:rPr lang="en-GB" sz="2400" b="1" dirty="0" err="1" smtClean="0">
                <a:solidFill>
                  <a:srgbClr val="FFFF00"/>
                </a:solidFill>
              </a:rPr>
              <a:t>Greyfriars</a:t>
            </a:r>
            <a:r>
              <a:rPr lang="en-GB" sz="2400" b="1" dirty="0" smtClean="0">
                <a:solidFill>
                  <a:srgbClr val="FFFF00"/>
                </a:solidFill>
              </a:rPr>
              <a:t> bridge</a:t>
            </a:r>
            <a:endParaRPr lang="en-GB" sz="2400" b="1" dirty="0">
              <a:solidFill>
                <a:srgbClr val="FFFF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9939">
            <a:off x="3715620" y="3158972"/>
            <a:ext cx="2023991" cy="323333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652120" y="5589240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FF00"/>
                </a:solidFill>
              </a:rPr>
              <a:t>George V in Wenlock Road</a:t>
            </a:r>
            <a:endParaRPr lang="en-GB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9714" y="1019888"/>
            <a:ext cx="6073899" cy="4555424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49523" y="620688"/>
            <a:ext cx="4555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A modern postman &amp; his van</a:t>
            </a:r>
            <a:endParaRPr lang="en-GB" sz="2800" b="1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55029">
            <a:off x="4691695" y="973136"/>
            <a:ext cx="4914272" cy="3685704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436096" y="5402953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Edward V111 post box Welshpool</a:t>
            </a:r>
            <a:endParaRPr lang="en-GB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ST BOX DECORATION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861198">
            <a:off x="2156752" y="640478"/>
            <a:ext cx="2975992" cy="2231994"/>
          </a:xfrm>
          <a:prstGeom prst="rect">
            <a:avLst/>
          </a:prstGeom>
          <a:ln w="38100">
            <a:solidFill>
              <a:srgbClr val="CC00CC"/>
            </a:solidFill>
          </a:ln>
        </p:spPr>
      </p:pic>
      <p:pic>
        <p:nvPicPr>
          <p:cNvPr id="7" name="Picture 6" descr="POST BOX DECORATION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555972">
            <a:off x="256562" y="442804"/>
            <a:ext cx="2274985" cy="2304256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9" name="Picture 8" descr="POST BOX DECORATION 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937130">
            <a:off x="121196" y="3703340"/>
            <a:ext cx="3501008" cy="2808312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10" name="Picture 9" descr="POST BOX DECORATION 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849861">
            <a:off x="2952960" y="3889700"/>
            <a:ext cx="2564905" cy="2520280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740958" y="3713923"/>
            <a:ext cx="31515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Decorated Post Boxes.</a:t>
            </a:r>
          </a:p>
          <a:p>
            <a:r>
              <a:rPr lang="en-GB" sz="2800" dirty="0" smtClean="0"/>
              <a:t>Have you seen these pillar boxes on your travels in  and around Shrewsbury?</a:t>
            </a:r>
            <a:endParaRPr lang="en-GB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6652">
            <a:off x="5923381" y="849738"/>
            <a:ext cx="3303446" cy="24775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1813">
            <a:off x="4621750" y="1236647"/>
            <a:ext cx="2238416" cy="1678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4664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FF0000"/>
                </a:solidFill>
              </a:rPr>
              <a:t>I- Spy Post Boxes in Shrewsbury</a:t>
            </a:r>
            <a:endParaRPr lang="en-GB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6120" y="1502953"/>
            <a:ext cx="2977920" cy="22334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58934">
            <a:off x="5887607" y="1358348"/>
            <a:ext cx="2469102" cy="18518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86204">
            <a:off x="3267858" y="4357351"/>
            <a:ext cx="2464269" cy="18482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9343">
            <a:off x="3372054" y="1390273"/>
            <a:ext cx="2255877" cy="23674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14183">
            <a:off x="143492" y="4289000"/>
            <a:ext cx="2758356" cy="20687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5095">
            <a:off x="6402684" y="3616629"/>
            <a:ext cx="2028750" cy="302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7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The British Postal System Before 1840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3" name="Picture 2" descr="Bell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17979">
            <a:off x="323528" y="1412776"/>
            <a:ext cx="3121152" cy="280111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Picture 4" descr="POST OFFICE Blacksmith sig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59824">
            <a:off x="6233865" y="1628800"/>
            <a:ext cx="2520279" cy="252854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6" name="Picture 5" descr="SANQUHAR POST OFFICE WORLD'S OLDEST 1712 Dumfries and Gallowa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503985"/>
            <a:ext cx="3158654" cy="309336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 rot="21113344">
            <a:off x="396002" y="4349391"/>
            <a:ext cx="2619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 Bellman </a:t>
            </a:r>
            <a:endParaRPr lang="en-GB" sz="28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800233">
            <a:off x="6537018" y="4285097"/>
            <a:ext cx="2599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FF00"/>
                </a:solidFill>
              </a:rPr>
              <a:t>A Blacksmith Sign</a:t>
            </a:r>
            <a:endParaRPr lang="en-GB" sz="2400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7836" y="5054795"/>
            <a:ext cx="26346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solidFill>
                  <a:srgbClr val="FFFF00"/>
                </a:solidFill>
              </a:rPr>
              <a:t>Sanquhar</a:t>
            </a:r>
            <a:r>
              <a:rPr lang="en-GB" sz="2400" dirty="0" smtClean="0">
                <a:solidFill>
                  <a:srgbClr val="FFFF00"/>
                </a:solidFill>
              </a:rPr>
              <a:t> the world’s oldest post office. 1712</a:t>
            </a:r>
            <a:endParaRPr lang="en-GB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0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 smtClean="0">
                <a:latin typeface="AR CHRISTY" panose="02000000000000000000" pitchFamily="2" charset="0"/>
              </a:rPr>
              <a:t>15</a:t>
            </a:r>
            <a:r>
              <a:rPr lang="en-GB" sz="5400" b="1" u="sng" baseline="30000" dirty="0" smtClean="0">
                <a:latin typeface="AR CHRISTY" panose="02000000000000000000" pitchFamily="2" charset="0"/>
              </a:rPr>
              <a:t>th</a:t>
            </a:r>
            <a:r>
              <a:rPr lang="en-GB" sz="5400" b="1" u="sng" dirty="0" smtClean="0">
                <a:latin typeface="AR CHRISTY" panose="02000000000000000000" pitchFamily="2" charset="0"/>
              </a:rPr>
              <a:t> Century</a:t>
            </a:r>
            <a:endParaRPr lang="en-GB" sz="5400" b="1" u="sng" dirty="0">
              <a:latin typeface="AR CHRISTY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5780">
            <a:off x="294326" y="1154194"/>
            <a:ext cx="2016224" cy="267013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07704" y="949164"/>
            <a:ext cx="2444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Priest’s were trusted with letters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595">
            <a:off x="2385653" y="2150890"/>
            <a:ext cx="1276350" cy="180022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401">
            <a:off x="5061892" y="386889"/>
            <a:ext cx="1981200" cy="17145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164287" y="923330"/>
            <a:ext cx="18002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FF00"/>
                </a:solidFill>
              </a:rPr>
              <a:t>People travelling by cart</a:t>
            </a:r>
            <a:endParaRPr lang="en-GB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8707">
            <a:off x="4860030" y="2817780"/>
            <a:ext cx="3172968" cy="109728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868143" y="3501008"/>
            <a:ext cx="309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Pack horses</a:t>
            </a:r>
            <a:endParaRPr lang="en-GB" sz="36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6355">
            <a:off x="507468" y="4534805"/>
            <a:ext cx="2512311" cy="162672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771800" y="4503964"/>
            <a:ext cx="2296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Merchants</a:t>
            </a:r>
            <a:endParaRPr lang="en-GB" sz="32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7685">
            <a:off x="5532470" y="4802579"/>
            <a:ext cx="2462198" cy="16349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920294" y="5620030"/>
            <a:ext cx="3243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FFFF00"/>
                </a:solidFill>
              </a:rPr>
              <a:t>Lawyers</a:t>
            </a:r>
            <a:endParaRPr lang="en-GB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6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6768752" cy="692696"/>
          </a:xfrm>
        </p:spPr>
        <p:txBody>
          <a:bodyPr>
            <a:normAutofit/>
          </a:bodyPr>
          <a:lstStyle/>
          <a:p>
            <a:r>
              <a:rPr lang="en-GB" sz="3600" u="sng" dirty="0" smtClean="0">
                <a:solidFill>
                  <a:srgbClr val="92D050"/>
                </a:solidFill>
                <a:latin typeface="AR BERKLEY" panose="02000000000000000000" pitchFamily="2" charset="0"/>
              </a:rPr>
              <a:t>First &amp; Last Postmaster Generals</a:t>
            </a:r>
            <a:endParaRPr lang="en-GB" sz="3600" u="sng" dirty="0">
              <a:solidFill>
                <a:srgbClr val="92D050"/>
              </a:solidFill>
              <a:latin typeface="AR BERKLEY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93927"/>
            <a:ext cx="2977157" cy="316835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23529" y="4221088"/>
            <a:ext cx="42425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Sir Brian </a:t>
            </a:r>
            <a:r>
              <a:rPr lang="en-GB" sz="2800" dirty="0" err="1" smtClean="0"/>
              <a:t>Tuke</a:t>
            </a:r>
            <a:r>
              <a:rPr lang="en-GB" sz="2800" dirty="0" smtClean="0"/>
              <a:t> was the first Master of the post -Post Master General in 1516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429000"/>
            <a:ext cx="3331437" cy="309634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148064" y="1556792"/>
            <a:ext cx="36194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John Stonehouse was the last Postmaster General  in 1969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1036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" y="842772"/>
            <a:ext cx="7022592" cy="517245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443845"/>
            <a:ext cx="1762125" cy="19050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611560" y="1844824"/>
            <a:ext cx="280831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1520" y="206084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Shrewsbury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smtClean="0">
                <a:solidFill>
                  <a:srgbClr val="FF0000"/>
                </a:solidFill>
              </a:rPr>
              <a:t>Elizabethan Post Roads</a:t>
            </a:r>
            <a:endParaRPr lang="en-GB" sz="36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8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76672"/>
            <a:ext cx="4464496" cy="830997"/>
          </a:xfrm>
          <a:prstGeom prst="rect">
            <a:avLst/>
          </a:prstGeom>
          <a:noFill/>
          <a:scene3d>
            <a:camera prst="perspectiveHeroicExtremeRigh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008000"/>
                </a:solidFill>
              </a:rPr>
              <a:t>17</a:t>
            </a:r>
            <a:r>
              <a:rPr lang="en-GB" sz="4800" baseline="30000" dirty="0" smtClean="0">
                <a:solidFill>
                  <a:srgbClr val="008000"/>
                </a:solidFill>
              </a:rPr>
              <a:t>th</a:t>
            </a:r>
            <a:r>
              <a:rPr lang="en-GB" sz="4800" dirty="0" smtClean="0">
                <a:solidFill>
                  <a:srgbClr val="008000"/>
                </a:solidFill>
              </a:rPr>
              <a:t> CENTURY</a:t>
            </a:r>
            <a:endParaRPr lang="en-GB" sz="4800" dirty="0">
              <a:solidFill>
                <a:srgbClr val="008000"/>
              </a:solidFill>
            </a:endParaRPr>
          </a:p>
        </p:txBody>
      </p:sp>
      <p:pic>
        <p:nvPicPr>
          <p:cNvPr id="3" name="Picture 2" descr="POST OFFICE Thomas Withering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4151" y="2648560"/>
            <a:ext cx="4514850" cy="3683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john cok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332656"/>
            <a:ext cx="3168352" cy="47987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23528" y="1772816"/>
            <a:ext cx="4824536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Thomas </a:t>
            </a:r>
            <a:r>
              <a:rPr lang="en-GB" dirty="0" err="1" smtClean="0"/>
              <a:t>Witherings</a:t>
            </a:r>
            <a:endParaRPr lang="en-GB" dirty="0" smtClean="0"/>
          </a:p>
          <a:p>
            <a:pPr algn="ctr"/>
            <a:r>
              <a:rPr lang="en-GB" dirty="0" smtClean="0">
                <a:solidFill>
                  <a:srgbClr val="006600"/>
                </a:solidFill>
              </a:rPr>
              <a:t>“Father of The Post Office”</a:t>
            </a:r>
            <a:endParaRPr lang="en-GB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8144" y="530120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</a:rPr>
              <a:t>Sir John Coke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2276872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FF0000"/>
                </a:solidFill>
              </a:rPr>
              <a:t>King’s Proclamation – </a:t>
            </a:r>
            <a:r>
              <a:rPr lang="en-GB" sz="3600" b="1" dirty="0" err="1" smtClean="0">
                <a:solidFill>
                  <a:srgbClr val="FF0000"/>
                </a:solidFill>
              </a:rPr>
              <a:t>Bagshot</a:t>
            </a:r>
            <a:r>
              <a:rPr lang="en-GB" sz="3600" b="1" dirty="0" smtClean="0">
                <a:solidFill>
                  <a:srgbClr val="FF0000"/>
                </a:solidFill>
              </a:rPr>
              <a:t> 31</a:t>
            </a:r>
            <a:r>
              <a:rPr lang="en-GB" sz="3600" b="1" baseline="30000" dirty="0" smtClean="0">
                <a:solidFill>
                  <a:srgbClr val="FF0000"/>
                </a:solidFill>
              </a:rPr>
              <a:t>st</a:t>
            </a:r>
            <a:r>
              <a:rPr lang="en-GB" sz="3600" b="1" dirty="0" smtClean="0">
                <a:solidFill>
                  <a:srgbClr val="FF0000"/>
                </a:solidFill>
              </a:rPr>
              <a:t> July 1635</a:t>
            </a:r>
            <a:endParaRPr lang="en-GB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32656"/>
            <a:ext cx="2619375" cy="174307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 rot="396918">
            <a:off x="5868144" y="908720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miri Quran" panose="00000500000000000000" pitchFamily="2" charset="-78"/>
                <a:cs typeface="Amiri Quran" panose="00000500000000000000" pitchFamily="2" charset="-78"/>
              </a:rPr>
              <a:t>“go thither and come back in 6 days”</a:t>
            </a:r>
            <a:endParaRPr lang="en-GB" sz="2800" b="1" dirty="0">
              <a:latin typeface="Amiri Quran" panose="00000500000000000000" pitchFamily="2" charset="-78"/>
              <a:cs typeface="Amiri Quran" panose="000005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 rot="20558650">
            <a:off x="107504" y="980728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Edinburgh to City of London</a:t>
            </a:r>
            <a:endParaRPr lang="en-GB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54" y="3597578"/>
            <a:ext cx="3838932" cy="2514501"/>
          </a:xfrm>
          <a:prstGeom prst="rect">
            <a:avLst/>
          </a:prstGeom>
          <a:ln w="57150">
            <a:solidFill>
              <a:srgbClr val="FF6600"/>
            </a:solidFill>
          </a:ln>
        </p:spPr>
      </p:pic>
      <p:sp>
        <p:nvSpPr>
          <p:cNvPr id="7" name="TextBox 6"/>
          <p:cNvSpPr txBox="1"/>
          <p:nvPr/>
        </p:nvSpPr>
        <p:spPr>
          <a:xfrm rot="20712130">
            <a:off x="389112" y="4531664"/>
            <a:ext cx="2331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0000FF"/>
                </a:solidFill>
                <a:latin typeface="+mj-lt"/>
              </a:rPr>
              <a:t>Chester</a:t>
            </a:r>
            <a:endParaRPr lang="en-GB" sz="36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 rot="738648">
            <a:off x="6948264" y="4509120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latin typeface="+mj-lt"/>
              </a:rPr>
              <a:t>London</a:t>
            </a:r>
            <a:endParaRPr lang="en-GB" sz="36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6112079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  <a:latin typeface="+mj-lt"/>
              </a:rPr>
              <a:t>v</a:t>
            </a:r>
            <a:r>
              <a:rPr lang="en-GB" sz="4000" b="1" dirty="0" smtClean="0">
                <a:solidFill>
                  <a:srgbClr val="FF0000"/>
                </a:solidFill>
                <a:latin typeface="+mj-lt"/>
              </a:rPr>
              <a:t>ia Shrewsbury</a:t>
            </a:r>
            <a:endParaRPr lang="en-GB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 rot="583244">
            <a:off x="6901713" y="5355288"/>
            <a:ext cx="1701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FF0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2 days for post to arrive</a:t>
            </a:r>
            <a:endParaRPr lang="en-GB" sz="2400" b="1" dirty="0">
              <a:solidFill>
                <a:srgbClr val="FFFF0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2557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2277</TotalTime>
  <Words>894</Words>
  <Application>Microsoft Office PowerPoint</Application>
  <PresentationFormat>On-screen Show (4:3)</PresentationFormat>
  <Paragraphs>189</Paragraphs>
  <Slides>35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Apex</vt:lpstr>
      <vt:lpstr>PowerPoint Presentation</vt:lpstr>
      <vt:lpstr>PowerPoint Presentation</vt:lpstr>
      <vt:lpstr>Shrewsbury</vt:lpstr>
      <vt:lpstr>The British Postal System Before 1840</vt:lpstr>
      <vt:lpstr>PowerPoint Presentation</vt:lpstr>
      <vt:lpstr>First &amp; Last Postmaster Generals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Shrewsbury Railway Crash 1907</vt:lpstr>
      <vt:lpstr>MEMORIAL PLAQUE TO THE TPO WORKERS WHO LOST THEIR LIVES IN 1907 SHREWSBURY TRAIN CRASH</vt:lpstr>
      <vt:lpstr>Who wrote the poem?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 User</dc:creator>
  <cp:lastModifiedBy>anne</cp:lastModifiedBy>
  <cp:revision>410</cp:revision>
  <cp:lastPrinted>2023-04-24T15:39:39Z</cp:lastPrinted>
  <dcterms:created xsi:type="dcterms:W3CDTF">2023-03-14T10:50:50Z</dcterms:created>
  <dcterms:modified xsi:type="dcterms:W3CDTF">2023-07-20T18:30:15Z</dcterms:modified>
</cp:coreProperties>
</file>