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70" r:id="rId5"/>
    <p:sldId id="259" r:id="rId6"/>
    <p:sldId id="271" r:id="rId7"/>
    <p:sldId id="260" r:id="rId8"/>
    <p:sldId id="264" r:id="rId9"/>
    <p:sldId id="262" r:id="rId10"/>
    <p:sldId id="272" r:id="rId11"/>
    <p:sldId id="263" r:id="rId12"/>
    <p:sldId id="265" r:id="rId13"/>
    <p:sldId id="266" r:id="rId14"/>
    <p:sldId id="274" r:id="rId15"/>
    <p:sldId id="267" r:id="rId16"/>
    <p:sldId id="26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43093" autoAdjust="0"/>
  </p:normalViewPr>
  <p:slideViewPr>
    <p:cSldViewPr snapToGrid="0">
      <p:cViewPr varScale="1">
        <p:scale>
          <a:sx n="49" d="100"/>
          <a:sy n="49" d="100"/>
        </p:scale>
        <p:origin x="2892" y="36"/>
      </p:cViewPr>
      <p:guideLst/>
    </p:cSldViewPr>
  </p:slideViewPr>
  <p:notesTextViewPr>
    <p:cViewPr>
      <p:scale>
        <a:sx n="1" d="1"/>
        <a:sy n="1" d="1"/>
      </p:scale>
      <p:origin x="0" y="0"/>
    </p:cViewPr>
  </p:notesTextViewPr>
  <p:notesViewPr>
    <p:cSldViewPr snapToGrid="0">
      <p:cViewPr varScale="1">
        <p:scale>
          <a:sx n="86" d="100"/>
          <a:sy n="86" d="100"/>
        </p:scale>
        <p:origin x="3864"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6A0BB8-4899-4370-B07D-3DF9031DED4C}" type="datetimeFigureOut">
              <a:rPr lang="en-GB" smtClean="0"/>
              <a:t>13/04/2024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9CF4BC-7EC9-45C1-916F-3013CCE35B4C}" type="slidenum">
              <a:rPr lang="en-GB" smtClean="0"/>
              <a:t>‹#›</a:t>
            </a:fld>
            <a:endParaRPr lang="en-GB"/>
          </a:p>
        </p:txBody>
      </p:sp>
    </p:spTree>
    <p:extLst>
      <p:ext uri="{BB962C8B-B14F-4D97-AF65-F5344CB8AC3E}">
        <p14:creationId xmlns:p14="http://schemas.microsoft.com/office/powerpoint/2010/main" val="1024491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n.wikipedia.org/wiki/United_States"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en.wikipedia.org/wiki/ENIAC" TargetMode="External"/><Relationship Id="rId5" Type="http://schemas.openxmlformats.org/officeDocument/2006/relationships/hyperlink" Target="https://en.wikipedia.org/wiki/John_Mauchly" TargetMode="External"/><Relationship Id="rId4" Type="http://schemas.openxmlformats.org/officeDocument/2006/relationships/hyperlink" Target="https://en.wikipedia.org/wiki/J._Presper_Eckert"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This presentation describes computing from 1945 to about 1985, after which I became more distant from developments, and IBM which was the global engine of computerisation, in my view, fell from focus. That might be controversial</a:t>
            </a:r>
          </a:p>
          <a:p>
            <a:endParaRPr lang="en-GB" dirty="0"/>
          </a:p>
          <a:p>
            <a:r>
              <a:rPr lang="en-GB" dirty="0"/>
              <a:t>However, a thought: was 1945 the ‘beginning’? </a:t>
            </a:r>
          </a:p>
          <a:p>
            <a:endParaRPr lang="en-GB" dirty="0"/>
          </a:p>
          <a:p>
            <a:r>
              <a:rPr lang="en-GB" dirty="0"/>
              <a:t>2 developments preceded 1945 by as much as a hundreds years:</a:t>
            </a:r>
          </a:p>
          <a:p>
            <a:pPr marL="171450" indent="-171450">
              <a:buFontTx/>
              <a:buChar char="-"/>
            </a:pPr>
            <a:r>
              <a:rPr lang="en-GB" dirty="0"/>
              <a:t>Boolean logic, which uses functions of just 2 values: true and false values. Dates from 1847. Boolean logic, using 0 and 1 is the foundation of all modern computer logic.</a:t>
            </a:r>
          </a:p>
          <a:p>
            <a:pPr marL="171450" indent="-171450">
              <a:buFontTx/>
              <a:buChar char="-"/>
            </a:pPr>
            <a:r>
              <a:rPr lang="en-GB" dirty="0"/>
              <a:t>Babbage calculating machines: 1837. These were wooden constructions of interlocking wheels that could calculate. I suppose similar to slide rules, which some of us used in our youth, or an abacus, but much more sophisticates</a:t>
            </a:r>
          </a:p>
          <a:p>
            <a:pPr marL="171450" indent="-171450">
              <a:buFontTx/>
              <a:buChar char="-"/>
            </a:pPr>
            <a:endParaRPr lang="en-GB" dirty="0"/>
          </a:p>
          <a:p>
            <a:pPr marL="0" indent="0">
              <a:buFontTx/>
              <a:buNone/>
            </a:pPr>
            <a:r>
              <a:rPr lang="en-GB" dirty="0"/>
              <a:t>So, from mid 1800 mathematicians realised the theory of computers, however they just could not make them. There was a very considerable technological journey to be navigated.   </a:t>
            </a:r>
          </a:p>
          <a:p>
            <a:pPr marL="171450" indent="-171450">
              <a:buFontTx/>
              <a:buChar char="-"/>
            </a:pPr>
            <a:endParaRPr lang="en-GB" dirty="0"/>
          </a:p>
          <a:p>
            <a:pPr marL="171450" indent="-171450">
              <a:buFontTx/>
              <a:buChar char="-"/>
            </a:pPr>
            <a:endParaRPr lang="en-GB" dirty="0"/>
          </a:p>
        </p:txBody>
      </p:sp>
      <p:sp>
        <p:nvSpPr>
          <p:cNvPr id="4" name="Slide Number Placeholder 3"/>
          <p:cNvSpPr>
            <a:spLocks noGrp="1"/>
          </p:cNvSpPr>
          <p:nvPr>
            <p:ph type="sldNum" sz="quarter" idx="5"/>
          </p:nvPr>
        </p:nvSpPr>
        <p:spPr/>
        <p:txBody>
          <a:bodyPr/>
          <a:lstStyle/>
          <a:p>
            <a:fld id="{F69CF4BC-7EC9-45C1-916F-3013CCE35B4C}" type="slidenum">
              <a:rPr lang="en-GB" smtClean="0"/>
              <a:t>1</a:t>
            </a:fld>
            <a:endParaRPr lang="en-GB"/>
          </a:p>
        </p:txBody>
      </p:sp>
    </p:spTree>
    <p:extLst>
      <p:ext uri="{BB962C8B-B14F-4D97-AF65-F5344CB8AC3E}">
        <p14:creationId xmlns:p14="http://schemas.microsoft.com/office/powerpoint/2010/main" val="2930892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ENIAC was the first programmable general purpose computer</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Its in the name: Electronic Numerical Integrator and Computer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Performed a mathematical task: calculating US Army artillery trajectories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simple terms it solved differential equations using functions of trigonometry and </a:t>
            </a:r>
            <a:r>
              <a:rPr lang="en-GB" dirty="0" err="1"/>
              <a:t>Newtonion</a:t>
            </a:r>
            <a:r>
              <a:rPr lang="en-GB" dirty="0"/>
              <a:t> laws of motion: performing calculus of acceleration / deceleration of artillery rounds</a:t>
            </a:r>
          </a:p>
          <a:p>
            <a:r>
              <a:rPr lang="en-GB" dirty="0"/>
              <a:t>Built by 1945, it was in continuous use to 1955</a:t>
            </a:r>
          </a:p>
          <a:p>
            <a:endParaRPr lang="en-GB" dirty="0"/>
          </a:p>
          <a:p>
            <a:r>
              <a:rPr lang="en-GB" dirty="0"/>
              <a:t>@@@@@@ fly in 18k tubes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Until semiconductor transistors were invented in 1954, computers used vacuum tubes</a:t>
            </a:r>
          </a:p>
          <a:p>
            <a:r>
              <a:rPr lang="en-GB" dirty="0"/>
              <a:t>A tube could be ‘on’ or ‘off’. Each character / value in the maths function might have required 8 to 12 tubes.</a:t>
            </a:r>
          </a:p>
          <a:p>
            <a:r>
              <a:rPr lang="en-GB" dirty="0"/>
              <a:t>Other tubes were needed for the mathematical operand: </a:t>
            </a:r>
            <a:r>
              <a:rPr lang="en-GB" dirty="0" err="1"/>
              <a:t>eg</a:t>
            </a:r>
            <a:r>
              <a:rPr lang="en-GB" dirty="0"/>
              <a:t>: add</a:t>
            </a:r>
          </a:p>
          <a:p>
            <a:r>
              <a:rPr lang="en-GB" dirty="0"/>
              <a:t>So 18,000 tubes might have contained just 100 / 200 values, not a lot in a set of 8 to 10 differential equations  </a:t>
            </a:r>
          </a:p>
          <a:p>
            <a:r>
              <a:rPr lang="en-GB" dirty="0"/>
              <a:t>The logic units (central process unit and arithmetic logic unit) also used vacuum tube transistors to provide registers, just 20, there was no mass memory</a:t>
            </a:r>
          </a:p>
          <a:p>
            <a:r>
              <a:rPr lang="en-GB" dirty="0"/>
              <a:t>We begin to encounter the ‘tyranny of numbers’: computers were required to manage data in the 000’s, and each data value uses lots of 0 &amp; 1. So, ‘a million’ began to be a </a:t>
            </a:r>
            <a:r>
              <a:rPr lang="en-GB"/>
              <a:t>small value</a:t>
            </a:r>
            <a:endParaRPr lang="en-GB" dirty="0"/>
          </a:p>
          <a:p>
            <a:endParaRPr lang="en-GB" dirty="0"/>
          </a:p>
          <a:p>
            <a:r>
              <a:rPr lang="en-GB" dirty="0"/>
              <a:t>@@@@@@ fly in 5k ops / sec</a:t>
            </a:r>
          </a:p>
          <a:p>
            <a:r>
              <a:rPr lang="en-GB" dirty="0"/>
              <a:t>Was 10,000 X faster than the electro-mechanical calculators of the day</a:t>
            </a:r>
          </a:p>
          <a:p>
            <a:endParaRPr lang="en-GB" dirty="0"/>
          </a:p>
          <a:p>
            <a:r>
              <a:rPr lang="en-GB" dirty="0"/>
              <a:t>@@@@@@ fly in tubes burnt</a:t>
            </a:r>
          </a:p>
          <a:p>
            <a:r>
              <a:rPr lang="en-GB" dirty="0"/>
              <a:t>Tubes burned every day, so was only operable 50%</a:t>
            </a:r>
          </a:p>
          <a:p>
            <a:r>
              <a:rPr lang="en-GB" dirty="0"/>
              <a:t>Heating and cooling tubes at day start and end, was cause of tube burn. Another was insect bodies fried on tube glass or junctions: hence the word ‘bug’ for computer error, with de-bugging to clear errors</a:t>
            </a:r>
          </a:p>
          <a:p>
            <a:r>
              <a:rPr lang="en-GB" dirty="0"/>
              <a:t>Did improve to 5 days continuous operation – 1954. The year I was born </a:t>
            </a:r>
          </a:p>
          <a:p>
            <a:endParaRPr lang="en-GB" dirty="0"/>
          </a:p>
          <a:p>
            <a:r>
              <a:rPr lang="en-GB" dirty="0"/>
              <a:t>@@@@@@ fly in 30 tons</a:t>
            </a:r>
          </a:p>
          <a:p>
            <a:r>
              <a:rPr lang="en-GB" dirty="0"/>
              <a:t>There was only ever one. It was massive.</a:t>
            </a:r>
          </a:p>
          <a:p>
            <a:endParaRPr lang="en-GB" dirty="0"/>
          </a:p>
          <a:p>
            <a:r>
              <a:rPr lang="en-GB" dirty="0"/>
              <a:t>@@@@@@ fly in reprogramming</a:t>
            </a:r>
          </a:p>
          <a:p>
            <a:r>
              <a:rPr lang="en-GB" dirty="0"/>
              <a:t>Required weeks to re-program </a:t>
            </a:r>
          </a:p>
          <a:p>
            <a:endParaRPr lang="en-GB" dirty="0"/>
          </a:p>
          <a:p>
            <a:r>
              <a:rPr lang="en-GB" dirty="0"/>
              <a:t>@@@@@@ fly in Women picture</a:t>
            </a:r>
          </a:p>
          <a:p>
            <a:r>
              <a:rPr lang="en-GB" dirty="0"/>
              <a:t>In those days ‘computers’ were all women, so the 6 programmers were all women. Reference: recent movie ‘Hidden Figures’</a:t>
            </a:r>
          </a:p>
          <a:p>
            <a:pPr marL="171450" indent="-171450">
              <a:buFont typeface="Arial" panose="020B0604020202020204" pitchFamily="34" charset="0"/>
              <a:buChar char="•"/>
            </a:pPr>
            <a:r>
              <a:rPr lang="en-GB" dirty="0"/>
              <a:t> labelled ‘sub-professional’, while men were ‘professional’  </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 fly in replica</a:t>
            </a:r>
          </a:p>
          <a:p>
            <a:pPr marL="0" indent="0">
              <a:buFont typeface="Arial" panose="020B0604020202020204" pitchFamily="34" charset="0"/>
              <a:buNone/>
            </a:pPr>
            <a:r>
              <a:rPr lang="en-GB" dirty="0"/>
              <a:t>Replica built on 50</a:t>
            </a:r>
            <a:r>
              <a:rPr lang="en-GB" baseline="30000" dirty="0"/>
              <a:t>th</a:t>
            </a:r>
            <a:r>
              <a:rPr lang="en-GB" dirty="0"/>
              <a:t> anniversary: 7mm x 5 mm </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Was succeeded by EDVAC, EDSAC, IAS, Manchester Baby and Univac 1 </a:t>
            </a:r>
          </a:p>
        </p:txBody>
      </p:sp>
      <p:sp>
        <p:nvSpPr>
          <p:cNvPr id="4" name="Slide Number Placeholder 3"/>
          <p:cNvSpPr>
            <a:spLocks noGrp="1"/>
          </p:cNvSpPr>
          <p:nvPr>
            <p:ph type="sldNum" sz="quarter" idx="5"/>
          </p:nvPr>
        </p:nvSpPr>
        <p:spPr/>
        <p:txBody>
          <a:bodyPr/>
          <a:lstStyle/>
          <a:p>
            <a:fld id="{F69CF4BC-7EC9-45C1-916F-3013CCE35B4C}" type="slidenum">
              <a:rPr lang="en-GB" smtClean="0"/>
              <a:t>2</a:t>
            </a:fld>
            <a:endParaRPr lang="en-GB"/>
          </a:p>
        </p:txBody>
      </p:sp>
    </p:spTree>
    <p:extLst>
      <p:ext uri="{BB962C8B-B14F-4D97-AF65-F5344CB8AC3E}">
        <p14:creationId xmlns:p14="http://schemas.microsoft.com/office/powerpoint/2010/main" val="4185375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02122"/>
                </a:solidFill>
                <a:effectLst/>
                <a:latin typeface="Arial" panose="020B0604020202020204" pitchFamily="34" charset="0"/>
              </a:rPr>
              <a:t>The </a:t>
            </a:r>
            <a:r>
              <a:rPr lang="en-GB" b="1" i="0" dirty="0">
                <a:solidFill>
                  <a:srgbClr val="202122"/>
                </a:solidFill>
                <a:effectLst/>
                <a:latin typeface="Arial" panose="020B0604020202020204" pitchFamily="34" charset="0"/>
              </a:rPr>
              <a:t>UNIVAC I</a:t>
            </a:r>
            <a:r>
              <a:rPr lang="en-GB" b="0" i="0" dirty="0">
                <a:solidFill>
                  <a:srgbClr val="202122"/>
                </a:solidFill>
                <a:effectLst/>
                <a:latin typeface="Arial" panose="020B0604020202020204" pitchFamily="34" charset="0"/>
              </a:rPr>
              <a:t> (</a:t>
            </a:r>
            <a:r>
              <a:rPr lang="en-GB" b="1" i="0" dirty="0">
                <a:solidFill>
                  <a:srgbClr val="202122"/>
                </a:solidFill>
                <a:effectLst/>
                <a:latin typeface="Arial" panose="020B0604020202020204" pitchFamily="34" charset="0"/>
              </a:rPr>
              <a:t>Universal Automatic Computer I</a:t>
            </a:r>
            <a:r>
              <a:rPr lang="en-GB" b="0" i="0" dirty="0">
                <a:solidFill>
                  <a:srgbClr val="202122"/>
                </a:solidFill>
                <a:effectLst/>
                <a:latin typeface="Arial" panose="020B0604020202020204" pitchFamily="34" charset="0"/>
              </a:rPr>
              <a:t>) was the first general-purpose electronic digital computer design for business application produced in the </a:t>
            </a:r>
            <a:r>
              <a:rPr lang="en-GB" b="0" i="0" u="none" strike="noStrike" dirty="0">
                <a:solidFill>
                  <a:srgbClr val="3366CC"/>
                </a:solidFill>
                <a:effectLst/>
                <a:latin typeface="Arial" panose="020B0604020202020204" pitchFamily="34" charset="0"/>
                <a:hlinkClick r:id="rId3" tooltip="United States"/>
              </a:rPr>
              <a:t>United States</a:t>
            </a:r>
            <a:r>
              <a:rPr lang="en-GB" b="0" i="0" dirty="0">
                <a:solidFill>
                  <a:srgbClr val="202122"/>
                </a:solidFill>
                <a:effectLst/>
                <a:latin typeface="Arial" panose="020B0604020202020204" pitchFamily="34" charset="0"/>
              </a:rPr>
              <a:t>. It was designed principally by </a:t>
            </a:r>
            <a:r>
              <a:rPr lang="en-GB" b="0" i="0" u="none" strike="noStrike" dirty="0">
                <a:solidFill>
                  <a:srgbClr val="3366CC"/>
                </a:solidFill>
                <a:effectLst/>
                <a:latin typeface="Arial" panose="020B0604020202020204" pitchFamily="34" charset="0"/>
                <a:hlinkClick r:id="rId4" tooltip="J. Presper Eckert"/>
              </a:rPr>
              <a:t>J. Presper Eckert</a:t>
            </a:r>
            <a:r>
              <a:rPr lang="en-GB" b="0" i="0" dirty="0">
                <a:solidFill>
                  <a:srgbClr val="202122"/>
                </a:solidFill>
                <a:effectLst/>
                <a:latin typeface="Arial" panose="020B0604020202020204" pitchFamily="34" charset="0"/>
              </a:rPr>
              <a:t> and </a:t>
            </a:r>
            <a:r>
              <a:rPr lang="en-GB" b="0" i="0" u="none" strike="noStrike" dirty="0">
                <a:solidFill>
                  <a:srgbClr val="3366CC"/>
                </a:solidFill>
                <a:effectLst/>
                <a:latin typeface="Arial" panose="020B0604020202020204" pitchFamily="34" charset="0"/>
                <a:hlinkClick r:id="rId5" tooltip="John Mauchly"/>
              </a:rPr>
              <a:t>John Mauchly</a:t>
            </a:r>
            <a:r>
              <a:rPr lang="en-GB" b="0" i="0" dirty="0">
                <a:solidFill>
                  <a:srgbClr val="202122"/>
                </a:solidFill>
                <a:effectLst/>
                <a:latin typeface="Arial" panose="020B0604020202020204" pitchFamily="34" charset="0"/>
              </a:rPr>
              <a:t>, the inventors of the </a:t>
            </a:r>
            <a:r>
              <a:rPr lang="en-GB" b="0" i="0" u="none" strike="noStrike" dirty="0">
                <a:solidFill>
                  <a:srgbClr val="3366CC"/>
                </a:solidFill>
                <a:effectLst/>
                <a:latin typeface="Arial" panose="020B0604020202020204" pitchFamily="34" charset="0"/>
                <a:hlinkClick r:id="rId6" tooltip="ENIAC"/>
              </a:rPr>
              <a:t>ENIAC</a:t>
            </a:r>
            <a:r>
              <a:rPr lang="en-GB" b="0" i="0" dirty="0">
                <a:solidFill>
                  <a:srgbClr val="202122"/>
                </a:solidFill>
                <a:effectLst/>
                <a:latin typeface="Arial" panose="020B0604020202020204" pitchFamily="34" charset="0"/>
              </a:rPr>
              <a:t>. </a:t>
            </a:r>
          </a:p>
          <a:p>
            <a:endParaRPr lang="en-GB" b="0" i="0" dirty="0">
              <a:solidFill>
                <a:srgbClr val="202122"/>
              </a:solidFill>
              <a:effectLst/>
              <a:latin typeface="Arial" panose="020B0604020202020204" pitchFamily="34" charset="0"/>
            </a:endParaRPr>
          </a:p>
          <a:p>
            <a:r>
              <a:rPr lang="en-GB" b="0" i="0" dirty="0">
                <a:solidFill>
                  <a:srgbClr val="202122"/>
                </a:solidFill>
                <a:effectLst/>
                <a:latin typeface="Arial" panose="020B0604020202020204" pitchFamily="34" charset="0"/>
              </a:rPr>
              <a:t>@@@@@ fly in 1: 16 clients, who used 46 machines</a:t>
            </a:r>
          </a:p>
          <a:p>
            <a:r>
              <a:rPr lang="en-GB" b="0" i="0" dirty="0">
                <a:solidFill>
                  <a:srgbClr val="202122"/>
                </a:solidFill>
                <a:effectLst/>
                <a:latin typeface="Arial" panose="020B0604020202020204" pitchFamily="34" charset="0"/>
              </a:rPr>
              <a:t>The clients were big govt departments (Air Force, Navy), universities, insurance companies, big manufacturers, including General Electric. I will come back to GE</a:t>
            </a:r>
          </a:p>
          <a:p>
            <a:endParaRPr lang="en-GB" b="0" i="0" dirty="0">
              <a:solidFill>
                <a:srgbClr val="202122"/>
              </a:solidFill>
              <a:effectLst/>
              <a:latin typeface="Arial" panose="020B0604020202020204" pitchFamily="34" charset="0"/>
            </a:endParaRPr>
          </a:p>
          <a:p>
            <a:pPr marL="0" indent="0">
              <a:buFont typeface="Arial" panose="020B0604020202020204" pitchFamily="34" charset="0"/>
              <a:buNone/>
            </a:pPr>
            <a:r>
              <a:rPr lang="en-GB" b="0" i="0" dirty="0">
                <a:solidFill>
                  <a:srgbClr val="202122"/>
                </a:solidFill>
                <a:effectLst/>
                <a:latin typeface="Arial" panose="020B0604020202020204" pitchFamily="34" charset="0"/>
              </a:rPr>
              <a:t>@@@@@ fly in 2: 6100 tubes</a:t>
            </a:r>
          </a:p>
          <a:p>
            <a:pPr marL="0" indent="0">
              <a:buFont typeface="Arial" panose="020B0604020202020204" pitchFamily="34" charset="0"/>
              <a:buNone/>
            </a:pPr>
            <a:r>
              <a:rPr lang="en-GB" b="0" i="0" dirty="0">
                <a:solidFill>
                  <a:srgbClr val="202122"/>
                </a:solidFill>
                <a:effectLst/>
                <a:latin typeface="Arial" panose="020B0604020202020204" pitchFamily="34" charset="0"/>
              </a:rPr>
              <a:t>Now ‘only’ 6100 vac tubes</a:t>
            </a:r>
          </a:p>
          <a:p>
            <a:pPr marL="0" indent="0">
              <a:buFont typeface="Arial" panose="020B0604020202020204" pitchFamily="34" charset="0"/>
              <a:buNone/>
            </a:pPr>
            <a:r>
              <a:rPr lang="en-GB" b="0" i="0" dirty="0">
                <a:solidFill>
                  <a:srgbClr val="202122"/>
                </a:solidFill>
                <a:effectLst/>
                <a:latin typeface="Arial" panose="020B0604020202020204" pitchFamily="34" charset="0"/>
              </a:rPr>
              <a:t>It seems there was a parallel CPU / ALU with statistical comparison of the 2 calcs, in order to find CPU / ALU burn out.</a:t>
            </a:r>
          </a:p>
          <a:p>
            <a:pPr marL="0" indent="0">
              <a:buFont typeface="Arial" panose="020B0604020202020204" pitchFamily="34" charset="0"/>
              <a:buNone/>
            </a:pPr>
            <a:r>
              <a:rPr lang="en-GB" b="0" i="0" dirty="0">
                <a:solidFill>
                  <a:srgbClr val="202122"/>
                </a:solidFill>
                <a:effectLst/>
                <a:latin typeface="Arial" panose="020B0604020202020204" pitchFamily="34" charset="0"/>
              </a:rPr>
              <a:t>Seems to me, perhaps that is why it was slower than ENIAC: just 2k/ ops / sec</a:t>
            </a:r>
          </a:p>
          <a:p>
            <a:pPr marL="0" indent="0">
              <a:buFont typeface="Arial" panose="020B0604020202020204" pitchFamily="34" charset="0"/>
              <a:buNone/>
            </a:pPr>
            <a:endParaRPr lang="en-GB" b="0" i="0" dirty="0">
              <a:solidFill>
                <a:srgbClr val="202122"/>
              </a:solidFill>
              <a:effectLst/>
              <a:latin typeface="Arial" panose="020B0604020202020204" pitchFamily="34" charset="0"/>
            </a:endParaRPr>
          </a:p>
          <a:p>
            <a:pPr marL="0" indent="0">
              <a:buFont typeface="Arial" panose="020B0604020202020204" pitchFamily="34" charset="0"/>
              <a:buNone/>
            </a:pPr>
            <a:r>
              <a:rPr lang="en-GB" b="0" i="0" dirty="0">
                <a:solidFill>
                  <a:srgbClr val="202122"/>
                </a:solidFill>
                <a:effectLst/>
                <a:latin typeface="Arial" panose="020B0604020202020204" pitchFamily="34" charset="0"/>
              </a:rPr>
              <a:t>@@@@@ fly in 3: Big advance on ENIAC</a:t>
            </a:r>
          </a:p>
          <a:p>
            <a:pPr marL="0" indent="0">
              <a:buFont typeface="Arial" panose="020B0604020202020204" pitchFamily="34" charset="0"/>
              <a:buNone/>
            </a:pPr>
            <a:r>
              <a:rPr lang="en-GB" b="0" i="0" dirty="0">
                <a:solidFill>
                  <a:srgbClr val="202122"/>
                </a:solidFill>
                <a:effectLst/>
                <a:latin typeface="Arial" panose="020B0604020202020204" pitchFamily="34" charset="0"/>
              </a:rPr>
              <a:t>Main reasons for failure were still tube burns. A production lot would be burned in. Typically ½ were discarded. </a:t>
            </a:r>
          </a:p>
          <a:p>
            <a:pPr marL="0" indent="0">
              <a:buFont typeface="Arial" panose="020B0604020202020204" pitchFamily="34" charset="0"/>
              <a:buNone/>
            </a:pPr>
            <a:r>
              <a:rPr lang="en-GB" b="0" i="0" dirty="0">
                <a:solidFill>
                  <a:srgbClr val="202122"/>
                </a:solidFill>
                <a:effectLst/>
                <a:latin typeface="Arial" panose="020B0604020202020204" pitchFamily="34" charset="0"/>
              </a:rPr>
              <a:t>Had to be kept hot – 40deg C. With improved tubes and temp control, MTBF was as long as many days, and eventually a few weeks</a:t>
            </a:r>
          </a:p>
          <a:p>
            <a:pPr marL="0" indent="0">
              <a:buFont typeface="Arial" panose="020B0604020202020204" pitchFamily="34" charset="0"/>
              <a:buNone/>
            </a:pPr>
            <a:r>
              <a:rPr lang="en-GB" b="0" i="0" dirty="0">
                <a:solidFill>
                  <a:srgbClr val="202122"/>
                </a:solidFill>
                <a:effectLst/>
                <a:latin typeface="Arial" panose="020B0604020202020204" pitchFamily="34" charset="0"/>
              </a:rPr>
              <a:t>Still big, but less than half size, and much improved up-time  </a:t>
            </a:r>
            <a:endParaRPr lang="en-GB" dirty="0"/>
          </a:p>
          <a:p>
            <a:endParaRPr lang="en-GB" b="0" i="0" dirty="0">
              <a:solidFill>
                <a:srgbClr val="202122"/>
              </a:solidFill>
              <a:effectLst/>
              <a:latin typeface="Arial" panose="020B0604020202020204" pitchFamily="34" charset="0"/>
            </a:endParaRPr>
          </a:p>
          <a:p>
            <a:r>
              <a:rPr lang="en-GB" b="0" i="0" dirty="0">
                <a:solidFill>
                  <a:srgbClr val="202122"/>
                </a:solidFill>
                <a:effectLst/>
                <a:latin typeface="Arial" panose="020B0604020202020204" pitchFamily="34" charset="0"/>
              </a:rPr>
              <a:t>@@@@@ fly in 4: 12k random access memory, and in-line batch memory</a:t>
            </a:r>
          </a:p>
          <a:p>
            <a:endParaRPr lang="en-GB" b="0" i="0" dirty="0">
              <a:solidFill>
                <a:srgbClr val="202122"/>
              </a:solidFill>
              <a:effectLst/>
              <a:latin typeface="Arial" panose="020B0604020202020204" pitchFamily="34" charset="0"/>
            </a:endParaRPr>
          </a:p>
          <a:p>
            <a:r>
              <a:rPr lang="en-GB" b="0" i="0" dirty="0">
                <a:solidFill>
                  <a:srgbClr val="202122"/>
                </a:solidFill>
                <a:effectLst/>
                <a:latin typeface="Arial" panose="020B0604020202020204" pitchFamily="34" charset="0"/>
              </a:rPr>
              <a:t>Mass memory was used for data retrieval and input / output</a:t>
            </a:r>
          </a:p>
          <a:p>
            <a:r>
              <a:rPr lang="en-GB" b="0" i="0" dirty="0">
                <a:solidFill>
                  <a:srgbClr val="202122"/>
                </a:solidFill>
                <a:effectLst/>
                <a:latin typeface="Arial" panose="020B0604020202020204" pitchFamily="34" charset="0"/>
              </a:rPr>
              <a:t>The Univac had mass memory, 12k, in addition to CPU / ALU.</a:t>
            </a:r>
          </a:p>
          <a:p>
            <a:endParaRPr lang="en-GB" b="0" i="0" dirty="0">
              <a:solidFill>
                <a:srgbClr val="202122"/>
              </a:solidFill>
              <a:effectLst/>
              <a:latin typeface="Arial" panose="020B0604020202020204" pitchFamily="34" charset="0"/>
            </a:endParaRPr>
          </a:p>
          <a:p>
            <a:r>
              <a:rPr lang="en-GB" b="0" i="0" dirty="0">
                <a:solidFill>
                  <a:srgbClr val="202122"/>
                </a:solidFill>
                <a:effectLst/>
                <a:latin typeface="Arial" panose="020B0604020202020204" pitchFamily="34" charset="0"/>
              </a:rPr>
              <a:t>Random Access Memory (aka RAM), with in-line mass memory (tapes) were the big step away from ENIAC, towards commercial architecture </a:t>
            </a:r>
          </a:p>
          <a:p>
            <a:r>
              <a:rPr lang="en-GB" b="0" i="0" dirty="0">
                <a:solidFill>
                  <a:srgbClr val="202122"/>
                </a:solidFill>
                <a:effectLst/>
                <a:latin typeface="Arial" panose="020B0604020202020204" pitchFamily="34" charset="0"/>
              </a:rPr>
              <a:t> </a:t>
            </a:r>
          </a:p>
          <a:p>
            <a:r>
              <a:rPr lang="en-GB" b="0" i="0" dirty="0">
                <a:solidFill>
                  <a:srgbClr val="202122"/>
                </a:solidFill>
                <a:effectLst/>
                <a:latin typeface="Arial" panose="020B0604020202020204" pitchFamily="34" charset="0"/>
              </a:rPr>
              <a:t>@@@@@ fly in 5: Mercury delay lines</a:t>
            </a:r>
          </a:p>
          <a:p>
            <a:r>
              <a:rPr lang="en-GB" b="0" i="0" dirty="0">
                <a:solidFill>
                  <a:srgbClr val="202122"/>
                </a:solidFill>
                <a:effectLst/>
                <a:latin typeface="Arial" panose="020B0604020202020204" pitchFamily="34" charset="0"/>
              </a:rPr>
              <a:t>These were the mercury delay lines</a:t>
            </a:r>
          </a:p>
          <a:p>
            <a:endParaRPr lang="en-GB" b="0" i="0" dirty="0">
              <a:solidFill>
                <a:srgbClr val="202122"/>
              </a:solidFill>
              <a:effectLst/>
              <a:latin typeface="Arial" panose="020B0604020202020204" pitchFamily="34" charset="0"/>
            </a:endParaRPr>
          </a:p>
          <a:p>
            <a:r>
              <a:rPr lang="en-GB" b="0" i="0" dirty="0">
                <a:solidFill>
                  <a:srgbClr val="202122"/>
                </a:solidFill>
                <a:effectLst/>
                <a:latin typeface="Arial" panose="020B0604020202020204" pitchFamily="34" charset="0"/>
              </a:rPr>
              <a:t>@@@@@ fly in 6: Art Stratman  </a:t>
            </a:r>
          </a:p>
          <a:p>
            <a:r>
              <a:rPr lang="en-GB" b="0" i="0" dirty="0">
                <a:solidFill>
                  <a:srgbClr val="202122"/>
                </a:solidFill>
                <a:effectLst/>
                <a:latin typeface="Arial" panose="020B0604020202020204" pitchFamily="34" charset="0"/>
              </a:rPr>
              <a:t>One of my earliest </a:t>
            </a:r>
            <a:r>
              <a:rPr lang="en-GB" b="0" i="0" dirty="0" err="1">
                <a:solidFill>
                  <a:srgbClr val="202122"/>
                </a:solidFill>
                <a:effectLst/>
                <a:latin typeface="Arial" panose="020B0604020202020204" pitchFamily="34" charset="0"/>
              </a:rPr>
              <a:t>supervisers</a:t>
            </a:r>
            <a:r>
              <a:rPr lang="en-GB" b="0" i="0" dirty="0">
                <a:solidFill>
                  <a:srgbClr val="202122"/>
                </a:solidFill>
                <a:effectLst/>
                <a:latin typeface="Arial" panose="020B0604020202020204" pitchFamily="34" charset="0"/>
              </a:rPr>
              <a:t>, Art Stratman, was a programmer on an UNIVAC 1. In 1979 he told me:</a:t>
            </a:r>
          </a:p>
          <a:p>
            <a:pPr marL="171450" indent="-171450">
              <a:buFont typeface="Arial" panose="020B0604020202020204" pitchFamily="34" charset="0"/>
              <a:buChar char="•"/>
            </a:pPr>
            <a:r>
              <a:rPr lang="en-GB" b="0" i="0" dirty="0">
                <a:solidFill>
                  <a:srgbClr val="202122"/>
                </a:solidFill>
                <a:effectLst/>
                <a:latin typeface="Arial" panose="020B0604020202020204" pitchFamily="34" charset="0"/>
              </a:rPr>
              <a:t>You had to calculate when your desired data would be available: the data reflected up and down the mercury bath, see the speeds</a:t>
            </a:r>
          </a:p>
          <a:p>
            <a:pPr marL="171450" indent="-171450">
              <a:buFont typeface="Arial" panose="020B0604020202020204" pitchFamily="34" charset="0"/>
              <a:buChar char="•"/>
            </a:pPr>
            <a:r>
              <a:rPr lang="en-GB" b="0" i="0" dirty="0">
                <a:solidFill>
                  <a:srgbClr val="202122"/>
                </a:solidFill>
                <a:effectLst/>
                <a:latin typeface="Arial" panose="020B0604020202020204" pitchFamily="34" charset="0"/>
              </a:rPr>
              <a:t>As I read it, appear to have been 12 </a:t>
            </a:r>
            <a:r>
              <a:rPr lang="en-GB" b="0" i="0" dirty="0" err="1">
                <a:solidFill>
                  <a:srgbClr val="202122"/>
                </a:solidFill>
                <a:effectLst/>
                <a:latin typeface="Arial" panose="020B0604020202020204" pitchFamily="34" charset="0"/>
              </a:rPr>
              <a:t>datas</a:t>
            </a:r>
            <a:r>
              <a:rPr lang="en-GB" b="0" i="0" dirty="0">
                <a:solidFill>
                  <a:srgbClr val="202122"/>
                </a:solidFill>
                <a:effectLst/>
                <a:latin typeface="Arial" panose="020B0604020202020204" pitchFamily="34" charset="0"/>
              </a:rPr>
              <a:t> in each mercury bath, so get it wrong and *@*@</a:t>
            </a:r>
          </a:p>
          <a:p>
            <a:pPr marL="171450" indent="-171450">
              <a:buFont typeface="Arial" panose="020B0604020202020204" pitchFamily="34" charset="0"/>
              <a:buChar char="•"/>
            </a:pPr>
            <a:r>
              <a:rPr lang="en-GB" b="0" i="0" dirty="0">
                <a:solidFill>
                  <a:srgbClr val="202122"/>
                </a:solidFill>
                <a:effectLst/>
                <a:latin typeface="Arial" panose="020B0604020202020204" pitchFamily="34" charset="0"/>
              </a:rPr>
              <a:t>The speed of the registers was very sensitive to temperature: they were kept at 40deg c. </a:t>
            </a:r>
          </a:p>
          <a:p>
            <a:pPr marL="171450" indent="-171450">
              <a:buFont typeface="Arial" panose="020B0604020202020204" pitchFamily="34" charset="0"/>
              <a:buChar char="•"/>
            </a:pPr>
            <a:endParaRPr lang="en-GB" b="0" i="0" dirty="0">
              <a:solidFill>
                <a:srgbClr val="202122"/>
              </a:solidFill>
              <a:effectLst/>
              <a:latin typeface="Arial" panose="020B0604020202020204" pitchFamily="34" charset="0"/>
            </a:endParaRPr>
          </a:p>
          <a:p>
            <a:pPr marL="0" indent="0">
              <a:buFont typeface="Arial" panose="020B0604020202020204" pitchFamily="34" charset="0"/>
              <a:buNone/>
            </a:pPr>
            <a:r>
              <a:rPr lang="en-GB" b="0" i="0" dirty="0">
                <a:solidFill>
                  <a:srgbClr val="202122"/>
                </a:solidFill>
                <a:effectLst/>
                <a:latin typeface="Arial" panose="020B0604020202020204" pitchFamily="34" charset="0"/>
              </a:rPr>
              <a:t>@@@@@ fly in 7: football players </a:t>
            </a:r>
          </a:p>
          <a:p>
            <a:pPr marL="171450" indent="-171450">
              <a:buFont typeface="Arial" panose="020B0604020202020204" pitchFamily="34" charset="0"/>
              <a:buChar char="•"/>
            </a:pPr>
            <a:r>
              <a:rPr lang="en-GB" b="0" i="0" dirty="0">
                <a:solidFill>
                  <a:srgbClr val="202122"/>
                </a:solidFill>
                <a:effectLst/>
                <a:latin typeface="Arial" panose="020B0604020202020204" pitchFamily="34" charset="0"/>
              </a:rPr>
              <a:t>He also told me that the tapes aluminium with a magnetic surface. You needed young football players to change the tapes </a:t>
            </a:r>
          </a:p>
          <a:p>
            <a:pPr marL="171450" indent="-171450">
              <a:buFont typeface="Arial" panose="020B0604020202020204" pitchFamily="34" charset="0"/>
              <a:buChar char="•"/>
            </a:pPr>
            <a:endParaRPr lang="en-GB" b="0" i="0" dirty="0">
              <a:solidFill>
                <a:srgbClr val="202122"/>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F69CF4BC-7EC9-45C1-916F-3013CCE35B4C}" type="slidenum">
              <a:rPr lang="en-GB" smtClean="0"/>
              <a:t>3</a:t>
            </a:fld>
            <a:endParaRPr lang="en-GB"/>
          </a:p>
        </p:txBody>
      </p:sp>
    </p:spTree>
    <p:extLst>
      <p:ext uri="{BB962C8B-B14F-4D97-AF65-F5344CB8AC3E}">
        <p14:creationId xmlns:p14="http://schemas.microsoft.com/office/powerpoint/2010/main" val="1218825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09232-B007-7AB8-F273-C4432A5CF8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B62355-6F2B-858A-E5BD-807CA33938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C9F47A-AFE7-164C-71BD-FA3522D959F6}"/>
              </a:ext>
            </a:extLst>
          </p:cNvPr>
          <p:cNvSpPr>
            <a:spLocks noGrp="1"/>
          </p:cNvSpPr>
          <p:nvPr>
            <p:ph type="body" idx="1"/>
          </p:nvPr>
        </p:nvSpPr>
        <p:spPr/>
        <p:txBody>
          <a:bodyPr/>
          <a:lstStyle/>
          <a:p>
            <a:r>
              <a:rPr lang="en-GB" dirty="0"/>
              <a:t>Much of the rest of this discussion is about one company: the really iconic IBM</a:t>
            </a:r>
          </a:p>
          <a:p>
            <a:endParaRPr lang="en-GB" dirty="0"/>
          </a:p>
          <a:p>
            <a:r>
              <a:rPr lang="en-GB" dirty="0"/>
              <a:t>@@@@@ fly in 1: big blue</a:t>
            </a:r>
          </a:p>
          <a:p>
            <a:endParaRPr lang="en-GB" dirty="0"/>
          </a:p>
          <a:p>
            <a:r>
              <a:rPr lang="en-GB" dirty="0"/>
              <a:t>@@@@@ fly in 2: by 1954 …. </a:t>
            </a:r>
            <a:r>
              <a:rPr lang="en-GB" dirty="0" err="1"/>
              <a:t>monoploy</a:t>
            </a:r>
            <a:r>
              <a:rPr lang="en-GB" dirty="0"/>
              <a:t> </a:t>
            </a:r>
          </a:p>
          <a:p>
            <a:r>
              <a:rPr lang="en-GB" dirty="0"/>
              <a:t>By 1954 IBM had already grown to near US monopoly, of tabulating m/c’s, based on punch cards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fly in 3; punched card</a:t>
            </a:r>
          </a:p>
          <a:p>
            <a:endParaRPr lang="en-GB" dirty="0"/>
          </a:p>
          <a:p>
            <a:r>
              <a:rPr lang="en-GB" dirty="0"/>
              <a:t>@@@@@ fly in 4: red circle</a:t>
            </a:r>
          </a:p>
          <a:p>
            <a:pPr marL="0" indent="0">
              <a:buFontTx/>
              <a:buNone/>
            </a:pPr>
            <a:r>
              <a:rPr lang="en-GB" dirty="0"/>
              <a:t>for ‘0’ you pressed 0</a:t>
            </a:r>
          </a:p>
          <a:p>
            <a:pPr marL="171450" indent="-171450">
              <a:buFontTx/>
              <a:buChar char="-"/>
            </a:pPr>
            <a:endParaRPr lang="en-GB" dirty="0"/>
          </a:p>
          <a:p>
            <a:pPr marL="0" indent="0">
              <a:buFontTx/>
              <a:buNone/>
            </a:pPr>
            <a:r>
              <a:rPr lang="en-GB" dirty="0"/>
              <a:t>@@@@@ fly in 5: green circle</a:t>
            </a:r>
          </a:p>
          <a:p>
            <a:pPr marL="0" indent="0">
              <a:buFontTx/>
              <a:buNone/>
            </a:pPr>
            <a:r>
              <a:rPr lang="en-GB" dirty="0"/>
              <a:t>for ‘a’ you pressed 2 keys simultaneously</a:t>
            </a:r>
          </a:p>
          <a:p>
            <a:pPr marL="0" indent="0">
              <a:buFontTx/>
              <a:buNone/>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78 / 79 we still used punched cards: We had a manual card punch:</a:t>
            </a:r>
          </a:p>
          <a:p>
            <a:pPr marL="0" indent="0">
              <a:buFontTx/>
              <a:buNone/>
            </a:pPr>
            <a:r>
              <a:rPr lang="en-GB" dirty="0"/>
              <a:t>80 columns to a card</a:t>
            </a:r>
          </a:p>
          <a:p>
            <a:pPr marL="0" indent="0">
              <a:buFontTx/>
              <a:buNone/>
            </a:pPr>
            <a:r>
              <a:rPr lang="en-GB" dirty="0"/>
              <a:t>If you made a mistake on say column 50, you licked your finger, adhered one of the chads from the </a:t>
            </a:r>
            <a:r>
              <a:rPr lang="en-GB" dirty="0" err="1"/>
              <a:t>chad</a:t>
            </a:r>
            <a:r>
              <a:rPr lang="en-GB" dirty="0"/>
              <a:t> tray to your finger, and pushed it back into place</a:t>
            </a:r>
          </a:p>
          <a:p>
            <a:pPr marL="0" indent="0">
              <a:buFontTx/>
              <a:buNone/>
            </a:pPr>
            <a:r>
              <a:rPr lang="en-GB" dirty="0"/>
              <a:t>then you quickly edited that single card into the program, using the card reader, praying all the while</a:t>
            </a:r>
          </a:p>
          <a:p>
            <a:pPr marL="0" indent="0">
              <a:buFontTx/>
              <a:buNone/>
            </a:pPr>
            <a:r>
              <a:rPr lang="en-GB"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fly in 6: Culture of IBM and Thomas Watson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It was Thomas Watson senior who created the iconic IBM salesman: clean shaven, young man, dark suit (generally blue), mono colour tie (dark), shiny black shoes    </a:t>
            </a:r>
          </a:p>
          <a:p>
            <a:endParaRPr lang="en-GB" dirty="0"/>
          </a:p>
          <a:p>
            <a:r>
              <a:rPr lang="en-GB" dirty="0"/>
              <a:t>@@@@@ fly in 7: famously misquoted</a:t>
            </a:r>
          </a:p>
          <a:p>
            <a:r>
              <a:rPr lang="en-GB" dirty="0"/>
              <a:t>He is misquoted as saying there is a market for only 5 computers</a:t>
            </a:r>
          </a:p>
          <a:p>
            <a:r>
              <a:rPr lang="en-GB" dirty="0"/>
              <a:t>Actually the market was as many as 30, in the US</a:t>
            </a:r>
          </a:p>
          <a:p>
            <a:endParaRPr lang="en-GB" sz="1200" kern="1200" dirty="0">
              <a:solidFill>
                <a:schemeClr val="tx1"/>
              </a:solidFill>
              <a:latin typeface="+mn-lt"/>
              <a:ea typeface="+mn-ea"/>
              <a:cs typeface="+mn-cs"/>
            </a:endParaRPr>
          </a:p>
          <a:p>
            <a:r>
              <a:rPr lang="en-GB" dirty="0"/>
              <a:t>US trust law broke IBM’s monopoly - 1954</a:t>
            </a:r>
          </a:p>
          <a:p>
            <a:endParaRPr lang="en-GB" dirty="0"/>
          </a:p>
          <a:p>
            <a:r>
              <a:rPr lang="en-GB" dirty="0"/>
              <a:t>@@@@@ fly in 8: Tom Watson Junior</a:t>
            </a:r>
          </a:p>
          <a:p>
            <a:r>
              <a:rPr lang="en-GB" dirty="0"/>
              <a:t>Thomas Watson Jr realised IBM had to develop computer market</a:t>
            </a:r>
          </a:p>
          <a:p>
            <a:r>
              <a:rPr lang="en-GB" dirty="0"/>
              <a:t>Invested heavily in research</a:t>
            </a:r>
          </a:p>
          <a:p>
            <a:r>
              <a:rPr lang="en-GB" dirty="0"/>
              <a:t>Set global standards: 1 core = 1 ‘bit’. 8 bits make a byte = 1 character, 256 possible = 2 power 6</a:t>
            </a:r>
          </a:p>
          <a:p>
            <a:r>
              <a:rPr lang="en-GB" dirty="0"/>
              <a:t>2 further bits: sign and position floating decimal point </a:t>
            </a:r>
          </a:p>
          <a:p>
            <a:endParaRPr lang="en-GB" dirty="0"/>
          </a:p>
          <a:p>
            <a:r>
              <a:rPr lang="en-GB" dirty="0"/>
              <a:t>Led IBM until 1971 : Legendary ‘…from the desk of Thomas Watson Jr’. Even if we were not with IBM, we paid attention. He set the industry expectation</a:t>
            </a:r>
          </a:p>
          <a:p>
            <a:r>
              <a:rPr lang="en-GB" dirty="0"/>
              <a:t>IBM designed the data architecture, and the programming method</a:t>
            </a:r>
          </a:p>
          <a:p>
            <a:endParaRPr lang="en-GB" dirty="0"/>
          </a:p>
          <a:p>
            <a:r>
              <a:rPr lang="en-GB" dirty="0"/>
              <a:t>@@@@@ Fly in 9: RAM </a:t>
            </a:r>
          </a:p>
          <a:p>
            <a:r>
              <a:rPr lang="en-GB" dirty="0"/>
              <a:t>Big break into RAM concepts: Magnetic core memory became universal std to 1975</a:t>
            </a:r>
          </a:p>
          <a:p>
            <a:endParaRPr lang="en-GB" dirty="0"/>
          </a:p>
          <a:p>
            <a:r>
              <a:rPr lang="en-GB" dirty="0"/>
              <a:t>@@@@@ fly in 10: mag core picture</a:t>
            </a:r>
          </a:p>
          <a:p>
            <a:r>
              <a:rPr lang="en-GB" dirty="0"/>
              <a:t>Initially only 8k memory, grew to Mega Bytes</a:t>
            </a:r>
          </a:p>
          <a:p>
            <a:r>
              <a:rPr lang="en-GB" dirty="0"/>
              <a:t>Described as Random Access Memory</a:t>
            </a:r>
          </a:p>
          <a:p>
            <a:r>
              <a:rPr lang="en-GB" dirty="0"/>
              <a:t>Better word was direct access, there was nothing random about the access</a:t>
            </a:r>
          </a:p>
          <a:p>
            <a:r>
              <a:rPr lang="en-GB" dirty="0"/>
              <a:t>Cost / core £0.33 (1953) to $0.0003 (1970), when IBM made 20 billion cores / </a:t>
            </a:r>
            <a:r>
              <a:rPr lang="en-GB" dirty="0" err="1"/>
              <a:t>ann</a:t>
            </a:r>
            <a:endParaRPr lang="en-GB" dirty="0"/>
          </a:p>
          <a:p>
            <a:endParaRPr lang="en-GB" dirty="0"/>
          </a:p>
          <a:p>
            <a:r>
              <a:rPr lang="en-GB" dirty="0"/>
              <a:t>KAPOW: from 1960 IBM had made built the capability for computerisation to be commercialised, globalised</a:t>
            </a:r>
          </a:p>
          <a:p>
            <a:r>
              <a:rPr lang="en-GB" dirty="0"/>
              <a:t>DIRECT ACCESS MEMORY, in-line mass memory, data architecture, </a:t>
            </a:r>
            <a:r>
              <a:rPr lang="en-GB" dirty="0" err="1"/>
              <a:t>publically</a:t>
            </a:r>
            <a:r>
              <a:rPr lang="en-GB" dirty="0"/>
              <a:t> </a:t>
            </a:r>
            <a:r>
              <a:rPr lang="en-GB" dirty="0" err="1"/>
              <a:t>accessable</a:t>
            </a:r>
            <a:r>
              <a:rPr lang="en-GB" dirty="0"/>
              <a:t> programming languages </a:t>
            </a:r>
          </a:p>
          <a:p>
            <a:r>
              <a:rPr lang="en-GB" dirty="0"/>
              <a:t>IBM really were the global leaders</a:t>
            </a:r>
          </a:p>
          <a:p>
            <a:endParaRPr lang="en-GB" dirty="0"/>
          </a:p>
        </p:txBody>
      </p:sp>
      <p:sp>
        <p:nvSpPr>
          <p:cNvPr id="4" name="Slide Number Placeholder 3">
            <a:extLst>
              <a:ext uri="{FF2B5EF4-FFF2-40B4-BE49-F238E27FC236}">
                <a16:creationId xmlns:a16="http://schemas.microsoft.com/office/drawing/2014/main" id="{4E8E1C05-22BC-8784-F2BB-73648E68CC37}"/>
              </a:ext>
            </a:extLst>
          </p:cNvPr>
          <p:cNvSpPr>
            <a:spLocks noGrp="1"/>
          </p:cNvSpPr>
          <p:nvPr>
            <p:ph type="sldNum" sz="quarter" idx="5"/>
          </p:nvPr>
        </p:nvSpPr>
        <p:spPr/>
        <p:txBody>
          <a:bodyPr/>
          <a:lstStyle/>
          <a:p>
            <a:fld id="{F69CF4BC-7EC9-45C1-916F-3013CCE35B4C}" type="slidenum">
              <a:rPr lang="en-GB" smtClean="0"/>
              <a:t>4</a:t>
            </a:fld>
            <a:endParaRPr lang="en-GB"/>
          </a:p>
        </p:txBody>
      </p:sp>
    </p:spTree>
    <p:extLst>
      <p:ext uri="{BB962C8B-B14F-4D97-AF65-F5344CB8AC3E}">
        <p14:creationId xmlns:p14="http://schemas.microsoft.com/office/powerpoint/2010/main" val="2384667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development of mag core memory, data architecture and simple languages meant by the mid 50’s businesses had begun to realise that computers were accessible to them</a:t>
            </a:r>
          </a:p>
          <a:p>
            <a:r>
              <a:rPr lang="en-GB" dirty="0"/>
              <a:t>…. and that realisation was global …… even in tiny Rhodesia (less than ½ million people in the cash economy) needed computerised banks / building societies </a:t>
            </a:r>
          </a:p>
          <a:p>
            <a:endParaRPr lang="en-GB" dirty="0"/>
          </a:p>
          <a:p>
            <a:r>
              <a:rPr lang="en-GB" dirty="0"/>
              <a:t>@@@@@ Fly in 1; Art Ander picture</a:t>
            </a:r>
          </a:p>
          <a:p>
            <a:r>
              <a:rPr lang="en-GB" dirty="0"/>
              <a:t>The audit firm Arthur Andersen was a leading US auditor: member of the Big 8. Had a reputation for professional excellence, whatever happened later.</a:t>
            </a:r>
          </a:p>
          <a:p>
            <a:endParaRPr lang="en-GB" dirty="0"/>
          </a:p>
          <a:p>
            <a:r>
              <a:rPr lang="en-GB" dirty="0"/>
              <a:t>@@@@@ Fly in 2: double doors</a:t>
            </a:r>
          </a:p>
          <a:p>
            <a:r>
              <a:rPr lang="en-GB" dirty="0"/>
              <a:t>Very strong global culture, typified by the double doors: wherever in the world, behind the doors there is the same global value </a:t>
            </a:r>
          </a:p>
          <a:p>
            <a:endParaRPr lang="en-GB" dirty="0"/>
          </a:p>
          <a:p>
            <a:r>
              <a:rPr lang="en-GB" dirty="0"/>
              <a:t>@@@@@ Fly in 3: Joe Glick</a:t>
            </a:r>
          </a:p>
          <a:p>
            <a:r>
              <a:rPr lang="en-GB" dirty="0"/>
              <a:t>The Arthur Andersen partner, Joseph </a:t>
            </a:r>
            <a:r>
              <a:rPr lang="en-GB" dirty="0" err="1"/>
              <a:t>Glickhauf</a:t>
            </a:r>
            <a:r>
              <a:rPr lang="en-GB" dirty="0"/>
              <a:t> had attracted this firm of auditors to set up Management Information Consulting Division (MICD)</a:t>
            </a:r>
          </a:p>
          <a:p>
            <a:r>
              <a:rPr lang="en-GB" dirty="0"/>
              <a:t>- he built the </a:t>
            </a:r>
            <a:r>
              <a:rPr lang="en-GB" dirty="0" err="1"/>
              <a:t>Glickiac</a:t>
            </a:r>
            <a:r>
              <a:rPr lang="en-GB" dirty="0"/>
              <a:t>, to demonstrate automatic arithmetic functions</a:t>
            </a:r>
          </a:p>
          <a:p>
            <a:r>
              <a:rPr lang="en-GB" dirty="0"/>
              <a:t>- I have seen, seen in the museum in St Charles, outside Chicago</a:t>
            </a:r>
          </a:p>
          <a:p>
            <a:endParaRPr lang="en-GB" dirty="0"/>
          </a:p>
          <a:p>
            <a:r>
              <a:rPr lang="en-GB" dirty="0"/>
              <a:t>@@@@@ Fly in 4: Gen Elec</a:t>
            </a:r>
          </a:p>
          <a:p>
            <a:r>
              <a:rPr lang="en-GB" dirty="0"/>
              <a:t>One of the early clients was General Electric, who felt they had to be at the forefront of information processing</a:t>
            </a:r>
          </a:p>
          <a:p>
            <a:r>
              <a:rPr lang="en-GB" dirty="0"/>
              <a:t>- assigned to AA to computerise their weekly payroll, using UNIVAC 1</a:t>
            </a:r>
          </a:p>
          <a:p>
            <a:r>
              <a:rPr lang="en-GB" dirty="0"/>
              <a:t>- it required more than a week to run</a:t>
            </a:r>
          </a:p>
          <a:p>
            <a:r>
              <a:rPr lang="en-GB" dirty="0"/>
              <a:t>- GE said: do it again</a:t>
            </a:r>
          </a:p>
          <a:p>
            <a:r>
              <a:rPr lang="en-GB" dirty="0"/>
              <a:t>- successful</a:t>
            </a:r>
          </a:p>
          <a:p>
            <a:endParaRPr lang="en-GB" dirty="0"/>
          </a:p>
          <a:p>
            <a:r>
              <a:rPr lang="en-GB" dirty="0"/>
              <a:t>@@@@@ Fly in 5: IBM letter</a:t>
            </a:r>
          </a:p>
          <a:p>
            <a:r>
              <a:rPr lang="en-GB" dirty="0"/>
              <a:t>With their growing experience MICD realised that they were using subroutines repeatedly</a:t>
            </a:r>
          </a:p>
          <a:p>
            <a:r>
              <a:rPr lang="en-GB" dirty="0"/>
              <a:t>- for example: data sorts</a:t>
            </a:r>
          </a:p>
          <a:p>
            <a:r>
              <a:rPr lang="en-GB" dirty="0"/>
              <a:t>- offered these to IBM</a:t>
            </a:r>
          </a:p>
          <a:p>
            <a:r>
              <a:rPr lang="en-GB" dirty="0"/>
              <a:t>- rejected IBM did not see the need for these</a:t>
            </a:r>
          </a:p>
          <a:p>
            <a:r>
              <a:rPr lang="en-GB" dirty="0"/>
              <a:t>- Reminder of CEO (Thomas Watson Sr) …. few </a:t>
            </a:r>
          </a:p>
          <a:p>
            <a:endParaRPr lang="en-GB" dirty="0"/>
          </a:p>
          <a:p>
            <a:r>
              <a:rPr lang="en-GB" dirty="0"/>
              <a:t>@@@@@ Fly in 6: I join MICD</a:t>
            </a:r>
          </a:p>
          <a:p>
            <a:r>
              <a:rPr lang="en-GB" dirty="0"/>
              <a:t>By 1978, when I joined MICD, the division was nearing the size of the Audit practice</a:t>
            </a:r>
          </a:p>
          <a:p>
            <a:r>
              <a:rPr lang="en-GB" dirty="0"/>
              <a:t>- and it had become global</a:t>
            </a:r>
          </a:p>
          <a:p>
            <a:endParaRPr lang="en-GB" dirty="0"/>
          </a:p>
        </p:txBody>
      </p:sp>
      <p:sp>
        <p:nvSpPr>
          <p:cNvPr id="4" name="Slide Number Placeholder 3"/>
          <p:cNvSpPr>
            <a:spLocks noGrp="1"/>
          </p:cNvSpPr>
          <p:nvPr>
            <p:ph type="sldNum" sz="quarter" idx="5"/>
          </p:nvPr>
        </p:nvSpPr>
        <p:spPr/>
        <p:txBody>
          <a:bodyPr/>
          <a:lstStyle/>
          <a:p>
            <a:fld id="{F69CF4BC-7EC9-45C1-916F-3013CCE35B4C}" type="slidenum">
              <a:rPr lang="en-GB" smtClean="0"/>
              <a:t>5</a:t>
            </a:fld>
            <a:endParaRPr lang="en-GB"/>
          </a:p>
        </p:txBody>
      </p:sp>
    </p:spTree>
    <p:extLst>
      <p:ext uri="{BB962C8B-B14F-4D97-AF65-F5344CB8AC3E}">
        <p14:creationId xmlns:p14="http://schemas.microsoft.com/office/powerpoint/2010/main" val="998859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9EF28-DDE9-917E-8A9F-DB1679D1D4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9CA2F5-98E6-F6C2-2539-1C88A3AD22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417563-A7C4-0C85-B62A-DC72E8CD940F}"/>
              </a:ext>
            </a:extLst>
          </p:cNvPr>
          <p:cNvSpPr>
            <a:spLocks noGrp="1"/>
          </p:cNvSpPr>
          <p:nvPr>
            <p:ph type="body" idx="1"/>
          </p:nvPr>
        </p:nvSpPr>
        <p:spPr/>
        <p:txBody>
          <a:bodyPr/>
          <a:lstStyle/>
          <a:p>
            <a:endParaRPr lang="en-GB" dirty="0"/>
          </a:p>
          <a:p>
            <a:r>
              <a:rPr lang="en-GB" dirty="0"/>
              <a:t>I trained in Basic Assembler Language, said to be one step up from machine code = 0110100111</a:t>
            </a:r>
          </a:p>
          <a:p>
            <a:endParaRPr lang="en-GB" dirty="0"/>
          </a:p>
          <a:p>
            <a:r>
              <a:rPr lang="en-GB" dirty="0"/>
              <a:t>@@@@@ Fly in 1: picture of BAL</a:t>
            </a:r>
          </a:p>
          <a:p>
            <a:r>
              <a:rPr lang="en-GB" dirty="0"/>
              <a:t>We had 27 operands such as L (load), AP (add packed), B (branch)</a:t>
            </a:r>
          </a:p>
          <a:p>
            <a:endParaRPr lang="en-GB" dirty="0"/>
          </a:p>
          <a:p>
            <a:r>
              <a:rPr lang="en-GB" dirty="0"/>
              <a:t>@@@@@ Fly in 2: picture of coding sheet</a:t>
            </a:r>
          </a:p>
          <a:p>
            <a:r>
              <a:rPr lang="en-GB" dirty="0"/>
              <a:t>We pencilled our code onto the sheets, which were then put onto punched cards</a:t>
            </a:r>
          </a:p>
          <a:p>
            <a:r>
              <a:rPr lang="en-GB" dirty="0"/>
              <a:t>Our program - to calc and print the payroll of 10 people - required 800 to 1000 cards</a:t>
            </a:r>
          </a:p>
          <a:p>
            <a:r>
              <a:rPr lang="en-GB" dirty="0"/>
              <a:t>At least one box was dropped. 3 people took a full day to re-sequence the box  </a:t>
            </a:r>
          </a:p>
        </p:txBody>
      </p:sp>
      <p:sp>
        <p:nvSpPr>
          <p:cNvPr id="4" name="Slide Number Placeholder 3">
            <a:extLst>
              <a:ext uri="{FF2B5EF4-FFF2-40B4-BE49-F238E27FC236}">
                <a16:creationId xmlns:a16="http://schemas.microsoft.com/office/drawing/2014/main" id="{239CEE14-D037-6BAD-2AEE-3E22C21BF427}"/>
              </a:ext>
            </a:extLst>
          </p:cNvPr>
          <p:cNvSpPr>
            <a:spLocks noGrp="1"/>
          </p:cNvSpPr>
          <p:nvPr>
            <p:ph type="sldNum" sz="quarter" idx="5"/>
          </p:nvPr>
        </p:nvSpPr>
        <p:spPr/>
        <p:txBody>
          <a:bodyPr/>
          <a:lstStyle/>
          <a:p>
            <a:fld id="{F69CF4BC-7EC9-45C1-916F-3013CCE35B4C}" type="slidenum">
              <a:rPr lang="en-GB" smtClean="0"/>
              <a:t>6</a:t>
            </a:fld>
            <a:endParaRPr lang="en-GB"/>
          </a:p>
        </p:txBody>
      </p:sp>
    </p:spTree>
    <p:extLst>
      <p:ext uri="{BB962C8B-B14F-4D97-AF65-F5344CB8AC3E}">
        <p14:creationId xmlns:p14="http://schemas.microsoft.com/office/powerpoint/2010/main" val="1817640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Fly in 1: </a:t>
            </a:r>
            <a:r>
              <a:rPr lang="en-GB" dirty="0" err="1"/>
              <a:t>HexDec</a:t>
            </a:r>
            <a:r>
              <a:rPr lang="en-GB" dirty="0"/>
              <a:t> dump</a:t>
            </a:r>
          </a:p>
          <a:p>
            <a:r>
              <a:rPr lang="en-GB" dirty="0"/>
              <a:t>Around 40 pages showing the contents of memory at the time of the crash</a:t>
            </a:r>
          </a:p>
          <a:p>
            <a:endParaRPr lang="en-GB" dirty="0"/>
          </a:p>
          <a:p>
            <a:r>
              <a:rPr lang="en-GB" dirty="0"/>
              <a:t>@@@@@ fly in 2: </a:t>
            </a:r>
            <a:r>
              <a:rPr lang="en-GB" dirty="0" err="1"/>
              <a:t>HexDec</a:t>
            </a:r>
            <a:endParaRPr lang="en-GB" dirty="0"/>
          </a:p>
          <a:p>
            <a:r>
              <a:rPr lang="en-GB" dirty="0"/>
              <a:t>People cannot read machine code, where any character is a string of eight 0’s and 1’s</a:t>
            </a:r>
          </a:p>
          <a:p>
            <a:r>
              <a:rPr lang="en-GB" dirty="0"/>
              <a:t>But </a:t>
            </a:r>
            <a:r>
              <a:rPr lang="en-GB" dirty="0" err="1"/>
              <a:t>hexdec</a:t>
            </a:r>
            <a:r>
              <a:rPr lang="en-GB" dirty="0"/>
              <a:t> represents the m/c code in a single ‘2 letter’ couplets</a:t>
            </a:r>
          </a:p>
          <a:p>
            <a:endParaRPr lang="en-GB" dirty="0"/>
          </a:p>
          <a:p>
            <a:r>
              <a:rPr lang="en-GB" dirty="0"/>
              <a:t>@@@@@ fly in 3: picture of table</a:t>
            </a:r>
          </a:p>
          <a:p>
            <a:r>
              <a:rPr lang="en-GB" dirty="0"/>
              <a:t>@@@@@ fly in 4: the same on Hex Dec</a:t>
            </a:r>
          </a:p>
          <a:p>
            <a:endParaRPr lang="en-GB" dirty="0"/>
          </a:p>
          <a:p>
            <a:r>
              <a:rPr lang="en-GB" dirty="0"/>
              <a:t>@@@@@ fly in 5: red circle</a:t>
            </a:r>
          </a:p>
          <a:p>
            <a:r>
              <a:rPr lang="en-GB" dirty="0"/>
              <a:t>@@@@@ fly in 6: </a:t>
            </a:r>
            <a:r>
              <a:rPr lang="en-GB" dirty="0" err="1"/>
              <a:t>hexdec</a:t>
            </a:r>
            <a:r>
              <a:rPr lang="en-GB" dirty="0"/>
              <a:t> circled</a:t>
            </a:r>
          </a:p>
          <a:p>
            <a:r>
              <a:rPr lang="en-GB" dirty="0"/>
              <a:t>@@@@@ fly in 7: interpretation, circled</a:t>
            </a:r>
          </a:p>
          <a:p>
            <a:endParaRPr lang="en-GB" dirty="0"/>
          </a:p>
          <a:p>
            <a:r>
              <a:rPr lang="en-GB" dirty="0"/>
              <a:t>@@@@@ fly in 8: yellow circle</a:t>
            </a:r>
          </a:p>
          <a:p>
            <a:r>
              <a:rPr lang="en-GB" dirty="0"/>
              <a:t>@@@@@ fly in 9: </a:t>
            </a:r>
            <a:r>
              <a:rPr lang="en-GB" dirty="0" err="1"/>
              <a:t>hexdec</a:t>
            </a:r>
            <a:r>
              <a:rPr lang="en-GB" dirty="0"/>
              <a:t> circled</a:t>
            </a:r>
          </a:p>
          <a:p>
            <a:r>
              <a:rPr lang="en-GB" dirty="0"/>
              <a:t>@@@@@ fly in 10: interpretation circled</a:t>
            </a:r>
          </a:p>
          <a:p>
            <a:r>
              <a:rPr lang="en-GB" dirty="0"/>
              <a:t>Don’t worry if you did not follow that. A lesson I do want to show is that programming required you to design, and then read, and so manage each location in the computer</a:t>
            </a:r>
          </a:p>
          <a:p>
            <a:endParaRPr lang="en-GB" dirty="0"/>
          </a:p>
          <a:p>
            <a:r>
              <a:rPr lang="en-GB" dirty="0"/>
              <a:t>@@@@@ fly in 11</a:t>
            </a:r>
          </a:p>
          <a:p>
            <a:r>
              <a:rPr lang="en-GB" dirty="0"/>
              <a:t>You used the register block to find the address that caused the crash</a:t>
            </a:r>
          </a:p>
          <a:p>
            <a:r>
              <a:rPr lang="en-GB" dirty="0"/>
              <a:t>Then read the dump to note the values that were in memory at the time of the crash</a:t>
            </a:r>
          </a:p>
          <a:p>
            <a:r>
              <a:rPr lang="en-GB" dirty="0"/>
              <a:t>Then compared that to what you had intended, by cross checking with your code sheets</a:t>
            </a:r>
          </a:p>
          <a:p>
            <a:r>
              <a:rPr lang="en-GB" dirty="0"/>
              <a:t>Then you wrote out new code sheets, sent those for punching, assembled the cards back into your box, and re-submitted</a:t>
            </a:r>
          </a:p>
          <a:p>
            <a:endParaRPr lang="en-GB" dirty="0"/>
          </a:p>
          <a:p>
            <a:r>
              <a:rPr lang="en-GB" dirty="0"/>
              <a:t>We all thought it very funny when a programmer lost track of where his / her program resided in memory</a:t>
            </a:r>
          </a:p>
          <a:p>
            <a:r>
              <a:rPr lang="en-GB" dirty="0"/>
              <a:t>The operating system was in the first stacks of core</a:t>
            </a:r>
          </a:p>
          <a:p>
            <a:r>
              <a:rPr lang="en-GB" dirty="0"/>
              <a:t>- So, a ‘branch into low core’ meant that your program had attempted to get into the operating system, leading to an instant crash</a:t>
            </a:r>
          </a:p>
          <a:p>
            <a:endParaRPr lang="en-GB" dirty="0"/>
          </a:p>
          <a:p>
            <a:r>
              <a:rPr lang="en-GB" dirty="0"/>
              <a:t>@@@@@ fly in 12: </a:t>
            </a:r>
          </a:p>
          <a:p>
            <a:r>
              <a:rPr lang="en-GB" dirty="0"/>
              <a:t>Probably got 2 runs / day</a:t>
            </a:r>
          </a:p>
          <a:p>
            <a:r>
              <a:rPr lang="en-GB" dirty="0"/>
              <a:t>Most took 4 days.</a:t>
            </a:r>
          </a:p>
          <a:p>
            <a:r>
              <a:rPr lang="en-GB" dirty="0"/>
              <a:t>If you could not complete in a week, you failed, and left the Firm </a:t>
            </a:r>
          </a:p>
          <a:p>
            <a:endParaRPr lang="en-GB" dirty="0"/>
          </a:p>
          <a:p>
            <a:endParaRPr lang="en-GB" dirty="0"/>
          </a:p>
          <a:p>
            <a:r>
              <a:rPr lang="en-GB" dirty="0"/>
              <a:t>In truth BAL was used as programmer training, it was very seldom used in everyday programming</a:t>
            </a:r>
          </a:p>
          <a:p>
            <a:r>
              <a:rPr lang="en-GB" dirty="0"/>
              <a:t>It trained you to read errors, how to design efficient branching, looping, labelling.</a:t>
            </a:r>
          </a:p>
          <a:p>
            <a:r>
              <a:rPr lang="en-GB" dirty="0"/>
              <a:t>When to use a sub-routine, and how to return safely from a sub-routine: often the cause of ‘branch into low core’  </a:t>
            </a:r>
          </a:p>
          <a:p>
            <a:r>
              <a:rPr lang="en-GB" dirty="0"/>
              <a:t>You closely understood the programs function in memory  </a:t>
            </a:r>
          </a:p>
        </p:txBody>
      </p:sp>
      <p:sp>
        <p:nvSpPr>
          <p:cNvPr id="4" name="Slide Number Placeholder 3"/>
          <p:cNvSpPr>
            <a:spLocks noGrp="1"/>
          </p:cNvSpPr>
          <p:nvPr>
            <p:ph type="sldNum" sz="quarter" idx="5"/>
          </p:nvPr>
        </p:nvSpPr>
        <p:spPr/>
        <p:txBody>
          <a:bodyPr/>
          <a:lstStyle/>
          <a:p>
            <a:fld id="{F69CF4BC-7EC9-45C1-916F-3013CCE35B4C}" type="slidenum">
              <a:rPr lang="en-GB" smtClean="0"/>
              <a:t>7</a:t>
            </a:fld>
            <a:endParaRPr lang="en-GB"/>
          </a:p>
        </p:txBody>
      </p:sp>
    </p:spTree>
    <p:extLst>
      <p:ext uri="{BB962C8B-B14F-4D97-AF65-F5344CB8AC3E}">
        <p14:creationId xmlns:p14="http://schemas.microsoft.com/office/powerpoint/2010/main" val="2516001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Very similar to the m/c I worked on for 2 years</a:t>
            </a:r>
          </a:p>
          <a:p>
            <a:endParaRPr lang="en-GB" dirty="0"/>
          </a:p>
          <a:p>
            <a:r>
              <a:rPr lang="en-GB" dirty="0"/>
              <a:t>@@@@@ fly in 1: 64kb, or 500,000 mag cores</a:t>
            </a:r>
          </a:p>
          <a:p>
            <a:r>
              <a:rPr lang="en-GB" dirty="0"/>
              <a:t>@@@@@ fly in 2: yellow star</a:t>
            </a:r>
          </a:p>
          <a:p>
            <a:endParaRPr lang="en-GB" dirty="0"/>
          </a:p>
          <a:p>
            <a:r>
              <a:rPr lang="en-GB" dirty="0"/>
              <a:t>@@@@@ fly in 3: disc drives. 2.5Mb / disc</a:t>
            </a:r>
          </a:p>
          <a:p>
            <a:r>
              <a:rPr lang="en-GB" dirty="0"/>
              <a:t>@@@@@ fly in 4: yellow star</a:t>
            </a:r>
          </a:p>
          <a:p>
            <a:endParaRPr lang="en-GB" dirty="0"/>
          </a:p>
          <a:p>
            <a:r>
              <a:rPr lang="en-GB" dirty="0"/>
              <a:t>By 1980, the punched cards had disappeared (front box, with chair). We wrote new code into terminals: editing programs edited the new code into the program then under development. </a:t>
            </a:r>
          </a:p>
          <a:p>
            <a:r>
              <a:rPr lang="en-GB" dirty="0"/>
              <a:t>Not shown is the bank of tape drives, now on plastic, magnetized tape, no longer aluminium </a:t>
            </a:r>
          </a:p>
          <a:p>
            <a:endParaRPr lang="en-GB" dirty="0"/>
          </a:p>
          <a:p>
            <a:r>
              <a:rPr lang="en-GB" dirty="0"/>
              <a:t>@@@@@ fly in 5: required a suite of rooms</a:t>
            </a:r>
          </a:p>
          <a:p>
            <a:r>
              <a:rPr lang="en-GB" dirty="0"/>
              <a:t>Gas flood in case of fires, you had to escape FAST</a:t>
            </a:r>
          </a:p>
          <a:p>
            <a:endParaRPr lang="en-GB" dirty="0"/>
          </a:p>
          <a:p>
            <a:r>
              <a:rPr lang="en-GB" dirty="0"/>
              <a:t>@@@@@ fly in 6: the operators</a:t>
            </a:r>
          </a:p>
          <a:p>
            <a:r>
              <a:rPr lang="en-GB" dirty="0"/>
              <a:t>As the caption says, the operator spent little time in the chair in front the console, operating the days schedule. Most of the time the operator was walking thru both rooms, changing, managing the peripherals.</a:t>
            </a:r>
          </a:p>
          <a:p>
            <a:r>
              <a:rPr lang="en-GB" dirty="0"/>
              <a:t>Lots of time went into the printer. Changing, cleaning, clearing tractor tears. It was a rather manual job </a:t>
            </a:r>
          </a:p>
          <a:p>
            <a:endParaRPr lang="en-GB" dirty="0"/>
          </a:p>
          <a:p>
            <a:r>
              <a:rPr lang="en-GB" dirty="0"/>
              <a:t>A vital role was to manage the tape (or disc) library: son, father, grandfather back-ups of magnetic tapes</a:t>
            </a:r>
          </a:p>
        </p:txBody>
      </p:sp>
      <p:sp>
        <p:nvSpPr>
          <p:cNvPr id="4" name="Slide Number Placeholder 3"/>
          <p:cNvSpPr>
            <a:spLocks noGrp="1"/>
          </p:cNvSpPr>
          <p:nvPr>
            <p:ph type="sldNum" sz="quarter" idx="5"/>
          </p:nvPr>
        </p:nvSpPr>
        <p:spPr/>
        <p:txBody>
          <a:bodyPr/>
          <a:lstStyle/>
          <a:p>
            <a:fld id="{F69CF4BC-7EC9-45C1-916F-3013CCE35B4C}" type="slidenum">
              <a:rPr lang="en-GB" smtClean="0"/>
              <a:t>8</a:t>
            </a:fld>
            <a:endParaRPr lang="en-GB"/>
          </a:p>
        </p:txBody>
      </p:sp>
    </p:spTree>
    <p:extLst>
      <p:ext uri="{BB962C8B-B14F-4D97-AF65-F5344CB8AC3E}">
        <p14:creationId xmlns:p14="http://schemas.microsoft.com/office/powerpoint/2010/main" val="2064302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Most companies that were not banks, oil </a:t>
            </a:r>
            <a:r>
              <a:rPr lang="en-GB" dirty="0" err="1"/>
              <a:t>co’s</a:t>
            </a:r>
            <a:r>
              <a:rPr lang="en-GB" dirty="0"/>
              <a:t>, insurance could use the mid range computers</a:t>
            </a:r>
          </a:p>
          <a:p>
            <a:endParaRPr lang="en-GB" dirty="0"/>
          </a:p>
          <a:p>
            <a:r>
              <a:rPr lang="en-GB" dirty="0"/>
              <a:t>@@@@@ fly in 1: Using a mid range computer</a:t>
            </a:r>
          </a:p>
          <a:p>
            <a:r>
              <a:rPr lang="en-GB" dirty="0"/>
              <a:t>In the 70’s most programming was batch – not online</a:t>
            </a:r>
          </a:p>
          <a:p>
            <a:r>
              <a:rPr lang="en-GB" dirty="0"/>
              <a:t>Working off a written schedule: </a:t>
            </a:r>
          </a:p>
          <a:p>
            <a:endParaRPr lang="en-GB" dirty="0"/>
          </a:p>
          <a:p>
            <a:r>
              <a:rPr lang="en-GB" dirty="0"/>
              <a:t>@@@@@ fly in 2: batch processing</a:t>
            </a:r>
          </a:p>
          <a:p>
            <a:r>
              <a:rPr lang="en-GB" dirty="0"/>
              <a:t>16KB for the manufacturing partition was also small</a:t>
            </a:r>
          </a:p>
          <a:p>
            <a:r>
              <a:rPr lang="en-GB" dirty="0"/>
              <a:t>- I estimate that a larger program used 5KB of code</a:t>
            </a:r>
          </a:p>
          <a:p>
            <a:r>
              <a:rPr lang="en-GB" dirty="0"/>
              <a:t>- which leaves just 11 KB to buffer data. Only 20 stock records</a:t>
            </a:r>
          </a:p>
          <a:p>
            <a:r>
              <a:rPr lang="en-GB" dirty="0"/>
              <a:t>- again leading to frequent / slow disc operations </a:t>
            </a:r>
          </a:p>
          <a:p>
            <a:endParaRPr lang="en-GB" dirty="0"/>
          </a:p>
          <a:p>
            <a:r>
              <a:rPr lang="en-GB" dirty="0"/>
              <a:t>But we knew we needed at least online data capture and validate, so as to reduce ‘snail mail’ transfers of data, tapes, to/from remote locations</a:t>
            </a:r>
          </a:p>
          <a:p>
            <a:endParaRPr lang="en-GB" dirty="0"/>
          </a:p>
          <a:p>
            <a:r>
              <a:rPr lang="en-GB" dirty="0"/>
              <a:t>@@@@@ fly in 3: on-line capability of a mid range computer</a:t>
            </a:r>
          </a:p>
          <a:p>
            <a:r>
              <a:rPr lang="en-GB" dirty="0"/>
              <a:t>36KB for the online environment was small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limited to 20 / 25 terminals</a:t>
            </a:r>
          </a:p>
          <a:p>
            <a:r>
              <a:rPr lang="en-GB" dirty="0"/>
              <a:t>- a stock master file may be 1MB</a:t>
            </a:r>
          </a:p>
          <a:p>
            <a:r>
              <a:rPr lang="en-GB" dirty="0"/>
              <a:t>- so validation of entered </a:t>
            </a:r>
            <a:r>
              <a:rPr lang="en-GB" dirty="0" err="1"/>
              <a:t>tx</a:t>
            </a:r>
            <a:r>
              <a:rPr lang="en-GB" dirty="0"/>
              <a:t> or inquiry, to the master file required frequent disc reads. Much slower than memory reads</a:t>
            </a:r>
          </a:p>
          <a:p>
            <a:r>
              <a:rPr lang="en-GB" dirty="0"/>
              <a:t>- seems likely that we had to schedule DDE sessions: stock in AM, sales in PM just so the operator could have the right discs on-line</a:t>
            </a:r>
          </a:p>
          <a:p>
            <a:endParaRPr lang="en-GB" dirty="0"/>
          </a:p>
          <a:p>
            <a:r>
              <a:rPr lang="en-GB" dirty="0"/>
              <a:t>Full online processing required all the data on-line, or near on-line, all the time</a:t>
            </a:r>
          </a:p>
          <a:p>
            <a:r>
              <a:rPr lang="en-GB" dirty="0"/>
              <a:t>- leading to multiple </a:t>
            </a:r>
            <a:r>
              <a:rPr lang="en-GB" dirty="0" err="1"/>
              <a:t>MegaBytes</a:t>
            </a:r>
            <a:r>
              <a:rPr lang="en-GB" dirty="0"/>
              <a:t> of Memory, and banks of discs</a:t>
            </a:r>
          </a:p>
          <a:p>
            <a:endParaRPr lang="en-GB" dirty="0"/>
          </a:p>
          <a:p>
            <a:r>
              <a:rPr lang="en-GB" dirty="0"/>
              <a:t>So, we always wanted more memory</a:t>
            </a:r>
          </a:p>
          <a:p>
            <a:r>
              <a:rPr lang="en-GB" dirty="0"/>
              <a:t>In 1978 I remember being staggered by the announcement of a 64K RAM chip.</a:t>
            </a:r>
          </a:p>
          <a:p>
            <a:r>
              <a:rPr lang="en-GB" dirty="0"/>
              <a:t>At the time I was working on a 32k ICL 2903, and it was not a chip</a:t>
            </a:r>
          </a:p>
          <a:p>
            <a:endParaRPr lang="en-GB" dirty="0"/>
          </a:p>
          <a:p>
            <a:r>
              <a:rPr lang="en-GB" dirty="0"/>
              <a:t>@@@@@ fly in 4: </a:t>
            </a:r>
          </a:p>
          <a:p>
            <a:r>
              <a:rPr lang="en-GB" dirty="0"/>
              <a:t>Relate story of servicing of cores</a:t>
            </a:r>
          </a:p>
          <a:p>
            <a:endParaRPr lang="en-GB" dirty="0"/>
          </a:p>
          <a:p>
            <a:r>
              <a:rPr lang="en-GB" dirty="0"/>
              <a:t>@@@@@ fly in 5: arrow head going forward </a:t>
            </a:r>
          </a:p>
          <a:p>
            <a:endParaRPr lang="en-GB" dirty="0"/>
          </a:p>
          <a:p>
            <a:r>
              <a:rPr lang="en-GB" dirty="0"/>
              <a:t>@@@@@ fly in 6: mid 70’ landscape</a:t>
            </a:r>
          </a:p>
          <a:p>
            <a:r>
              <a:rPr lang="en-GB" dirty="0"/>
              <a:t>500k mag core, or millions in ‘mainframes’, were now nowhere near enough</a:t>
            </a:r>
          </a:p>
          <a:p>
            <a:r>
              <a:rPr lang="en-GB" dirty="0"/>
              <a:t>Someone called it the ‘tyranny of numbers’</a:t>
            </a:r>
          </a:p>
          <a:p>
            <a:endParaRPr lang="en-GB" dirty="0"/>
          </a:p>
          <a:p>
            <a:r>
              <a:rPr lang="en-GB" dirty="0"/>
              <a:t>@@@@@ fly in 7: handheld calculator</a:t>
            </a:r>
          </a:p>
          <a:p>
            <a:r>
              <a:rPr lang="en-GB" dirty="0"/>
              <a:t>Based on microchip working with register stacks</a:t>
            </a:r>
          </a:p>
          <a:p>
            <a:r>
              <a:rPr lang="en-GB" dirty="0"/>
              <a:t>Rather like ENIAC, but now in our hand</a:t>
            </a:r>
          </a:p>
          <a:p>
            <a:r>
              <a:rPr lang="en-GB" dirty="0"/>
              <a:t> </a:t>
            </a:r>
          </a:p>
          <a:p>
            <a:r>
              <a:rPr lang="en-GB" dirty="0"/>
              <a:t>@@@@@ fly in 8: Direct Data entry / online terminals</a:t>
            </a:r>
          </a:p>
          <a:p>
            <a:r>
              <a:rPr lang="en-GB" dirty="0"/>
              <a:t>Became common place, required local and distance comm networks</a:t>
            </a:r>
          </a:p>
          <a:p>
            <a:endParaRPr lang="en-GB" dirty="0"/>
          </a:p>
          <a:p>
            <a:r>
              <a:rPr lang="en-GB" dirty="0"/>
              <a:t>@@@@@ fly in 9: DRAM began to address the ‘Tyranny of Numbers’ </a:t>
            </a:r>
          </a:p>
          <a:p>
            <a:r>
              <a:rPr lang="en-GB" dirty="0"/>
              <a:t>1973: 4k DRAM, 1978 256k DRAM, 64 X in 60 months</a:t>
            </a:r>
          </a:p>
          <a:p>
            <a:r>
              <a:rPr lang="en-GB" dirty="0"/>
              <a:t>which is faster than Moore’s Law : ‘memory doubles every 18 months</a:t>
            </a:r>
          </a:p>
          <a:p>
            <a:r>
              <a:rPr lang="en-GB" dirty="0"/>
              <a:t>Relate the story of </a:t>
            </a:r>
            <a:r>
              <a:rPr lang="en-GB" dirty="0" err="1"/>
              <a:t>Moores</a:t>
            </a:r>
            <a:r>
              <a:rPr lang="en-GB" dirty="0"/>
              <a:t> comment </a:t>
            </a:r>
          </a:p>
          <a:p>
            <a:r>
              <a:rPr lang="en-GB" dirty="0"/>
              <a:t>Comment: in same year articles were offering 1Mb future  </a:t>
            </a:r>
          </a:p>
          <a:p>
            <a:endParaRPr lang="en-GB" dirty="0"/>
          </a:p>
        </p:txBody>
      </p:sp>
      <p:sp>
        <p:nvSpPr>
          <p:cNvPr id="4" name="Slide Number Placeholder 3"/>
          <p:cNvSpPr>
            <a:spLocks noGrp="1"/>
          </p:cNvSpPr>
          <p:nvPr>
            <p:ph type="sldNum" sz="quarter" idx="5"/>
          </p:nvPr>
        </p:nvSpPr>
        <p:spPr/>
        <p:txBody>
          <a:bodyPr/>
          <a:lstStyle/>
          <a:p>
            <a:fld id="{F69CF4BC-7EC9-45C1-916F-3013CCE35B4C}" type="slidenum">
              <a:rPr lang="en-GB" smtClean="0"/>
              <a:t>9</a:t>
            </a:fld>
            <a:endParaRPr lang="en-GB"/>
          </a:p>
        </p:txBody>
      </p:sp>
    </p:spTree>
    <p:extLst>
      <p:ext uri="{BB962C8B-B14F-4D97-AF65-F5344CB8AC3E}">
        <p14:creationId xmlns:p14="http://schemas.microsoft.com/office/powerpoint/2010/main" val="2217307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fly in 1: mid range graph</a:t>
            </a:r>
          </a:p>
          <a:p>
            <a:r>
              <a:rPr lang="en-GB" dirty="0"/>
              <a:t>Over 5 years from 75 to 79 / 80 IBM announced 3 significant new generations of mid range computers</a:t>
            </a:r>
          </a:p>
          <a:p>
            <a:r>
              <a:rPr lang="en-GB" dirty="0"/>
              <a:t>Each bigger, faster by multiples</a:t>
            </a:r>
          </a:p>
          <a:p>
            <a:r>
              <a:rPr lang="en-GB" dirty="0"/>
              <a:t>And each was sold in numbers of 10 of thousands to multiple 100,000</a:t>
            </a:r>
          </a:p>
          <a:p>
            <a:endParaRPr lang="en-GB" dirty="0"/>
          </a:p>
          <a:p>
            <a:r>
              <a:rPr lang="en-GB" dirty="0"/>
              <a:t>@@@@@ fly in 2: ICL</a:t>
            </a:r>
          </a:p>
          <a:p>
            <a:r>
              <a:rPr lang="en-GB" dirty="0"/>
              <a:t>International Computers Limited formed by UK govt, by merging the leading UK </a:t>
            </a:r>
            <a:r>
              <a:rPr lang="en-GB" dirty="0" err="1"/>
              <a:t>co’s</a:t>
            </a:r>
            <a:r>
              <a:rPr lang="en-GB" dirty="0"/>
              <a:t>: ‘Ferranti’, ‘UK tabulators’   </a:t>
            </a:r>
          </a:p>
          <a:p>
            <a:endParaRPr lang="en-GB" dirty="0"/>
          </a:p>
          <a:p>
            <a:r>
              <a:rPr lang="en-GB" dirty="0"/>
              <a:t>@@@@@ fly in 3: make the comparison</a:t>
            </a:r>
          </a:p>
          <a:p>
            <a:endParaRPr lang="en-GB" dirty="0"/>
          </a:p>
          <a:p>
            <a:r>
              <a:rPr lang="en-GB" dirty="0"/>
              <a:t>@@@@@ fly in 4: IBM innovation journey</a:t>
            </a:r>
          </a:p>
          <a:p>
            <a:endParaRPr lang="en-GB" dirty="0"/>
          </a:p>
          <a:p>
            <a:r>
              <a:rPr lang="en-GB" dirty="0"/>
              <a:t>@@@@@ fly in 5: ICL journey thru same time</a:t>
            </a:r>
          </a:p>
          <a:p>
            <a:r>
              <a:rPr lang="en-GB" dirty="0"/>
              <a:t>ICL was a ‘me to’</a:t>
            </a:r>
          </a:p>
          <a:p>
            <a:r>
              <a:rPr lang="en-GB" dirty="0"/>
              <a:t>Relate story of the new sort</a:t>
            </a:r>
          </a:p>
          <a:p>
            <a:r>
              <a:rPr lang="en-GB" dirty="0"/>
              <a:t>ICL had a protected market, if the ICL was OK for the purpose govt depts had to buy ICL</a:t>
            </a:r>
          </a:p>
          <a:p>
            <a:endParaRPr lang="en-GB" dirty="0"/>
          </a:p>
          <a:p>
            <a:r>
              <a:rPr lang="en-GB" dirty="0"/>
              <a:t>@@@@@ fly in 6: ICL mainframe</a:t>
            </a:r>
          </a:p>
          <a:p>
            <a:r>
              <a:rPr lang="en-GB" dirty="0"/>
              <a:t>It was well liked, but little / no </a:t>
            </a:r>
            <a:r>
              <a:rPr lang="en-GB" dirty="0" err="1"/>
              <a:t>innovstion</a:t>
            </a:r>
            <a:endParaRPr lang="en-GB" dirty="0"/>
          </a:p>
          <a:p>
            <a:r>
              <a:rPr lang="en-GB" dirty="0"/>
              <a:t>Introduce Fujitsu, which was anyway, a Japanese clone of IBM</a:t>
            </a:r>
          </a:p>
          <a:p>
            <a:r>
              <a:rPr lang="en-GB" dirty="0"/>
              <a:t>How they must rue the day</a:t>
            </a:r>
          </a:p>
          <a:p>
            <a:r>
              <a:rPr lang="en-GB" dirty="0"/>
              <a:t>I will always decode Fujitsu UK, as ICL</a:t>
            </a:r>
          </a:p>
          <a:p>
            <a:r>
              <a:rPr lang="en-GB" dirty="0"/>
              <a:t>Fujitsu Japan did not breed the Horizon scandal</a:t>
            </a:r>
          </a:p>
        </p:txBody>
      </p:sp>
      <p:sp>
        <p:nvSpPr>
          <p:cNvPr id="4" name="Slide Number Placeholder 3"/>
          <p:cNvSpPr>
            <a:spLocks noGrp="1"/>
          </p:cNvSpPr>
          <p:nvPr>
            <p:ph type="sldNum" sz="quarter" idx="5"/>
          </p:nvPr>
        </p:nvSpPr>
        <p:spPr/>
        <p:txBody>
          <a:bodyPr/>
          <a:lstStyle/>
          <a:p>
            <a:fld id="{F69CF4BC-7EC9-45C1-916F-3013CCE35B4C}" type="slidenum">
              <a:rPr lang="en-GB" smtClean="0"/>
              <a:t>10</a:t>
            </a:fld>
            <a:endParaRPr lang="en-GB"/>
          </a:p>
        </p:txBody>
      </p:sp>
    </p:spTree>
    <p:extLst>
      <p:ext uri="{BB962C8B-B14F-4D97-AF65-F5344CB8AC3E}">
        <p14:creationId xmlns:p14="http://schemas.microsoft.com/office/powerpoint/2010/main" val="2682269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work on mid-range computers was smaller than the mega projects performed on the mainframes</a:t>
            </a:r>
          </a:p>
          <a:p>
            <a:r>
              <a:rPr lang="en-GB" dirty="0"/>
              <a:t>That might have been a blessing: I don’t recall the same level of spectacular blow-outs that mainframe projects did experience</a:t>
            </a:r>
          </a:p>
          <a:p>
            <a:endParaRPr lang="en-GB" dirty="0"/>
          </a:p>
          <a:p>
            <a:r>
              <a:rPr lang="en-GB" dirty="0"/>
              <a:t>@@@@@ fly in 1: Jenny</a:t>
            </a:r>
          </a:p>
          <a:p>
            <a:r>
              <a:rPr lang="en-GB" dirty="0"/>
              <a:t>I started at the </a:t>
            </a:r>
            <a:r>
              <a:rPr lang="en-GB" dirty="0" err="1"/>
              <a:t>Pering</a:t>
            </a:r>
            <a:r>
              <a:rPr lang="en-GB" dirty="0"/>
              <a:t> Mine early in 1986. Shell Metals had found this new prospect that had proven viable to develop.</a:t>
            </a:r>
          </a:p>
          <a:p>
            <a:r>
              <a:rPr lang="en-GB" dirty="0"/>
              <a:t>Through 86 I led the team that installed financial, payroll, stock </a:t>
            </a:r>
            <a:r>
              <a:rPr lang="en-GB" dirty="0" err="1"/>
              <a:t>mgt</a:t>
            </a:r>
            <a:r>
              <a:rPr lang="en-GB" dirty="0"/>
              <a:t> and maintenance </a:t>
            </a:r>
            <a:r>
              <a:rPr lang="en-GB" dirty="0" err="1"/>
              <a:t>mgt</a:t>
            </a:r>
            <a:r>
              <a:rPr lang="en-GB" dirty="0"/>
              <a:t> modules.</a:t>
            </a:r>
          </a:p>
          <a:p>
            <a:r>
              <a:rPr lang="en-GB" dirty="0"/>
              <a:t>One of their geologists was Jenny.</a:t>
            </a:r>
          </a:p>
          <a:p>
            <a:endParaRPr lang="en-GB" dirty="0"/>
          </a:p>
          <a:p>
            <a:r>
              <a:rPr lang="en-GB" dirty="0"/>
              <a:t>@@@@@ fly in 2: relate story or Reivilo and </a:t>
            </a:r>
            <a:r>
              <a:rPr lang="en-GB" dirty="0" err="1"/>
              <a:t>Pering</a:t>
            </a:r>
            <a:endParaRPr lang="en-GB" dirty="0"/>
          </a:p>
          <a:p>
            <a:endParaRPr lang="en-GB" dirty="0"/>
          </a:p>
          <a:p>
            <a:r>
              <a:rPr lang="en-GB" dirty="0"/>
              <a:t>@@@@@ fly in 3: PMIS</a:t>
            </a:r>
          </a:p>
          <a:p>
            <a:r>
              <a:rPr lang="en-GB" dirty="0"/>
              <a:t>About to roll away </a:t>
            </a:r>
            <a:r>
              <a:rPr lang="en-GB" dirty="0" err="1"/>
              <a:t>Pering</a:t>
            </a:r>
            <a:r>
              <a:rPr lang="en-GB" dirty="0"/>
              <a:t> </a:t>
            </a:r>
            <a:r>
              <a:rPr lang="en-GB" dirty="0" err="1"/>
              <a:t>mgt</a:t>
            </a:r>
            <a:r>
              <a:rPr lang="en-GB" dirty="0"/>
              <a:t> found enough / light budget to ask for a Mine Information system: gathering and reporting throughput of the ore milling, ore separation, slimes dumping operation</a:t>
            </a:r>
          </a:p>
          <a:p>
            <a:endParaRPr lang="en-GB" dirty="0"/>
          </a:p>
          <a:p>
            <a:r>
              <a:rPr lang="en-GB" dirty="0"/>
              <a:t>@@@@@ fly in 4: Program Generators</a:t>
            </a:r>
          </a:p>
          <a:p>
            <a:r>
              <a:rPr lang="en-GB" dirty="0"/>
              <a:t>We could find no commercial packages in this space. There were few users. Jenny and I had worked together on a coal stockpiling and transport system which was relevant</a:t>
            </a:r>
          </a:p>
          <a:p>
            <a:r>
              <a:rPr lang="en-GB" dirty="0"/>
              <a:t>Recently I had worked on two early Program Generators: a master program that used user defined inputs to generate the code to manage the inputs.</a:t>
            </a:r>
          </a:p>
          <a:p>
            <a:r>
              <a:rPr lang="en-GB" dirty="0"/>
              <a:t>Jenny knew </a:t>
            </a:r>
            <a:r>
              <a:rPr lang="en-GB" dirty="0" err="1"/>
              <a:t>fortran</a:t>
            </a:r>
            <a:r>
              <a:rPr lang="en-GB" dirty="0"/>
              <a:t>, a language more suited to management of ‘arrays’. An array could be seen as a table of values in logic.</a:t>
            </a:r>
          </a:p>
          <a:p>
            <a:endParaRPr lang="en-GB" dirty="0"/>
          </a:p>
          <a:p>
            <a:r>
              <a:rPr lang="en-GB" dirty="0"/>
              <a:t>@@@@@ fly in 5: </a:t>
            </a:r>
          </a:p>
          <a:p>
            <a:r>
              <a:rPr lang="en-GB" dirty="0"/>
              <a:t>We decided that we could;</a:t>
            </a:r>
          </a:p>
          <a:p>
            <a:r>
              <a:rPr lang="en-GB" dirty="0"/>
              <a:t>- paint the input screens on the S/34 screen by interview with the users, </a:t>
            </a:r>
          </a:p>
          <a:p>
            <a:r>
              <a:rPr lang="en-GB" dirty="0"/>
              <a:t>- Use </a:t>
            </a:r>
            <a:r>
              <a:rPr lang="en-GB" dirty="0" err="1"/>
              <a:t>fortran</a:t>
            </a:r>
            <a:r>
              <a:rPr lang="en-GB" dirty="0"/>
              <a:t> to describe the inputs in arrays, together with validation conditions</a:t>
            </a:r>
          </a:p>
          <a:p>
            <a:r>
              <a:rPr lang="en-GB" dirty="0"/>
              <a:t>- Write sub-routines to perform the arithmetic and updating</a:t>
            </a:r>
          </a:p>
          <a:p>
            <a:endParaRPr lang="en-GB" dirty="0"/>
          </a:p>
          <a:p>
            <a:r>
              <a:rPr lang="en-GB" dirty="0"/>
              <a:t>@@@@@ fly in 6: wrote the Prog Gen</a:t>
            </a:r>
          </a:p>
          <a:p>
            <a:r>
              <a:rPr lang="en-GB" dirty="0"/>
              <a:t>Then we wrote the program that read the arrays and generated the input screens and included the appropriate sub-routines</a:t>
            </a:r>
          </a:p>
          <a:p>
            <a:r>
              <a:rPr lang="en-GB" dirty="0"/>
              <a:t>Similarly the reports</a:t>
            </a:r>
          </a:p>
          <a:p>
            <a:endParaRPr lang="en-GB" dirty="0"/>
          </a:p>
          <a:p>
            <a:r>
              <a:rPr lang="en-GB" dirty="0"/>
              <a:t>@@@@@ fly in 7: </a:t>
            </a:r>
          </a:p>
          <a:p>
            <a:r>
              <a:rPr lang="en-GB" dirty="0"/>
              <a:t>One–day, time all gone, Jenny pressed the button and the program wrote the </a:t>
            </a:r>
            <a:r>
              <a:rPr lang="en-GB" dirty="0" err="1"/>
              <a:t>Pering</a:t>
            </a:r>
            <a:r>
              <a:rPr lang="en-GB" dirty="0"/>
              <a:t> Mine Information System, about 20 programs</a:t>
            </a:r>
          </a:p>
          <a:p>
            <a:r>
              <a:rPr lang="en-GB" dirty="0"/>
              <a:t>This ran for about 20 years, until the mine closed</a:t>
            </a:r>
          </a:p>
          <a:p>
            <a:endParaRPr lang="en-GB" dirty="0"/>
          </a:p>
          <a:p>
            <a:r>
              <a:rPr lang="en-GB" dirty="0"/>
              <a:t>Advantages: hugely user focussed. Provided the user has expressed the needs accurately, little testing is required  </a:t>
            </a:r>
          </a:p>
        </p:txBody>
      </p:sp>
      <p:sp>
        <p:nvSpPr>
          <p:cNvPr id="4" name="Slide Number Placeholder 3"/>
          <p:cNvSpPr>
            <a:spLocks noGrp="1"/>
          </p:cNvSpPr>
          <p:nvPr>
            <p:ph type="sldNum" sz="quarter" idx="5"/>
          </p:nvPr>
        </p:nvSpPr>
        <p:spPr/>
        <p:txBody>
          <a:bodyPr/>
          <a:lstStyle/>
          <a:p>
            <a:fld id="{F69CF4BC-7EC9-45C1-916F-3013CCE35B4C}" type="slidenum">
              <a:rPr lang="en-GB" smtClean="0"/>
              <a:t>11</a:t>
            </a:fld>
            <a:endParaRPr lang="en-GB"/>
          </a:p>
        </p:txBody>
      </p:sp>
    </p:spTree>
    <p:extLst>
      <p:ext uri="{BB962C8B-B14F-4D97-AF65-F5344CB8AC3E}">
        <p14:creationId xmlns:p14="http://schemas.microsoft.com/office/powerpoint/2010/main" val="1730090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This was my earliest sight of a desktop minicomputer</a:t>
            </a:r>
          </a:p>
          <a:p>
            <a:endParaRPr lang="en-GB" dirty="0"/>
          </a:p>
          <a:p>
            <a:r>
              <a:rPr lang="en-GB" dirty="0"/>
              <a:t>It was </a:t>
            </a:r>
            <a:r>
              <a:rPr lang="en-GB" dirty="0" err="1"/>
              <a:t>bairly</a:t>
            </a:r>
            <a:r>
              <a:rPr lang="en-GB" dirty="0"/>
              <a:t> luggable. I only ever saw one, in about 1986</a:t>
            </a:r>
          </a:p>
          <a:p>
            <a:r>
              <a:rPr lang="en-GB" dirty="0"/>
              <a:t>- you could lug it down to your car</a:t>
            </a:r>
          </a:p>
          <a:p>
            <a:r>
              <a:rPr lang="en-GB" dirty="0"/>
              <a:t>- then drive to your place of work (</a:t>
            </a:r>
            <a:r>
              <a:rPr lang="en-GB" dirty="0" err="1"/>
              <a:t>eg.</a:t>
            </a:r>
            <a:r>
              <a:rPr lang="en-GB" dirty="0"/>
              <a:t> </a:t>
            </a:r>
            <a:r>
              <a:rPr lang="en-GB" dirty="0" err="1"/>
              <a:t>Pering</a:t>
            </a:r>
            <a:r>
              <a:rPr lang="en-GB" dirty="0"/>
              <a:t> Mine)</a:t>
            </a:r>
          </a:p>
          <a:p>
            <a:r>
              <a:rPr lang="en-GB" dirty="0"/>
              <a:t>- then lug it into your desk place (where the field geologists used it in their meetings together)</a:t>
            </a:r>
          </a:p>
          <a:p>
            <a:endParaRPr lang="en-GB" dirty="0"/>
          </a:p>
          <a:p>
            <a:r>
              <a:rPr lang="en-GB" dirty="0"/>
              <a:t>It did have good value, considering the alternative (pencil and paper)</a:t>
            </a:r>
          </a:p>
          <a:p>
            <a:endParaRPr lang="en-GB" dirty="0"/>
          </a:p>
          <a:p>
            <a:r>
              <a:rPr lang="en-GB" dirty="0"/>
              <a:t>The screen is Cathode Ray Tube, not a flat screen</a:t>
            </a:r>
          </a:p>
          <a:p>
            <a:r>
              <a:rPr lang="en-GB" dirty="0"/>
              <a:t>- so, it was heavy. Needed a young man to haul it.</a:t>
            </a:r>
          </a:p>
          <a:p>
            <a:endParaRPr lang="en-GB" dirty="0"/>
          </a:p>
          <a:p>
            <a:r>
              <a:rPr lang="en-GB" dirty="0"/>
              <a:t>I once watched a colleague come out the lift heading for his car. It looked like Basil of Fawlty Towers might ham up the guests heavy luggage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But it was the precursor of the Personal Computer</a:t>
            </a:r>
          </a:p>
          <a:p>
            <a:r>
              <a:rPr lang="en-GB" dirty="0"/>
              <a:t> </a:t>
            </a:r>
          </a:p>
        </p:txBody>
      </p:sp>
      <p:sp>
        <p:nvSpPr>
          <p:cNvPr id="4" name="Slide Number Placeholder 3"/>
          <p:cNvSpPr>
            <a:spLocks noGrp="1"/>
          </p:cNvSpPr>
          <p:nvPr>
            <p:ph type="sldNum" sz="quarter" idx="5"/>
          </p:nvPr>
        </p:nvSpPr>
        <p:spPr/>
        <p:txBody>
          <a:bodyPr/>
          <a:lstStyle/>
          <a:p>
            <a:fld id="{F69CF4BC-7EC9-45C1-916F-3013CCE35B4C}" type="slidenum">
              <a:rPr lang="en-GB" smtClean="0"/>
              <a:t>12</a:t>
            </a:fld>
            <a:endParaRPr lang="en-GB"/>
          </a:p>
        </p:txBody>
      </p:sp>
    </p:spTree>
    <p:extLst>
      <p:ext uri="{BB962C8B-B14F-4D97-AF65-F5344CB8AC3E}">
        <p14:creationId xmlns:p14="http://schemas.microsoft.com/office/powerpoint/2010/main" val="3839089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 not try to read the graph, it is not to scale</a:t>
            </a:r>
          </a:p>
          <a:p>
            <a:endParaRPr lang="en-GB" dirty="0"/>
          </a:p>
          <a:p>
            <a:r>
              <a:rPr lang="en-GB" dirty="0"/>
              <a:t>Do read as far as to see Moore’s Law in operation, memory doubling every 18 months</a:t>
            </a:r>
          </a:p>
          <a:p>
            <a:endParaRPr lang="en-GB" dirty="0"/>
          </a:p>
          <a:p>
            <a:r>
              <a:rPr lang="en-GB" dirty="0"/>
              <a:t>Also note that the entry point (IBM PC in 1981) was 4 x bigger than my System 3 15D m/c used in 1978</a:t>
            </a:r>
          </a:p>
          <a:p>
            <a:r>
              <a:rPr lang="en-GB" dirty="0"/>
              <a:t>- my System 3 required a suite of rooms, in a controlled environment</a:t>
            </a:r>
          </a:p>
          <a:p>
            <a:r>
              <a:rPr lang="en-GB" dirty="0"/>
              <a:t>- the Personal Computers sat on your desk, did take most of the desk, as you see in the slide</a:t>
            </a:r>
          </a:p>
          <a:p>
            <a:endParaRPr lang="en-GB" dirty="0"/>
          </a:p>
          <a:p>
            <a:endParaRPr lang="en-GB" dirty="0"/>
          </a:p>
          <a:p>
            <a:r>
              <a:rPr lang="en-GB" dirty="0"/>
              <a:t>However the real stories, as I show at bottom right, are:</a:t>
            </a:r>
          </a:p>
          <a:p>
            <a:r>
              <a:rPr lang="en-GB" dirty="0"/>
              <a:t>- Intel inside</a:t>
            </a:r>
          </a:p>
          <a:p>
            <a:r>
              <a:rPr lang="en-GB" dirty="0"/>
              <a:t>- IBM left the scene around 1984, after the IBM AT</a:t>
            </a:r>
          </a:p>
          <a:p>
            <a:endParaRPr lang="en-GB" dirty="0"/>
          </a:p>
          <a:p>
            <a:r>
              <a:rPr lang="en-GB" dirty="0"/>
              <a:t>What is the WOW factor: The ‘Personal Computers’ label is a misnomer. The real value of these workstations came from networking them together in local and wide area networks, using a server,  while at the same time having a powerful suite of ‘apps’ on their desk. </a:t>
            </a:r>
            <a:r>
              <a:rPr lang="en-GB" dirty="0" err="1"/>
              <a:t>Eg.</a:t>
            </a:r>
            <a:r>
              <a:rPr lang="en-GB" dirty="0"/>
              <a:t> Word processors (Wang Laboratories, remember them), and Lotus 1-2-3  </a:t>
            </a:r>
          </a:p>
          <a:p>
            <a:endParaRPr lang="en-GB" dirty="0"/>
          </a:p>
          <a:p>
            <a:r>
              <a:rPr lang="en-GB" dirty="0"/>
              <a:t>For example: the geologists and maintenance </a:t>
            </a:r>
            <a:r>
              <a:rPr lang="en-GB" dirty="0" err="1"/>
              <a:t>mgt</a:t>
            </a:r>
            <a:r>
              <a:rPr lang="en-GB" dirty="0"/>
              <a:t> of </a:t>
            </a:r>
            <a:r>
              <a:rPr lang="en-GB" dirty="0" err="1"/>
              <a:t>Pering</a:t>
            </a:r>
            <a:r>
              <a:rPr lang="en-GB" dirty="0"/>
              <a:t> Mine in remote N Transvaal, RSA.</a:t>
            </a:r>
          </a:p>
          <a:p>
            <a:r>
              <a:rPr lang="en-GB" dirty="0"/>
              <a:t>- The geologists could do powerful geo modelling on their desk (no more luggable PC’s) then network their results back to H/O, or consultants at the University of Witwatersrand </a:t>
            </a:r>
          </a:p>
          <a:p>
            <a:r>
              <a:rPr lang="en-GB" dirty="0"/>
              <a:t>- The </a:t>
            </a:r>
            <a:r>
              <a:rPr lang="en-GB" dirty="0" err="1"/>
              <a:t>maint</a:t>
            </a:r>
            <a:r>
              <a:rPr lang="en-GB" dirty="0"/>
              <a:t> </a:t>
            </a:r>
            <a:r>
              <a:rPr lang="en-GB" dirty="0" err="1"/>
              <a:t>engin</a:t>
            </a:r>
            <a:r>
              <a:rPr lang="en-GB" dirty="0"/>
              <a:t> could receive stores, update the stock records and interface the invoice to the finance group, in another office. Then they could go www to research the maintenance / repair tasks on their really big, expensive machinery      </a:t>
            </a:r>
          </a:p>
        </p:txBody>
      </p:sp>
      <p:sp>
        <p:nvSpPr>
          <p:cNvPr id="4" name="Slide Number Placeholder 3"/>
          <p:cNvSpPr>
            <a:spLocks noGrp="1"/>
          </p:cNvSpPr>
          <p:nvPr>
            <p:ph type="sldNum" sz="quarter" idx="5"/>
          </p:nvPr>
        </p:nvSpPr>
        <p:spPr/>
        <p:txBody>
          <a:bodyPr/>
          <a:lstStyle/>
          <a:p>
            <a:fld id="{F69CF4BC-7EC9-45C1-916F-3013CCE35B4C}" type="slidenum">
              <a:rPr lang="en-GB" smtClean="0"/>
              <a:t>13</a:t>
            </a:fld>
            <a:endParaRPr lang="en-GB"/>
          </a:p>
        </p:txBody>
      </p:sp>
    </p:spTree>
    <p:extLst>
      <p:ext uri="{BB962C8B-B14F-4D97-AF65-F5344CB8AC3E}">
        <p14:creationId xmlns:p14="http://schemas.microsoft.com/office/powerpoint/2010/main" val="21299354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fly in 1: the words in left col</a:t>
            </a:r>
          </a:p>
          <a:p>
            <a:r>
              <a:rPr lang="en-GB" dirty="0"/>
              <a:t>@@@@@ fly in 2: the AT</a:t>
            </a:r>
          </a:p>
          <a:p>
            <a:r>
              <a:rPr lang="en-GB" dirty="0"/>
              <a:t>Discuss the AT relative to S/3, using the slide</a:t>
            </a:r>
          </a:p>
          <a:p>
            <a:endParaRPr lang="en-GB" dirty="0"/>
          </a:p>
          <a:p>
            <a:r>
              <a:rPr lang="en-GB" dirty="0"/>
              <a:t>Discuss that the AT was over in just 4 years</a:t>
            </a:r>
          </a:p>
          <a:p>
            <a:endParaRPr lang="en-GB" dirty="0"/>
          </a:p>
          <a:p>
            <a:r>
              <a:rPr lang="en-GB" dirty="0"/>
              <a:t>Discuss current PC’s, by using Mike’s PC</a:t>
            </a:r>
          </a:p>
          <a:p>
            <a:endParaRPr lang="en-GB" dirty="0"/>
          </a:p>
          <a:p>
            <a:r>
              <a:rPr lang="en-GB" dirty="0"/>
              <a:t>Discuss: who really cares, or needs to care? </a:t>
            </a:r>
          </a:p>
        </p:txBody>
      </p:sp>
      <p:sp>
        <p:nvSpPr>
          <p:cNvPr id="4" name="Slide Number Placeholder 3"/>
          <p:cNvSpPr>
            <a:spLocks noGrp="1"/>
          </p:cNvSpPr>
          <p:nvPr>
            <p:ph type="sldNum" sz="quarter" idx="5"/>
          </p:nvPr>
        </p:nvSpPr>
        <p:spPr/>
        <p:txBody>
          <a:bodyPr/>
          <a:lstStyle/>
          <a:p>
            <a:fld id="{F69CF4BC-7EC9-45C1-916F-3013CCE35B4C}" type="slidenum">
              <a:rPr lang="en-GB" smtClean="0"/>
              <a:t>14</a:t>
            </a:fld>
            <a:endParaRPr lang="en-GB"/>
          </a:p>
        </p:txBody>
      </p:sp>
    </p:spTree>
    <p:extLst>
      <p:ext uri="{BB962C8B-B14F-4D97-AF65-F5344CB8AC3E}">
        <p14:creationId xmlns:p14="http://schemas.microsoft.com/office/powerpoint/2010/main" val="41818368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fly in 1:</a:t>
            </a:r>
          </a:p>
          <a:p>
            <a:r>
              <a:rPr lang="en-GB" dirty="0"/>
              <a:t>Discuss growth of IBM, dominance of IBM using slide</a:t>
            </a:r>
          </a:p>
          <a:p>
            <a:endParaRPr lang="en-GB" dirty="0"/>
          </a:p>
          <a:p>
            <a:r>
              <a:rPr lang="en-GB" dirty="0"/>
              <a:t>By the early 80’s IBM had secured global dominance of the computer industry. However, we were aware of trends:</a:t>
            </a:r>
          </a:p>
          <a:p>
            <a:r>
              <a:rPr lang="en-GB" dirty="0"/>
              <a:t>- Handheld calculators were becoming hugely more sophisticated, built by not IBM (Texas Instruments, Hewlett Packard)</a:t>
            </a:r>
          </a:p>
          <a:p>
            <a:r>
              <a:rPr lang="en-GB" dirty="0"/>
              <a:t>- Customers wanted ever more online processing: terminals were being distributed thru the office space, for data entry and inquiry. That spurred still further the need for on-line update</a:t>
            </a:r>
          </a:p>
          <a:p>
            <a:r>
              <a:rPr lang="en-GB" dirty="0"/>
              <a:t>- Batch processing must be replaced by online architecture, requiring larger memory and processing speed. Fortunately </a:t>
            </a:r>
            <a:r>
              <a:rPr lang="en-GB" dirty="0" err="1"/>
              <a:t>Moores</a:t>
            </a:r>
            <a:r>
              <a:rPr lang="en-GB" dirty="0"/>
              <a:t> law was in full operation, and capacity could grow fast </a:t>
            </a:r>
          </a:p>
          <a:p>
            <a:r>
              <a:rPr lang="en-GB" dirty="0"/>
              <a:t>- Online terminals were growing more intelligent.</a:t>
            </a:r>
          </a:p>
          <a:p>
            <a:endParaRPr lang="en-GB" dirty="0"/>
          </a:p>
          <a:p>
            <a:r>
              <a:rPr lang="en-GB" dirty="0"/>
              <a:t>@@@@@ fly in 2: Key IBM inventions,</a:t>
            </a:r>
          </a:p>
          <a:p>
            <a:r>
              <a:rPr lang="en-GB" dirty="0"/>
              <a:t>@@@@@ fly in 3: Cr card picture</a:t>
            </a:r>
          </a:p>
          <a:p>
            <a:r>
              <a:rPr lang="en-GB" dirty="0"/>
              <a:t>Banks needed ATM’s, with huge networks</a:t>
            </a:r>
          </a:p>
          <a:p>
            <a:endParaRPr lang="en-GB" dirty="0"/>
          </a:p>
          <a:p>
            <a:r>
              <a:rPr lang="en-GB" dirty="0"/>
              <a:t>@@@@@ fly in 4: bar code</a:t>
            </a:r>
          </a:p>
          <a:p>
            <a:r>
              <a:rPr lang="en-GB" dirty="0"/>
              <a:t>@@@@@ fly in 5: bar code picture</a:t>
            </a:r>
          </a:p>
          <a:p>
            <a:r>
              <a:rPr lang="en-GB" dirty="0"/>
              <a:t>@@@@@ fly in 6: discuss impacts on computer </a:t>
            </a:r>
            <a:r>
              <a:rPr lang="en-GB" dirty="0" err="1"/>
              <a:t>indistry</a:t>
            </a:r>
            <a:endParaRPr lang="en-GB" dirty="0"/>
          </a:p>
          <a:p>
            <a:r>
              <a:rPr lang="en-GB" dirty="0"/>
              <a:t>NCR needed to make more intelligent cash registers, each networked</a:t>
            </a:r>
          </a:p>
          <a:p>
            <a:r>
              <a:rPr lang="en-GB" dirty="0"/>
              <a:t>every stockroom needed a terminal, networked, using modems and routers</a:t>
            </a:r>
          </a:p>
          <a:p>
            <a:r>
              <a:rPr lang="en-GB" dirty="0"/>
              <a:t>Discuss germination of innovations: bar codes took 20 years</a:t>
            </a:r>
          </a:p>
          <a:p>
            <a:endParaRPr lang="en-GB" dirty="0"/>
          </a:p>
          <a:p>
            <a:r>
              <a:rPr lang="en-GB" dirty="0"/>
              <a:t>@@@@@ fly in 7: challenge to OBM monopoly</a:t>
            </a:r>
          </a:p>
          <a:p>
            <a:r>
              <a:rPr lang="en-GB" dirty="0"/>
              <a:t>Discuss using slide</a:t>
            </a:r>
          </a:p>
          <a:p>
            <a:endParaRPr lang="en-GB" dirty="0"/>
          </a:p>
          <a:p>
            <a:r>
              <a:rPr lang="en-GB" dirty="0"/>
              <a:t>@@@@@ fly in 8: in hindsight</a:t>
            </a:r>
          </a:p>
          <a:p>
            <a:r>
              <a:rPr lang="en-GB" dirty="0"/>
              <a:t>It was only in hindsight that we realised what a watershed was the moment around 1984:</a:t>
            </a:r>
          </a:p>
          <a:p>
            <a:r>
              <a:rPr lang="en-GB" dirty="0"/>
              <a:t>- the computer industry wanted open architecture, where products that were not IBM were able to be hosted on IBM mainframes, used in the network</a:t>
            </a:r>
          </a:p>
          <a:p>
            <a:r>
              <a:rPr lang="en-GB" dirty="0"/>
              <a:t>- the rapid growth of demand for computing suggested that many nodes needed to work together in a network, rather than to one ever more massive hub. IBM called this Distributed Data Processing</a:t>
            </a:r>
          </a:p>
          <a:p>
            <a:r>
              <a:rPr lang="en-GB" dirty="0"/>
              <a:t>- 69, US brought a of violation of Anti-trust Law. IBM unbundled software &amp; services: US case dropped as without merit</a:t>
            </a:r>
          </a:p>
          <a:p>
            <a:endParaRPr lang="en-GB" dirty="0"/>
          </a:p>
          <a:p>
            <a:r>
              <a:rPr lang="en-GB" dirty="0"/>
              <a:t>IBM began to open its architecture to other suppliers, and began to divest itself of components not seen as core. These divestments were the ‘baby blues’: suppliers of discs, network components, printers, terminals</a:t>
            </a:r>
          </a:p>
          <a:p>
            <a:endParaRPr lang="en-GB" dirty="0"/>
          </a:p>
          <a:p>
            <a:r>
              <a:rPr lang="en-GB" dirty="0"/>
              <a:t>In early 80’s gave PC operating system contract to a fledgling company: Microsoft  - and to use Intel Microprocessors in the IBM PC’s    </a:t>
            </a:r>
          </a:p>
          <a:p>
            <a:endParaRPr lang="en-GB" dirty="0"/>
          </a:p>
        </p:txBody>
      </p:sp>
      <p:sp>
        <p:nvSpPr>
          <p:cNvPr id="4" name="Slide Number Placeholder 3"/>
          <p:cNvSpPr>
            <a:spLocks noGrp="1"/>
          </p:cNvSpPr>
          <p:nvPr>
            <p:ph type="sldNum" sz="quarter" idx="5"/>
          </p:nvPr>
        </p:nvSpPr>
        <p:spPr/>
        <p:txBody>
          <a:bodyPr/>
          <a:lstStyle/>
          <a:p>
            <a:fld id="{F69CF4BC-7EC9-45C1-916F-3013CCE35B4C}" type="slidenum">
              <a:rPr lang="en-GB" smtClean="0"/>
              <a:t>15</a:t>
            </a:fld>
            <a:endParaRPr lang="en-GB"/>
          </a:p>
        </p:txBody>
      </p:sp>
    </p:spTree>
    <p:extLst>
      <p:ext uri="{BB962C8B-B14F-4D97-AF65-F5344CB8AC3E}">
        <p14:creationId xmlns:p14="http://schemas.microsoft.com/office/powerpoint/2010/main" val="799091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fly in 1: IBM research</a:t>
            </a:r>
          </a:p>
          <a:p>
            <a:r>
              <a:rPr lang="en-GB" dirty="0"/>
              <a:t>@@@@@ fly in 2: IBM as a global ‘big co’</a:t>
            </a:r>
          </a:p>
          <a:p>
            <a:endParaRPr lang="en-GB" dirty="0"/>
          </a:p>
          <a:p>
            <a:r>
              <a:rPr lang="en-GB" dirty="0"/>
              <a:t>Discuss:</a:t>
            </a:r>
          </a:p>
          <a:p>
            <a:r>
              <a:rPr lang="en-GB" dirty="0"/>
              <a:t>IBM began to open its architecture to other suppliers, and began to divest itself of components not seen as core. These divestments were the ‘baby blues’: suppliers of discs, network components, printers, terminals      </a:t>
            </a:r>
          </a:p>
          <a:p>
            <a:endParaRPr lang="en-GB" dirty="0"/>
          </a:p>
          <a:p>
            <a:r>
              <a:rPr lang="en-GB" dirty="0"/>
              <a:t>@@@@@ fly in 3: what happened</a:t>
            </a:r>
          </a:p>
          <a:p>
            <a:r>
              <a:rPr lang="en-GB" dirty="0"/>
              <a:t>So what happened to the competition, and to the ‘Baby Blues’ that acquired divestments from IBM?</a:t>
            </a:r>
          </a:p>
          <a:p>
            <a:endParaRPr lang="en-GB" dirty="0"/>
          </a:p>
          <a:p>
            <a:r>
              <a:rPr lang="en-GB" dirty="0"/>
              <a:t>Microsoft: In ‘80’s IBM awarded M/soft the role of developing their PC operating system: Bill gates called it the ‘disc operating system’ or ‘MS/dos’. In the 80’s we bought numbers of dos manuals. M/soft adopted the windows logo, and developed really many more versions of the operating system, up to Windows 11, and developed M/soft Office: word, excel, </a:t>
            </a:r>
            <a:r>
              <a:rPr lang="en-GB" dirty="0" err="1"/>
              <a:t>powerpoint</a:t>
            </a:r>
            <a:r>
              <a:rPr lang="en-GB" dirty="0"/>
              <a:t>. The rest is history</a:t>
            </a:r>
          </a:p>
          <a:p>
            <a:r>
              <a:rPr lang="en-GB" dirty="0"/>
              <a:t>Though remember: IBM made M/soft.</a:t>
            </a:r>
          </a:p>
          <a:p>
            <a:endParaRPr lang="en-GB" dirty="0"/>
          </a:p>
          <a:p>
            <a:r>
              <a:rPr lang="en-GB" dirty="0"/>
              <a:t>@@@@@ fly in 4: intel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Intel became the bedrock to the desktop / laptop business. Faced strong competition from Japan, then Taiwan. Now re-growing again.</a:t>
            </a:r>
          </a:p>
          <a:p>
            <a:endParaRPr lang="en-GB" dirty="0"/>
          </a:p>
          <a:p>
            <a:r>
              <a:rPr lang="en-GB" dirty="0"/>
              <a:t>@@@@@ fly in 5: Lenovo</a:t>
            </a:r>
          </a:p>
          <a:p>
            <a:r>
              <a:rPr lang="en-GB" dirty="0"/>
              <a:t>Lenovo acquired IBM’s PC business. Still going, but as a Chinese co, the relationship with the west is ‘cloudy’. I suggest is outside the F/500 </a:t>
            </a:r>
            <a:r>
              <a:rPr lang="en-GB" sz="1800" b="0" i="0" u="none" strike="noStrike" dirty="0">
                <a:solidFill>
                  <a:srgbClr val="FFFFFF"/>
                </a:solidFill>
                <a:effectLst/>
                <a:latin typeface="Calibri" panose="020F0502020204030204" pitchFamily="34" charset="0"/>
              </a:rPr>
              <a:t> </a:t>
            </a:r>
            <a:r>
              <a:rPr lang="en-GB" dirty="0"/>
              <a:t> </a:t>
            </a:r>
          </a:p>
          <a:p>
            <a:endParaRPr lang="en-GB" dirty="0"/>
          </a:p>
          <a:p>
            <a:r>
              <a:rPr lang="en-GB" dirty="0"/>
              <a:t>@@@@@ fly in 6: Cisco</a:t>
            </a:r>
          </a:p>
          <a:p>
            <a:r>
              <a:rPr lang="en-GB" dirty="0"/>
              <a:t>Cisco got into the network hardware, servers, data farms. Has done very well</a:t>
            </a:r>
          </a:p>
          <a:p>
            <a:endParaRPr lang="en-GB" dirty="0"/>
          </a:p>
          <a:p>
            <a:r>
              <a:rPr lang="en-GB" dirty="0"/>
              <a:t>@@@@@ Fly in 7: Dell, Dec, Compaq </a:t>
            </a:r>
          </a:p>
          <a:p>
            <a:r>
              <a:rPr lang="en-GB" dirty="0"/>
              <a:t>Dell was very common in my UK experience, now less so, but still going. Seems really big in US and Texas.</a:t>
            </a:r>
          </a:p>
          <a:p>
            <a:endParaRPr lang="en-GB" dirty="0"/>
          </a:p>
          <a:p>
            <a:r>
              <a:rPr lang="en-GB" dirty="0"/>
              <a:t>DEC fell into COMPAQ fell into HP, and have experienced bad times, reflecting a rather low m/cap.</a:t>
            </a:r>
          </a:p>
          <a:p>
            <a:endParaRPr lang="en-GB" dirty="0"/>
          </a:p>
          <a:p>
            <a:r>
              <a:rPr lang="en-GB" dirty="0"/>
              <a:t>@@@@@ fly in 8: HP   </a:t>
            </a:r>
          </a:p>
          <a:p>
            <a:endParaRPr lang="en-GB" dirty="0"/>
          </a:p>
          <a:p>
            <a:r>
              <a:rPr lang="en-GB" dirty="0"/>
              <a:t>@@@@@ fly in 9: Japan</a:t>
            </a:r>
          </a:p>
          <a:p>
            <a:r>
              <a:rPr lang="en-GB" dirty="0"/>
              <a:t>For a time I thought Hitachi and Fujitsu would be the coming wave, but not so. Fujitsu were IBM clones and have not become giants. Dell, now not well known (my view), are 2 x Fujitsu.</a:t>
            </a:r>
          </a:p>
          <a:p>
            <a:endParaRPr lang="en-GB" dirty="0"/>
          </a:p>
          <a:p>
            <a:r>
              <a:rPr lang="en-GB" dirty="0"/>
              <a:t>Hitachi is an Industrial giant, but selected to quit computers. Siemens, another industrial giant, tried to enter the computer business, but also quit their computer business, their piece falling into Fujitsu.</a:t>
            </a:r>
          </a:p>
          <a:p>
            <a:endParaRPr lang="en-GB" dirty="0"/>
          </a:p>
          <a:p>
            <a:r>
              <a:rPr lang="en-GB" dirty="0"/>
              <a:t>@@@@@ fly in 10: old guard</a:t>
            </a:r>
          </a:p>
          <a:p>
            <a:r>
              <a:rPr lang="en-GB" dirty="0"/>
              <a:t>The competition that I knew in the 80’s (ICL, Burroughs, Sperry, NCR) were starved of market by IBM. Remnants of Burroughs and Sperry continue as Unisys with a m/cap of only $500M as a s/ware and consulting business.</a:t>
            </a:r>
          </a:p>
          <a:p>
            <a:endParaRPr lang="en-GB" dirty="0"/>
          </a:p>
          <a:p>
            <a:r>
              <a:rPr lang="en-GB" dirty="0"/>
              <a:t>@@@@@ fly in NCR</a:t>
            </a:r>
          </a:p>
          <a:p>
            <a:r>
              <a:rPr lang="en-GB" dirty="0"/>
              <a:t>NCR returned to their cash register business.</a:t>
            </a:r>
          </a:p>
          <a:p>
            <a:endParaRPr lang="en-GB" dirty="0"/>
          </a:p>
          <a:p>
            <a:r>
              <a:rPr lang="en-GB" dirty="0"/>
              <a:t>@@@@@ fly in ICL</a:t>
            </a:r>
          </a:p>
          <a:p>
            <a:r>
              <a:rPr lang="en-GB" dirty="0"/>
              <a:t>As we know, ICL fell into Fujitsu. </a:t>
            </a:r>
          </a:p>
          <a:p>
            <a:endParaRPr lang="en-GB" dirty="0"/>
          </a:p>
        </p:txBody>
      </p:sp>
      <p:sp>
        <p:nvSpPr>
          <p:cNvPr id="4" name="Slide Number Placeholder 3"/>
          <p:cNvSpPr>
            <a:spLocks noGrp="1"/>
          </p:cNvSpPr>
          <p:nvPr>
            <p:ph type="sldNum" sz="quarter" idx="5"/>
          </p:nvPr>
        </p:nvSpPr>
        <p:spPr/>
        <p:txBody>
          <a:bodyPr/>
          <a:lstStyle/>
          <a:p>
            <a:fld id="{F69CF4BC-7EC9-45C1-916F-3013CCE35B4C}" type="slidenum">
              <a:rPr lang="en-GB" smtClean="0"/>
              <a:t>16</a:t>
            </a:fld>
            <a:endParaRPr lang="en-GB"/>
          </a:p>
        </p:txBody>
      </p:sp>
    </p:spTree>
    <p:extLst>
      <p:ext uri="{BB962C8B-B14F-4D97-AF65-F5344CB8AC3E}">
        <p14:creationId xmlns:p14="http://schemas.microsoft.com/office/powerpoint/2010/main" val="3928661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D5579-9C77-62F7-A34F-567EF909D73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FBD5B059-DD58-603F-B91A-331E299629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47DFF31F-1AD7-4645-025C-08FCB7948AE7}"/>
              </a:ext>
            </a:extLst>
          </p:cNvPr>
          <p:cNvSpPr>
            <a:spLocks noGrp="1"/>
          </p:cNvSpPr>
          <p:nvPr>
            <p:ph type="dt" sz="half" idx="10"/>
          </p:nvPr>
        </p:nvSpPr>
        <p:spPr/>
        <p:txBody>
          <a:bodyPr/>
          <a:lstStyle/>
          <a:p>
            <a:fld id="{7E96AE17-01F3-4DAF-B7C1-D06985FE5F58}" type="datetime1">
              <a:rPr lang="en-GB" smtClean="0"/>
              <a:t>13/04/2024</a:t>
            </a:fld>
            <a:endParaRPr lang="en-GB"/>
          </a:p>
        </p:txBody>
      </p:sp>
      <p:sp>
        <p:nvSpPr>
          <p:cNvPr id="5" name="Footer Placeholder 4">
            <a:extLst>
              <a:ext uri="{FF2B5EF4-FFF2-40B4-BE49-F238E27FC236}">
                <a16:creationId xmlns:a16="http://schemas.microsoft.com/office/drawing/2014/main" id="{27EA0B66-CC63-30D0-5FFF-AC7D1BA84F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4207BF-61AA-6A82-024F-A2F9DD2A69F6}"/>
              </a:ext>
            </a:extLst>
          </p:cNvPr>
          <p:cNvSpPr>
            <a:spLocks noGrp="1"/>
          </p:cNvSpPr>
          <p:nvPr>
            <p:ph type="sldNum" sz="quarter" idx="12"/>
          </p:nvPr>
        </p:nvSpPr>
        <p:spPr/>
        <p:txBody>
          <a:bodyPr/>
          <a:lstStyle/>
          <a:p>
            <a:fld id="{AC599C75-7E3E-43BD-AECD-1818C2E4B8F5}" type="slidenum">
              <a:rPr lang="en-GB" smtClean="0"/>
              <a:t>‹#›</a:t>
            </a:fld>
            <a:endParaRPr lang="en-GB"/>
          </a:p>
        </p:txBody>
      </p:sp>
    </p:spTree>
    <p:extLst>
      <p:ext uri="{BB962C8B-B14F-4D97-AF65-F5344CB8AC3E}">
        <p14:creationId xmlns:p14="http://schemas.microsoft.com/office/powerpoint/2010/main" val="724908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BEB65-4D4A-35DF-C098-2D2EDBECEBE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176DFED-3BCF-F100-C86C-ECCDE6CCA2A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5953A29-1133-148F-5891-BDE8C8DB2834}"/>
              </a:ext>
            </a:extLst>
          </p:cNvPr>
          <p:cNvSpPr>
            <a:spLocks noGrp="1"/>
          </p:cNvSpPr>
          <p:nvPr>
            <p:ph type="dt" sz="half" idx="10"/>
          </p:nvPr>
        </p:nvSpPr>
        <p:spPr/>
        <p:txBody>
          <a:bodyPr/>
          <a:lstStyle/>
          <a:p>
            <a:fld id="{3FD40800-68FB-4F47-AC63-2D35919859B5}" type="datetime1">
              <a:rPr lang="en-GB" smtClean="0"/>
              <a:t>13/04/2024</a:t>
            </a:fld>
            <a:endParaRPr lang="en-GB"/>
          </a:p>
        </p:txBody>
      </p:sp>
      <p:sp>
        <p:nvSpPr>
          <p:cNvPr id="5" name="Footer Placeholder 4">
            <a:extLst>
              <a:ext uri="{FF2B5EF4-FFF2-40B4-BE49-F238E27FC236}">
                <a16:creationId xmlns:a16="http://schemas.microsoft.com/office/drawing/2014/main" id="{11AA8D4B-99DF-F3B3-E114-F5DA158F85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0AF9EF-B8DD-0C8F-DB1D-291A4773211E}"/>
              </a:ext>
            </a:extLst>
          </p:cNvPr>
          <p:cNvSpPr>
            <a:spLocks noGrp="1"/>
          </p:cNvSpPr>
          <p:nvPr>
            <p:ph type="sldNum" sz="quarter" idx="12"/>
          </p:nvPr>
        </p:nvSpPr>
        <p:spPr/>
        <p:txBody>
          <a:bodyPr/>
          <a:lstStyle/>
          <a:p>
            <a:fld id="{AC599C75-7E3E-43BD-AECD-1818C2E4B8F5}" type="slidenum">
              <a:rPr lang="en-GB" smtClean="0"/>
              <a:t>‹#›</a:t>
            </a:fld>
            <a:endParaRPr lang="en-GB"/>
          </a:p>
        </p:txBody>
      </p:sp>
    </p:spTree>
    <p:extLst>
      <p:ext uri="{BB962C8B-B14F-4D97-AF65-F5344CB8AC3E}">
        <p14:creationId xmlns:p14="http://schemas.microsoft.com/office/powerpoint/2010/main" val="2668942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1E073-D247-A4AA-D749-38668442536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2C92BC8-E764-DE9E-0219-542CCCBD05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8BD8EB0-B4FC-5CD7-A8E3-5AC1121666C4}"/>
              </a:ext>
            </a:extLst>
          </p:cNvPr>
          <p:cNvSpPr>
            <a:spLocks noGrp="1"/>
          </p:cNvSpPr>
          <p:nvPr>
            <p:ph type="dt" sz="half" idx="10"/>
          </p:nvPr>
        </p:nvSpPr>
        <p:spPr/>
        <p:txBody>
          <a:bodyPr/>
          <a:lstStyle/>
          <a:p>
            <a:fld id="{2D91825B-39BE-412F-A7F9-EA9528B09629}" type="datetime1">
              <a:rPr lang="en-GB" smtClean="0"/>
              <a:t>13/04/2024</a:t>
            </a:fld>
            <a:endParaRPr lang="en-GB"/>
          </a:p>
        </p:txBody>
      </p:sp>
      <p:sp>
        <p:nvSpPr>
          <p:cNvPr id="5" name="Footer Placeholder 4">
            <a:extLst>
              <a:ext uri="{FF2B5EF4-FFF2-40B4-BE49-F238E27FC236}">
                <a16:creationId xmlns:a16="http://schemas.microsoft.com/office/drawing/2014/main" id="{6FEC1D6F-46E3-2412-9E8A-DAEB0F455E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746F96-90AC-8DFA-C8FD-ADF2243B6C41}"/>
              </a:ext>
            </a:extLst>
          </p:cNvPr>
          <p:cNvSpPr>
            <a:spLocks noGrp="1"/>
          </p:cNvSpPr>
          <p:nvPr>
            <p:ph type="sldNum" sz="quarter" idx="12"/>
          </p:nvPr>
        </p:nvSpPr>
        <p:spPr/>
        <p:txBody>
          <a:bodyPr/>
          <a:lstStyle/>
          <a:p>
            <a:fld id="{AC599C75-7E3E-43BD-AECD-1818C2E4B8F5}" type="slidenum">
              <a:rPr lang="en-GB" smtClean="0"/>
              <a:t>‹#›</a:t>
            </a:fld>
            <a:endParaRPr lang="en-GB"/>
          </a:p>
        </p:txBody>
      </p:sp>
    </p:spTree>
    <p:extLst>
      <p:ext uri="{BB962C8B-B14F-4D97-AF65-F5344CB8AC3E}">
        <p14:creationId xmlns:p14="http://schemas.microsoft.com/office/powerpoint/2010/main" val="350034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7193A-2A28-433F-0FD8-1C2EFC4AE86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741556C-F51A-ECE9-D8D8-2941BDB96E1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26A45D5-DCE9-6474-F88A-640EF59BF61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60A28417-C1FC-0AD0-5F24-CC6F8E18F087}"/>
              </a:ext>
            </a:extLst>
          </p:cNvPr>
          <p:cNvSpPr>
            <a:spLocks noGrp="1"/>
          </p:cNvSpPr>
          <p:nvPr>
            <p:ph type="dt" sz="half" idx="10"/>
          </p:nvPr>
        </p:nvSpPr>
        <p:spPr/>
        <p:txBody>
          <a:bodyPr/>
          <a:lstStyle/>
          <a:p>
            <a:fld id="{257F8DB9-5124-44F1-B9C7-65B3B6C408F3}" type="datetime1">
              <a:rPr lang="en-GB" smtClean="0"/>
              <a:t>13/04/2024</a:t>
            </a:fld>
            <a:endParaRPr lang="en-GB"/>
          </a:p>
        </p:txBody>
      </p:sp>
      <p:sp>
        <p:nvSpPr>
          <p:cNvPr id="6" name="Footer Placeholder 5">
            <a:extLst>
              <a:ext uri="{FF2B5EF4-FFF2-40B4-BE49-F238E27FC236}">
                <a16:creationId xmlns:a16="http://schemas.microsoft.com/office/drawing/2014/main" id="{FD0E95ED-2251-1D1A-74BE-1D2C6F0E5A9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7288BCD-B292-9E35-4571-E518962088FB}"/>
              </a:ext>
            </a:extLst>
          </p:cNvPr>
          <p:cNvSpPr>
            <a:spLocks noGrp="1"/>
          </p:cNvSpPr>
          <p:nvPr>
            <p:ph type="sldNum" sz="quarter" idx="12"/>
          </p:nvPr>
        </p:nvSpPr>
        <p:spPr/>
        <p:txBody>
          <a:bodyPr/>
          <a:lstStyle/>
          <a:p>
            <a:fld id="{AC599C75-7E3E-43BD-AECD-1818C2E4B8F5}" type="slidenum">
              <a:rPr lang="en-GB" smtClean="0"/>
              <a:t>‹#›</a:t>
            </a:fld>
            <a:endParaRPr lang="en-GB"/>
          </a:p>
        </p:txBody>
      </p:sp>
    </p:spTree>
    <p:extLst>
      <p:ext uri="{BB962C8B-B14F-4D97-AF65-F5344CB8AC3E}">
        <p14:creationId xmlns:p14="http://schemas.microsoft.com/office/powerpoint/2010/main" val="1678884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FE949-4DD6-12A0-2359-9716ED819652}"/>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D0F0993C-8A3B-4D73-A180-C983C390D3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573AFB4-7B6C-DC4D-B533-776C51D8544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605234EC-3AAB-543F-9D79-4C2113965C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2ABDD4E-E46A-D66F-24E0-ECD82ED5EFE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8A6ACE8E-4ED0-0B3D-5800-396EB83A5D2B}"/>
              </a:ext>
            </a:extLst>
          </p:cNvPr>
          <p:cNvSpPr>
            <a:spLocks noGrp="1"/>
          </p:cNvSpPr>
          <p:nvPr>
            <p:ph type="dt" sz="half" idx="10"/>
          </p:nvPr>
        </p:nvSpPr>
        <p:spPr/>
        <p:txBody>
          <a:bodyPr/>
          <a:lstStyle/>
          <a:p>
            <a:fld id="{794786FE-DEBE-444E-BEE3-5E3050069F54}" type="datetime1">
              <a:rPr lang="en-GB" smtClean="0"/>
              <a:t>13/04/2024</a:t>
            </a:fld>
            <a:endParaRPr lang="en-GB"/>
          </a:p>
        </p:txBody>
      </p:sp>
      <p:sp>
        <p:nvSpPr>
          <p:cNvPr id="8" name="Footer Placeholder 7">
            <a:extLst>
              <a:ext uri="{FF2B5EF4-FFF2-40B4-BE49-F238E27FC236}">
                <a16:creationId xmlns:a16="http://schemas.microsoft.com/office/drawing/2014/main" id="{15AF928B-2BE7-6FB9-F8AE-28085E13A72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82081CA-5F41-6C8E-A76C-F34B5E68FF33}"/>
              </a:ext>
            </a:extLst>
          </p:cNvPr>
          <p:cNvSpPr>
            <a:spLocks noGrp="1"/>
          </p:cNvSpPr>
          <p:nvPr>
            <p:ph type="sldNum" sz="quarter" idx="12"/>
          </p:nvPr>
        </p:nvSpPr>
        <p:spPr/>
        <p:txBody>
          <a:bodyPr/>
          <a:lstStyle/>
          <a:p>
            <a:fld id="{AC599C75-7E3E-43BD-AECD-1818C2E4B8F5}" type="slidenum">
              <a:rPr lang="en-GB" smtClean="0"/>
              <a:t>‹#›</a:t>
            </a:fld>
            <a:endParaRPr lang="en-GB"/>
          </a:p>
        </p:txBody>
      </p:sp>
    </p:spTree>
    <p:extLst>
      <p:ext uri="{BB962C8B-B14F-4D97-AF65-F5344CB8AC3E}">
        <p14:creationId xmlns:p14="http://schemas.microsoft.com/office/powerpoint/2010/main" val="3790936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DAC8C-09B6-DD93-71F7-E10989563584}"/>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5FE7D1F5-5144-DBC5-91D0-D01DB6BBA3DF}"/>
              </a:ext>
            </a:extLst>
          </p:cNvPr>
          <p:cNvSpPr>
            <a:spLocks noGrp="1"/>
          </p:cNvSpPr>
          <p:nvPr>
            <p:ph type="dt" sz="half" idx="10"/>
          </p:nvPr>
        </p:nvSpPr>
        <p:spPr/>
        <p:txBody>
          <a:bodyPr/>
          <a:lstStyle/>
          <a:p>
            <a:fld id="{D01E493A-970E-4C32-8036-D1C792FF2323}" type="datetime1">
              <a:rPr lang="en-GB" smtClean="0"/>
              <a:t>13/04/2024</a:t>
            </a:fld>
            <a:endParaRPr lang="en-GB"/>
          </a:p>
        </p:txBody>
      </p:sp>
      <p:sp>
        <p:nvSpPr>
          <p:cNvPr id="4" name="Footer Placeholder 3">
            <a:extLst>
              <a:ext uri="{FF2B5EF4-FFF2-40B4-BE49-F238E27FC236}">
                <a16:creationId xmlns:a16="http://schemas.microsoft.com/office/drawing/2014/main" id="{5A0202A0-B583-303C-7390-3ED2157988E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90F0A34-535F-E031-4F3D-77C9088F80C2}"/>
              </a:ext>
            </a:extLst>
          </p:cNvPr>
          <p:cNvSpPr>
            <a:spLocks noGrp="1"/>
          </p:cNvSpPr>
          <p:nvPr>
            <p:ph type="sldNum" sz="quarter" idx="12"/>
          </p:nvPr>
        </p:nvSpPr>
        <p:spPr/>
        <p:txBody>
          <a:bodyPr/>
          <a:lstStyle/>
          <a:p>
            <a:fld id="{AC599C75-7E3E-43BD-AECD-1818C2E4B8F5}" type="slidenum">
              <a:rPr lang="en-GB" smtClean="0"/>
              <a:t>‹#›</a:t>
            </a:fld>
            <a:endParaRPr lang="en-GB"/>
          </a:p>
        </p:txBody>
      </p:sp>
    </p:spTree>
    <p:extLst>
      <p:ext uri="{BB962C8B-B14F-4D97-AF65-F5344CB8AC3E}">
        <p14:creationId xmlns:p14="http://schemas.microsoft.com/office/powerpoint/2010/main" val="391041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049BEF-FBD9-C815-FF71-B86D8A1E2014}"/>
              </a:ext>
            </a:extLst>
          </p:cNvPr>
          <p:cNvSpPr>
            <a:spLocks noGrp="1"/>
          </p:cNvSpPr>
          <p:nvPr>
            <p:ph type="dt" sz="half" idx="10"/>
          </p:nvPr>
        </p:nvSpPr>
        <p:spPr/>
        <p:txBody>
          <a:bodyPr/>
          <a:lstStyle/>
          <a:p>
            <a:fld id="{F82A447C-11AD-43CE-A7FD-C6D044B17DE6}" type="datetime1">
              <a:rPr lang="en-GB" smtClean="0"/>
              <a:t>13/04/2024</a:t>
            </a:fld>
            <a:endParaRPr lang="en-GB"/>
          </a:p>
        </p:txBody>
      </p:sp>
      <p:sp>
        <p:nvSpPr>
          <p:cNvPr id="3" name="Footer Placeholder 2">
            <a:extLst>
              <a:ext uri="{FF2B5EF4-FFF2-40B4-BE49-F238E27FC236}">
                <a16:creationId xmlns:a16="http://schemas.microsoft.com/office/drawing/2014/main" id="{65A2FBB4-2855-EC5A-18B9-F7D1952B8FE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1BEF2AF-6E70-2199-517E-89A1F7C63C50}"/>
              </a:ext>
            </a:extLst>
          </p:cNvPr>
          <p:cNvSpPr>
            <a:spLocks noGrp="1"/>
          </p:cNvSpPr>
          <p:nvPr>
            <p:ph type="sldNum" sz="quarter" idx="12"/>
          </p:nvPr>
        </p:nvSpPr>
        <p:spPr/>
        <p:txBody>
          <a:bodyPr/>
          <a:lstStyle/>
          <a:p>
            <a:fld id="{AC599C75-7E3E-43BD-AECD-1818C2E4B8F5}" type="slidenum">
              <a:rPr lang="en-GB" smtClean="0"/>
              <a:t>‹#›</a:t>
            </a:fld>
            <a:endParaRPr lang="en-GB"/>
          </a:p>
        </p:txBody>
      </p:sp>
    </p:spTree>
    <p:extLst>
      <p:ext uri="{BB962C8B-B14F-4D97-AF65-F5344CB8AC3E}">
        <p14:creationId xmlns:p14="http://schemas.microsoft.com/office/powerpoint/2010/main" val="1147836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CDE1A-0A6B-7720-8371-2E524AAC113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E498C186-0E7F-AD96-392A-87E6B436BB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ECD0202D-B586-1D1B-4D26-19A001A841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16BCC92-52B9-C204-C540-5F56FAD9F205}"/>
              </a:ext>
            </a:extLst>
          </p:cNvPr>
          <p:cNvSpPr>
            <a:spLocks noGrp="1"/>
          </p:cNvSpPr>
          <p:nvPr>
            <p:ph type="dt" sz="half" idx="10"/>
          </p:nvPr>
        </p:nvSpPr>
        <p:spPr/>
        <p:txBody>
          <a:bodyPr/>
          <a:lstStyle/>
          <a:p>
            <a:fld id="{F3CFCB01-DE87-4163-9E8B-E589BB786360}" type="datetime1">
              <a:rPr lang="en-GB" smtClean="0"/>
              <a:t>13/04/2024</a:t>
            </a:fld>
            <a:endParaRPr lang="en-GB"/>
          </a:p>
        </p:txBody>
      </p:sp>
      <p:sp>
        <p:nvSpPr>
          <p:cNvPr id="6" name="Footer Placeholder 5">
            <a:extLst>
              <a:ext uri="{FF2B5EF4-FFF2-40B4-BE49-F238E27FC236}">
                <a16:creationId xmlns:a16="http://schemas.microsoft.com/office/drawing/2014/main" id="{45058823-8B7C-8E9F-B4EB-1B99E195AC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7DD3ED7-1910-3830-CF5C-06A0C3FB373A}"/>
              </a:ext>
            </a:extLst>
          </p:cNvPr>
          <p:cNvSpPr>
            <a:spLocks noGrp="1"/>
          </p:cNvSpPr>
          <p:nvPr>
            <p:ph type="sldNum" sz="quarter" idx="12"/>
          </p:nvPr>
        </p:nvSpPr>
        <p:spPr/>
        <p:txBody>
          <a:bodyPr/>
          <a:lstStyle/>
          <a:p>
            <a:fld id="{AC599C75-7E3E-43BD-AECD-1818C2E4B8F5}" type="slidenum">
              <a:rPr lang="en-GB" smtClean="0"/>
              <a:t>‹#›</a:t>
            </a:fld>
            <a:endParaRPr lang="en-GB"/>
          </a:p>
        </p:txBody>
      </p:sp>
    </p:spTree>
    <p:extLst>
      <p:ext uri="{BB962C8B-B14F-4D97-AF65-F5344CB8AC3E}">
        <p14:creationId xmlns:p14="http://schemas.microsoft.com/office/powerpoint/2010/main" val="1172459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76B54-1D3A-B893-1D74-EE13D3E4673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FEFE05E8-E716-6436-50C8-F51E7F3AED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696BF67-BA2C-4F16-8DD5-664CA4FEC6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4CF9A0F-4842-F727-A844-E4C4EB1F3B9F}"/>
              </a:ext>
            </a:extLst>
          </p:cNvPr>
          <p:cNvSpPr>
            <a:spLocks noGrp="1"/>
          </p:cNvSpPr>
          <p:nvPr>
            <p:ph type="dt" sz="half" idx="10"/>
          </p:nvPr>
        </p:nvSpPr>
        <p:spPr/>
        <p:txBody>
          <a:bodyPr/>
          <a:lstStyle/>
          <a:p>
            <a:fld id="{F6A588D1-1CF0-444F-AC35-002EC6CD4EE2}" type="datetime1">
              <a:rPr lang="en-GB" smtClean="0"/>
              <a:t>13/04/2024</a:t>
            </a:fld>
            <a:endParaRPr lang="en-GB"/>
          </a:p>
        </p:txBody>
      </p:sp>
      <p:sp>
        <p:nvSpPr>
          <p:cNvPr id="6" name="Footer Placeholder 5">
            <a:extLst>
              <a:ext uri="{FF2B5EF4-FFF2-40B4-BE49-F238E27FC236}">
                <a16:creationId xmlns:a16="http://schemas.microsoft.com/office/drawing/2014/main" id="{10E4B2FD-3BF3-7095-5FC4-7EAD470382C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C08CCDE-1A93-ADAB-EE4B-1FEADE2DB01D}"/>
              </a:ext>
            </a:extLst>
          </p:cNvPr>
          <p:cNvSpPr>
            <a:spLocks noGrp="1"/>
          </p:cNvSpPr>
          <p:nvPr>
            <p:ph type="sldNum" sz="quarter" idx="12"/>
          </p:nvPr>
        </p:nvSpPr>
        <p:spPr/>
        <p:txBody>
          <a:bodyPr/>
          <a:lstStyle/>
          <a:p>
            <a:fld id="{AC599C75-7E3E-43BD-AECD-1818C2E4B8F5}" type="slidenum">
              <a:rPr lang="en-GB" smtClean="0"/>
              <a:t>‹#›</a:t>
            </a:fld>
            <a:endParaRPr lang="en-GB"/>
          </a:p>
        </p:txBody>
      </p:sp>
    </p:spTree>
    <p:extLst>
      <p:ext uri="{BB962C8B-B14F-4D97-AF65-F5344CB8AC3E}">
        <p14:creationId xmlns:p14="http://schemas.microsoft.com/office/powerpoint/2010/main" val="3032728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B3228-3E15-0361-78D4-154BE7E8E05A}"/>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4BDC5E0C-ED78-DA5F-0D0B-55FB99965BC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EE26A8C-F765-C64B-0D8C-AA8AABADFB90}"/>
              </a:ext>
            </a:extLst>
          </p:cNvPr>
          <p:cNvSpPr>
            <a:spLocks noGrp="1"/>
          </p:cNvSpPr>
          <p:nvPr>
            <p:ph type="dt" sz="half" idx="10"/>
          </p:nvPr>
        </p:nvSpPr>
        <p:spPr/>
        <p:txBody>
          <a:bodyPr/>
          <a:lstStyle/>
          <a:p>
            <a:fld id="{DDAB96AA-C9EA-4F9F-935C-6A8403B2729B}" type="datetime1">
              <a:rPr lang="en-GB" smtClean="0"/>
              <a:t>13/04/2024</a:t>
            </a:fld>
            <a:endParaRPr lang="en-GB"/>
          </a:p>
        </p:txBody>
      </p:sp>
      <p:sp>
        <p:nvSpPr>
          <p:cNvPr id="5" name="Footer Placeholder 4">
            <a:extLst>
              <a:ext uri="{FF2B5EF4-FFF2-40B4-BE49-F238E27FC236}">
                <a16:creationId xmlns:a16="http://schemas.microsoft.com/office/drawing/2014/main" id="{DF75BE04-9A1E-1F68-AAE9-9AFCBA7C0A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2F3997-5E4C-D2E5-A78F-D511A1639135}"/>
              </a:ext>
            </a:extLst>
          </p:cNvPr>
          <p:cNvSpPr>
            <a:spLocks noGrp="1"/>
          </p:cNvSpPr>
          <p:nvPr>
            <p:ph type="sldNum" sz="quarter" idx="12"/>
          </p:nvPr>
        </p:nvSpPr>
        <p:spPr/>
        <p:txBody>
          <a:bodyPr/>
          <a:lstStyle/>
          <a:p>
            <a:fld id="{AC599C75-7E3E-43BD-AECD-1818C2E4B8F5}" type="slidenum">
              <a:rPr lang="en-GB" smtClean="0"/>
              <a:t>‹#›</a:t>
            </a:fld>
            <a:endParaRPr lang="en-GB"/>
          </a:p>
        </p:txBody>
      </p:sp>
    </p:spTree>
    <p:extLst>
      <p:ext uri="{BB962C8B-B14F-4D97-AF65-F5344CB8AC3E}">
        <p14:creationId xmlns:p14="http://schemas.microsoft.com/office/powerpoint/2010/main" val="1199979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C0F247-A74A-9EA3-EF84-2D697AD27C50}"/>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9606C606-D129-1697-8B2C-BB8C84C9D55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F71A0D6-008A-CF87-D74E-6ACC74627862}"/>
              </a:ext>
            </a:extLst>
          </p:cNvPr>
          <p:cNvSpPr>
            <a:spLocks noGrp="1"/>
          </p:cNvSpPr>
          <p:nvPr>
            <p:ph type="dt" sz="half" idx="10"/>
          </p:nvPr>
        </p:nvSpPr>
        <p:spPr/>
        <p:txBody>
          <a:bodyPr/>
          <a:lstStyle/>
          <a:p>
            <a:fld id="{7E2B19C5-D0C7-465A-A5E2-54CDF67854A8}" type="datetime1">
              <a:rPr lang="en-GB" smtClean="0"/>
              <a:t>13/04/2024</a:t>
            </a:fld>
            <a:endParaRPr lang="en-GB"/>
          </a:p>
        </p:txBody>
      </p:sp>
      <p:sp>
        <p:nvSpPr>
          <p:cNvPr id="5" name="Footer Placeholder 4">
            <a:extLst>
              <a:ext uri="{FF2B5EF4-FFF2-40B4-BE49-F238E27FC236}">
                <a16:creationId xmlns:a16="http://schemas.microsoft.com/office/drawing/2014/main" id="{AFCC49D5-DD41-DDC3-C4CA-C76ECEA83C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3F1B6D-61DF-05A4-AC94-32446A76F09A}"/>
              </a:ext>
            </a:extLst>
          </p:cNvPr>
          <p:cNvSpPr>
            <a:spLocks noGrp="1"/>
          </p:cNvSpPr>
          <p:nvPr>
            <p:ph type="sldNum" sz="quarter" idx="12"/>
          </p:nvPr>
        </p:nvSpPr>
        <p:spPr/>
        <p:txBody>
          <a:bodyPr/>
          <a:lstStyle/>
          <a:p>
            <a:fld id="{AC599C75-7E3E-43BD-AECD-1818C2E4B8F5}" type="slidenum">
              <a:rPr lang="en-GB" smtClean="0"/>
              <a:t>‹#›</a:t>
            </a:fld>
            <a:endParaRPr lang="en-GB"/>
          </a:p>
        </p:txBody>
      </p:sp>
    </p:spTree>
    <p:extLst>
      <p:ext uri="{BB962C8B-B14F-4D97-AF65-F5344CB8AC3E}">
        <p14:creationId xmlns:p14="http://schemas.microsoft.com/office/powerpoint/2010/main" val="403163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chemeClr val="accent6">
                <a:lumMod val="60000"/>
                <a:lumOff val="40000"/>
              </a:schemeClr>
            </a:gs>
          </a:gsLst>
          <a:lin ang="18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A39CB6-F836-5AB4-6F25-8C97CCFF7E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32F032E2-4D5E-9A33-B4DF-FA40BF1E53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94DA818-6C5E-3CCF-DEC9-99B2DC54DB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C4689B-8602-4D43-BA25-E0B20FBAE6CD}" type="datetime1">
              <a:rPr lang="en-GB" smtClean="0"/>
              <a:t>13/04/2024</a:t>
            </a:fld>
            <a:endParaRPr lang="en-GB"/>
          </a:p>
        </p:txBody>
      </p:sp>
      <p:sp>
        <p:nvSpPr>
          <p:cNvPr id="5" name="Footer Placeholder 4">
            <a:extLst>
              <a:ext uri="{FF2B5EF4-FFF2-40B4-BE49-F238E27FC236}">
                <a16:creationId xmlns:a16="http://schemas.microsoft.com/office/drawing/2014/main" id="{12659D31-6EAC-FA1C-2A07-C3761BB4E9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CA2C399-470D-3E31-44ED-927967022D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599C75-7E3E-43BD-AECD-1818C2E4B8F5}" type="slidenum">
              <a:rPr lang="en-GB" smtClean="0"/>
              <a:t>‹#›</a:t>
            </a:fld>
            <a:endParaRPr lang="en-GB"/>
          </a:p>
        </p:txBody>
      </p:sp>
    </p:spTree>
    <p:extLst>
      <p:ext uri="{BB962C8B-B14F-4D97-AF65-F5344CB8AC3E}">
        <p14:creationId xmlns:p14="http://schemas.microsoft.com/office/powerpoint/2010/main" val="3823002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9.emf"/><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hyperlink" Target="https://en.wikipedia.org/wiki/Fortune_500"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02D4F-6496-A78C-435C-5EB6CC2ACFBC}"/>
              </a:ext>
            </a:extLst>
          </p:cNvPr>
          <p:cNvSpPr>
            <a:spLocks noGrp="1"/>
          </p:cNvSpPr>
          <p:nvPr>
            <p:ph type="ctrTitle"/>
          </p:nvPr>
        </p:nvSpPr>
        <p:spPr/>
        <p:txBody>
          <a:bodyPr>
            <a:normAutofit/>
          </a:bodyPr>
          <a:lstStyle/>
          <a:p>
            <a:r>
              <a:rPr lang="en-GB" sz="3200" dirty="0"/>
              <a:t>Computing, from the beginning, </a:t>
            </a:r>
            <a:br>
              <a:rPr lang="en-GB" sz="3200" dirty="0"/>
            </a:br>
            <a:r>
              <a:rPr lang="en-GB" sz="3200" dirty="0"/>
              <a:t>   ….. and a little later</a:t>
            </a:r>
          </a:p>
        </p:txBody>
      </p:sp>
      <p:sp>
        <p:nvSpPr>
          <p:cNvPr id="3" name="Subtitle 2">
            <a:extLst>
              <a:ext uri="{FF2B5EF4-FFF2-40B4-BE49-F238E27FC236}">
                <a16:creationId xmlns:a16="http://schemas.microsoft.com/office/drawing/2014/main" id="{3906B0F0-3AA5-F028-8870-FD94D0423E12}"/>
              </a:ext>
            </a:extLst>
          </p:cNvPr>
          <p:cNvSpPr>
            <a:spLocks noGrp="1"/>
          </p:cNvSpPr>
          <p:nvPr>
            <p:ph type="subTitle" idx="1"/>
          </p:nvPr>
        </p:nvSpPr>
        <p:spPr/>
        <p:txBody>
          <a:bodyPr/>
          <a:lstStyle/>
          <a:p>
            <a:r>
              <a:rPr lang="en-GB" dirty="0"/>
              <a:t>Mike Masterson</a:t>
            </a:r>
          </a:p>
        </p:txBody>
      </p:sp>
      <p:sp>
        <p:nvSpPr>
          <p:cNvPr id="4" name="Slide Number Placeholder 3">
            <a:extLst>
              <a:ext uri="{FF2B5EF4-FFF2-40B4-BE49-F238E27FC236}">
                <a16:creationId xmlns:a16="http://schemas.microsoft.com/office/drawing/2014/main" id="{B1C86EBC-4458-57CF-1BAF-C240BD44FB4F}"/>
              </a:ext>
            </a:extLst>
          </p:cNvPr>
          <p:cNvSpPr>
            <a:spLocks noGrp="1"/>
          </p:cNvSpPr>
          <p:nvPr>
            <p:ph type="sldNum" sz="quarter" idx="12"/>
          </p:nvPr>
        </p:nvSpPr>
        <p:spPr/>
        <p:txBody>
          <a:bodyPr/>
          <a:lstStyle/>
          <a:p>
            <a:fld id="{AC599C75-7E3E-43BD-AECD-1818C2E4B8F5}" type="slidenum">
              <a:rPr lang="en-GB" smtClean="0"/>
              <a:t>1</a:t>
            </a:fld>
            <a:endParaRPr lang="en-GB"/>
          </a:p>
        </p:txBody>
      </p:sp>
    </p:spTree>
    <p:extLst>
      <p:ext uri="{BB962C8B-B14F-4D97-AF65-F5344CB8AC3E}">
        <p14:creationId xmlns:p14="http://schemas.microsoft.com/office/powerpoint/2010/main" val="2921325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FF677-6152-8716-6EAA-4CD8C6D97579}"/>
              </a:ext>
            </a:extLst>
          </p:cNvPr>
          <p:cNvSpPr>
            <a:spLocks noGrp="1"/>
          </p:cNvSpPr>
          <p:nvPr>
            <p:ph type="title"/>
          </p:nvPr>
        </p:nvSpPr>
        <p:spPr>
          <a:xfrm>
            <a:off x="414131" y="365125"/>
            <a:ext cx="4926495" cy="1325563"/>
          </a:xfrm>
        </p:spPr>
        <p:txBody>
          <a:bodyPr>
            <a:normAutofit/>
          </a:bodyPr>
          <a:lstStyle/>
          <a:p>
            <a:r>
              <a:rPr lang="en-GB" sz="3200" dirty="0"/>
              <a:t>Earliest days - ENIAC</a:t>
            </a:r>
            <a:br>
              <a:rPr lang="en-GB" sz="1800" dirty="0"/>
            </a:br>
            <a:endParaRPr lang="en-GB" sz="3200" dirty="0"/>
          </a:p>
        </p:txBody>
      </p:sp>
      <p:sp>
        <p:nvSpPr>
          <p:cNvPr id="3" name="Content Placeholder 2">
            <a:extLst>
              <a:ext uri="{FF2B5EF4-FFF2-40B4-BE49-F238E27FC236}">
                <a16:creationId xmlns:a16="http://schemas.microsoft.com/office/drawing/2014/main" id="{0FF3D598-C9A4-11E8-F18D-1C4C4EA65A8C}"/>
              </a:ext>
            </a:extLst>
          </p:cNvPr>
          <p:cNvSpPr>
            <a:spLocks noGrp="1"/>
          </p:cNvSpPr>
          <p:nvPr>
            <p:ph sz="half" idx="1"/>
          </p:nvPr>
        </p:nvSpPr>
        <p:spPr>
          <a:xfrm>
            <a:off x="487472" y="1099116"/>
            <a:ext cx="4952319" cy="5162537"/>
          </a:xfrm>
        </p:spPr>
        <p:txBody>
          <a:bodyPr>
            <a:noAutofit/>
          </a:bodyPr>
          <a:lstStyle/>
          <a:p>
            <a:endParaRPr lang="en-GB" sz="1800" dirty="0"/>
          </a:p>
          <a:p>
            <a:r>
              <a:rPr lang="en-GB" sz="1800" dirty="0"/>
              <a:t>Electronic Numerical Integrator and Computer</a:t>
            </a:r>
          </a:p>
          <a:p>
            <a:r>
              <a:rPr lang="en-GB" sz="1800" dirty="0"/>
              <a:t>1945 to 1955</a:t>
            </a:r>
          </a:p>
          <a:p>
            <a:r>
              <a:rPr lang="en-GB" sz="1800" dirty="0"/>
              <a:t>18k vacuum tubes, 500k hand soldered junctions</a:t>
            </a:r>
          </a:p>
          <a:p>
            <a:pPr marL="0" indent="0">
              <a:buNone/>
            </a:pPr>
            <a:r>
              <a:rPr lang="en-GB" sz="1800" dirty="0"/>
              <a:t>      ….had no memory </a:t>
            </a:r>
          </a:p>
          <a:p>
            <a:r>
              <a:rPr lang="en-GB" sz="1800" dirty="0"/>
              <a:t>5k operations/sec,</a:t>
            </a:r>
          </a:p>
          <a:p>
            <a:pPr marL="0" indent="0">
              <a:buNone/>
            </a:pPr>
            <a:r>
              <a:rPr lang="en-GB" sz="1800" dirty="0"/>
              <a:t>      ….existing mechanical m/c needed 2 sec/op. </a:t>
            </a:r>
          </a:p>
          <a:p>
            <a:r>
              <a:rPr lang="en-GB" sz="1800" dirty="0"/>
              <a:t>Tubes burnt every day, could only work ½ day</a:t>
            </a:r>
          </a:p>
          <a:p>
            <a:r>
              <a:rPr lang="en-GB" sz="1800" dirty="0"/>
              <a:t>30 tons</a:t>
            </a:r>
          </a:p>
          <a:p>
            <a:r>
              <a:rPr lang="en-GB" sz="1800" dirty="0"/>
              <a:t>8ft tall x 3ft deep x 100ft long</a:t>
            </a:r>
          </a:p>
          <a:p>
            <a:r>
              <a:rPr lang="en-GB" sz="1800" dirty="0"/>
              <a:t>Programmed by altering config of the racks</a:t>
            </a:r>
          </a:p>
          <a:p>
            <a:pPr marL="0" indent="0">
              <a:buNone/>
            </a:pPr>
            <a:r>
              <a:rPr lang="en-GB" sz="1800" dirty="0"/>
              <a:t>     ….required weeks  </a:t>
            </a:r>
          </a:p>
          <a:p>
            <a:r>
              <a:rPr lang="en-GB" sz="1800" dirty="0"/>
              <a:t>50</a:t>
            </a:r>
            <a:r>
              <a:rPr lang="en-GB" sz="1800" baseline="30000" dirty="0"/>
              <a:t>th</a:t>
            </a:r>
            <a:r>
              <a:rPr lang="en-GB" sz="1800" dirty="0"/>
              <a:t> anniversary, replica chip 7mm x 5mm  </a:t>
            </a:r>
          </a:p>
        </p:txBody>
      </p:sp>
      <p:grpSp>
        <p:nvGrpSpPr>
          <p:cNvPr id="10" name="Group 9">
            <a:extLst>
              <a:ext uri="{FF2B5EF4-FFF2-40B4-BE49-F238E27FC236}">
                <a16:creationId xmlns:a16="http://schemas.microsoft.com/office/drawing/2014/main" id="{C3ED3980-18AE-778D-66DD-20686E7396AE}"/>
              </a:ext>
            </a:extLst>
          </p:cNvPr>
          <p:cNvGrpSpPr/>
          <p:nvPr/>
        </p:nvGrpSpPr>
        <p:grpSpPr>
          <a:xfrm>
            <a:off x="5804647" y="242943"/>
            <a:ext cx="4565418" cy="4041592"/>
            <a:chOff x="5208299" y="242943"/>
            <a:chExt cx="4565418" cy="4041592"/>
          </a:xfrm>
        </p:grpSpPr>
        <p:pic>
          <p:nvPicPr>
            <p:cNvPr id="6" name="Picture 5">
              <a:extLst>
                <a:ext uri="{FF2B5EF4-FFF2-40B4-BE49-F238E27FC236}">
                  <a16:creationId xmlns:a16="http://schemas.microsoft.com/office/drawing/2014/main" id="{4469F68B-04CC-BF40-1B02-5FD5CD05D1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7464" y="242943"/>
              <a:ext cx="4466253" cy="3687766"/>
            </a:xfrm>
            <a:prstGeom prst="rect">
              <a:avLst/>
            </a:prstGeom>
          </p:spPr>
        </p:pic>
        <p:sp>
          <p:nvSpPr>
            <p:cNvPr id="7" name="TextBox 6">
              <a:extLst>
                <a:ext uri="{FF2B5EF4-FFF2-40B4-BE49-F238E27FC236}">
                  <a16:creationId xmlns:a16="http://schemas.microsoft.com/office/drawing/2014/main" id="{BBEFCAC1-D1B5-565C-A0E3-F3984BE58E41}"/>
                </a:ext>
              </a:extLst>
            </p:cNvPr>
            <p:cNvSpPr txBox="1"/>
            <p:nvPr/>
          </p:nvSpPr>
          <p:spPr>
            <a:xfrm>
              <a:off x="5208299" y="3915203"/>
              <a:ext cx="2493631" cy="369332"/>
            </a:xfrm>
            <a:prstGeom prst="rect">
              <a:avLst/>
            </a:prstGeom>
            <a:noFill/>
          </p:spPr>
          <p:txBody>
            <a:bodyPr wrap="none" rtlCol="0">
              <a:spAutoFit/>
            </a:bodyPr>
            <a:lstStyle/>
            <a:p>
              <a:r>
                <a:rPr lang="en-GB" dirty="0"/>
                <a:t>Image from Shutterstock</a:t>
              </a:r>
            </a:p>
          </p:txBody>
        </p:sp>
      </p:grpSp>
      <p:grpSp>
        <p:nvGrpSpPr>
          <p:cNvPr id="9" name="Group 8">
            <a:extLst>
              <a:ext uri="{FF2B5EF4-FFF2-40B4-BE49-F238E27FC236}">
                <a16:creationId xmlns:a16="http://schemas.microsoft.com/office/drawing/2014/main" id="{CF95A2B0-D64C-3AD3-0677-A26FB701A3F5}"/>
              </a:ext>
            </a:extLst>
          </p:cNvPr>
          <p:cNvGrpSpPr/>
          <p:nvPr/>
        </p:nvGrpSpPr>
        <p:grpSpPr>
          <a:xfrm>
            <a:off x="8239066" y="3723861"/>
            <a:ext cx="3807934" cy="2955517"/>
            <a:chOff x="10754141" y="2890513"/>
            <a:chExt cx="4202006" cy="3186204"/>
          </a:xfrm>
        </p:grpSpPr>
        <p:pic>
          <p:nvPicPr>
            <p:cNvPr id="5" name="Picture 4">
              <a:extLst>
                <a:ext uri="{FF2B5EF4-FFF2-40B4-BE49-F238E27FC236}">
                  <a16:creationId xmlns:a16="http://schemas.microsoft.com/office/drawing/2014/main" id="{300ECCFD-4D78-D192-4CC1-B13695F8DA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32043" y="2890513"/>
              <a:ext cx="4124104" cy="2788045"/>
            </a:xfrm>
            <a:prstGeom prst="rect">
              <a:avLst/>
            </a:prstGeom>
          </p:spPr>
        </p:pic>
        <p:sp>
          <p:nvSpPr>
            <p:cNvPr id="8" name="TextBox 7">
              <a:extLst>
                <a:ext uri="{FF2B5EF4-FFF2-40B4-BE49-F238E27FC236}">
                  <a16:creationId xmlns:a16="http://schemas.microsoft.com/office/drawing/2014/main" id="{F24DB32D-15D7-5DAB-9BB1-1525A97273FD}"/>
                </a:ext>
              </a:extLst>
            </p:cNvPr>
            <p:cNvSpPr txBox="1"/>
            <p:nvPr/>
          </p:nvSpPr>
          <p:spPr>
            <a:xfrm>
              <a:off x="10754141" y="5678558"/>
              <a:ext cx="2579329" cy="398159"/>
            </a:xfrm>
            <a:prstGeom prst="rect">
              <a:avLst/>
            </a:prstGeom>
            <a:noFill/>
          </p:spPr>
          <p:txBody>
            <a:bodyPr wrap="none" rtlCol="0">
              <a:spAutoFit/>
            </a:bodyPr>
            <a:lstStyle/>
            <a:p>
              <a:r>
                <a:rPr lang="en-GB" dirty="0"/>
                <a:t>US Army photographer</a:t>
              </a:r>
            </a:p>
          </p:txBody>
        </p:sp>
      </p:grpSp>
      <p:sp>
        <p:nvSpPr>
          <p:cNvPr id="4" name="Slide Number Placeholder 3">
            <a:extLst>
              <a:ext uri="{FF2B5EF4-FFF2-40B4-BE49-F238E27FC236}">
                <a16:creationId xmlns:a16="http://schemas.microsoft.com/office/drawing/2014/main" id="{46CFBDD3-B0B8-064F-2F89-8622DF3FFB03}"/>
              </a:ext>
            </a:extLst>
          </p:cNvPr>
          <p:cNvSpPr>
            <a:spLocks noGrp="1"/>
          </p:cNvSpPr>
          <p:nvPr>
            <p:ph type="sldNum" sz="quarter" idx="12"/>
          </p:nvPr>
        </p:nvSpPr>
        <p:spPr/>
        <p:txBody>
          <a:bodyPr/>
          <a:lstStyle/>
          <a:p>
            <a:fld id="{AC599C75-7E3E-43BD-AECD-1818C2E4B8F5}" type="slidenum">
              <a:rPr lang="en-GB" smtClean="0"/>
              <a:t>2</a:t>
            </a:fld>
            <a:endParaRPr lang="en-GB"/>
          </a:p>
        </p:txBody>
      </p:sp>
    </p:spTree>
    <p:extLst>
      <p:ext uri="{BB962C8B-B14F-4D97-AF65-F5344CB8AC3E}">
        <p14:creationId xmlns:p14="http://schemas.microsoft.com/office/powerpoint/2010/main" val="2316355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additive="base">
                                        <p:cTn id="2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additive="base">
                                        <p:cTn id="2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 calcmode="lin" valueType="num">
                                      <p:cBhvr additive="base">
                                        <p:cTn id="3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 calcmode="lin" valueType="num">
                                      <p:cBhvr additive="base">
                                        <p:cTn id="4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ppt_x"/>
                                          </p:val>
                                        </p:tav>
                                        <p:tav tm="100000">
                                          <p:val>
                                            <p:strVal val="#ppt_x"/>
                                          </p:val>
                                        </p:tav>
                                      </p:tavLst>
                                    </p:anim>
                                    <p:anim calcmode="lin" valueType="num">
                                      <p:cBhvr additive="base">
                                        <p:cTn id="5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anim calcmode="lin" valueType="num">
                                      <p:cBhvr additive="base">
                                        <p:cTn id="5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5E1A9214-6AD5-C8A2-65BD-D4572CBEFE8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884716" y="4748890"/>
            <a:ext cx="3776538" cy="1853192"/>
          </a:xfrm>
        </p:spPr>
      </p:pic>
      <p:pic>
        <p:nvPicPr>
          <p:cNvPr id="1026" name="Picture 2">
            <a:extLst>
              <a:ext uri="{FF2B5EF4-FFF2-40B4-BE49-F238E27FC236}">
                <a16:creationId xmlns:a16="http://schemas.microsoft.com/office/drawing/2014/main" id="{112C2234-DD40-E711-F16F-E11251093704}"/>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553653" y="342927"/>
            <a:ext cx="4794505" cy="393589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D9056DA-49E4-1D0F-5801-38828CCFA823}"/>
              </a:ext>
            </a:extLst>
          </p:cNvPr>
          <p:cNvSpPr txBox="1"/>
          <p:nvPr/>
        </p:nvSpPr>
        <p:spPr>
          <a:xfrm>
            <a:off x="6553653" y="4278822"/>
            <a:ext cx="3396571" cy="307777"/>
          </a:xfrm>
          <a:prstGeom prst="rect">
            <a:avLst/>
          </a:prstGeom>
          <a:noFill/>
        </p:spPr>
        <p:txBody>
          <a:bodyPr wrap="none" rtlCol="0">
            <a:spAutoFit/>
          </a:bodyPr>
          <a:lstStyle/>
          <a:p>
            <a:r>
              <a:rPr lang="en-GB" sz="1400" dirty="0"/>
              <a:t>By US Census Bureau Employees, from Wiki</a:t>
            </a:r>
          </a:p>
        </p:txBody>
      </p:sp>
      <p:sp>
        <p:nvSpPr>
          <p:cNvPr id="8" name="TextBox 7">
            <a:extLst>
              <a:ext uri="{FF2B5EF4-FFF2-40B4-BE49-F238E27FC236}">
                <a16:creationId xmlns:a16="http://schemas.microsoft.com/office/drawing/2014/main" id="{BA16B2A5-A41A-2EFB-8A1B-DF72B9FED607}"/>
              </a:ext>
            </a:extLst>
          </p:cNvPr>
          <p:cNvSpPr txBox="1"/>
          <p:nvPr/>
        </p:nvSpPr>
        <p:spPr>
          <a:xfrm>
            <a:off x="10665310" y="4841654"/>
            <a:ext cx="1309391" cy="1600438"/>
          </a:xfrm>
          <a:prstGeom prst="rect">
            <a:avLst/>
          </a:prstGeom>
          <a:noFill/>
        </p:spPr>
        <p:txBody>
          <a:bodyPr wrap="square" rtlCol="0">
            <a:spAutoFit/>
          </a:bodyPr>
          <a:lstStyle/>
          <a:p>
            <a:r>
              <a:rPr lang="en-GB" sz="1400" dirty="0"/>
              <a:t>Mercury Delay Line Register</a:t>
            </a:r>
          </a:p>
          <a:p>
            <a:r>
              <a:rPr lang="en-GB" sz="1400" dirty="0"/>
              <a:t>- By Ed </a:t>
            </a:r>
            <a:r>
              <a:rPr lang="en-GB" sz="1400" dirty="0" err="1"/>
              <a:t>Thelen</a:t>
            </a:r>
            <a:r>
              <a:rPr lang="en-GB" sz="1400" dirty="0"/>
              <a:t>, in Computer History Museum, from Wiki</a:t>
            </a:r>
          </a:p>
        </p:txBody>
      </p:sp>
      <p:sp>
        <p:nvSpPr>
          <p:cNvPr id="9" name="Title 1">
            <a:extLst>
              <a:ext uri="{FF2B5EF4-FFF2-40B4-BE49-F238E27FC236}">
                <a16:creationId xmlns:a16="http://schemas.microsoft.com/office/drawing/2014/main" id="{FE4E7BDA-D5A6-3407-32C5-B62C7F704365}"/>
              </a:ext>
            </a:extLst>
          </p:cNvPr>
          <p:cNvSpPr>
            <a:spLocks noGrp="1"/>
          </p:cNvSpPr>
          <p:nvPr>
            <p:ph type="title"/>
          </p:nvPr>
        </p:nvSpPr>
        <p:spPr>
          <a:xfrm>
            <a:off x="361122" y="365125"/>
            <a:ext cx="5025432" cy="1325563"/>
          </a:xfrm>
        </p:spPr>
        <p:txBody>
          <a:bodyPr>
            <a:normAutofit/>
          </a:bodyPr>
          <a:lstStyle/>
          <a:p>
            <a:r>
              <a:rPr lang="en-GB" sz="3200" dirty="0"/>
              <a:t>UNIVAC 1</a:t>
            </a:r>
            <a:br>
              <a:rPr lang="en-GB" sz="1800" dirty="0"/>
            </a:br>
            <a:endParaRPr lang="en-GB" sz="3200" dirty="0"/>
          </a:p>
        </p:txBody>
      </p:sp>
      <p:sp>
        <p:nvSpPr>
          <p:cNvPr id="10" name="Content Placeholder 2">
            <a:extLst>
              <a:ext uri="{FF2B5EF4-FFF2-40B4-BE49-F238E27FC236}">
                <a16:creationId xmlns:a16="http://schemas.microsoft.com/office/drawing/2014/main" id="{27AACD78-A987-7E18-8E86-C97D732279B4}"/>
              </a:ext>
            </a:extLst>
          </p:cNvPr>
          <p:cNvSpPr txBox="1">
            <a:spLocks/>
          </p:cNvSpPr>
          <p:nvPr/>
        </p:nvSpPr>
        <p:spPr>
          <a:xfrm>
            <a:off x="487472" y="1099117"/>
            <a:ext cx="5025432" cy="53937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800" dirty="0"/>
          </a:p>
          <a:p>
            <a:r>
              <a:rPr lang="en-GB" sz="1800" dirty="0"/>
              <a:t>Universal Automatic Computer 1</a:t>
            </a:r>
          </a:p>
          <a:p>
            <a:r>
              <a:rPr lang="en-GB" sz="1800" dirty="0"/>
              <a:t>1951 to 1963</a:t>
            </a:r>
          </a:p>
          <a:p>
            <a:r>
              <a:rPr lang="en-GB" sz="1800" dirty="0"/>
              <a:t>16 clients, used 46 m/c</a:t>
            </a:r>
          </a:p>
          <a:p>
            <a:r>
              <a:rPr lang="en-GB" sz="1800" dirty="0"/>
              <a:t>‘Only’ 6100 vacuum tubes, in CPU / ALU</a:t>
            </a:r>
          </a:p>
          <a:p>
            <a:r>
              <a:rPr lang="en-GB" sz="1800" dirty="0"/>
              <a:t>2k operations/sec,</a:t>
            </a:r>
          </a:p>
          <a:p>
            <a:r>
              <a:rPr lang="en-GB" sz="1800" dirty="0"/>
              <a:t>8 tons</a:t>
            </a:r>
          </a:p>
          <a:p>
            <a:r>
              <a:rPr lang="en-GB" sz="1800" dirty="0"/>
              <a:t>8ft tall x 5ft deep x 14ft long</a:t>
            </a:r>
          </a:p>
          <a:p>
            <a:r>
              <a:rPr lang="en-GB" sz="1800" dirty="0"/>
              <a:t>12k memory, in 100 mercury delay-line registers</a:t>
            </a:r>
          </a:p>
          <a:p>
            <a:r>
              <a:rPr lang="en-GB" sz="1800" dirty="0"/>
              <a:t>Art Stratman told me (1979) you needed to calculate when your desired data would be available:</a:t>
            </a:r>
          </a:p>
          <a:p>
            <a:pPr lvl="1"/>
            <a:r>
              <a:rPr lang="en-GB" sz="1800" dirty="0"/>
              <a:t>Addition: 525 microsecs</a:t>
            </a:r>
          </a:p>
          <a:p>
            <a:pPr lvl="1"/>
            <a:r>
              <a:rPr lang="en-GB" sz="1800" dirty="0"/>
              <a:t>Multiplication: 2150 microsecs</a:t>
            </a:r>
          </a:p>
          <a:p>
            <a:pPr lvl="1"/>
            <a:r>
              <a:rPr lang="en-GB" sz="1800" dirty="0"/>
              <a:t>It seems there might have been 12 </a:t>
            </a:r>
            <a:r>
              <a:rPr lang="en-GB" sz="1800" dirty="0" err="1"/>
              <a:t>datas</a:t>
            </a:r>
            <a:r>
              <a:rPr lang="en-GB" sz="1800" dirty="0"/>
              <a:t> in each bath</a:t>
            </a:r>
          </a:p>
          <a:p>
            <a:pPr marL="0" indent="0">
              <a:buNone/>
            </a:pPr>
            <a:endParaRPr lang="en-GB" sz="1800" dirty="0"/>
          </a:p>
          <a:p>
            <a:pPr marL="0" indent="0">
              <a:buNone/>
            </a:pPr>
            <a:r>
              <a:rPr lang="en-GB" sz="1800" dirty="0"/>
              <a:t>  </a:t>
            </a:r>
          </a:p>
        </p:txBody>
      </p:sp>
      <p:sp>
        <p:nvSpPr>
          <p:cNvPr id="2" name="Oval 1">
            <a:extLst>
              <a:ext uri="{FF2B5EF4-FFF2-40B4-BE49-F238E27FC236}">
                <a16:creationId xmlns:a16="http://schemas.microsoft.com/office/drawing/2014/main" id="{B5FF8593-1B11-AAE5-C025-CD0C100C90AE}"/>
              </a:ext>
            </a:extLst>
          </p:cNvPr>
          <p:cNvSpPr/>
          <p:nvPr/>
        </p:nvSpPr>
        <p:spPr>
          <a:xfrm>
            <a:off x="6553653" y="1272207"/>
            <a:ext cx="1742208" cy="82163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FF0000"/>
                </a:solidFill>
              </a:ln>
            </a:endParaRPr>
          </a:p>
        </p:txBody>
      </p:sp>
      <p:sp>
        <p:nvSpPr>
          <p:cNvPr id="3" name="Slide Number Placeholder 2">
            <a:extLst>
              <a:ext uri="{FF2B5EF4-FFF2-40B4-BE49-F238E27FC236}">
                <a16:creationId xmlns:a16="http://schemas.microsoft.com/office/drawing/2014/main" id="{4972A48F-6554-3524-C832-67E92EDF21EC}"/>
              </a:ext>
            </a:extLst>
          </p:cNvPr>
          <p:cNvSpPr>
            <a:spLocks noGrp="1"/>
          </p:cNvSpPr>
          <p:nvPr>
            <p:ph type="sldNum" sz="quarter" idx="12"/>
          </p:nvPr>
        </p:nvSpPr>
        <p:spPr/>
        <p:txBody>
          <a:bodyPr/>
          <a:lstStyle/>
          <a:p>
            <a:fld id="{AC599C75-7E3E-43BD-AECD-1818C2E4B8F5}" type="slidenum">
              <a:rPr lang="en-GB" smtClean="0"/>
              <a:t>3</a:t>
            </a:fld>
            <a:endParaRPr lang="en-GB"/>
          </a:p>
        </p:txBody>
      </p:sp>
    </p:spTree>
    <p:extLst>
      <p:ext uri="{BB962C8B-B14F-4D97-AF65-F5344CB8AC3E}">
        <p14:creationId xmlns:p14="http://schemas.microsoft.com/office/powerpoint/2010/main" val="2613877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anim calcmode="lin" valueType="num">
                                      <p:cBhvr additive="base">
                                        <p:cTn id="7"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xEl>
                                              <p:pRg st="4" end="4"/>
                                            </p:txEl>
                                          </p:spTgt>
                                        </p:tgtEl>
                                        <p:attrNameLst>
                                          <p:attrName>style.visibility</p:attrName>
                                        </p:attrNameLst>
                                      </p:cBhvr>
                                      <p:to>
                                        <p:strVal val="visible"/>
                                      </p:to>
                                    </p:set>
                                    <p:anim calcmode="lin" valueType="num">
                                      <p:cBhvr additive="base">
                                        <p:cTn id="13"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4" end="4"/>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anim calcmode="lin" valueType="num">
                                      <p:cBhvr additive="base">
                                        <p:cTn id="17"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xEl>
                                              <p:pRg st="6" end="6"/>
                                            </p:txEl>
                                          </p:spTgt>
                                        </p:tgtEl>
                                        <p:attrNameLst>
                                          <p:attrName>style.visibility</p:attrName>
                                        </p:attrNameLst>
                                      </p:cBhvr>
                                      <p:to>
                                        <p:strVal val="visible"/>
                                      </p:to>
                                    </p:set>
                                    <p:anim calcmode="lin" valueType="num">
                                      <p:cBhvr additive="base">
                                        <p:cTn id="23" dur="500" fill="hold"/>
                                        <p:tgtEl>
                                          <p:spTgt spid="10">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
                                            <p:txEl>
                                              <p:pRg st="7" end="7"/>
                                            </p:txEl>
                                          </p:spTgt>
                                        </p:tgtEl>
                                        <p:attrNameLst>
                                          <p:attrName>style.visibility</p:attrName>
                                        </p:attrNameLst>
                                      </p:cBhvr>
                                      <p:to>
                                        <p:strVal val="visible"/>
                                      </p:to>
                                    </p:set>
                                    <p:anim calcmode="lin" valueType="num">
                                      <p:cBhvr additive="base">
                                        <p:cTn id="27" dur="500" fill="hold"/>
                                        <p:tgtEl>
                                          <p:spTgt spid="10">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0">
                                            <p:txEl>
                                              <p:pRg st="8" end="8"/>
                                            </p:txEl>
                                          </p:spTgt>
                                        </p:tgtEl>
                                        <p:attrNameLst>
                                          <p:attrName>style.visibility</p:attrName>
                                        </p:attrNameLst>
                                      </p:cBhvr>
                                      <p:to>
                                        <p:strVal val="visible"/>
                                      </p:to>
                                    </p:set>
                                    <p:anim calcmode="lin" valueType="num">
                                      <p:cBhvr additive="base">
                                        <p:cTn id="33" dur="500" fill="hold"/>
                                        <p:tgtEl>
                                          <p:spTgt spid="10">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0">
                                            <p:txEl>
                                              <p:pRg st="9" end="9"/>
                                            </p:txEl>
                                          </p:spTgt>
                                        </p:tgtEl>
                                        <p:attrNameLst>
                                          <p:attrName>style.visibility</p:attrName>
                                        </p:attrNameLst>
                                      </p:cBhvr>
                                      <p:to>
                                        <p:strVal val="visible"/>
                                      </p:to>
                                    </p:set>
                                    <p:anim calcmode="lin" valueType="num">
                                      <p:cBhvr additive="base">
                                        <p:cTn id="49" dur="500" fill="hold"/>
                                        <p:tgtEl>
                                          <p:spTgt spid="10">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0">
                                            <p:txEl>
                                              <p:pRg st="10" end="10"/>
                                            </p:txEl>
                                          </p:spTgt>
                                        </p:tgtEl>
                                        <p:attrNameLst>
                                          <p:attrName>style.visibility</p:attrName>
                                        </p:attrNameLst>
                                      </p:cBhvr>
                                      <p:to>
                                        <p:strVal val="visible"/>
                                      </p:to>
                                    </p:set>
                                    <p:anim calcmode="lin" valueType="num">
                                      <p:cBhvr additive="base">
                                        <p:cTn id="53" dur="500" fill="hold"/>
                                        <p:tgtEl>
                                          <p:spTgt spid="10">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0">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0">
                                            <p:txEl>
                                              <p:pRg st="11" end="11"/>
                                            </p:txEl>
                                          </p:spTgt>
                                        </p:tgtEl>
                                        <p:attrNameLst>
                                          <p:attrName>style.visibility</p:attrName>
                                        </p:attrNameLst>
                                      </p:cBhvr>
                                      <p:to>
                                        <p:strVal val="visible"/>
                                      </p:to>
                                    </p:set>
                                    <p:anim calcmode="lin" valueType="num">
                                      <p:cBhvr additive="base">
                                        <p:cTn id="57" dur="500" fill="hold"/>
                                        <p:tgtEl>
                                          <p:spTgt spid="10">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0">
                                            <p:txEl>
                                              <p:pRg st="11" end="11"/>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0">
                                            <p:txEl>
                                              <p:pRg st="12" end="12"/>
                                            </p:txEl>
                                          </p:spTgt>
                                        </p:tgtEl>
                                        <p:attrNameLst>
                                          <p:attrName>style.visibility</p:attrName>
                                        </p:attrNameLst>
                                      </p:cBhvr>
                                      <p:to>
                                        <p:strVal val="visible"/>
                                      </p:to>
                                    </p:set>
                                    <p:anim calcmode="lin" valueType="num">
                                      <p:cBhvr additive="base">
                                        <p:cTn id="61" dur="500" fill="hold"/>
                                        <p:tgtEl>
                                          <p:spTgt spid="10">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0">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additive="base">
                                        <p:cTn id="67" dur="500" fill="hold"/>
                                        <p:tgtEl>
                                          <p:spTgt spid="2"/>
                                        </p:tgtEl>
                                        <p:attrNameLst>
                                          <p:attrName>ppt_x</p:attrName>
                                        </p:attrNameLst>
                                      </p:cBhvr>
                                      <p:tavLst>
                                        <p:tav tm="0">
                                          <p:val>
                                            <p:strVal val="#ppt_x"/>
                                          </p:val>
                                        </p:tav>
                                        <p:tav tm="100000">
                                          <p:val>
                                            <p:strVal val="#ppt_x"/>
                                          </p:val>
                                        </p:tav>
                                      </p:tavLst>
                                    </p:anim>
                                    <p:anim calcmode="lin" valueType="num">
                                      <p:cBhvr additive="base">
                                        <p:cTn id="6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80EC5-938E-A0B3-9A87-9A9B861529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DE4E58-4B33-6C6A-1B22-EBC8D6C1F0DF}"/>
              </a:ext>
            </a:extLst>
          </p:cNvPr>
          <p:cNvSpPr txBox="1">
            <a:spLocks/>
          </p:cNvSpPr>
          <p:nvPr/>
        </p:nvSpPr>
        <p:spPr>
          <a:xfrm>
            <a:off x="371314" y="593617"/>
            <a:ext cx="4978079"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t>Growth of IBM</a:t>
            </a:r>
          </a:p>
          <a:p>
            <a:r>
              <a:rPr lang="en-GB" sz="3200" dirty="0"/>
              <a:t>- aka Big Blue</a:t>
            </a:r>
          </a:p>
        </p:txBody>
      </p:sp>
      <p:sp>
        <p:nvSpPr>
          <p:cNvPr id="3" name="Content Placeholder 2">
            <a:extLst>
              <a:ext uri="{FF2B5EF4-FFF2-40B4-BE49-F238E27FC236}">
                <a16:creationId xmlns:a16="http://schemas.microsoft.com/office/drawing/2014/main" id="{CEE743E0-52BB-3064-44E0-B04263E3D3D3}"/>
              </a:ext>
            </a:extLst>
          </p:cNvPr>
          <p:cNvSpPr txBox="1">
            <a:spLocks/>
          </p:cNvSpPr>
          <p:nvPr/>
        </p:nvSpPr>
        <p:spPr>
          <a:xfrm>
            <a:off x="447716" y="1708716"/>
            <a:ext cx="4978079" cy="49703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800" dirty="0"/>
          </a:p>
          <a:p>
            <a:r>
              <a:rPr lang="en-GB" sz="1800" dirty="0"/>
              <a:t>To 1954, IBM was America’s leading tabulating machine company, based on punched cards</a:t>
            </a:r>
          </a:p>
          <a:p>
            <a:pPr lvl="1"/>
            <a:r>
              <a:rPr lang="en-GB" sz="1800" dirty="0"/>
              <a:t>Thomas Watson Sr created the iconic IBM culture</a:t>
            </a:r>
          </a:p>
          <a:p>
            <a:pPr lvl="1"/>
            <a:r>
              <a:rPr lang="en-GB" sz="1800" dirty="0"/>
              <a:t>Famously mis-quoted </a:t>
            </a:r>
          </a:p>
          <a:p>
            <a:endParaRPr lang="en-GB" sz="1800" dirty="0"/>
          </a:p>
          <a:p>
            <a:r>
              <a:rPr lang="en-GB" sz="1800" dirty="0"/>
              <a:t>1954 Thomas Watson Jr took over, until 1971</a:t>
            </a:r>
          </a:p>
          <a:p>
            <a:r>
              <a:rPr lang="en-GB" sz="1800" dirty="0"/>
              <a:t>IBM 701 / 704</a:t>
            </a:r>
          </a:p>
          <a:p>
            <a:pPr lvl="1"/>
            <a:r>
              <a:rPr lang="en-GB" sz="1800" dirty="0"/>
              <a:t>Set global </a:t>
            </a:r>
            <a:r>
              <a:rPr lang="en-GB" sz="1800" dirty="0" err="1"/>
              <a:t>stds</a:t>
            </a:r>
            <a:r>
              <a:rPr lang="en-GB" sz="1800" dirty="0"/>
              <a:t> for data architecture, bits and bytes</a:t>
            </a:r>
          </a:p>
          <a:p>
            <a:pPr lvl="1"/>
            <a:r>
              <a:rPr lang="en-GB" sz="1800" dirty="0"/>
              <a:t>Mag core memory – ’55 to ‘75</a:t>
            </a:r>
          </a:p>
        </p:txBody>
      </p:sp>
      <p:pic>
        <p:nvPicPr>
          <p:cNvPr id="11" name="Picture 10">
            <a:extLst>
              <a:ext uri="{FF2B5EF4-FFF2-40B4-BE49-F238E27FC236}">
                <a16:creationId xmlns:a16="http://schemas.microsoft.com/office/drawing/2014/main" id="{57BE4B7E-D8F8-4F83-6E34-145763198D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0760" y="1189423"/>
            <a:ext cx="5164886" cy="2323273"/>
          </a:xfrm>
          <a:prstGeom prst="rect">
            <a:avLst/>
          </a:prstGeom>
        </p:spPr>
      </p:pic>
      <p:grpSp>
        <p:nvGrpSpPr>
          <p:cNvPr id="14" name="Group 13">
            <a:extLst>
              <a:ext uri="{FF2B5EF4-FFF2-40B4-BE49-F238E27FC236}">
                <a16:creationId xmlns:a16="http://schemas.microsoft.com/office/drawing/2014/main" id="{975325B0-480E-35B1-18E8-726F63C66F13}"/>
              </a:ext>
            </a:extLst>
          </p:cNvPr>
          <p:cNvGrpSpPr/>
          <p:nvPr/>
        </p:nvGrpSpPr>
        <p:grpSpPr>
          <a:xfrm>
            <a:off x="8044070" y="3780713"/>
            <a:ext cx="3750610" cy="2975622"/>
            <a:chOff x="5795423" y="649421"/>
            <a:chExt cx="4448757" cy="3257694"/>
          </a:xfrm>
        </p:grpSpPr>
        <p:pic>
          <p:nvPicPr>
            <p:cNvPr id="15" name="Picture 14">
              <a:extLst>
                <a:ext uri="{FF2B5EF4-FFF2-40B4-BE49-F238E27FC236}">
                  <a16:creationId xmlns:a16="http://schemas.microsoft.com/office/drawing/2014/main" id="{EEA8EF89-6E4A-0209-2334-DF09F7BCFA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99" y="791816"/>
              <a:ext cx="3401575" cy="1530099"/>
            </a:xfrm>
            <a:prstGeom prst="rect">
              <a:avLst/>
            </a:prstGeom>
          </p:spPr>
        </p:pic>
        <p:pic>
          <p:nvPicPr>
            <p:cNvPr id="16" name="Picture 2">
              <a:extLst>
                <a:ext uri="{FF2B5EF4-FFF2-40B4-BE49-F238E27FC236}">
                  <a16:creationId xmlns:a16="http://schemas.microsoft.com/office/drawing/2014/main" id="{15FD1BFA-C5E3-30EF-91AF-B18F1FCF3E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0905" y="649421"/>
              <a:ext cx="4363275" cy="290885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536B50EC-1852-012E-248D-F39305353C18}"/>
                </a:ext>
              </a:extLst>
            </p:cNvPr>
            <p:cNvSpPr txBox="1"/>
            <p:nvPr/>
          </p:nvSpPr>
          <p:spPr>
            <a:xfrm>
              <a:off x="5795423" y="3537783"/>
              <a:ext cx="3159839" cy="369332"/>
            </a:xfrm>
            <a:prstGeom prst="rect">
              <a:avLst/>
            </a:prstGeom>
            <a:noFill/>
          </p:spPr>
          <p:txBody>
            <a:bodyPr wrap="none" rtlCol="0">
              <a:spAutoFit/>
            </a:bodyPr>
            <a:lstStyle/>
            <a:p>
              <a:r>
                <a:rPr lang="en-GB" dirty="0"/>
                <a:t>By Konstantin </a:t>
              </a:r>
              <a:r>
                <a:rPr lang="en-GB" dirty="0" err="1"/>
                <a:t>Lanzet</a:t>
              </a:r>
              <a:r>
                <a:rPr lang="en-GB" dirty="0"/>
                <a:t>, from Wiki</a:t>
              </a:r>
            </a:p>
          </p:txBody>
        </p:sp>
      </p:grpSp>
      <p:sp>
        <p:nvSpPr>
          <p:cNvPr id="31" name="Oval 30">
            <a:extLst>
              <a:ext uri="{FF2B5EF4-FFF2-40B4-BE49-F238E27FC236}">
                <a16:creationId xmlns:a16="http://schemas.microsoft.com/office/drawing/2014/main" id="{2513EF26-79C0-55D3-80F9-DD9BAC2CED1E}"/>
              </a:ext>
            </a:extLst>
          </p:cNvPr>
          <p:cNvSpPr/>
          <p:nvPr/>
        </p:nvSpPr>
        <p:spPr>
          <a:xfrm>
            <a:off x="6466051" y="1071010"/>
            <a:ext cx="287562" cy="729689"/>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a:extLst>
              <a:ext uri="{FF2B5EF4-FFF2-40B4-BE49-F238E27FC236}">
                <a16:creationId xmlns:a16="http://schemas.microsoft.com/office/drawing/2014/main" id="{DBCC4698-B566-67C5-AE7E-F2110C30E3E0}"/>
              </a:ext>
            </a:extLst>
          </p:cNvPr>
          <p:cNvSpPr/>
          <p:nvPr/>
        </p:nvSpPr>
        <p:spPr>
          <a:xfrm>
            <a:off x="7060472" y="1097374"/>
            <a:ext cx="287562" cy="875461"/>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4" name="Picture 33">
            <a:extLst>
              <a:ext uri="{FF2B5EF4-FFF2-40B4-BE49-F238E27FC236}">
                <a16:creationId xmlns:a16="http://schemas.microsoft.com/office/drawing/2014/main" id="{518A8F84-EE03-566B-1375-23086B6A55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1582" y="139149"/>
            <a:ext cx="2592706" cy="1729409"/>
          </a:xfrm>
          <a:prstGeom prst="rect">
            <a:avLst/>
          </a:prstGeom>
        </p:spPr>
      </p:pic>
      <p:sp>
        <p:nvSpPr>
          <p:cNvPr id="4" name="Slide Number Placeholder 3">
            <a:extLst>
              <a:ext uri="{FF2B5EF4-FFF2-40B4-BE49-F238E27FC236}">
                <a16:creationId xmlns:a16="http://schemas.microsoft.com/office/drawing/2014/main" id="{1C9C795B-9A10-FD5F-556A-A3E4083BB1B6}"/>
              </a:ext>
            </a:extLst>
          </p:cNvPr>
          <p:cNvSpPr>
            <a:spLocks noGrp="1"/>
          </p:cNvSpPr>
          <p:nvPr>
            <p:ph type="sldNum" sz="quarter" idx="12"/>
          </p:nvPr>
        </p:nvSpPr>
        <p:spPr/>
        <p:txBody>
          <a:bodyPr/>
          <a:lstStyle/>
          <a:p>
            <a:fld id="{AC599C75-7E3E-43BD-AECD-1818C2E4B8F5}" type="slidenum">
              <a:rPr lang="en-GB" smtClean="0"/>
              <a:t>4</a:t>
            </a:fld>
            <a:endParaRPr lang="en-GB"/>
          </a:p>
        </p:txBody>
      </p:sp>
    </p:spTree>
    <p:extLst>
      <p:ext uri="{BB962C8B-B14F-4D97-AF65-F5344CB8AC3E}">
        <p14:creationId xmlns:p14="http://schemas.microsoft.com/office/powerpoint/2010/main" val="4209837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ppt_x"/>
                                          </p:val>
                                        </p:tav>
                                        <p:tav tm="100000">
                                          <p:val>
                                            <p:strVal val="#ppt_x"/>
                                          </p:val>
                                        </p:tav>
                                      </p:tavLst>
                                    </p:anim>
                                    <p:anim calcmode="lin" valueType="num">
                                      <p:cBhvr additive="base">
                                        <p:cTn id="2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ppt_x"/>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 calcmode="lin" valueType="num">
                                      <p:cBhvr additive="base">
                                        <p:cTn id="3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additive="base">
                                        <p:cTn id="4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additive="base">
                                        <p:cTn id="4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6" end="6"/>
                                            </p:txEl>
                                          </p:spTgt>
                                        </p:tgtEl>
                                        <p:attrNameLst>
                                          <p:attrName>style.visibility</p:attrName>
                                        </p:attrNameLst>
                                      </p:cBhvr>
                                      <p:to>
                                        <p:strVal val="visible"/>
                                      </p:to>
                                    </p:set>
                                    <p:anim calcmode="lin" valueType="num">
                                      <p:cBhvr additive="base">
                                        <p:cTn id="5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7" end="7"/>
                                            </p:txEl>
                                          </p:spTgt>
                                        </p:tgtEl>
                                        <p:attrNameLst>
                                          <p:attrName>style.visibility</p:attrName>
                                        </p:attrNameLst>
                                      </p:cBhvr>
                                      <p:to>
                                        <p:strVal val="visible"/>
                                      </p:to>
                                    </p:set>
                                    <p:anim calcmode="lin" valueType="num">
                                      <p:cBhvr additive="base">
                                        <p:cTn id="5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additive="base">
                                        <p:cTn id="6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additive="base">
                                        <p:cTn id="69" dur="500" fill="hold"/>
                                        <p:tgtEl>
                                          <p:spTgt spid="14"/>
                                        </p:tgtEl>
                                        <p:attrNameLst>
                                          <p:attrName>ppt_x</p:attrName>
                                        </p:attrNameLst>
                                      </p:cBhvr>
                                      <p:tavLst>
                                        <p:tav tm="0">
                                          <p:val>
                                            <p:strVal val="#ppt_x"/>
                                          </p:val>
                                        </p:tav>
                                        <p:tav tm="100000">
                                          <p:val>
                                            <p:strVal val="#ppt_x"/>
                                          </p:val>
                                        </p:tav>
                                      </p:tavLst>
                                    </p:anim>
                                    <p:anim calcmode="lin" valueType="num">
                                      <p:cBhvr additive="base">
                                        <p:cTn id="7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7EA1EED-B982-1193-20A9-1E4D04E41BF9}"/>
              </a:ext>
            </a:extLst>
          </p:cNvPr>
          <p:cNvSpPr txBox="1">
            <a:spLocks/>
          </p:cNvSpPr>
          <p:nvPr/>
        </p:nvSpPr>
        <p:spPr>
          <a:xfrm>
            <a:off x="414131" y="365126"/>
            <a:ext cx="5758071" cy="1042420"/>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t>Globalisation of commercial computing</a:t>
            </a:r>
            <a:br>
              <a:rPr lang="en-GB" sz="1800" dirty="0"/>
            </a:br>
            <a:endParaRPr lang="en-GB" sz="3200" dirty="0"/>
          </a:p>
        </p:txBody>
      </p:sp>
      <p:sp>
        <p:nvSpPr>
          <p:cNvPr id="8" name="Content Placeholder 2">
            <a:extLst>
              <a:ext uri="{FF2B5EF4-FFF2-40B4-BE49-F238E27FC236}">
                <a16:creationId xmlns:a16="http://schemas.microsoft.com/office/drawing/2014/main" id="{DC6C6056-4A53-3583-7631-51FBD6619640}"/>
              </a:ext>
            </a:extLst>
          </p:cNvPr>
          <p:cNvSpPr txBox="1">
            <a:spLocks/>
          </p:cNvSpPr>
          <p:nvPr/>
        </p:nvSpPr>
        <p:spPr>
          <a:xfrm>
            <a:off x="487471" y="1099117"/>
            <a:ext cx="5532329" cy="4351338"/>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800" dirty="0"/>
          </a:p>
          <a:p>
            <a:r>
              <a:rPr lang="en-GB" sz="2000" dirty="0"/>
              <a:t>1950’s AA partner, Joseph </a:t>
            </a:r>
            <a:r>
              <a:rPr lang="en-GB" sz="2000" dirty="0" err="1"/>
              <a:t>Glickhauf</a:t>
            </a:r>
            <a:r>
              <a:rPr lang="en-GB" sz="2000" dirty="0"/>
              <a:t> built the ‘</a:t>
            </a:r>
            <a:r>
              <a:rPr lang="en-GB" sz="2000" dirty="0" err="1"/>
              <a:t>Glickiac</a:t>
            </a:r>
            <a:r>
              <a:rPr lang="en-GB" sz="2000" dirty="0"/>
              <a:t>’, a small ALU demonstrator </a:t>
            </a:r>
          </a:p>
          <a:p>
            <a:r>
              <a:rPr lang="en-GB" sz="2000" dirty="0"/>
              <a:t>Early client: General Electric 1953</a:t>
            </a:r>
          </a:p>
          <a:p>
            <a:pPr marL="0" indent="0">
              <a:buNone/>
            </a:pPr>
            <a:r>
              <a:rPr lang="en-GB" sz="2000" dirty="0"/>
              <a:t>    ….weekly payroll. Said to be 1</a:t>
            </a:r>
            <a:r>
              <a:rPr lang="en-GB" sz="2000" baseline="30000" dirty="0"/>
              <a:t>st</a:t>
            </a:r>
            <a:r>
              <a:rPr lang="en-GB" sz="2000" dirty="0"/>
              <a:t> commercial prog</a:t>
            </a:r>
          </a:p>
          <a:p>
            <a:pPr marL="0" indent="0">
              <a:buNone/>
            </a:pPr>
            <a:r>
              <a:rPr lang="en-GB" sz="2000" dirty="0"/>
              <a:t>    ….took more than a week to run</a:t>
            </a:r>
          </a:p>
          <a:p>
            <a:r>
              <a:rPr lang="en-GB" sz="2000" dirty="0"/>
              <a:t>Offered stock sub-routines to IBM, rejected</a:t>
            </a:r>
          </a:p>
          <a:p>
            <a:endParaRPr lang="en-GB" sz="2000" dirty="0"/>
          </a:p>
          <a:p>
            <a:endParaRPr lang="en-GB" sz="2000" dirty="0"/>
          </a:p>
          <a:p>
            <a:r>
              <a:rPr lang="en-GB" sz="2000" dirty="0"/>
              <a:t>1978 I joined Arthur Andersen, MICD</a:t>
            </a:r>
          </a:p>
          <a:p>
            <a:pPr marL="0" indent="0">
              <a:buNone/>
            </a:pPr>
            <a:r>
              <a:rPr lang="en-GB" sz="2000" dirty="0"/>
              <a:t>     .....</a:t>
            </a:r>
            <a:r>
              <a:rPr lang="en-GB" sz="2000" dirty="0" err="1"/>
              <a:t>approx</a:t>
            </a:r>
            <a:r>
              <a:rPr lang="en-GB" sz="2000" dirty="0"/>
              <a:t> 8K staff worldwide</a:t>
            </a:r>
          </a:p>
          <a:p>
            <a:pPr marL="0" indent="0">
              <a:buNone/>
            </a:pPr>
            <a:r>
              <a:rPr lang="en-GB" sz="2000" dirty="0"/>
              <a:t>     …..in 200 offices</a:t>
            </a:r>
          </a:p>
          <a:p>
            <a:pPr marL="0" indent="0">
              <a:buNone/>
            </a:pPr>
            <a:r>
              <a:rPr lang="en-GB" sz="2000" dirty="0"/>
              <a:t>     …..in 100 countries</a:t>
            </a:r>
          </a:p>
          <a:p>
            <a:pPr marL="0" indent="0">
              <a:buNone/>
            </a:pPr>
            <a:r>
              <a:rPr lang="en-GB" sz="2000" dirty="0"/>
              <a:t> 	</a:t>
            </a:r>
          </a:p>
        </p:txBody>
      </p:sp>
      <p:pic>
        <p:nvPicPr>
          <p:cNvPr id="3" name="Picture 2">
            <a:extLst>
              <a:ext uri="{FF2B5EF4-FFF2-40B4-BE49-F238E27FC236}">
                <a16:creationId xmlns:a16="http://schemas.microsoft.com/office/drawing/2014/main" id="{35D40F20-EAFF-A95E-4E0C-66A22EEE5F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3827" y="371753"/>
            <a:ext cx="3875958" cy="2630557"/>
          </a:xfrm>
          <a:prstGeom prst="rect">
            <a:avLst/>
          </a:prstGeom>
        </p:spPr>
      </p:pic>
      <p:pic>
        <p:nvPicPr>
          <p:cNvPr id="5" name="Picture 4">
            <a:extLst>
              <a:ext uri="{FF2B5EF4-FFF2-40B4-BE49-F238E27FC236}">
                <a16:creationId xmlns:a16="http://schemas.microsoft.com/office/drawing/2014/main" id="{C7D7DE78-C016-24F8-9834-B87C9AB8D9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8391" y="3216965"/>
            <a:ext cx="3386138" cy="3429000"/>
          </a:xfrm>
          <a:prstGeom prst="rect">
            <a:avLst/>
          </a:prstGeom>
        </p:spPr>
      </p:pic>
      <p:sp>
        <p:nvSpPr>
          <p:cNvPr id="2" name="Slide Number Placeholder 1">
            <a:extLst>
              <a:ext uri="{FF2B5EF4-FFF2-40B4-BE49-F238E27FC236}">
                <a16:creationId xmlns:a16="http://schemas.microsoft.com/office/drawing/2014/main" id="{5F39224B-4DB5-5148-7BF7-E7CC2D4AC468}"/>
              </a:ext>
            </a:extLst>
          </p:cNvPr>
          <p:cNvSpPr>
            <a:spLocks noGrp="1"/>
          </p:cNvSpPr>
          <p:nvPr>
            <p:ph type="sldNum" sz="quarter" idx="12"/>
          </p:nvPr>
        </p:nvSpPr>
        <p:spPr/>
        <p:txBody>
          <a:bodyPr/>
          <a:lstStyle/>
          <a:p>
            <a:fld id="{AC599C75-7E3E-43BD-AECD-1818C2E4B8F5}" type="slidenum">
              <a:rPr lang="en-GB" smtClean="0"/>
              <a:t>5</a:t>
            </a:fld>
            <a:endParaRPr lang="en-GB"/>
          </a:p>
        </p:txBody>
      </p:sp>
    </p:spTree>
    <p:extLst>
      <p:ext uri="{BB962C8B-B14F-4D97-AF65-F5344CB8AC3E}">
        <p14:creationId xmlns:p14="http://schemas.microsoft.com/office/powerpoint/2010/main" val="2393041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 calcmode="lin" valueType="num">
                                      <p:cBhvr additive="base">
                                        <p:cTn id="2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2" end="2"/>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8">
                                            <p:txEl>
                                              <p:pRg st="3" end="3"/>
                                            </p:txEl>
                                          </p:spTgt>
                                        </p:tgtEl>
                                        <p:attrNameLst>
                                          <p:attrName>style.visibility</p:attrName>
                                        </p:attrNameLst>
                                      </p:cBhvr>
                                      <p:to>
                                        <p:strVal val="visible"/>
                                      </p:to>
                                    </p:set>
                                    <p:anim calcmode="lin" valueType="num">
                                      <p:cBhvr additive="base">
                                        <p:cTn id="29"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3" end="3"/>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
                                            <p:txEl>
                                              <p:pRg st="4" end="4"/>
                                            </p:txEl>
                                          </p:spTgt>
                                        </p:tgtEl>
                                        <p:attrNameLst>
                                          <p:attrName>style.visibility</p:attrName>
                                        </p:attrNameLst>
                                      </p:cBhvr>
                                      <p:to>
                                        <p:strVal val="visible"/>
                                      </p:to>
                                    </p:set>
                                    <p:anim calcmode="lin" valueType="num">
                                      <p:cBhvr additive="base">
                                        <p:cTn id="33"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8">
                                            <p:txEl>
                                              <p:pRg st="5" end="5"/>
                                            </p:txEl>
                                          </p:spTgt>
                                        </p:tgtEl>
                                        <p:attrNameLst>
                                          <p:attrName>style.visibility</p:attrName>
                                        </p:attrNameLst>
                                      </p:cBhvr>
                                      <p:to>
                                        <p:strVal val="visible"/>
                                      </p:to>
                                    </p:set>
                                    <p:anim calcmode="lin" valueType="num">
                                      <p:cBhvr additive="base">
                                        <p:cTn id="39"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8">
                                            <p:txEl>
                                              <p:pRg st="8" end="8"/>
                                            </p:txEl>
                                          </p:spTgt>
                                        </p:tgtEl>
                                        <p:attrNameLst>
                                          <p:attrName>style.visibility</p:attrName>
                                        </p:attrNameLst>
                                      </p:cBhvr>
                                      <p:to>
                                        <p:strVal val="visible"/>
                                      </p:to>
                                    </p:set>
                                    <p:anim calcmode="lin" valueType="num">
                                      <p:cBhvr additive="base">
                                        <p:cTn id="45"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8">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8">
                                            <p:txEl>
                                              <p:pRg st="9" end="9"/>
                                            </p:txEl>
                                          </p:spTgt>
                                        </p:tgtEl>
                                        <p:attrNameLst>
                                          <p:attrName>style.visibility</p:attrName>
                                        </p:attrNameLst>
                                      </p:cBhvr>
                                      <p:to>
                                        <p:strVal val="visible"/>
                                      </p:to>
                                    </p:set>
                                    <p:anim calcmode="lin" valueType="num">
                                      <p:cBhvr additive="base">
                                        <p:cTn id="49"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8">
                                            <p:txEl>
                                              <p:pRg st="10" end="10"/>
                                            </p:txEl>
                                          </p:spTgt>
                                        </p:tgtEl>
                                        <p:attrNameLst>
                                          <p:attrName>style.visibility</p:attrName>
                                        </p:attrNameLst>
                                      </p:cBhvr>
                                      <p:to>
                                        <p:strVal val="visible"/>
                                      </p:to>
                                    </p:set>
                                    <p:anim calcmode="lin" valueType="num">
                                      <p:cBhvr additive="base">
                                        <p:cTn id="53" dur="500" fill="hold"/>
                                        <p:tgtEl>
                                          <p:spTgt spid="8">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8">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8">
                                            <p:txEl>
                                              <p:pRg st="11" end="11"/>
                                            </p:txEl>
                                          </p:spTgt>
                                        </p:tgtEl>
                                        <p:attrNameLst>
                                          <p:attrName>style.visibility</p:attrName>
                                        </p:attrNameLst>
                                      </p:cBhvr>
                                      <p:to>
                                        <p:strVal val="visible"/>
                                      </p:to>
                                    </p:set>
                                    <p:anim calcmode="lin" valueType="num">
                                      <p:cBhvr additive="base">
                                        <p:cTn id="57" dur="500" fill="hold"/>
                                        <p:tgtEl>
                                          <p:spTgt spid="8">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8">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5BFAA-A7C8-9989-E3BD-CCDCEC6022E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0AEBAC1-A65C-5405-8D8C-400B0C2BA7A5}"/>
              </a:ext>
            </a:extLst>
          </p:cNvPr>
          <p:cNvSpPr txBox="1">
            <a:spLocks/>
          </p:cNvSpPr>
          <p:nvPr/>
        </p:nvSpPr>
        <p:spPr>
          <a:xfrm>
            <a:off x="414131" y="365125"/>
            <a:ext cx="4926495" cy="132556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t>We learned Basic Assembler Language - BAL</a:t>
            </a:r>
            <a:br>
              <a:rPr lang="en-GB" sz="1800" dirty="0"/>
            </a:br>
            <a:endParaRPr lang="en-GB" sz="3200" dirty="0"/>
          </a:p>
        </p:txBody>
      </p:sp>
      <p:sp>
        <p:nvSpPr>
          <p:cNvPr id="8" name="Content Placeholder 2">
            <a:extLst>
              <a:ext uri="{FF2B5EF4-FFF2-40B4-BE49-F238E27FC236}">
                <a16:creationId xmlns:a16="http://schemas.microsoft.com/office/drawing/2014/main" id="{E55A21C2-70F1-2D26-1E07-78A5960773B2}"/>
              </a:ext>
            </a:extLst>
          </p:cNvPr>
          <p:cNvSpPr txBox="1">
            <a:spLocks/>
          </p:cNvSpPr>
          <p:nvPr/>
        </p:nvSpPr>
        <p:spPr>
          <a:xfrm>
            <a:off x="487471" y="1099117"/>
            <a:ext cx="5532329" cy="30355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800" dirty="0"/>
          </a:p>
          <a:p>
            <a:r>
              <a:rPr lang="en-GB" sz="2000" dirty="0"/>
              <a:t>St Charles, Chicago</a:t>
            </a:r>
          </a:p>
          <a:p>
            <a:r>
              <a:rPr lang="en-GB" sz="2000" dirty="0"/>
              <a:t>Our task: calculate and print the payroll of ten staff</a:t>
            </a:r>
          </a:p>
          <a:p>
            <a:r>
              <a:rPr lang="en-GB" sz="2000" dirty="0"/>
              <a:t>Took 4 days to success  </a:t>
            </a:r>
          </a:p>
          <a:p>
            <a:endParaRPr lang="en-GB" sz="2000" dirty="0"/>
          </a:p>
          <a:p>
            <a:endParaRPr lang="en-GB" sz="2000" dirty="0"/>
          </a:p>
        </p:txBody>
      </p:sp>
      <p:sp>
        <p:nvSpPr>
          <p:cNvPr id="11" name="Rectangle 2">
            <a:extLst>
              <a:ext uri="{FF2B5EF4-FFF2-40B4-BE49-F238E27FC236}">
                <a16:creationId xmlns:a16="http://schemas.microsoft.com/office/drawing/2014/main" id="{9CD348AD-E8A2-12BA-268B-201800A7D2E7}"/>
              </a:ext>
            </a:extLst>
          </p:cNvPr>
          <p:cNvSpPr>
            <a:spLocks noChangeArrowheads="1"/>
          </p:cNvSpPr>
          <p:nvPr/>
        </p:nvSpPr>
        <p:spPr bwMode="auto">
          <a:xfrm>
            <a:off x="689336" y="4730173"/>
            <a:ext cx="8507897" cy="1384995"/>
          </a:xfrm>
          <a:prstGeom prst="rect">
            <a:avLst/>
          </a:prstGeom>
          <a:solidFill>
            <a:srgbClr val="F8F9FA"/>
          </a:soli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200" b="0" i="0" u="none" strike="noStrike" cap="none" normalizeH="0" baseline="0" dirty="0">
                <a:ln>
                  <a:noFill/>
                </a:ln>
                <a:solidFill>
                  <a:srgbClr val="000000"/>
                </a:solidFill>
                <a:effectLst/>
                <a:latin typeface="Courier New" panose="02070309020205020404" pitchFamily="49" charset="0"/>
              </a:rPr>
              <a:t>This is a comment line</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200" b="0" i="0" u="none" strike="noStrike" cap="none" normalizeH="0" baseline="0" dirty="0">
                <a:ln>
                  <a:noFill/>
                </a:ln>
                <a:solidFill>
                  <a:srgbClr val="000000"/>
                </a:solidFill>
                <a:effectLst/>
                <a:latin typeface="Courier New" panose="02070309020205020404" pitchFamily="49" charset="0"/>
              </a:rPr>
              <a:t>Load the </a:t>
            </a:r>
            <a:r>
              <a:rPr kumimoji="0" lang="en-US" altLang="en-US" sz="1200" b="0" i="0" u="none" strike="noStrike" cap="none" normalizeH="0" baseline="0" dirty="0" err="1">
                <a:ln>
                  <a:noFill/>
                </a:ln>
                <a:solidFill>
                  <a:srgbClr val="000000"/>
                </a:solidFill>
                <a:effectLst/>
                <a:latin typeface="Courier New" panose="02070309020205020404" pitchFamily="49" charset="0"/>
              </a:rPr>
              <a:t>fullword</a:t>
            </a:r>
            <a:r>
              <a:rPr kumimoji="0" lang="en-US" altLang="en-US" sz="1200" b="0" i="0" u="none" strike="noStrike" cap="none" normalizeH="0" baseline="0" dirty="0">
                <a:ln>
                  <a:noFill/>
                </a:ln>
                <a:solidFill>
                  <a:srgbClr val="000000"/>
                </a:solidFill>
                <a:effectLst/>
                <a:latin typeface="Courier New" panose="02070309020205020404" pitchFamily="49" charset="0"/>
              </a:rPr>
              <a:t> integer stored at the location labeled ‘wage' into general register 3</a:t>
            </a:r>
          </a:p>
          <a:p>
            <a:pPr marR="0" lvl="0" algn="l" defTabSz="914400" rtl="0" eaLnBrk="0" fontAlgn="base" latinLnBrk="0" hangingPunct="0">
              <a:lnSpc>
                <a:spcPct val="100000"/>
              </a:lnSpc>
              <a:spcBef>
                <a:spcPct val="0"/>
              </a:spcBef>
              <a:spcAft>
                <a:spcPct val="0"/>
              </a:spcAft>
              <a:buClrTx/>
              <a:buSzTx/>
              <a:tabLst/>
            </a:pPr>
            <a:r>
              <a:rPr kumimoji="0" lang="en-US" altLang="en-US" sz="1200" b="0" i="0" u="none" strike="noStrike" cap="none" normalizeH="0" baseline="0" dirty="0">
                <a:ln>
                  <a:noFill/>
                </a:ln>
                <a:solidFill>
                  <a:srgbClr val="000000"/>
                </a:solidFill>
                <a:effectLst/>
                <a:latin typeface="Courier New" panose="02070309020205020404" pitchFamily="49" charset="0"/>
              </a:rPr>
              <a:t>L     3,wage</a:t>
            </a:r>
          </a:p>
          <a:p>
            <a:pPr marR="0" lvl="0" algn="l" defTabSz="914400" rtl="0" eaLnBrk="0" fontAlgn="base" latinLnBrk="0" hangingPunct="0">
              <a:lnSpc>
                <a:spcPct val="100000"/>
              </a:lnSpc>
              <a:spcBef>
                <a:spcPct val="0"/>
              </a:spcBef>
              <a:spcAft>
                <a:spcPct val="0"/>
              </a:spcAft>
              <a:buClrTx/>
              <a:buSzTx/>
              <a:tabLst/>
            </a:pPr>
            <a:r>
              <a:rPr kumimoji="0" lang="en-US" altLang="en-US" sz="1200" b="0" i="0" u="none" strike="noStrike" cap="none" normalizeH="0" baseline="0" dirty="0">
                <a:ln>
                  <a:noFill/>
                </a:ln>
                <a:solidFill>
                  <a:srgbClr val="000000"/>
                </a:solidFill>
                <a:effectLst/>
                <a:latin typeface="Courier New" panose="02070309020205020404" pitchFamily="49" charset="0"/>
              </a:rPr>
              <a:t>SLA   4,5                shift the value in general register 4 left by 5 bits </a:t>
            </a:r>
          </a:p>
          <a:p>
            <a:pPr marR="0" lvl="0" algn="l" defTabSz="914400" rtl="0" eaLnBrk="0" fontAlgn="base" latinLnBrk="0" hangingPunct="0">
              <a:lnSpc>
                <a:spcPct val="100000"/>
              </a:lnSpc>
              <a:spcBef>
                <a:spcPct val="0"/>
              </a:spcBef>
              <a:spcAft>
                <a:spcPct val="0"/>
              </a:spcAft>
              <a:buClrTx/>
              <a:buSzTx/>
              <a:tabLst/>
            </a:pPr>
            <a:r>
              <a:rPr kumimoji="0" lang="en-US" altLang="en-US" sz="1200" b="0" i="0" u="none" strike="noStrike" cap="none" normalizeH="0" baseline="0" dirty="0">
                <a:ln>
                  <a:noFill/>
                </a:ln>
                <a:solidFill>
                  <a:srgbClr val="000000"/>
                </a:solidFill>
                <a:effectLst/>
                <a:latin typeface="Courier New" panose="02070309020205020404" pitchFamily="49" charset="0"/>
              </a:rPr>
              <a:t>MVC   TARGET,SOURCE      move characters from location 'SOURCE' to 'TARGET’</a:t>
            </a:r>
          </a:p>
          <a:p>
            <a:pPr marR="0" lvl="0" algn="l" defTabSz="914400" rtl="0" eaLnBrk="0" fontAlgn="base" latinLnBrk="0" hangingPunct="0">
              <a:lnSpc>
                <a:spcPct val="100000"/>
              </a:lnSpc>
              <a:spcBef>
                <a:spcPct val="0"/>
              </a:spcBef>
              <a:spcAft>
                <a:spcPct val="0"/>
              </a:spcAft>
              <a:buClrTx/>
              <a:buSzTx/>
              <a:tabLst/>
            </a:pPr>
            <a:r>
              <a:rPr kumimoji="0" lang="en-US" altLang="en-US" sz="1200" b="0" i="0" u="none" strike="noStrike" cap="none" normalizeH="0" baseline="0" dirty="0">
                <a:ln>
                  <a:noFill/>
                </a:ln>
                <a:solidFill>
                  <a:srgbClr val="000000"/>
                </a:solidFill>
                <a:effectLst/>
                <a:latin typeface="Courier New" panose="02070309020205020404" pitchFamily="49" charset="0"/>
              </a:rPr>
              <a:t>AP    COUNT,=P'1’        add 1 to value in memory location 'COUNT' (packed decimal format)</a:t>
            </a:r>
          </a:p>
          <a:p>
            <a:pPr marR="0" lvl="0" algn="l" defTabSz="914400" rtl="0" eaLnBrk="0" fontAlgn="base" latinLnBrk="0" hangingPunct="0">
              <a:lnSpc>
                <a:spcPct val="100000"/>
              </a:lnSpc>
              <a:spcBef>
                <a:spcPct val="0"/>
              </a:spcBef>
              <a:spcAft>
                <a:spcPct val="0"/>
              </a:spcAft>
              <a:buClrTx/>
              <a:buSzTx/>
              <a:tabLst/>
            </a:pPr>
            <a:r>
              <a:rPr kumimoji="0" lang="en-US" altLang="en-US" sz="1200" b="0" i="0" u="none" strike="noStrike" cap="none" normalizeH="0" baseline="0" dirty="0">
                <a:ln>
                  <a:noFill/>
                </a:ln>
                <a:solidFill>
                  <a:srgbClr val="000000"/>
                </a:solidFill>
                <a:effectLst/>
                <a:latin typeface="Courier New" panose="02070309020205020404" pitchFamily="49" charset="0"/>
              </a:rPr>
              <a:t>B     NEXT               unconditional branch to label</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pic>
        <p:nvPicPr>
          <p:cNvPr id="13" name="Picture 12">
            <a:extLst>
              <a:ext uri="{FF2B5EF4-FFF2-40B4-BE49-F238E27FC236}">
                <a16:creationId xmlns:a16="http://schemas.microsoft.com/office/drawing/2014/main" id="{138E5648-7405-1395-772F-90217460B135}"/>
              </a:ext>
            </a:extLst>
          </p:cNvPr>
          <p:cNvPicPr>
            <a:picLocks noChangeAspect="1"/>
          </p:cNvPicPr>
          <p:nvPr/>
        </p:nvPicPr>
        <p:blipFill rotWithShape="1">
          <a:blip r:embed="rId3">
            <a:extLst>
              <a:ext uri="{28A0092B-C50C-407E-A947-70E740481C1C}">
                <a14:useLocalDpi xmlns:a14="http://schemas.microsoft.com/office/drawing/2010/main" val="0"/>
              </a:ext>
            </a:extLst>
          </a:blip>
          <a:srcRect r="31017"/>
          <a:stretch/>
        </p:blipFill>
        <p:spPr>
          <a:xfrm>
            <a:off x="6705598" y="424414"/>
            <a:ext cx="3770467" cy="3909045"/>
          </a:xfrm>
          <a:prstGeom prst="rect">
            <a:avLst/>
          </a:prstGeom>
        </p:spPr>
      </p:pic>
      <p:sp>
        <p:nvSpPr>
          <p:cNvPr id="2" name="Slide Number Placeholder 1">
            <a:extLst>
              <a:ext uri="{FF2B5EF4-FFF2-40B4-BE49-F238E27FC236}">
                <a16:creationId xmlns:a16="http://schemas.microsoft.com/office/drawing/2014/main" id="{91C16481-B7F3-1160-F628-23C5324660EC}"/>
              </a:ext>
            </a:extLst>
          </p:cNvPr>
          <p:cNvSpPr>
            <a:spLocks noGrp="1"/>
          </p:cNvSpPr>
          <p:nvPr>
            <p:ph type="sldNum" sz="quarter" idx="12"/>
          </p:nvPr>
        </p:nvSpPr>
        <p:spPr/>
        <p:txBody>
          <a:bodyPr/>
          <a:lstStyle/>
          <a:p>
            <a:fld id="{AC599C75-7E3E-43BD-AECD-1818C2E4B8F5}" type="slidenum">
              <a:rPr lang="en-GB" smtClean="0"/>
              <a:t>6</a:t>
            </a:fld>
            <a:endParaRPr lang="en-GB"/>
          </a:p>
        </p:txBody>
      </p:sp>
    </p:spTree>
    <p:extLst>
      <p:ext uri="{BB962C8B-B14F-4D97-AF65-F5344CB8AC3E}">
        <p14:creationId xmlns:p14="http://schemas.microsoft.com/office/powerpoint/2010/main" val="10750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B5EB189-A45E-3B26-7B88-D144B0E2AA5A}"/>
              </a:ext>
            </a:extLst>
          </p:cNvPr>
          <p:cNvSpPr txBox="1">
            <a:spLocks/>
          </p:cNvSpPr>
          <p:nvPr/>
        </p:nvSpPr>
        <p:spPr>
          <a:xfrm>
            <a:off x="437323" y="1024120"/>
            <a:ext cx="10429460" cy="314028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t>Each run failure gave you a </a:t>
            </a:r>
            <a:r>
              <a:rPr lang="en-GB" sz="1800" dirty="0" err="1"/>
              <a:t>HexDec</a:t>
            </a:r>
            <a:r>
              <a:rPr lang="en-GB" sz="1800" dirty="0"/>
              <a:t> dump</a:t>
            </a:r>
          </a:p>
          <a:p>
            <a:pPr marL="0" indent="0">
              <a:buNone/>
            </a:pPr>
            <a:r>
              <a:rPr lang="en-GB" sz="1800" dirty="0"/>
              <a:t>       ….40 pages of memory contents at crash, printed in Hexadecimal</a:t>
            </a:r>
          </a:p>
          <a:p>
            <a:r>
              <a:rPr lang="en-GB" sz="1800" dirty="0"/>
              <a:t>Hexadecimal (base 16) uses 256 couplets to provide the alphabet / numbers / special characters</a:t>
            </a:r>
          </a:p>
          <a:p>
            <a:pPr marL="0" indent="0">
              <a:buNone/>
            </a:pPr>
            <a:r>
              <a:rPr lang="en-GB" sz="1800" dirty="0"/>
              <a:t>       ….* = 2a, a = 61, b = 62, l = 6c, e=65, A=41, B=42 </a:t>
            </a:r>
          </a:p>
          <a:p>
            <a:endParaRPr lang="en-GB" sz="1800" dirty="0"/>
          </a:p>
          <a:p>
            <a:r>
              <a:rPr lang="en-GB" sz="1800" dirty="0"/>
              <a:t>Register block gave the address of instruction at time of crash</a:t>
            </a:r>
          </a:p>
          <a:p>
            <a:pPr marL="0" indent="0">
              <a:buNone/>
            </a:pPr>
            <a:r>
              <a:rPr lang="en-GB" sz="1800" dirty="0"/>
              <a:t>       ….notorious failure ’branch into low core’</a:t>
            </a:r>
          </a:p>
          <a:p>
            <a:endParaRPr lang="en-GB" sz="1800" dirty="0"/>
          </a:p>
          <a:p>
            <a:r>
              <a:rPr lang="en-GB" sz="1800" dirty="0"/>
              <a:t>Probably got 2 to 3 runs / day</a:t>
            </a:r>
          </a:p>
          <a:p>
            <a:r>
              <a:rPr lang="en-GB" sz="1800" dirty="0"/>
              <a:t>Took 4 days to success  </a:t>
            </a:r>
          </a:p>
        </p:txBody>
      </p:sp>
      <p:sp>
        <p:nvSpPr>
          <p:cNvPr id="5" name="Title 1">
            <a:extLst>
              <a:ext uri="{FF2B5EF4-FFF2-40B4-BE49-F238E27FC236}">
                <a16:creationId xmlns:a16="http://schemas.microsoft.com/office/drawing/2014/main" id="{F01FCE52-5E48-9107-C6CF-17DD55B6582D}"/>
              </a:ext>
            </a:extLst>
          </p:cNvPr>
          <p:cNvSpPr txBox="1">
            <a:spLocks/>
          </p:cNvSpPr>
          <p:nvPr/>
        </p:nvSpPr>
        <p:spPr>
          <a:xfrm>
            <a:off x="414130" y="301254"/>
            <a:ext cx="6768547" cy="5962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t>De-bugging Basic Assembler  programs</a:t>
            </a:r>
            <a:endParaRPr lang="en-GB" sz="1800" dirty="0"/>
          </a:p>
          <a:p>
            <a:endParaRPr lang="en-GB" sz="3200" dirty="0"/>
          </a:p>
        </p:txBody>
      </p:sp>
      <p:grpSp>
        <p:nvGrpSpPr>
          <p:cNvPr id="8" name="Group 7">
            <a:extLst>
              <a:ext uri="{FF2B5EF4-FFF2-40B4-BE49-F238E27FC236}">
                <a16:creationId xmlns:a16="http://schemas.microsoft.com/office/drawing/2014/main" id="{7AC7C3FE-21A2-B5BE-DCC2-B327D96148C9}"/>
              </a:ext>
            </a:extLst>
          </p:cNvPr>
          <p:cNvGrpSpPr/>
          <p:nvPr/>
        </p:nvGrpSpPr>
        <p:grpSpPr>
          <a:xfrm>
            <a:off x="622855" y="4638266"/>
            <a:ext cx="2514258" cy="1128021"/>
            <a:chOff x="622855" y="4638266"/>
            <a:chExt cx="2514258" cy="1128021"/>
          </a:xfrm>
        </p:grpSpPr>
        <p:sp>
          <p:nvSpPr>
            <p:cNvPr id="3" name="Rectangle 2">
              <a:extLst>
                <a:ext uri="{FF2B5EF4-FFF2-40B4-BE49-F238E27FC236}">
                  <a16:creationId xmlns:a16="http://schemas.microsoft.com/office/drawing/2014/main" id="{6A7B4A76-721F-ADE7-6360-B78E108368D4}"/>
                </a:ext>
              </a:extLst>
            </p:cNvPr>
            <p:cNvSpPr>
              <a:spLocks noChangeArrowheads="1"/>
            </p:cNvSpPr>
            <p:nvPr/>
          </p:nvSpPr>
          <p:spPr bwMode="auto">
            <a:xfrm>
              <a:off x="636107" y="5027623"/>
              <a:ext cx="2501006" cy="738664"/>
            </a:xfrm>
            <a:prstGeom prst="rect">
              <a:avLst/>
            </a:prstGeom>
            <a:solidFill>
              <a:srgbClr val="F8F9FA"/>
            </a:soli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ourier New" panose="02070309020205020404" pitchFamily="49" charset="0"/>
                </a:rPr>
                <a:t>Table with TABs (09)</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ourier New" panose="02070309020205020404" pitchFamily="49" charset="0"/>
                </a:rPr>
                <a:t> 1   	 2   	3</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Courier New" panose="02070309020205020404" pitchFamily="49" charset="0"/>
                </a:rPr>
                <a:t> 3.14	 6.28 	9.42</a:t>
              </a:r>
              <a:r>
                <a:rPr kumimoji="0" lang="en-US" altLang="en-US" sz="1400" b="0" i="0" u="none" strike="noStrike" cap="none" normalizeH="0" baseline="0" dirty="0">
                  <a:ln>
                    <a:noFill/>
                  </a:ln>
                  <a:solidFill>
                    <a:schemeClr val="tx1"/>
                  </a:solidFill>
                  <a:effectLst/>
                </a:rPr>
                <a:t> </a:t>
              </a:r>
              <a:endParaRPr kumimoji="0" lang="en-US" altLang="en-US" sz="1400" b="0" i="0" u="none" strike="noStrike" cap="none" normalizeH="0" baseline="0" dirty="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F3D52765-F0CD-EE79-0F2B-508D932C5263}"/>
                </a:ext>
              </a:extLst>
            </p:cNvPr>
            <p:cNvSpPr txBox="1"/>
            <p:nvPr/>
          </p:nvSpPr>
          <p:spPr>
            <a:xfrm>
              <a:off x="622855" y="4638266"/>
              <a:ext cx="1342291" cy="369332"/>
            </a:xfrm>
            <a:prstGeom prst="rect">
              <a:avLst/>
            </a:prstGeom>
            <a:noFill/>
          </p:spPr>
          <p:txBody>
            <a:bodyPr wrap="none" rtlCol="0">
              <a:spAutoFit/>
            </a:bodyPr>
            <a:lstStyle/>
            <a:p>
              <a:r>
                <a:rPr lang="en-GB" dirty="0"/>
                <a:t>As we write:</a:t>
              </a:r>
            </a:p>
          </p:txBody>
        </p:sp>
      </p:grpSp>
      <p:grpSp>
        <p:nvGrpSpPr>
          <p:cNvPr id="15" name="Group 14">
            <a:extLst>
              <a:ext uri="{FF2B5EF4-FFF2-40B4-BE49-F238E27FC236}">
                <a16:creationId xmlns:a16="http://schemas.microsoft.com/office/drawing/2014/main" id="{3FBF9574-D50F-8917-30EA-8F4E2EA5C3E4}"/>
              </a:ext>
            </a:extLst>
          </p:cNvPr>
          <p:cNvGrpSpPr/>
          <p:nvPr/>
        </p:nvGrpSpPr>
        <p:grpSpPr>
          <a:xfrm>
            <a:off x="3756991" y="4976199"/>
            <a:ext cx="8272892" cy="1601882"/>
            <a:chOff x="3756991" y="4976199"/>
            <a:chExt cx="8272892" cy="1601882"/>
          </a:xfrm>
        </p:grpSpPr>
        <p:sp>
          <p:nvSpPr>
            <p:cNvPr id="2" name="Rectangle 1">
              <a:extLst>
                <a:ext uri="{FF2B5EF4-FFF2-40B4-BE49-F238E27FC236}">
                  <a16:creationId xmlns:a16="http://schemas.microsoft.com/office/drawing/2014/main" id="{ADDAFEF8-8465-DF08-6744-39448ECB5B14}"/>
                </a:ext>
              </a:extLst>
            </p:cNvPr>
            <p:cNvSpPr>
              <a:spLocks noChangeArrowheads="1"/>
            </p:cNvSpPr>
            <p:nvPr/>
          </p:nvSpPr>
          <p:spPr bwMode="auto">
            <a:xfrm>
              <a:off x="3790127" y="5408530"/>
              <a:ext cx="8239756" cy="1169551"/>
            </a:xfrm>
            <a:prstGeom prst="rect">
              <a:avLst/>
            </a:prstGeom>
            <a:solidFill>
              <a:srgbClr val="F8F9FA"/>
            </a:soli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767600"/>
                  </a:solidFill>
                  <a:effectLst/>
                  <a:latin typeface="Courier New" panose="02070309020205020404" pitchFamily="49" charset="0"/>
                </a:rPr>
                <a:t>00000040</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2a</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err="1">
                  <a:ln>
                    <a:noFill/>
                  </a:ln>
                  <a:solidFill>
                    <a:srgbClr val="666666"/>
                  </a:solidFill>
                  <a:effectLst/>
                  <a:latin typeface="Courier New" panose="02070309020205020404" pitchFamily="49" charset="0"/>
                </a:rPr>
                <a:t>2a</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20</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2a</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2f</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0a</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09</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54</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61</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62</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6c</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65</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20</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77</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69</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74</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000000"/>
                  </a:solidFill>
                  <a:effectLst/>
                  <a:latin typeface="Courier New" panose="02070309020205020404" pitchFamily="49" charset="0"/>
                </a:rPr>
                <a:t>|</a:t>
              </a:r>
              <a:r>
                <a:rPr kumimoji="0" lang="en-US" altLang="en-US" sz="1400" b="0" i="0" u="none" strike="noStrike" cap="none" normalizeH="0" baseline="0" dirty="0">
                  <a:ln>
                    <a:noFill/>
                  </a:ln>
                  <a:solidFill>
                    <a:srgbClr val="BA2121"/>
                  </a:solidFill>
                  <a:effectLst/>
                  <a:latin typeface="Courier New" panose="02070309020205020404" pitchFamily="49" charset="0"/>
                </a:rPr>
                <a:t>** */..Table wit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767600"/>
                  </a:solidFill>
                  <a:effectLst/>
                  <a:latin typeface="Courier New" panose="02070309020205020404" pitchFamily="49" charset="0"/>
                </a:rPr>
                <a:t>00000050</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68</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20</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54</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41</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42</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73</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20</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28</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30</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39</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29</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0a</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09</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31</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09</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09</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000000"/>
                  </a:solidFill>
                  <a:effectLst/>
                  <a:latin typeface="Courier New" panose="02070309020205020404" pitchFamily="49" charset="0"/>
                </a:rPr>
                <a:t>|</a:t>
              </a:r>
              <a:r>
                <a:rPr kumimoji="0" lang="en-US" altLang="en-US" sz="1400" b="0" i="0" u="none" strike="noStrike" cap="none" normalizeH="0" baseline="0" dirty="0">
                  <a:ln>
                    <a:noFill/>
                  </a:ln>
                  <a:solidFill>
                    <a:srgbClr val="BA2121"/>
                  </a:solidFill>
                  <a:effectLst/>
                  <a:latin typeface="Courier New" panose="02070309020205020404" pitchFamily="49" charset="0"/>
                </a:rPr>
                <a:t>h TABs (09)..1..</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solidFill>
                    <a:srgbClr val="BA2121"/>
                  </a:solidFill>
                  <a:latin typeface="Courier New" panose="02070309020205020404" pitchFamily="49" charset="0"/>
                </a:rPr>
                <a:t>0</a:t>
              </a:r>
              <a:r>
                <a:rPr kumimoji="0" lang="en-US" altLang="en-US" sz="1400" b="0" i="0" u="none" strike="noStrike" cap="none" normalizeH="0" baseline="0" dirty="0">
                  <a:ln>
                    <a:noFill/>
                  </a:ln>
                  <a:solidFill>
                    <a:srgbClr val="767600"/>
                  </a:solidFill>
                  <a:effectLst/>
                  <a:latin typeface="Courier New" panose="02070309020205020404" pitchFamily="49" charset="0"/>
                </a:rPr>
                <a:t>0000060</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32</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09</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09</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33</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0a</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09</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33</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2e</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31</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34</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09</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36</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2e</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32</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38</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09</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000000"/>
                  </a:solidFill>
                  <a:effectLst/>
                  <a:latin typeface="Courier New" panose="02070309020205020404" pitchFamily="49" charset="0"/>
                </a:rPr>
                <a:t>|</a:t>
              </a:r>
              <a:r>
                <a:rPr kumimoji="0" lang="en-US" altLang="en-US" sz="1400" b="0" i="0" u="none" strike="noStrike" cap="none" normalizeH="0" baseline="0" dirty="0">
                  <a:ln>
                    <a:noFill/>
                  </a:ln>
                  <a:solidFill>
                    <a:srgbClr val="BA2121"/>
                  </a:solidFill>
                  <a:effectLst/>
                  <a:latin typeface="Courier New" panose="02070309020205020404" pitchFamily="49" charset="0"/>
                </a:rPr>
                <a:t>2..3..3.14.6.28.</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767600"/>
                  </a:solidFill>
                  <a:effectLst/>
                  <a:latin typeface="Courier New" panose="02070309020205020404" pitchFamily="49" charset="0"/>
                </a:rPr>
                <a:t>00000070</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39</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2e</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34</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32</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666666"/>
                  </a:solidFill>
                  <a:effectLst/>
                  <a:latin typeface="Courier New" panose="02070309020205020404" pitchFamily="49" charset="0"/>
                </a:rPr>
                <a:t>0a</a:t>
              </a:r>
              <a:r>
                <a:rPr kumimoji="0" lang="en-US" altLang="en-US" sz="1400" b="0" i="0" u="none" strike="noStrike" cap="none" normalizeH="0" baseline="0" dirty="0">
                  <a:ln>
                    <a:noFill/>
                  </a:ln>
                  <a:solidFill>
                    <a:srgbClr val="BBBBBB"/>
                  </a:solidFill>
                  <a:effectLst/>
                  <a:latin typeface="Courier New" panose="02070309020205020404" pitchFamily="49" charset="0"/>
                </a:rPr>
                <a:t>                                  </a:t>
              </a:r>
              <a:r>
                <a:rPr kumimoji="0" lang="en-US" altLang="en-US" sz="1400" b="0" i="0" u="none" strike="noStrike" cap="none" normalizeH="0" baseline="0" dirty="0">
                  <a:ln>
                    <a:noFill/>
                  </a:ln>
                  <a:solidFill>
                    <a:srgbClr val="000000"/>
                  </a:solidFill>
                  <a:effectLst/>
                  <a:latin typeface="Courier New" panose="02070309020205020404" pitchFamily="49" charset="0"/>
                </a:rPr>
                <a:t>|</a:t>
              </a:r>
              <a:r>
                <a:rPr kumimoji="0" lang="en-US" altLang="en-US" sz="1400" b="0" i="0" u="none" strike="noStrike" cap="none" normalizeH="0" baseline="0" dirty="0">
                  <a:ln>
                    <a:noFill/>
                  </a:ln>
                  <a:solidFill>
                    <a:srgbClr val="BA2121"/>
                  </a:solidFill>
                  <a:effectLst/>
                  <a:latin typeface="Courier New" panose="02070309020205020404" pitchFamily="49" charset="0"/>
                </a:rPr>
                <a:t>9.42.</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767600"/>
                  </a:solidFill>
                  <a:effectLst/>
                  <a:latin typeface="Courier New" panose="02070309020205020404" pitchFamily="49" charset="0"/>
                </a:rPr>
                <a:t>00000075</a:t>
              </a:r>
              <a:r>
                <a:rPr kumimoji="0" lang="en-US" altLang="en-US" sz="1400" b="0" i="0" u="none" strike="noStrike" cap="none" normalizeH="0" baseline="0" dirty="0">
                  <a:ln>
                    <a:noFill/>
                  </a:ln>
                  <a:solidFill>
                    <a:schemeClr val="tx1"/>
                  </a:solidFill>
                  <a:effectLst/>
                </a:rPr>
                <a:t> </a:t>
              </a:r>
              <a:endParaRPr kumimoji="0" lang="en-US" altLang="en-US" sz="1400" b="0" i="0" u="none" strike="noStrike" cap="none" normalizeH="0" baseline="0" dirty="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4710AB4C-0C3F-A8F7-AD1D-FB5DFAB191B7}"/>
                </a:ext>
              </a:extLst>
            </p:cNvPr>
            <p:cNvSpPr txBox="1"/>
            <p:nvPr/>
          </p:nvSpPr>
          <p:spPr>
            <a:xfrm>
              <a:off x="3756991" y="4976199"/>
              <a:ext cx="3146567" cy="369332"/>
            </a:xfrm>
            <a:prstGeom prst="rect">
              <a:avLst/>
            </a:prstGeom>
            <a:noFill/>
          </p:spPr>
          <p:txBody>
            <a:bodyPr wrap="none" rtlCol="0">
              <a:spAutoFit/>
            </a:bodyPr>
            <a:lstStyle/>
            <a:p>
              <a:r>
                <a:rPr lang="en-GB" dirty="0"/>
                <a:t>The same, expressed in </a:t>
              </a:r>
              <a:r>
                <a:rPr lang="en-GB" dirty="0" err="1"/>
                <a:t>hexdec</a:t>
              </a:r>
              <a:r>
                <a:rPr lang="en-GB" dirty="0"/>
                <a:t>:</a:t>
              </a:r>
            </a:p>
          </p:txBody>
        </p:sp>
      </p:grpSp>
      <p:sp>
        <p:nvSpPr>
          <p:cNvPr id="9" name="Oval 8">
            <a:extLst>
              <a:ext uri="{FF2B5EF4-FFF2-40B4-BE49-F238E27FC236}">
                <a16:creationId xmlns:a16="http://schemas.microsoft.com/office/drawing/2014/main" id="{BE98F359-D3EA-28C2-79D0-2809E6328EF6}"/>
              </a:ext>
            </a:extLst>
          </p:cNvPr>
          <p:cNvSpPr/>
          <p:nvPr/>
        </p:nvSpPr>
        <p:spPr>
          <a:xfrm>
            <a:off x="887613" y="1885662"/>
            <a:ext cx="812774" cy="4318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4E426F4D-3F3A-81B5-CD37-5FE3AE222D40}"/>
              </a:ext>
            </a:extLst>
          </p:cNvPr>
          <p:cNvSpPr/>
          <p:nvPr/>
        </p:nvSpPr>
        <p:spPr>
          <a:xfrm>
            <a:off x="4715930" y="5334487"/>
            <a:ext cx="812774" cy="4318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C70F442B-8E7C-607D-C932-735B76E3C007}"/>
              </a:ext>
            </a:extLst>
          </p:cNvPr>
          <p:cNvSpPr/>
          <p:nvPr/>
        </p:nvSpPr>
        <p:spPr>
          <a:xfrm>
            <a:off x="9880600" y="5313306"/>
            <a:ext cx="491038" cy="4318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333069DD-A03B-9D27-10D6-B39C1BDC4C93}"/>
              </a:ext>
            </a:extLst>
          </p:cNvPr>
          <p:cNvSpPr/>
          <p:nvPr/>
        </p:nvSpPr>
        <p:spPr>
          <a:xfrm>
            <a:off x="1684621" y="1848075"/>
            <a:ext cx="2404562" cy="465666"/>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DD93F738-7262-15DC-5788-AEE89EDA2B46}"/>
              </a:ext>
            </a:extLst>
          </p:cNvPr>
          <p:cNvSpPr/>
          <p:nvPr/>
        </p:nvSpPr>
        <p:spPr>
          <a:xfrm>
            <a:off x="7306733" y="5325883"/>
            <a:ext cx="1312334" cy="465666"/>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306994DD-02A1-FE1A-7842-301000314637}"/>
              </a:ext>
            </a:extLst>
          </p:cNvPr>
          <p:cNvSpPr/>
          <p:nvPr/>
        </p:nvSpPr>
        <p:spPr>
          <a:xfrm>
            <a:off x="10888160" y="5317554"/>
            <a:ext cx="491039" cy="465666"/>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lide Number Placeholder 15">
            <a:extLst>
              <a:ext uri="{FF2B5EF4-FFF2-40B4-BE49-F238E27FC236}">
                <a16:creationId xmlns:a16="http://schemas.microsoft.com/office/drawing/2014/main" id="{07251923-13F3-0B52-2050-3435B812B599}"/>
              </a:ext>
            </a:extLst>
          </p:cNvPr>
          <p:cNvSpPr>
            <a:spLocks noGrp="1"/>
          </p:cNvSpPr>
          <p:nvPr>
            <p:ph type="sldNum" sz="quarter" idx="12"/>
          </p:nvPr>
        </p:nvSpPr>
        <p:spPr/>
        <p:txBody>
          <a:bodyPr/>
          <a:lstStyle/>
          <a:p>
            <a:fld id="{AC599C75-7E3E-43BD-AECD-1818C2E4B8F5}" type="slidenum">
              <a:rPr lang="en-GB" smtClean="0"/>
              <a:t>7</a:t>
            </a:fld>
            <a:endParaRPr lang="en-GB"/>
          </a:p>
        </p:txBody>
      </p:sp>
    </p:spTree>
    <p:extLst>
      <p:ext uri="{BB962C8B-B14F-4D97-AF65-F5344CB8AC3E}">
        <p14:creationId xmlns:p14="http://schemas.microsoft.com/office/powerpoint/2010/main" val="908762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additive="base">
                                        <p:cTn id="2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ppt_x"/>
                                          </p:val>
                                        </p:tav>
                                        <p:tav tm="100000">
                                          <p:val>
                                            <p:strVal val="#ppt_x"/>
                                          </p:val>
                                        </p:tav>
                                      </p:tavLst>
                                    </p:anim>
                                    <p:anim calcmode="lin" valueType="num">
                                      <p:cBhvr additive="base">
                                        <p:cTn id="5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500" fill="hold"/>
                                        <p:tgtEl>
                                          <p:spTgt spid="13"/>
                                        </p:tgtEl>
                                        <p:attrNameLst>
                                          <p:attrName>ppt_x</p:attrName>
                                        </p:attrNameLst>
                                      </p:cBhvr>
                                      <p:tavLst>
                                        <p:tav tm="0">
                                          <p:val>
                                            <p:strVal val="#ppt_x"/>
                                          </p:val>
                                        </p:tav>
                                        <p:tav tm="100000">
                                          <p:val>
                                            <p:strVal val="#ppt_x"/>
                                          </p:val>
                                        </p:tav>
                                      </p:tavLst>
                                    </p:anim>
                                    <p:anim calcmode="lin" valueType="num">
                                      <p:cBhvr additive="base">
                                        <p:cTn id="6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additive="base">
                                        <p:cTn id="69" dur="500" fill="hold"/>
                                        <p:tgtEl>
                                          <p:spTgt spid="14"/>
                                        </p:tgtEl>
                                        <p:attrNameLst>
                                          <p:attrName>ppt_x</p:attrName>
                                        </p:attrNameLst>
                                      </p:cBhvr>
                                      <p:tavLst>
                                        <p:tav tm="0">
                                          <p:val>
                                            <p:strVal val="#ppt_x"/>
                                          </p:val>
                                        </p:tav>
                                        <p:tav tm="100000">
                                          <p:val>
                                            <p:strVal val="#ppt_x"/>
                                          </p:val>
                                        </p:tav>
                                      </p:tavLst>
                                    </p:anim>
                                    <p:anim calcmode="lin" valueType="num">
                                      <p:cBhvr additive="base">
                                        <p:cTn id="7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4">
                                            <p:txEl>
                                              <p:pRg st="5" end="5"/>
                                            </p:txEl>
                                          </p:spTgt>
                                        </p:tgtEl>
                                        <p:attrNameLst>
                                          <p:attrName>style.visibility</p:attrName>
                                        </p:attrNameLst>
                                      </p:cBhvr>
                                      <p:to>
                                        <p:strVal val="visible"/>
                                      </p:to>
                                    </p:set>
                                    <p:anim calcmode="lin" valueType="num">
                                      <p:cBhvr additive="base">
                                        <p:cTn id="7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4">
                                            <p:txEl>
                                              <p:pRg st="5" end="5"/>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4">
                                            <p:txEl>
                                              <p:pRg st="6" end="6"/>
                                            </p:txEl>
                                          </p:spTgt>
                                        </p:tgtEl>
                                        <p:attrNameLst>
                                          <p:attrName>style.visibility</p:attrName>
                                        </p:attrNameLst>
                                      </p:cBhvr>
                                      <p:to>
                                        <p:strVal val="visible"/>
                                      </p:to>
                                    </p:set>
                                    <p:anim calcmode="lin" valueType="num">
                                      <p:cBhvr additive="base">
                                        <p:cTn id="7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4">
                                            <p:txEl>
                                              <p:pRg st="8" end="8"/>
                                            </p:txEl>
                                          </p:spTgt>
                                        </p:tgtEl>
                                        <p:attrNameLst>
                                          <p:attrName>style.visibility</p:attrName>
                                        </p:attrNameLst>
                                      </p:cBhvr>
                                      <p:to>
                                        <p:strVal val="visible"/>
                                      </p:to>
                                    </p:set>
                                    <p:anim calcmode="lin" valueType="num">
                                      <p:cBhvr additive="base">
                                        <p:cTn id="8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
                                            <p:txEl>
                                              <p:pRg st="8" end="8"/>
                                            </p:txEl>
                                          </p:spTgt>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4">
                                            <p:txEl>
                                              <p:pRg st="9" end="9"/>
                                            </p:txEl>
                                          </p:spTgt>
                                        </p:tgtEl>
                                        <p:attrNameLst>
                                          <p:attrName>style.visibility</p:attrName>
                                        </p:attrNameLst>
                                      </p:cBhvr>
                                      <p:to>
                                        <p:strVal val="visible"/>
                                      </p:to>
                                    </p:set>
                                    <p:anim calcmode="lin" valueType="num">
                                      <p:cBhvr additive="base">
                                        <p:cTn id="89"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C11CA9-815F-4F7E-462E-6A9E5AC2B2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8076" y="731078"/>
            <a:ext cx="6079037" cy="4408380"/>
          </a:xfrm>
          <a:prstGeom prst="rect">
            <a:avLst/>
          </a:prstGeom>
        </p:spPr>
      </p:pic>
      <p:sp>
        <p:nvSpPr>
          <p:cNvPr id="4" name="Title 1">
            <a:extLst>
              <a:ext uri="{FF2B5EF4-FFF2-40B4-BE49-F238E27FC236}">
                <a16:creationId xmlns:a16="http://schemas.microsoft.com/office/drawing/2014/main" id="{68E42B0F-E8AB-5780-DED3-A9E737C6A2E6}"/>
              </a:ext>
            </a:extLst>
          </p:cNvPr>
          <p:cNvSpPr txBox="1">
            <a:spLocks/>
          </p:cNvSpPr>
          <p:nvPr/>
        </p:nvSpPr>
        <p:spPr>
          <a:xfrm>
            <a:off x="361121" y="365126"/>
            <a:ext cx="5509591" cy="10424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t>IBM SYSTEM 3 15D</a:t>
            </a:r>
          </a:p>
        </p:txBody>
      </p:sp>
      <p:sp>
        <p:nvSpPr>
          <p:cNvPr id="5" name="Content Placeholder 2">
            <a:extLst>
              <a:ext uri="{FF2B5EF4-FFF2-40B4-BE49-F238E27FC236}">
                <a16:creationId xmlns:a16="http://schemas.microsoft.com/office/drawing/2014/main" id="{20C91701-491F-3793-2966-67CD9CA721AD}"/>
              </a:ext>
            </a:extLst>
          </p:cNvPr>
          <p:cNvSpPr txBox="1">
            <a:spLocks/>
          </p:cNvSpPr>
          <p:nvPr/>
        </p:nvSpPr>
        <p:spPr>
          <a:xfrm>
            <a:off x="547104" y="1211760"/>
            <a:ext cx="5532329" cy="550709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400" dirty="0"/>
          </a:p>
          <a:p>
            <a:pPr marL="0" indent="0">
              <a:buNone/>
            </a:pPr>
            <a:r>
              <a:rPr lang="en-GB" sz="1600" dirty="0"/>
              <a:t>2 years I worked on the IBM System 3</a:t>
            </a:r>
          </a:p>
          <a:p>
            <a:r>
              <a:rPr lang="en-GB" sz="1600" dirty="0"/>
              <a:t>64KB as 512,000 mag core memory</a:t>
            </a:r>
          </a:p>
          <a:p>
            <a:pPr lvl="1"/>
            <a:r>
              <a:rPr lang="en-GB" sz="1600" dirty="0"/>
              <a:t>Big box, in front of the operator</a:t>
            </a:r>
          </a:p>
          <a:p>
            <a:pPr lvl="1"/>
            <a:r>
              <a:rPr lang="en-GB" sz="1600" dirty="0"/>
              <a:t>Small box was the CPU </a:t>
            </a:r>
          </a:p>
          <a:p>
            <a:r>
              <a:rPr lang="en-GB" sz="1600" dirty="0"/>
              <a:t>Hard disc drives: 2.5 MB / disc</a:t>
            </a:r>
          </a:p>
          <a:p>
            <a:r>
              <a:rPr lang="en-GB" sz="1600" dirty="0"/>
              <a:t>Invariably had tape drive. Not shown</a:t>
            </a:r>
          </a:p>
          <a:p>
            <a:r>
              <a:rPr lang="en-GB" sz="1600" dirty="0"/>
              <a:t>Required an a/c computer room</a:t>
            </a:r>
          </a:p>
          <a:p>
            <a:pPr lvl="1"/>
            <a:r>
              <a:rPr lang="en-GB" sz="1600" dirty="0"/>
              <a:t>Gas flood in case of fires</a:t>
            </a:r>
          </a:p>
          <a:p>
            <a:pPr lvl="1"/>
            <a:r>
              <a:rPr lang="en-GB" sz="1600" dirty="0"/>
              <a:t>Restricted access</a:t>
            </a:r>
          </a:p>
          <a:p>
            <a:r>
              <a:rPr lang="en-GB" sz="1800" dirty="0"/>
              <a:t>A further room contained:</a:t>
            </a:r>
          </a:p>
          <a:p>
            <a:pPr lvl="1"/>
            <a:r>
              <a:rPr lang="en-GB" sz="1400" dirty="0"/>
              <a:t>IBM manuals</a:t>
            </a:r>
          </a:p>
          <a:p>
            <a:pPr lvl="1"/>
            <a:r>
              <a:rPr lang="en-GB" sz="1400" dirty="0"/>
              <a:t>Program print outs</a:t>
            </a:r>
          </a:p>
          <a:p>
            <a:pPr lvl="1"/>
            <a:r>
              <a:rPr lang="en-GB" sz="1400" dirty="0"/>
              <a:t>Archives</a:t>
            </a:r>
          </a:p>
          <a:p>
            <a:pPr lvl="1"/>
            <a:r>
              <a:rPr lang="en-GB" sz="1400" dirty="0"/>
              <a:t>Stationary</a:t>
            </a:r>
          </a:p>
          <a:p>
            <a:r>
              <a:rPr lang="en-GB" sz="1600" dirty="0"/>
              <a:t>The operators spent the day walking about the rooms: changing discs, tapes, loading / unloading paper, cleaning the printer 		</a:t>
            </a:r>
          </a:p>
        </p:txBody>
      </p:sp>
      <p:sp>
        <p:nvSpPr>
          <p:cNvPr id="2" name="Star: 5 Points 1">
            <a:extLst>
              <a:ext uri="{FF2B5EF4-FFF2-40B4-BE49-F238E27FC236}">
                <a16:creationId xmlns:a16="http://schemas.microsoft.com/office/drawing/2014/main" id="{FEACDB53-A4B7-085B-70F8-3F0F8314821E}"/>
              </a:ext>
            </a:extLst>
          </p:cNvPr>
          <p:cNvSpPr/>
          <p:nvPr/>
        </p:nvSpPr>
        <p:spPr>
          <a:xfrm>
            <a:off x="8984972" y="1169614"/>
            <a:ext cx="212035" cy="237932"/>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tar: 5 Points 6">
            <a:extLst>
              <a:ext uri="{FF2B5EF4-FFF2-40B4-BE49-F238E27FC236}">
                <a16:creationId xmlns:a16="http://schemas.microsoft.com/office/drawing/2014/main" id="{20AAE760-11E2-2AA9-A969-4AE4C8AC10C7}"/>
              </a:ext>
            </a:extLst>
          </p:cNvPr>
          <p:cNvSpPr/>
          <p:nvPr/>
        </p:nvSpPr>
        <p:spPr>
          <a:xfrm>
            <a:off x="10224050" y="1852101"/>
            <a:ext cx="212035" cy="237932"/>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lide Number Placeholder 5">
            <a:extLst>
              <a:ext uri="{FF2B5EF4-FFF2-40B4-BE49-F238E27FC236}">
                <a16:creationId xmlns:a16="http://schemas.microsoft.com/office/drawing/2014/main" id="{19FF831C-A522-5D62-1B68-8761FDA208A5}"/>
              </a:ext>
            </a:extLst>
          </p:cNvPr>
          <p:cNvSpPr>
            <a:spLocks noGrp="1"/>
          </p:cNvSpPr>
          <p:nvPr>
            <p:ph type="sldNum" sz="quarter" idx="12"/>
          </p:nvPr>
        </p:nvSpPr>
        <p:spPr/>
        <p:txBody>
          <a:bodyPr/>
          <a:lstStyle/>
          <a:p>
            <a:fld id="{AC599C75-7E3E-43BD-AECD-1818C2E4B8F5}" type="slidenum">
              <a:rPr lang="en-GB" smtClean="0"/>
              <a:t>8</a:t>
            </a:fld>
            <a:endParaRPr lang="en-GB"/>
          </a:p>
        </p:txBody>
      </p:sp>
    </p:spTree>
    <p:extLst>
      <p:ext uri="{BB962C8B-B14F-4D97-AF65-F5344CB8AC3E}">
        <p14:creationId xmlns:p14="http://schemas.microsoft.com/office/powerpoint/2010/main" val="1269463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additive="base">
                                        <p:cTn id="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anim calcmode="lin" valueType="num">
                                      <p:cBhvr additive="base">
                                        <p:cTn id="11"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 calcmode="lin" valueType="num">
                                      <p:cBhvr additive="base">
                                        <p:cTn id="1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 calcmode="lin" valueType="num">
                                      <p:cBhvr additive="base">
                                        <p:cTn id="2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 calcmode="lin" valueType="num">
                                      <p:cBhvr additive="base">
                                        <p:cTn id="31"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7" end="7"/>
                                            </p:txEl>
                                          </p:spTgt>
                                        </p:tgtEl>
                                        <p:attrNameLst>
                                          <p:attrName>style.visibility</p:attrName>
                                        </p:attrNameLst>
                                      </p:cBhvr>
                                      <p:to>
                                        <p:strVal val="visible"/>
                                      </p:to>
                                    </p:set>
                                    <p:anim calcmode="lin" valueType="num">
                                      <p:cBhvr additive="base">
                                        <p:cTn id="43"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 calcmode="lin" valueType="num">
                                      <p:cBhvr additive="base">
                                        <p:cTn id="47"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
                                            <p:txEl>
                                              <p:pRg st="9" end="9"/>
                                            </p:txEl>
                                          </p:spTgt>
                                        </p:tgtEl>
                                        <p:attrNameLst>
                                          <p:attrName>style.visibility</p:attrName>
                                        </p:attrNameLst>
                                      </p:cBhvr>
                                      <p:to>
                                        <p:strVal val="visible"/>
                                      </p:to>
                                    </p:set>
                                    <p:anim calcmode="lin" valueType="num">
                                      <p:cBhvr additive="base">
                                        <p:cTn id="51"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
                                            <p:txEl>
                                              <p:pRg st="9" end="9"/>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5">
                                            <p:txEl>
                                              <p:pRg st="10" end="10"/>
                                            </p:txEl>
                                          </p:spTgt>
                                        </p:tgtEl>
                                        <p:attrNameLst>
                                          <p:attrName>style.visibility</p:attrName>
                                        </p:attrNameLst>
                                      </p:cBhvr>
                                      <p:to>
                                        <p:strVal val="visible"/>
                                      </p:to>
                                    </p:set>
                                    <p:anim calcmode="lin" valueType="num">
                                      <p:cBhvr additive="base">
                                        <p:cTn id="55"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10" end="10"/>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5">
                                            <p:txEl>
                                              <p:pRg st="11" end="11"/>
                                            </p:txEl>
                                          </p:spTgt>
                                        </p:tgtEl>
                                        <p:attrNameLst>
                                          <p:attrName>style.visibility</p:attrName>
                                        </p:attrNameLst>
                                      </p:cBhvr>
                                      <p:to>
                                        <p:strVal val="visible"/>
                                      </p:to>
                                    </p:set>
                                    <p:anim calcmode="lin" valueType="num">
                                      <p:cBhvr additive="base">
                                        <p:cTn id="59"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5">
                                            <p:txEl>
                                              <p:pRg st="11" end="11"/>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5">
                                            <p:txEl>
                                              <p:pRg st="12" end="12"/>
                                            </p:txEl>
                                          </p:spTgt>
                                        </p:tgtEl>
                                        <p:attrNameLst>
                                          <p:attrName>style.visibility</p:attrName>
                                        </p:attrNameLst>
                                      </p:cBhvr>
                                      <p:to>
                                        <p:strVal val="visible"/>
                                      </p:to>
                                    </p:set>
                                    <p:anim calcmode="lin" valueType="num">
                                      <p:cBhvr additive="base">
                                        <p:cTn id="63"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5">
                                            <p:txEl>
                                              <p:pRg st="12" end="12"/>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5">
                                            <p:txEl>
                                              <p:pRg st="13" end="13"/>
                                            </p:txEl>
                                          </p:spTgt>
                                        </p:tgtEl>
                                        <p:attrNameLst>
                                          <p:attrName>style.visibility</p:attrName>
                                        </p:attrNameLst>
                                      </p:cBhvr>
                                      <p:to>
                                        <p:strVal val="visible"/>
                                      </p:to>
                                    </p:set>
                                    <p:anim calcmode="lin" valueType="num">
                                      <p:cBhvr additive="base">
                                        <p:cTn id="67" dur="500" fill="hold"/>
                                        <p:tgtEl>
                                          <p:spTgt spid="5">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
                                            <p:txEl>
                                              <p:pRg st="13" end="13"/>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5">
                                            <p:txEl>
                                              <p:pRg st="14" end="14"/>
                                            </p:txEl>
                                          </p:spTgt>
                                        </p:tgtEl>
                                        <p:attrNameLst>
                                          <p:attrName>style.visibility</p:attrName>
                                        </p:attrNameLst>
                                      </p:cBhvr>
                                      <p:to>
                                        <p:strVal val="visible"/>
                                      </p:to>
                                    </p:set>
                                    <p:anim calcmode="lin" valueType="num">
                                      <p:cBhvr additive="base">
                                        <p:cTn id="71" dur="500" fill="hold"/>
                                        <p:tgtEl>
                                          <p:spTgt spid="5">
                                            <p:txEl>
                                              <p:pRg st="14" end="14"/>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5">
                                            <p:txEl>
                                              <p:pRg st="15" end="15"/>
                                            </p:txEl>
                                          </p:spTgt>
                                        </p:tgtEl>
                                        <p:attrNameLst>
                                          <p:attrName>style.visibility</p:attrName>
                                        </p:attrNameLst>
                                      </p:cBhvr>
                                      <p:to>
                                        <p:strVal val="visible"/>
                                      </p:to>
                                    </p:set>
                                    <p:anim calcmode="lin" valueType="num">
                                      <p:cBhvr additive="base">
                                        <p:cTn id="77" dur="500" fill="hold"/>
                                        <p:tgtEl>
                                          <p:spTgt spid="5">
                                            <p:txEl>
                                              <p:pRg st="15" end="15"/>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5">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51F1E-64C6-AC26-BCEE-C92D78457C39}"/>
              </a:ext>
            </a:extLst>
          </p:cNvPr>
          <p:cNvSpPr txBox="1">
            <a:spLocks/>
          </p:cNvSpPr>
          <p:nvPr/>
        </p:nvSpPr>
        <p:spPr>
          <a:xfrm>
            <a:off x="361121" y="365126"/>
            <a:ext cx="5509591" cy="10424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t>Mid range computers</a:t>
            </a:r>
          </a:p>
          <a:p>
            <a:r>
              <a:rPr lang="en-GB" sz="3200" dirty="0"/>
              <a:t>- most commercial companies</a:t>
            </a:r>
          </a:p>
        </p:txBody>
      </p:sp>
      <p:sp>
        <p:nvSpPr>
          <p:cNvPr id="4" name="Content Placeholder 2">
            <a:extLst>
              <a:ext uri="{FF2B5EF4-FFF2-40B4-BE49-F238E27FC236}">
                <a16:creationId xmlns:a16="http://schemas.microsoft.com/office/drawing/2014/main" id="{EE6E00AA-AB67-A4CF-4207-C5B5C31C03E5}"/>
              </a:ext>
            </a:extLst>
          </p:cNvPr>
          <p:cNvSpPr txBox="1">
            <a:spLocks/>
          </p:cNvSpPr>
          <p:nvPr/>
        </p:nvSpPr>
        <p:spPr>
          <a:xfrm>
            <a:off x="547104" y="1211761"/>
            <a:ext cx="5532329" cy="50962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400" dirty="0"/>
          </a:p>
          <a:p>
            <a:pPr marL="0" indent="0">
              <a:buNone/>
            </a:pPr>
            <a:r>
              <a:rPr lang="en-GB" sz="1600" dirty="0"/>
              <a:t>Using the System 3</a:t>
            </a:r>
          </a:p>
          <a:p>
            <a:r>
              <a:rPr lang="en-GB" sz="1600" dirty="0"/>
              <a:t>64KB in 3 partitions</a:t>
            </a:r>
          </a:p>
          <a:p>
            <a:pPr lvl="1"/>
            <a:r>
              <a:rPr lang="en-GB" sz="1600" dirty="0"/>
              <a:t>16 KB - Manufacturing, sales, finance batch processing</a:t>
            </a:r>
          </a:p>
          <a:p>
            <a:pPr lvl="1"/>
            <a:r>
              <a:rPr lang="en-GB" sz="1600" dirty="0"/>
              <a:t>12 KB  - Payroll, other smaller progs</a:t>
            </a:r>
          </a:p>
          <a:p>
            <a:pPr lvl="1"/>
            <a:r>
              <a:rPr lang="en-GB" sz="1600" dirty="0"/>
              <a:t>36 KB online data capture and validate </a:t>
            </a:r>
          </a:p>
          <a:p>
            <a:r>
              <a:rPr lang="en-GB" sz="1600" dirty="0"/>
              <a:t>Typical batch program</a:t>
            </a:r>
          </a:p>
          <a:p>
            <a:pPr lvl="1"/>
            <a:r>
              <a:rPr lang="en-GB" sz="1600" dirty="0"/>
              <a:t>4 to 5 KB</a:t>
            </a:r>
          </a:p>
          <a:p>
            <a:pPr lvl="1"/>
            <a:r>
              <a:rPr lang="en-GB" sz="1600" dirty="0"/>
              <a:t>Leaving just 10KB to buffer data</a:t>
            </a:r>
          </a:p>
          <a:p>
            <a:pPr lvl="1"/>
            <a:r>
              <a:rPr lang="en-GB" sz="1600" dirty="0"/>
              <a:t>Causes frequent read / write to disc / tape – slow</a:t>
            </a:r>
          </a:p>
          <a:p>
            <a:r>
              <a:rPr lang="en-GB" sz="1600" dirty="0"/>
              <a:t>Online partition also limited</a:t>
            </a:r>
          </a:p>
          <a:p>
            <a:pPr lvl="1"/>
            <a:r>
              <a:rPr lang="en-GB" sz="1600" dirty="0"/>
              <a:t>Limit: 20 / 25 terminals</a:t>
            </a:r>
          </a:p>
          <a:p>
            <a:pPr lvl="1"/>
            <a:r>
              <a:rPr lang="en-GB" sz="1600" dirty="0"/>
              <a:t>Again, frequent disc reads</a:t>
            </a:r>
          </a:p>
          <a:p>
            <a:r>
              <a:rPr lang="en-GB" sz="1600" dirty="0"/>
              <a:t>64KBytes requires 516,000 magnetic cores</a:t>
            </a:r>
          </a:p>
          <a:p>
            <a:pPr lvl="1"/>
            <a:r>
              <a:rPr lang="en-GB" sz="1600" dirty="0"/>
              <a:t>Regular IBM services left small piles of cores on our desks</a:t>
            </a:r>
          </a:p>
          <a:p>
            <a:pPr lvl="1"/>
            <a:r>
              <a:rPr lang="en-GB" sz="1600" dirty="0"/>
              <a:t>I could never work that out, how is it still working?</a:t>
            </a:r>
          </a:p>
        </p:txBody>
      </p:sp>
      <p:sp>
        <p:nvSpPr>
          <p:cNvPr id="7" name="Content Placeholder 2">
            <a:extLst>
              <a:ext uri="{FF2B5EF4-FFF2-40B4-BE49-F238E27FC236}">
                <a16:creationId xmlns:a16="http://schemas.microsoft.com/office/drawing/2014/main" id="{69CB2B45-0643-D591-D2E0-D2C6E68781F6}"/>
              </a:ext>
            </a:extLst>
          </p:cNvPr>
          <p:cNvSpPr txBox="1">
            <a:spLocks/>
          </p:cNvSpPr>
          <p:nvPr/>
        </p:nvSpPr>
        <p:spPr>
          <a:xfrm>
            <a:off x="6875026" y="1032854"/>
            <a:ext cx="4955853" cy="15928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a:t>Commercial / technological landscape – 1975’s</a:t>
            </a:r>
          </a:p>
          <a:p>
            <a:r>
              <a:rPr lang="en-GB" sz="1600" dirty="0"/>
              <a:t>Computers globalised, and in mid sized companies</a:t>
            </a:r>
          </a:p>
          <a:p>
            <a:r>
              <a:rPr lang="en-GB" sz="1600" dirty="0"/>
              <a:t>We knew batch processing was becoming obsolete</a:t>
            </a:r>
          </a:p>
          <a:p>
            <a:r>
              <a:rPr lang="en-GB" sz="1600" dirty="0"/>
              <a:t>We recognised we needed massive online memory</a:t>
            </a:r>
          </a:p>
          <a:p>
            <a:r>
              <a:rPr lang="en-GB" sz="1600" dirty="0"/>
              <a:t>We were already familiar with integrated chip / microprocessors</a:t>
            </a:r>
          </a:p>
        </p:txBody>
      </p:sp>
      <p:sp>
        <p:nvSpPr>
          <p:cNvPr id="8" name="Right Triangle 7">
            <a:extLst>
              <a:ext uri="{FF2B5EF4-FFF2-40B4-BE49-F238E27FC236}">
                <a16:creationId xmlns:a16="http://schemas.microsoft.com/office/drawing/2014/main" id="{5FB19EEF-45DF-F102-CDFE-BA3657191D7E}"/>
              </a:ext>
            </a:extLst>
          </p:cNvPr>
          <p:cNvSpPr/>
          <p:nvPr/>
        </p:nvSpPr>
        <p:spPr>
          <a:xfrm rot="13445483">
            <a:off x="5603659" y="3397673"/>
            <a:ext cx="931673" cy="943926"/>
          </a:xfrm>
          <a:prstGeom prst="r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DF994DE8-C541-6542-E180-5668C0A5E6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1338" y="3049777"/>
            <a:ext cx="1645374" cy="1161634"/>
          </a:xfrm>
          <a:prstGeom prst="rect">
            <a:avLst/>
          </a:prstGeom>
        </p:spPr>
      </p:pic>
      <p:pic>
        <p:nvPicPr>
          <p:cNvPr id="13" name="Picture 12">
            <a:extLst>
              <a:ext uri="{FF2B5EF4-FFF2-40B4-BE49-F238E27FC236}">
                <a16:creationId xmlns:a16="http://schemas.microsoft.com/office/drawing/2014/main" id="{A163B836-0798-141A-9349-657F3B752E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9275582" y="2857655"/>
            <a:ext cx="2024270" cy="2023962"/>
          </a:xfrm>
          <a:prstGeom prst="rect">
            <a:avLst/>
          </a:prstGeom>
        </p:spPr>
      </p:pic>
      <p:sp>
        <p:nvSpPr>
          <p:cNvPr id="14" name="Content Placeholder 2">
            <a:extLst>
              <a:ext uri="{FF2B5EF4-FFF2-40B4-BE49-F238E27FC236}">
                <a16:creationId xmlns:a16="http://schemas.microsoft.com/office/drawing/2014/main" id="{897DACAF-2D81-647C-76A6-896682502EFA}"/>
              </a:ext>
            </a:extLst>
          </p:cNvPr>
          <p:cNvSpPr txBox="1">
            <a:spLocks/>
          </p:cNvSpPr>
          <p:nvPr/>
        </p:nvSpPr>
        <p:spPr>
          <a:xfrm>
            <a:off x="6875026" y="5028718"/>
            <a:ext cx="4955853" cy="11616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a:t>Direct Random Access Memory</a:t>
            </a:r>
          </a:p>
          <a:p>
            <a:r>
              <a:rPr lang="en-GB" sz="1600" dirty="0"/>
              <a:t>1973 – 4KB DRAM, began to replace mag cores</a:t>
            </a:r>
          </a:p>
        </p:txBody>
      </p:sp>
      <p:sp>
        <p:nvSpPr>
          <p:cNvPr id="3" name="Slide Number Placeholder 2">
            <a:extLst>
              <a:ext uri="{FF2B5EF4-FFF2-40B4-BE49-F238E27FC236}">
                <a16:creationId xmlns:a16="http://schemas.microsoft.com/office/drawing/2014/main" id="{5C28F2C4-AED2-7749-1BA3-470783C93C0A}"/>
              </a:ext>
            </a:extLst>
          </p:cNvPr>
          <p:cNvSpPr>
            <a:spLocks noGrp="1"/>
          </p:cNvSpPr>
          <p:nvPr>
            <p:ph type="sldNum" sz="quarter" idx="12"/>
          </p:nvPr>
        </p:nvSpPr>
        <p:spPr/>
        <p:txBody>
          <a:bodyPr/>
          <a:lstStyle/>
          <a:p>
            <a:fld id="{AC599C75-7E3E-43BD-AECD-1818C2E4B8F5}" type="slidenum">
              <a:rPr lang="en-GB" smtClean="0"/>
              <a:t>9</a:t>
            </a:fld>
            <a:endParaRPr lang="en-GB"/>
          </a:p>
        </p:txBody>
      </p:sp>
    </p:spTree>
    <p:extLst>
      <p:ext uri="{BB962C8B-B14F-4D97-AF65-F5344CB8AC3E}">
        <p14:creationId xmlns:p14="http://schemas.microsoft.com/office/powerpoint/2010/main" val="3344592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 calcmode="lin" valueType="num">
                                      <p:cBhvr additive="base">
                                        <p:cTn id="1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additive="base">
                                        <p:cTn id="1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anim calcmode="lin" valueType="num">
                                      <p:cBhvr additive="base">
                                        <p:cTn id="23"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additive="base">
                                        <p:cTn id="2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anim calcmode="lin" valueType="num">
                                      <p:cBhvr additive="base">
                                        <p:cTn id="3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 calcmode="lin" valueType="num">
                                      <p:cBhvr additive="base">
                                        <p:cTn id="37"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
                                            <p:txEl>
                                              <p:pRg st="9" end="9"/>
                                            </p:txEl>
                                          </p:spTgt>
                                        </p:tgtEl>
                                        <p:attrNameLst>
                                          <p:attrName>style.visibility</p:attrName>
                                        </p:attrNameLst>
                                      </p:cBhvr>
                                      <p:to>
                                        <p:strVal val="visible"/>
                                      </p:to>
                                    </p:set>
                                    <p:anim calcmode="lin" valueType="num">
                                      <p:cBhvr additive="base">
                                        <p:cTn id="4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anim calcmode="lin" valueType="num">
                                      <p:cBhvr additive="base">
                                        <p:cTn id="47"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4">
                                            <p:txEl>
                                              <p:pRg st="11" end="11"/>
                                            </p:txEl>
                                          </p:spTgt>
                                        </p:tgtEl>
                                        <p:attrNameLst>
                                          <p:attrName>style.visibility</p:attrName>
                                        </p:attrNameLst>
                                      </p:cBhvr>
                                      <p:to>
                                        <p:strVal val="visible"/>
                                      </p:to>
                                    </p:set>
                                    <p:anim calcmode="lin" valueType="num">
                                      <p:cBhvr additive="base">
                                        <p:cTn id="51"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4">
                                            <p:txEl>
                                              <p:pRg st="12" end="12"/>
                                            </p:txEl>
                                          </p:spTgt>
                                        </p:tgtEl>
                                        <p:attrNameLst>
                                          <p:attrName>style.visibility</p:attrName>
                                        </p:attrNameLst>
                                      </p:cBhvr>
                                      <p:to>
                                        <p:strVal val="visible"/>
                                      </p:to>
                                    </p:set>
                                    <p:anim calcmode="lin" valueType="num">
                                      <p:cBhvr additive="base">
                                        <p:cTn id="55" dur="500" fill="hold"/>
                                        <p:tgtEl>
                                          <p:spTgt spid="4">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13" end="13"/>
                                            </p:txEl>
                                          </p:spTgt>
                                        </p:tgtEl>
                                        <p:attrNameLst>
                                          <p:attrName>style.visibility</p:attrName>
                                        </p:attrNameLst>
                                      </p:cBhvr>
                                      <p:to>
                                        <p:strVal val="visible"/>
                                      </p:to>
                                    </p:set>
                                    <p:anim calcmode="lin" valueType="num">
                                      <p:cBhvr additive="base">
                                        <p:cTn id="61" dur="500" fill="hold"/>
                                        <p:tgtEl>
                                          <p:spTgt spid="4">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13" end="13"/>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4">
                                            <p:txEl>
                                              <p:pRg st="14" end="14"/>
                                            </p:txEl>
                                          </p:spTgt>
                                        </p:tgtEl>
                                        <p:attrNameLst>
                                          <p:attrName>style.visibility</p:attrName>
                                        </p:attrNameLst>
                                      </p:cBhvr>
                                      <p:to>
                                        <p:strVal val="visible"/>
                                      </p:to>
                                    </p:set>
                                    <p:anim calcmode="lin" valueType="num">
                                      <p:cBhvr additive="base">
                                        <p:cTn id="65" dur="500" fill="hold"/>
                                        <p:tgtEl>
                                          <p:spTgt spid="4">
                                            <p:txEl>
                                              <p:pRg st="14" end="14"/>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4">
                                            <p:txEl>
                                              <p:pRg st="14" end="14"/>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4">
                                            <p:txEl>
                                              <p:pRg st="15" end="15"/>
                                            </p:txEl>
                                          </p:spTgt>
                                        </p:tgtEl>
                                        <p:attrNameLst>
                                          <p:attrName>style.visibility</p:attrName>
                                        </p:attrNameLst>
                                      </p:cBhvr>
                                      <p:to>
                                        <p:strVal val="visible"/>
                                      </p:to>
                                    </p:set>
                                    <p:anim calcmode="lin" valueType="num">
                                      <p:cBhvr additive="base">
                                        <p:cTn id="69" dur="500" fill="hold"/>
                                        <p:tgtEl>
                                          <p:spTgt spid="4">
                                            <p:txEl>
                                              <p:pRg st="15" end="15"/>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4">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8"/>
                                        </p:tgtEl>
                                        <p:attrNameLst>
                                          <p:attrName>style.visibility</p:attrName>
                                        </p:attrNameLst>
                                      </p:cBhvr>
                                      <p:to>
                                        <p:strVal val="visible"/>
                                      </p:to>
                                    </p:set>
                                    <p:anim calcmode="lin" valueType="num">
                                      <p:cBhvr additive="base">
                                        <p:cTn id="75" dur="500" fill="hold"/>
                                        <p:tgtEl>
                                          <p:spTgt spid="8"/>
                                        </p:tgtEl>
                                        <p:attrNameLst>
                                          <p:attrName>ppt_x</p:attrName>
                                        </p:attrNameLst>
                                      </p:cBhvr>
                                      <p:tavLst>
                                        <p:tav tm="0">
                                          <p:val>
                                            <p:strVal val="#ppt_x"/>
                                          </p:val>
                                        </p:tav>
                                        <p:tav tm="100000">
                                          <p:val>
                                            <p:strVal val="#ppt_x"/>
                                          </p:val>
                                        </p:tav>
                                      </p:tavLst>
                                    </p:anim>
                                    <p:anim calcmode="lin" valueType="num">
                                      <p:cBhvr additive="base">
                                        <p:cTn id="7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7">
                                            <p:txEl>
                                              <p:pRg st="0" end="0"/>
                                            </p:txEl>
                                          </p:spTgt>
                                        </p:tgtEl>
                                        <p:attrNameLst>
                                          <p:attrName>style.visibility</p:attrName>
                                        </p:attrNameLst>
                                      </p:cBhvr>
                                      <p:to>
                                        <p:strVal val="visible"/>
                                      </p:to>
                                    </p:set>
                                    <p:anim calcmode="lin" valueType="num">
                                      <p:cBhvr additive="base">
                                        <p:cTn id="81"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7">
                                            <p:txEl>
                                              <p:pRg st="0" end="0"/>
                                            </p:txEl>
                                          </p:spTgt>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7">
                                            <p:txEl>
                                              <p:pRg st="1" end="1"/>
                                            </p:txEl>
                                          </p:spTgt>
                                        </p:tgtEl>
                                        <p:attrNameLst>
                                          <p:attrName>style.visibility</p:attrName>
                                        </p:attrNameLst>
                                      </p:cBhvr>
                                      <p:to>
                                        <p:strVal val="visible"/>
                                      </p:to>
                                    </p:set>
                                    <p:anim calcmode="lin" valueType="num">
                                      <p:cBhvr additive="base">
                                        <p:cTn id="85"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7">
                                            <p:txEl>
                                              <p:pRg st="1" end="1"/>
                                            </p:txEl>
                                          </p:spTgt>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7">
                                            <p:txEl>
                                              <p:pRg st="2" end="2"/>
                                            </p:txEl>
                                          </p:spTgt>
                                        </p:tgtEl>
                                        <p:attrNameLst>
                                          <p:attrName>style.visibility</p:attrName>
                                        </p:attrNameLst>
                                      </p:cBhvr>
                                      <p:to>
                                        <p:strVal val="visible"/>
                                      </p:to>
                                    </p:set>
                                    <p:anim calcmode="lin" valueType="num">
                                      <p:cBhvr additive="base">
                                        <p:cTn id="8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7">
                                            <p:txEl>
                                              <p:pRg st="2" end="2"/>
                                            </p:txEl>
                                          </p:spTgt>
                                        </p:tgtEl>
                                        <p:attrNameLst>
                                          <p:attrName>ppt_y</p:attrName>
                                        </p:attrNameLst>
                                      </p:cBhvr>
                                      <p:tavLst>
                                        <p:tav tm="0">
                                          <p:val>
                                            <p:strVal val="1+#ppt_h/2"/>
                                          </p:val>
                                        </p:tav>
                                        <p:tav tm="100000">
                                          <p:val>
                                            <p:strVal val="#ppt_y"/>
                                          </p:val>
                                        </p:tav>
                                      </p:tavLst>
                                    </p:anim>
                                  </p:childTnLst>
                                </p:cTn>
                              </p:par>
                              <p:par>
                                <p:cTn id="91" presetID="2" presetClass="entr" presetSubtype="4" fill="hold" nodeType="withEffect">
                                  <p:stCondLst>
                                    <p:cond delay="0"/>
                                  </p:stCondLst>
                                  <p:childTnLst>
                                    <p:set>
                                      <p:cBhvr>
                                        <p:cTn id="92" dur="1" fill="hold">
                                          <p:stCondLst>
                                            <p:cond delay="0"/>
                                          </p:stCondLst>
                                        </p:cTn>
                                        <p:tgtEl>
                                          <p:spTgt spid="7">
                                            <p:txEl>
                                              <p:pRg st="3" end="3"/>
                                            </p:txEl>
                                          </p:spTgt>
                                        </p:tgtEl>
                                        <p:attrNameLst>
                                          <p:attrName>style.visibility</p:attrName>
                                        </p:attrNameLst>
                                      </p:cBhvr>
                                      <p:to>
                                        <p:strVal val="visible"/>
                                      </p:to>
                                    </p:set>
                                    <p:anim calcmode="lin" valueType="num">
                                      <p:cBhvr additive="base">
                                        <p:cTn id="93"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7">
                                            <p:txEl>
                                              <p:pRg st="3" end="3"/>
                                            </p:txEl>
                                          </p:spTgt>
                                        </p:tgtEl>
                                        <p:attrNameLst>
                                          <p:attrName>ppt_y</p:attrName>
                                        </p:attrNameLst>
                                      </p:cBhvr>
                                      <p:tavLst>
                                        <p:tav tm="0">
                                          <p:val>
                                            <p:strVal val="1+#ppt_h/2"/>
                                          </p:val>
                                        </p:tav>
                                        <p:tav tm="100000">
                                          <p:val>
                                            <p:strVal val="#ppt_y"/>
                                          </p:val>
                                        </p:tav>
                                      </p:tavLst>
                                    </p:anim>
                                  </p:childTnLst>
                                </p:cTn>
                              </p:par>
                              <p:par>
                                <p:cTn id="95" presetID="2" presetClass="entr" presetSubtype="4" fill="hold" nodeType="withEffect">
                                  <p:stCondLst>
                                    <p:cond delay="0"/>
                                  </p:stCondLst>
                                  <p:childTnLst>
                                    <p:set>
                                      <p:cBhvr>
                                        <p:cTn id="96" dur="1" fill="hold">
                                          <p:stCondLst>
                                            <p:cond delay="0"/>
                                          </p:stCondLst>
                                        </p:cTn>
                                        <p:tgtEl>
                                          <p:spTgt spid="7">
                                            <p:txEl>
                                              <p:pRg st="4" end="4"/>
                                            </p:txEl>
                                          </p:spTgt>
                                        </p:tgtEl>
                                        <p:attrNameLst>
                                          <p:attrName>style.visibility</p:attrName>
                                        </p:attrNameLst>
                                      </p:cBhvr>
                                      <p:to>
                                        <p:strVal val="visible"/>
                                      </p:to>
                                    </p:set>
                                    <p:anim calcmode="lin" valueType="num">
                                      <p:cBhvr additive="base">
                                        <p:cTn id="9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11"/>
                                        </p:tgtEl>
                                        <p:attrNameLst>
                                          <p:attrName>style.visibility</p:attrName>
                                        </p:attrNameLst>
                                      </p:cBhvr>
                                      <p:to>
                                        <p:strVal val="visible"/>
                                      </p:to>
                                    </p:set>
                                    <p:anim calcmode="lin" valueType="num">
                                      <p:cBhvr additive="base">
                                        <p:cTn id="103" dur="500" fill="hold"/>
                                        <p:tgtEl>
                                          <p:spTgt spid="11"/>
                                        </p:tgtEl>
                                        <p:attrNameLst>
                                          <p:attrName>ppt_x</p:attrName>
                                        </p:attrNameLst>
                                      </p:cBhvr>
                                      <p:tavLst>
                                        <p:tav tm="0">
                                          <p:val>
                                            <p:strVal val="#ppt_x"/>
                                          </p:val>
                                        </p:tav>
                                        <p:tav tm="100000">
                                          <p:val>
                                            <p:strVal val="#ppt_x"/>
                                          </p:val>
                                        </p:tav>
                                      </p:tavLst>
                                    </p:anim>
                                    <p:anim calcmode="lin" valueType="num">
                                      <p:cBhvr additive="base">
                                        <p:cTn id="10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nodeType="clickEffect">
                                  <p:stCondLst>
                                    <p:cond delay="0"/>
                                  </p:stCondLst>
                                  <p:childTnLst>
                                    <p:set>
                                      <p:cBhvr>
                                        <p:cTn id="108" dur="1" fill="hold">
                                          <p:stCondLst>
                                            <p:cond delay="0"/>
                                          </p:stCondLst>
                                        </p:cTn>
                                        <p:tgtEl>
                                          <p:spTgt spid="13"/>
                                        </p:tgtEl>
                                        <p:attrNameLst>
                                          <p:attrName>style.visibility</p:attrName>
                                        </p:attrNameLst>
                                      </p:cBhvr>
                                      <p:to>
                                        <p:strVal val="visible"/>
                                      </p:to>
                                    </p:set>
                                    <p:anim calcmode="lin" valueType="num">
                                      <p:cBhvr additive="base">
                                        <p:cTn id="109" dur="500" fill="hold"/>
                                        <p:tgtEl>
                                          <p:spTgt spid="13"/>
                                        </p:tgtEl>
                                        <p:attrNameLst>
                                          <p:attrName>ppt_x</p:attrName>
                                        </p:attrNameLst>
                                      </p:cBhvr>
                                      <p:tavLst>
                                        <p:tav tm="0">
                                          <p:val>
                                            <p:strVal val="#ppt_x"/>
                                          </p:val>
                                        </p:tav>
                                        <p:tav tm="100000">
                                          <p:val>
                                            <p:strVal val="#ppt_x"/>
                                          </p:val>
                                        </p:tav>
                                      </p:tavLst>
                                    </p:anim>
                                    <p:anim calcmode="lin" valueType="num">
                                      <p:cBhvr additive="base">
                                        <p:cTn id="11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14"/>
                                        </p:tgtEl>
                                        <p:attrNameLst>
                                          <p:attrName>style.visibility</p:attrName>
                                        </p:attrNameLst>
                                      </p:cBhvr>
                                      <p:to>
                                        <p:strVal val="visible"/>
                                      </p:to>
                                    </p:set>
                                    <p:anim calcmode="lin" valueType="num">
                                      <p:cBhvr additive="base">
                                        <p:cTn id="115" dur="500" fill="hold"/>
                                        <p:tgtEl>
                                          <p:spTgt spid="14"/>
                                        </p:tgtEl>
                                        <p:attrNameLst>
                                          <p:attrName>ppt_x</p:attrName>
                                        </p:attrNameLst>
                                      </p:cBhvr>
                                      <p:tavLst>
                                        <p:tav tm="0">
                                          <p:val>
                                            <p:strVal val="#ppt_x"/>
                                          </p:val>
                                        </p:tav>
                                        <p:tav tm="100000">
                                          <p:val>
                                            <p:strVal val="#ppt_x"/>
                                          </p:val>
                                        </p:tav>
                                      </p:tavLst>
                                    </p:anim>
                                    <p:anim calcmode="lin" valueType="num">
                                      <p:cBhvr additive="base">
                                        <p:cTn id="11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22C458D6-28F8-BB12-3825-A2AD54769E5B}"/>
              </a:ext>
            </a:extLst>
          </p:cNvPr>
          <p:cNvSpPr txBox="1">
            <a:spLocks/>
          </p:cNvSpPr>
          <p:nvPr/>
        </p:nvSpPr>
        <p:spPr>
          <a:xfrm>
            <a:off x="6397947" y="303983"/>
            <a:ext cx="5532329" cy="61498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400" dirty="0"/>
          </a:p>
          <a:p>
            <a:pPr marL="0" indent="0">
              <a:buNone/>
            </a:pPr>
            <a:r>
              <a:rPr lang="en-GB" sz="1600" dirty="0"/>
              <a:t>ICL was formed by the UK govt to compete with IBM</a:t>
            </a:r>
          </a:p>
          <a:p>
            <a:pPr marL="0" indent="0">
              <a:buNone/>
            </a:pPr>
            <a:r>
              <a:rPr lang="en-GB" sz="1600" dirty="0"/>
              <a:t>Make the comparison between IBM and ICL</a:t>
            </a:r>
          </a:p>
          <a:p>
            <a:r>
              <a:rPr lang="en-GB" sz="1600" dirty="0"/>
              <a:t>IBM System 3 (69), innovated thru 70’s and ‘80’s</a:t>
            </a:r>
          </a:p>
          <a:p>
            <a:pPr lvl="1"/>
            <a:r>
              <a:rPr lang="en-GB" sz="1600" dirty="0"/>
              <a:t>Memory: 48KB to ‘how much do you want?’</a:t>
            </a:r>
          </a:p>
          <a:p>
            <a:pPr lvl="1"/>
            <a:r>
              <a:rPr lang="en-GB" sz="1600" dirty="0"/>
              <a:t>Speed: 1MHz to 1,470 MHz</a:t>
            </a:r>
          </a:p>
          <a:p>
            <a:pPr lvl="1"/>
            <a:r>
              <a:rPr lang="en-GB" sz="1600" dirty="0"/>
              <a:t>Sold: 111,000 (1990) 500,000 (1997)</a:t>
            </a:r>
          </a:p>
          <a:p>
            <a:r>
              <a:rPr lang="en-GB" sz="1600" dirty="0"/>
              <a:t>ICL 2903/04, 1974</a:t>
            </a:r>
          </a:p>
          <a:p>
            <a:pPr lvl="1"/>
            <a:r>
              <a:rPr lang="en-GB" sz="1600" dirty="0"/>
              <a:t>‘me too’ IBM / 34, only 32KB memory</a:t>
            </a:r>
          </a:p>
          <a:p>
            <a:pPr lvl="1"/>
            <a:r>
              <a:rPr lang="en-GB" sz="1600" dirty="0"/>
              <a:t>Sold 3,000, ten X more than expected</a:t>
            </a:r>
          </a:p>
          <a:p>
            <a:pPr lvl="1"/>
            <a:r>
              <a:rPr lang="en-GB" sz="1600" dirty="0"/>
              <a:t>No innovations / expansions thru 70’s</a:t>
            </a:r>
          </a:p>
          <a:p>
            <a:pPr lvl="1"/>
            <a:r>
              <a:rPr lang="en-GB" sz="1600" dirty="0"/>
              <a:t>Focussed on UK govt clients</a:t>
            </a:r>
          </a:p>
          <a:p>
            <a:r>
              <a:rPr lang="en-GB" sz="1600" dirty="0"/>
              <a:t>ICL did offer a mainframe</a:t>
            </a:r>
          </a:p>
          <a:p>
            <a:pPr lvl="1"/>
            <a:r>
              <a:rPr lang="en-GB" sz="1600" dirty="0"/>
              <a:t>Well liked</a:t>
            </a:r>
          </a:p>
          <a:p>
            <a:pPr lvl="1"/>
            <a:r>
              <a:rPr lang="en-GB" sz="1600" dirty="0"/>
              <a:t>Could not keep pace</a:t>
            </a:r>
          </a:p>
          <a:p>
            <a:pPr lvl="1"/>
            <a:r>
              <a:rPr lang="en-GB" sz="1600" dirty="0"/>
              <a:t>Began to market Fujitsu m/c’s, clone of IBM</a:t>
            </a:r>
          </a:p>
          <a:p>
            <a:pPr lvl="1"/>
            <a:r>
              <a:rPr lang="en-GB" sz="1600" dirty="0"/>
              <a:t>Fujitsu bought portion of ICL</a:t>
            </a:r>
          </a:p>
          <a:p>
            <a:pPr lvl="1"/>
            <a:r>
              <a:rPr lang="en-GB" sz="1600" dirty="0"/>
              <a:t>Then all of ICL</a:t>
            </a:r>
          </a:p>
        </p:txBody>
      </p:sp>
      <p:sp>
        <p:nvSpPr>
          <p:cNvPr id="3" name="Title 1">
            <a:extLst>
              <a:ext uri="{FF2B5EF4-FFF2-40B4-BE49-F238E27FC236}">
                <a16:creationId xmlns:a16="http://schemas.microsoft.com/office/drawing/2014/main" id="{CAD94E62-5C7B-0621-D61A-4FB6D60C090E}"/>
              </a:ext>
            </a:extLst>
          </p:cNvPr>
          <p:cNvSpPr txBox="1">
            <a:spLocks/>
          </p:cNvSpPr>
          <p:nvPr/>
        </p:nvSpPr>
        <p:spPr>
          <a:xfrm>
            <a:off x="361121" y="365126"/>
            <a:ext cx="5509591" cy="10424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t>Development of mid range computers</a:t>
            </a:r>
          </a:p>
        </p:txBody>
      </p:sp>
      <p:pic>
        <p:nvPicPr>
          <p:cNvPr id="5" name="Picture 4">
            <a:extLst>
              <a:ext uri="{FF2B5EF4-FFF2-40B4-BE49-F238E27FC236}">
                <a16:creationId xmlns:a16="http://schemas.microsoft.com/office/drawing/2014/main" id="{A77803AF-86AB-3B9A-C091-02DC8E26F1AB}"/>
              </a:ext>
            </a:extLst>
          </p:cNvPr>
          <p:cNvPicPr>
            <a:picLocks noChangeAspect="1"/>
          </p:cNvPicPr>
          <p:nvPr/>
        </p:nvPicPr>
        <p:blipFill>
          <a:blip r:embed="rId3"/>
          <a:stretch>
            <a:fillRect/>
          </a:stretch>
        </p:blipFill>
        <p:spPr>
          <a:xfrm>
            <a:off x="569841" y="1392380"/>
            <a:ext cx="4970802" cy="5161637"/>
          </a:xfrm>
          <a:prstGeom prst="rect">
            <a:avLst/>
          </a:prstGeom>
          <a:ln w="22225">
            <a:noFill/>
          </a:ln>
        </p:spPr>
      </p:pic>
      <p:cxnSp>
        <p:nvCxnSpPr>
          <p:cNvPr id="6" name="Straight Connector 5">
            <a:extLst>
              <a:ext uri="{FF2B5EF4-FFF2-40B4-BE49-F238E27FC236}">
                <a16:creationId xmlns:a16="http://schemas.microsoft.com/office/drawing/2014/main" id="{DD2008FF-4350-7793-E1AB-93B489ED104B}"/>
              </a:ext>
            </a:extLst>
          </p:cNvPr>
          <p:cNvCxnSpPr>
            <a:cxnSpLocks/>
          </p:cNvCxnSpPr>
          <p:nvPr/>
        </p:nvCxnSpPr>
        <p:spPr>
          <a:xfrm>
            <a:off x="548069" y="6360637"/>
            <a:ext cx="4970802"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Slide Number Placeholder 10">
            <a:extLst>
              <a:ext uri="{FF2B5EF4-FFF2-40B4-BE49-F238E27FC236}">
                <a16:creationId xmlns:a16="http://schemas.microsoft.com/office/drawing/2014/main" id="{B40A8FA3-4973-B716-7DB2-2062DE0EEC7E}"/>
              </a:ext>
            </a:extLst>
          </p:cNvPr>
          <p:cNvSpPr>
            <a:spLocks noGrp="1"/>
          </p:cNvSpPr>
          <p:nvPr>
            <p:ph type="sldNum" sz="quarter" idx="12"/>
          </p:nvPr>
        </p:nvSpPr>
        <p:spPr/>
        <p:txBody>
          <a:bodyPr/>
          <a:lstStyle/>
          <a:p>
            <a:fld id="{AC599C75-7E3E-43BD-AECD-1818C2E4B8F5}" type="slidenum">
              <a:rPr lang="en-GB" smtClean="0"/>
              <a:t>10</a:t>
            </a:fld>
            <a:endParaRPr lang="en-GB"/>
          </a:p>
        </p:txBody>
      </p:sp>
    </p:spTree>
    <p:extLst>
      <p:ext uri="{BB962C8B-B14F-4D97-AF65-F5344CB8AC3E}">
        <p14:creationId xmlns:p14="http://schemas.microsoft.com/office/powerpoint/2010/main" val="1678451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
                                            <p:txEl>
                                              <p:pRg st="9" end="9"/>
                                            </p:txEl>
                                          </p:spTgt>
                                        </p:tgtEl>
                                        <p:attrNameLst>
                                          <p:attrName>style.visibility</p:attrName>
                                        </p:attrNameLst>
                                      </p:cBhvr>
                                      <p:to>
                                        <p:strVal val="visible"/>
                                      </p:to>
                                    </p:set>
                                    <p:anim calcmode="lin" valueType="num">
                                      <p:cBhvr additive="base">
                                        <p:cTn id="5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9" end="9"/>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
                                            <p:txEl>
                                              <p:pRg st="10" end="10"/>
                                            </p:txEl>
                                          </p:spTgt>
                                        </p:tgtEl>
                                        <p:attrNameLst>
                                          <p:attrName>style.visibility</p:attrName>
                                        </p:attrNameLst>
                                      </p:cBhvr>
                                      <p:to>
                                        <p:strVal val="visible"/>
                                      </p:to>
                                    </p:set>
                                    <p:anim calcmode="lin" valueType="num">
                                      <p:cBhvr additive="base">
                                        <p:cTn id="55"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10" end="10"/>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
                                            <p:txEl>
                                              <p:pRg st="11" end="11"/>
                                            </p:txEl>
                                          </p:spTgt>
                                        </p:tgtEl>
                                        <p:attrNameLst>
                                          <p:attrName>style.visibility</p:attrName>
                                        </p:attrNameLst>
                                      </p:cBhvr>
                                      <p:to>
                                        <p:strVal val="visible"/>
                                      </p:to>
                                    </p:set>
                                    <p:anim calcmode="lin" valueType="num">
                                      <p:cBhvr additive="base">
                                        <p:cTn id="59"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2">
                                            <p:txEl>
                                              <p:pRg st="12" end="12"/>
                                            </p:txEl>
                                          </p:spTgt>
                                        </p:tgtEl>
                                        <p:attrNameLst>
                                          <p:attrName>style.visibility</p:attrName>
                                        </p:attrNameLst>
                                      </p:cBhvr>
                                      <p:to>
                                        <p:strVal val="visible"/>
                                      </p:to>
                                    </p:set>
                                    <p:anim calcmode="lin" valueType="num">
                                      <p:cBhvr additive="base">
                                        <p:cTn id="65"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
                                            <p:txEl>
                                              <p:pRg st="12" end="12"/>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2">
                                            <p:txEl>
                                              <p:pRg st="13" end="13"/>
                                            </p:txEl>
                                          </p:spTgt>
                                        </p:tgtEl>
                                        <p:attrNameLst>
                                          <p:attrName>style.visibility</p:attrName>
                                        </p:attrNameLst>
                                      </p:cBhvr>
                                      <p:to>
                                        <p:strVal val="visible"/>
                                      </p:to>
                                    </p:set>
                                    <p:anim calcmode="lin" valueType="num">
                                      <p:cBhvr additive="base">
                                        <p:cTn id="69"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2">
                                            <p:txEl>
                                              <p:pRg st="13" end="13"/>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2">
                                            <p:txEl>
                                              <p:pRg st="14" end="14"/>
                                            </p:txEl>
                                          </p:spTgt>
                                        </p:tgtEl>
                                        <p:attrNameLst>
                                          <p:attrName>style.visibility</p:attrName>
                                        </p:attrNameLst>
                                      </p:cBhvr>
                                      <p:to>
                                        <p:strVal val="visible"/>
                                      </p:to>
                                    </p:set>
                                    <p:anim calcmode="lin" valueType="num">
                                      <p:cBhvr additive="base">
                                        <p:cTn id="73" dur="500" fill="hold"/>
                                        <p:tgtEl>
                                          <p:spTgt spid="2">
                                            <p:txEl>
                                              <p:pRg st="14" end="1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2">
                                            <p:txEl>
                                              <p:pRg st="14" end="14"/>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2">
                                            <p:txEl>
                                              <p:pRg st="15" end="15"/>
                                            </p:txEl>
                                          </p:spTgt>
                                        </p:tgtEl>
                                        <p:attrNameLst>
                                          <p:attrName>style.visibility</p:attrName>
                                        </p:attrNameLst>
                                      </p:cBhvr>
                                      <p:to>
                                        <p:strVal val="visible"/>
                                      </p:to>
                                    </p:set>
                                    <p:anim calcmode="lin" valueType="num">
                                      <p:cBhvr additive="base">
                                        <p:cTn id="77" dur="500" fill="hold"/>
                                        <p:tgtEl>
                                          <p:spTgt spid="2">
                                            <p:txEl>
                                              <p:pRg st="15" end="15"/>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2">
                                            <p:txEl>
                                              <p:pRg st="15" end="15"/>
                                            </p:txEl>
                                          </p:spTgt>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2">
                                            <p:txEl>
                                              <p:pRg st="16" end="16"/>
                                            </p:txEl>
                                          </p:spTgt>
                                        </p:tgtEl>
                                        <p:attrNameLst>
                                          <p:attrName>style.visibility</p:attrName>
                                        </p:attrNameLst>
                                      </p:cBhvr>
                                      <p:to>
                                        <p:strVal val="visible"/>
                                      </p:to>
                                    </p:set>
                                    <p:anim calcmode="lin" valueType="num">
                                      <p:cBhvr additive="base">
                                        <p:cTn id="81" dur="500" fill="hold"/>
                                        <p:tgtEl>
                                          <p:spTgt spid="2">
                                            <p:txEl>
                                              <p:pRg st="16" end="16"/>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2">
                                            <p:txEl>
                                              <p:pRg st="16" end="16"/>
                                            </p:txEl>
                                          </p:spTgt>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2">
                                            <p:txEl>
                                              <p:pRg st="17" end="17"/>
                                            </p:txEl>
                                          </p:spTgt>
                                        </p:tgtEl>
                                        <p:attrNameLst>
                                          <p:attrName>style.visibility</p:attrName>
                                        </p:attrNameLst>
                                      </p:cBhvr>
                                      <p:to>
                                        <p:strVal val="visible"/>
                                      </p:to>
                                    </p:set>
                                    <p:anim calcmode="lin" valueType="num">
                                      <p:cBhvr additive="base">
                                        <p:cTn id="85" dur="500" fill="hold"/>
                                        <p:tgtEl>
                                          <p:spTgt spid="2">
                                            <p:txEl>
                                              <p:pRg st="17" end="17"/>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2">
                                            <p:txEl>
                                              <p:pRg st="17"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45D29EC-221E-1243-B33D-252127307850}"/>
              </a:ext>
            </a:extLst>
          </p:cNvPr>
          <p:cNvSpPr txBox="1">
            <a:spLocks/>
          </p:cNvSpPr>
          <p:nvPr/>
        </p:nvSpPr>
        <p:spPr>
          <a:xfrm>
            <a:off x="361121" y="365126"/>
            <a:ext cx="5509591" cy="10424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err="1"/>
              <a:t>Pering</a:t>
            </a:r>
            <a:r>
              <a:rPr lang="en-GB" sz="3200" dirty="0"/>
              <a:t> Mine Information System</a:t>
            </a:r>
          </a:p>
        </p:txBody>
      </p:sp>
      <p:sp>
        <p:nvSpPr>
          <p:cNvPr id="5" name="Content Placeholder 2">
            <a:extLst>
              <a:ext uri="{FF2B5EF4-FFF2-40B4-BE49-F238E27FC236}">
                <a16:creationId xmlns:a16="http://schemas.microsoft.com/office/drawing/2014/main" id="{11F11A5B-32A8-3343-3835-3A9665A2FA4D}"/>
              </a:ext>
            </a:extLst>
          </p:cNvPr>
          <p:cNvSpPr txBox="1">
            <a:spLocks/>
          </p:cNvSpPr>
          <p:nvPr/>
        </p:nvSpPr>
        <p:spPr>
          <a:xfrm>
            <a:off x="547104" y="1211761"/>
            <a:ext cx="5532329" cy="50962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400" dirty="0"/>
          </a:p>
          <a:p>
            <a:pPr marL="0" indent="0">
              <a:buNone/>
            </a:pPr>
            <a:r>
              <a:rPr lang="en-GB" sz="1600" dirty="0"/>
              <a:t>Jenny and I met over the </a:t>
            </a:r>
            <a:r>
              <a:rPr lang="en-GB" sz="1600" dirty="0" err="1"/>
              <a:t>Pering</a:t>
            </a:r>
            <a:r>
              <a:rPr lang="en-GB" sz="1600" dirty="0"/>
              <a:t> Mine IBM System 36</a:t>
            </a:r>
          </a:p>
          <a:p>
            <a:r>
              <a:rPr lang="en-GB" sz="1600" dirty="0"/>
              <a:t>Lead / Zinc new prospect in N Transvaal</a:t>
            </a:r>
          </a:p>
          <a:p>
            <a:pPr lvl="1"/>
            <a:r>
              <a:rPr lang="en-GB" sz="1600" dirty="0"/>
              <a:t>The place is so flat / arid there are no features</a:t>
            </a:r>
          </a:p>
          <a:p>
            <a:pPr lvl="1"/>
            <a:r>
              <a:rPr lang="en-GB" sz="1600" dirty="0"/>
              <a:t>So they used the missionaries name: Olivier</a:t>
            </a:r>
          </a:p>
          <a:p>
            <a:pPr lvl="1"/>
            <a:r>
              <a:rPr lang="en-GB" sz="1600" dirty="0"/>
              <a:t>This way the town was called Reivilo. Geddit?</a:t>
            </a:r>
          </a:p>
          <a:p>
            <a:r>
              <a:rPr lang="en-GB" sz="1600" dirty="0"/>
              <a:t>PMIS</a:t>
            </a:r>
            <a:r>
              <a:rPr lang="en-GB" sz="2000" dirty="0"/>
              <a:t> </a:t>
            </a:r>
          </a:p>
          <a:p>
            <a:pPr lvl="1"/>
            <a:r>
              <a:rPr lang="en-GB" sz="1600" dirty="0"/>
              <a:t>I was assigned to develop the information system with Jenny on the client side</a:t>
            </a:r>
          </a:p>
          <a:p>
            <a:pPr lvl="1"/>
            <a:r>
              <a:rPr lang="en-GB" sz="1600" dirty="0"/>
              <a:t>Program Generators were becoming more common.</a:t>
            </a:r>
          </a:p>
          <a:p>
            <a:pPr lvl="1"/>
            <a:r>
              <a:rPr lang="en-GB" sz="1600" dirty="0"/>
              <a:t>We decided to use Fortran to write a Program Generator</a:t>
            </a:r>
          </a:p>
          <a:p>
            <a:pPr lvl="1"/>
            <a:r>
              <a:rPr lang="en-GB" sz="1600" dirty="0"/>
              <a:t>Most of the time was spent with users painting the inputs on the screen. Also the reports</a:t>
            </a:r>
          </a:p>
          <a:p>
            <a:pPr lvl="1"/>
            <a:r>
              <a:rPr lang="en-GB" sz="1600" dirty="0"/>
              <a:t>Then we built the data definitions, and linked those the painted screens / reports</a:t>
            </a:r>
          </a:p>
          <a:p>
            <a:pPr lvl="1"/>
            <a:r>
              <a:rPr lang="en-GB" sz="1600" dirty="0"/>
              <a:t>Then we wrote the Prog Generator to auto generate PMIS programs </a:t>
            </a:r>
          </a:p>
          <a:p>
            <a:pPr lvl="1"/>
            <a:r>
              <a:rPr lang="en-GB" sz="1600" dirty="0"/>
              <a:t>Worked until the mine closed about 20 years later</a:t>
            </a:r>
          </a:p>
        </p:txBody>
      </p:sp>
      <p:pic>
        <p:nvPicPr>
          <p:cNvPr id="1026" name="Picture 2">
            <a:extLst>
              <a:ext uri="{FF2B5EF4-FFF2-40B4-BE49-F238E27FC236}">
                <a16:creationId xmlns:a16="http://schemas.microsoft.com/office/drawing/2014/main" id="{F8EA7C45-E3EB-B47E-8171-A43E595409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2641" y="423254"/>
            <a:ext cx="5472598" cy="50962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E463EA3-D1EF-2BD6-AB4E-DD0707CBA43E}"/>
              </a:ext>
            </a:extLst>
          </p:cNvPr>
          <p:cNvSpPr txBox="1"/>
          <p:nvPr/>
        </p:nvSpPr>
        <p:spPr>
          <a:xfrm>
            <a:off x="6268278" y="5671934"/>
            <a:ext cx="5681418" cy="830997"/>
          </a:xfrm>
          <a:prstGeom prst="rect">
            <a:avLst/>
          </a:prstGeom>
          <a:noFill/>
        </p:spPr>
        <p:txBody>
          <a:bodyPr wrap="square" rtlCol="0">
            <a:spAutoFit/>
          </a:bodyPr>
          <a:lstStyle/>
          <a:p>
            <a:r>
              <a:rPr lang="en-GB" sz="1600" dirty="0"/>
              <a:t>IBM system 34 mid-range computer. Now in office environment</a:t>
            </a:r>
          </a:p>
          <a:p>
            <a:r>
              <a:rPr lang="en-GB" sz="1600" dirty="0"/>
              <a:t>The small box beside the printer is the computer</a:t>
            </a:r>
          </a:p>
          <a:p>
            <a:r>
              <a:rPr lang="en-GB" sz="1600" dirty="0"/>
              <a:t>Likely 8 x more memory than S / 3</a:t>
            </a:r>
          </a:p>
        </p:txBody>
      </p:sp>
      <p:sp>
        <p:nvSpPr>
          <p:cNvPr id="3" name="Slide Number Placeholder 2">
            <a:extLst>
              <a:ext uri="{FF2B5EF4-FFF2-40B4-BE49-F238E27FC236}">
                <a16:creationId xmlns:a16="http://schemas.microsoft.com/office/drawing/2014/main" id="{4BFF849C-557D-E121-2CFF-24195C129FC7}"/>
              </a:ext>
            </a:extLst>
          </p:cNvPr>
          <p:cNvSpPr>
            <a:spLocks noGrp="1"/>
          </p:cNvSpPr>
          <p:nvPr>
            <p:ph type="sldNum" sz="quarter" idx="12"/>
          </p:nvPr>
        </p:nvSpPr>
        <p:spPr/>
        <p:txBody>
          <a:bodyPr/>
          <a:lstStyle/>
          <a:p>
            <a:fld id="{AC599C75-7E3E-43BD-AECD-1818C2E4B8F5}" type="slidenum">
              <a:rPr lang="en-GB" smtClean="0"/>
              <a:t>11</a:t>
            </a:fld>
            <a:endParaRPr lang="en-GB"/>
          </a:p>
        </p:txBody>
      </p:sp>
    </p:spTree>
    <p:extLst>
      <p:ext uri="{BB962C8B-B14F-4D97-AF65-F5344CB8AC3E}">
        <p14:creationId xmlns:p14="http://schemas.microsoft.com/office/powerpoint/2010/main" val="1174826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 calcmode="lin" valueType="num">
                                      <p:cBhvr additive="base">
                                        <p:cTn id="2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additive="base">
                                        <p:cTn id="2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 calcmode="lin" valueType="num">
                                      <p:cBhvr additive="base">
                                        <p:cTn id="31"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anim calcmode="lin" valueType="num">
                                      <p:cBhvr additive="base">
                                        <p:cTn id="35"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
                                            <p:txEl>
                                              <p:pRg st="8" end="8"/>
                                            </p:txEl>
                                          </p:spTgt>
                                        </p:tgtEl>
                                        <p:attrNameLst>
                                          <p:attrName>style.visibility</p:attrName>
                                        </p:attrNameLst>
                                      </p:cBhvr>
                                      <p:to>
                                        <p:strVal val="visible"/>
                                      </p:to>
                                    </p:set>
                                    <p:anim calcmode="lin" valueType="num">
                                      <p:cBhvr additive="base">
                                        <p:cTn id="41"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5">
                                            <p:txEl>
                                              <p:pRg st="9" end="9"/>
                                            </p:txEl>
                                          </p:spTgt>
                                        </p:tgtEl>
                                        <p:attrNameLst>
                                          <p:attrName>style.visibility</p:attrName>
                                        </p:attrNameLst>
                                      </p:cBhvr>
                                      <p:to>
                                        <p:strVal val="visible"/>
                                      </p:to>
                                    </p:set>
                                    <p:anim calcmode="lin" valueType="num">
                                      <p:cBhvr additive="base">
                                        <p:cTn id="45"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5">
                                            <p:txEl>
                                              <p:pRg st="10" end="10"/>
                                            </p:txEl>
                                          </p:spTgt>
                                        </p:tgtEl>
                                        <p:attrNameLst>
                                          <p:attrName>style.visibility</p:attrName>
                                        </p:attrNameLst>
                                      </p:cBhvr>
                                      <p:to>
                                        <p:strVal val="visible"/>
                                      </p:to>
                                    </p:set>
                                    <p:anim calcmode="lin" valueType="num">
                                      <p:cBhvr additive="base">
                                        <p:cTn id="51"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
                                            <p:txEl>
                                              <p:pRg st="10" end="10"/>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5">
                                            <p:txEl>
                                              <p:pRg st="11" end="11"/>
                                            </p:txEl>
                                          </p:spTgt>
                                        </p:tgtEl>
                                        <p:attrNameLst>
                                          <p:attrName>style.visibility</p:attrName>
                                        </p:attrNameLst>
                                      </p:cBhvr>
                                      <p:to>
                                        <p:strVal val="visible"/>
                                      </p:to>
                                    </p:set>
                                    <p:anim calcmode="lin" valueType="num">
                                      <p:cBhvr additive="base">
                                        <p:cTn id="55"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5">
                                            <p:txEl>
                                              <p:pRg st="12" end="12"/>
                                            </p:txEl>
                                          </p:spTgt>
                                        </p:tgtEl>
                                        <p:attrNameLst>
                                          <p:attrName>style.visibility</p:attrName>
                                        </p:attrNameLst>
                                      </p:cBhvr>
                                      <p:to>
                                        <p:strVal val="visible"/>
                                      </p:to>
                                    </p:set>
                                    <p:anim calcmode="lin" valueType="num">
                                      <p:cBhvr additive="base">
                                        <p:cTn id="61"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5">
                                            <p:txEl>
                                              <p:pRg st="13" end="13"/>
                                            </p:txEl>
                                          </p:spTgt>
                                        </p:tgtEl>
                                        <p:attrNameLst>
                                          <p:attrName>style.visibility</p:attrName>
                                        </p:attrNameLst>
                                      </p:cBhvr>
                                      <p:to>
                                        <p:strVal val="visible"/>
                                      </p:to>
                                    </p:set>
                                    <p:anim calcmode="lin" valueType="num">
                                      <p:cBhvr additive="base">
                                        <p:cTn id="67" dur="500" fill="hold"/>
                                        <p:tgtEl>
                                          <p:spTgt spid="5">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DAE5B83A-A1F2-30A4-B14E-1FBA04628BC8}"/>
              </a:ext>
            </a:extLst>
          </p:cNvPr>
          <p:cNvSpPr txBox="1">
            <a:spLocks/>
          </p:cNvSpPr>
          <p:nvPr/>
        </p:nvSpPr>
        <p:spPr>
          <a:xfrm>
            <a:off x="547104" y="1211761"/>
            <a:ext cx="5532329" cy="50962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400" dirty="0"/>
          </a:p>
          <a:p>
            <a:pPr marL="0" indent="0">
              <a:buNone/>
            </a:pPr>
            <a:r>
              <a:rPr lang="en-GB" sz="1600" dirty="0"/>
              <a:t>IBM 5100 - 1975</a:t>
            </a:r>
          </a:p>
          <a:p>
            <a:r>
              <a:rPr lang="en-GB" sz="1600" dirty="0"/>
              <a:t>55 lbs (25 KGs), these were ‘luggable’, not portable</a:t>
            </a:r>
          </a:p>
          <a:p>
            <a:r>
              <a:rPr lang="en-GB" sz="1600" dirty="0"/>
              <a:t>Tiny CRT, not shareable</a:t>
            </a:r>
          </a:p>
          <a:p>
            <a:pPr lvl="1"/>
            <a:r>
              <a:rPr lang="en-GB" sz="1600" dirty="0"/>
              <a:t>Hot and heavy</a:t>
            </a:r>
          </a:p>
          <a:p>
            <a:pPr lvl="1"/>
            <a:r>
              <a:rPr lang="en-GB" sz="1600" dirty="0"/>
              <a:t>Not networked</a:t>
            </a:r>
          </a:p>
          <a:p>
            <a:r>
              <a:rPr lang="en-GB" sz="1600" dirty="0"/>
              <a:t>Based on a niche CPU, not the Intel 8088</a:t>
            </a:r>
          </a:p>
          <a:p>
            <a:r>
              <a:rPr lang="en-GB" sz="1600" dirty="0"/>
              <a:t>Decent capacity</a:t>
            </a:r>
          </a:p>
          <a:p>
            <a:pPr lvl="1"/>
            <a:r>
              <a:rPr lang="en-GB" sz="1600" dirty="0"/>
              <a:t>16-64 KB</a:t>
            </a:r>
          </a:p>
          <a:p>
            <a:pPr lvl="1"/>
            <a:r>
              <a:rPr lang="en-GB" sz="1600" dirty="0"/>
              <a:t>Clock: 1.9MHz</a:t>
            </a:r>
          </a:p>
          <a:p>
            <a:pPr lvl="1"/>
            <a:r>
              <a:rPr lang="en-GB" sz="1600" dirty="0"/>
              <a:t>Removable disc</a:t>
            </a:r>
          </a:p>
          <a:p>
            <a:endParaRPr lang="en-GB" sz="2000" dirty="0"/>
          </a:p>
        </p:txBody>
      </p:sp>
      <p:sp>
        <p:nvSpPr>
          <p:cNvPr id="3" name="Title 1">
            <a:extLst>
              <a:ext uri="{FF2B5EF4-FFF2-40B4-BE49-F238E27FC236}">
                <a16:creationId xmlns:a16="http://schemas.microsoft.com/office/drawing/2014/main" id="{4BA33A56-B726-2B38-CA6C-C5406ACFA86E}"/>
              </a:ext>
            </a:extLst>
          </p:cNvPr>
          <p:cNvSpPr txBox="1">
            <a:spLocks/>
          </p:cNvSpPr>
          <p:nvPr/>
        </p:nvSpPr>
        <p:spPr>
          <a:xfrm>
            <a:off x="361121" y="365126"/>
            <a:ext cx="5509591" cy="10424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t>IBM Portable</a:t>
            </a:r>
          </a:p>
        </p:txBody>
      </p:sp>
      <p:pic>
        <p:nvPicPr>
          <p:cNvPr id="2050" name="Picture 2">
            <a:extLst>
              <a:ext uri="{FF2B5EF4-FFF2-40B4-BE49-F238E27FC236}">
                <a16:creationId xmlns:a16="http://schemas.microsoft.com/office/drawing/2014/main" id="{9CC7436B-0FD5-6D81-5D6D-586E93A26C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0285" y="550259"/>
            <a:ext cx="5963730" cy="463814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A9014CE-FF63-6636-BE4F-00347B664609}"/>
              </a:ext>
            </a:extLst>
          </p:cNvPr>
          <p:cNvSpPr txBox="1"/>
          <p:nvPr/>
        </p:nvSpPr>
        <p:spPr>
          <a:xfrm>
            <a:off x="5495464" y="5253918"/>
            <a:ext cx="5352391" cy="369332"/>
          </a:xfrm>
          <a:prstGeom prst="rect">
            <a:avLst/>
          </a:prstGeom>
          <a:noFill/>
        </p:spPr>
        <p:txBody>
          <a:bodyPr wrap="square">
            <a:spAutoFit/>
          </a:bodyPr>
          <a:lstStyle/>
          <a:p>
            <a:r>
              <a:rPr lang="en-GB" dirty="0"/>
              <a:t>By ‘</a:t>
            </a:r>
            <a:r>
              <a:rPr lang="en-GB" dirty="0" err="1"/>
              <a:t>Sandstein</a:t>
            </a:r>
            <a:r>
              <a:rPr lang="en-GB" dirty="0"/>
              <a:t> - Own work’, from Wiki</a:t>
            </a:r>
          </a:p>
        </p:txBody>
      </p:sp>
      <p:sp>
        <p:nvSpPr>
          <p:cNvPr id="4" name="Slide Number Placeholder 3">
            <a:extLst>
              <a:ext uri="{FF2B5EF4-FFF2-40B4-BE49-F238E27FC236}">
                <a16:creationId xmlns:a16="http://schemas.microsoft.com/office/drawing/2014/main" id="{520AF404-0C45-4258-8FD5-9337C3B6C296}"/>
              </a:ext>
            </a:extLst>
          </p:cNvPr>
          <p:cNvSpPr>
            <a:spLocks noGrp="1"/>
          </p:cNvSpPr>
          <p:nvPr>
            <p:ph type="sldNum" sz="quarter" idx="12"/>
          </p:nvPr>
        </p:nvSpPr>
        <p:spPr/>
        <p:txBody>
          <a:bodyPr/>
          <a:lstStyle/>
          <a:p>
            <a:fld id="{AC599C75-7E3E-43BD-AECD-1818C2E4B8F5}" type="slidenum">
              <a:rPr lang="en-GB" smtClean="0"/>
              <a:t>12</a:t>
            </a:fld>
            <a:endParaRPr lang="en-GB"/>
          </a:p>
        </p:txBody>
      </p:sp>
    </p:spTree>
    <p:extLst>
      <p:ext uri="{BB962C8B-B14F-4D97-AF65-F5344CB8AC3E}">
        <p14:creationId xmlns:p14="http://schemas.microsoft.com/office/powerpoint/2010/main" val="2933628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90232-B01A-9925-64FB-D596A752E56B}"/>
              </a:ext>
            </a:extLst>
          </p:cNvPr>
          <p:cNvSpPr txBox="1">
            <a:spLocks/>
          </p:cNvSpPr>
          <p:nvPr/>
        </p:nvSpPr>
        <p:spPr>
          <a:xfrm>
            <a:off x="361121" y="365126"/>
            <a:ext cx="5509591" cy="10424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t>Personal Computers</a:t>
            </a:r>
          </a:p>
        </p:txBody>
      </p:sp>
      <p:sp>
        <p:nvSpPr>
          <p:cNvPr id="5" name="TextBox 4">
            <a:extLst>
              <a:ext uri="{FF2B5EF4-FFF2-40B4-BE49-F238E27FC236}">
                <a16:creationId xmlns:a16="http://schemas.microsoft.com/office/drawing/2014/main" id="{8334255D-3726-44F6-66A8-23A2AAC9E10B}"/>
              </a:ext>
            </a:extLst>
          </p:cNvPr>
          <p:cNvSpPr txBox="1"/>
          <p:nvPr/>
        </p:nvSpPr>
        <p:spPr>
          <a:xfrm>
            <a:off x="6520069" y="3368218"/>
            <a:ext cx="2915477" cy="369332"/>
          </a:xfrm>
          <a:prstGeom prst="rect">
            <a:avLst/>
          </a:prstGeom>
          <a:noFill/>
        </p:spPr>
        <p:txBody>
          <a:bodyPr wrap="square">
            <a:spAutoFit/>
          </a:bodyPr>
          <a:lstStyle/>
          <a:p>
            <a:r>
              <a:rPr lang="en-GB" dirty="0"/>
              <a:t>By </a:t>
            </a:r>
            <a:r>
              <a:rPr lang="en-GB" dirty="0" err="1"/>
              <a:t>Bundesarchiv</a:t>
            </a:r>
            <a:r>
              <a:rPr lang="en-GB" dirty="0"/>
              <a:t>, from Wiki</a:t>
            </a:r>
          </a:p>
        </p:txBody>
      </p:sp>
      <p:pic>
        <p:nvPicPr>
          <p:cNvPr id="7" name="Picture 6">
            <a:extLst>
              <a:ext uri="{FF2B5EF4-FFF2-40B4-BE49-F238E27FC236}">
                <a16:creationId xmlns:a16="http://schemas.microsoft.com/office/drawing/2014/main" id="{B52C9EEF-3088-0706-FF30-2A57D22A74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2328" y="344557"/>
            <a:ext cx="4854785" cy="3009967"/>
          </a:xfrm>
          <a:prstGeom prst="rect">
            <a:avLst/>
          </a:prstGeom>
        </p:spPr>
      </p:pic>
      <p:pic>
        <p:nvPicPr>
          <p:cNvPr id="3074" name="Picture 2">
            <a:extLst>
              <a:ext uri="{FF2B5EF4-FFF2-40B4-BE49-F238E27FC236}">
                <a16:creationId xmlns:a16="http://schemas.microsoft.com/office/drawing/2014/main" id="{75756321-C58C-C8B7-5819-90B2C0D459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7064" y="3896138"/>
            <a:ext cx="5045312" cy="180843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A4590B1A-0A76-8235-338C-E32AE176E683}"/>
              </a:ext>
            </a:extLst>
          </p:cNvPr>
          <p:cNvSpPr txBox="1"/>
          <p:nvPr/>
        </p:nvSpPr>
        <p:spPr>
          <a:xfrm>
            <a:off x="6440453" y="5772500"/>
            <a:ext cx="2915477" cy="369332"/>
          </a:xfrm>
          <a:prstGeom prst="rect">
            <a:avLst/>
          </a:prstGeom>
          <a:noFill/>
        </p:spPr>
        <p:txBody>
          <a:bodyPr wrap="square">
            <a:spAutoFit/>
          </a:bodyPr>
          <a:lstStyle/>
          <a:p>
            <a:r>
              <a:rPr lang="en-GB" dirty="0"/>
              <a:t>….real story: </a:t>
            </a:r>
            <a:r>
              <a:rPr lang="en-GB" b="1" i="1" dirty="0"/>
              <a:t>Intel inside</a:t>
            </a:r>
          </a:p>
        </p:txBody>
      </p:sp>
      <p:pic>
        <p:nvPicPr>
          <p:cNvPr id="4" name="Picture 3">
            <a:extLst>
              <a:ext uri="{FF2B5EF4-FFF2-40B4-BE49-F238E27FC236}">
                <a16:creationId xmlns:a16="http://schemas.microsoft.com/office/drawing/2014/main" id="{09A1D7EA-0778-982E-96C3-E164116112AF}"/>
              </a:ext>
            </a:extLst>
          </p:cNvPr>
          <p:cNvPicPr>
            <a:picLocks noChangeAspect="1"/>
          </p:cNvPicPr>
          <p:nvPr/>
        </p:nvPicPr>
        <p:blipFill>
          <a:blip r:embed="rId5"/>
          <a:stretch>
            <a:fillRect/>
          </a:stretch>
        </p:blipFill>
        <p:spPr>
          <a:xfrm>
            <a:off x="482589" y="891044"/>
            <a:ext cx="5785507" cy="5738358"/>
          </a:xfrm>
          <a:prstGeom prst="rect">
            <a:avLst/>
          </a:prstGeom>
        </p:spPr>
      </p:pic>
      <p:cxnSp>
        <p:nvCxnSpPr>
          <p:cNvPr id="3" name="Straight Connector 2">
            <a:extLst>
              <a:ext uri="{FF2B5EF4-FFF2-40B4-BE49-F238E27FC236}">
                <a16:creationId xmlns:a16="http://schemas.microsoft.com/office/drawing/2014/main" id="{6C4F0FB4-B043-C786-8F8B-8982FD110511}"/>
              </a:ext>
            </a:extLst>
          </p:cNvPr>
          <p:cNvCxnSpPr>
            <a:cxnSpLocks/>
          </p:cNvCxnSpPr>
          <p:nvPr/>
        </p:nvCxnSpPr>
        <p:spPr>
          <a:xfrm>
            <a:off x="482589" y="6240891"/>
            <a:ext cx="5388123"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Slide Number Placeholder 8">
            <a:extLst>
              <a:ext uri="{FF2B5EF4-FFF2-40B4-BE49-F238E27FC236}">
                <a16:creationId xmlns:a16="http://schemas.microsoft.com/office/drawing/2014/main" id="{D8564772-AF2F-BAD8-C65A-B75C9BCA5F99}"/>
              </a:ext>
            </a:extLst>
          </p:cNvPr>
          <p:cNvSpPr>
            <a:spLocks noGrp="1"/>
          </p:cNvSpPr>
          <p:nvPr>
            <p:ph type="sldNum" sz="quarter" idx="12"/>
          </p:nvPr>
        </p:nvSpPr>
        <p:spPr/>
        <p:txBody>
          <a:bodyPr/>
          <a:lstStyle/>
          <a:p>
            <a:fld id="{AC599C75-7E3E-43BD-AECD-1818C2E4B8F5}" type="slidenum">
              <a:rPr lang="en-GB" smtClean="0"/>
              <a:t>13</a:t>
            </a:fld>
            <a:endParaRPr lang="en-GB"/>
          </a:p>
        </p:txBody>
      </p:sp>
    </p:spTree>
    <p:extLst>
      <p:ext uri="{BB962C8B-B14F-4D97-AF65-F5344CB8AC3E}">
        <p14:creationId xmlns:p14="http://schemas.microsoft.com/office/powerpoint/2010/main" val="2131994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D0657-87AD-4F95-1E97-811892C7676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EE66CAE-571B-735C-45B3-B6B2BDBE1A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8076" y="731078"/>
            <a:ext cx="6356442" cy="4609548"/>
          </a:xfrm>
          <a:prstGeom prst="rect">
            <a:avLst/>
          </a:prstGeom>
        </p:spPr>
      </p:pic>
      <p:pic>
        <p:nvPicPr>
          <p:cNvPr id="4" name="Picture 3">
            <a:extLst>
              <a:ext uri="{FF2B5EF4-FFF2-40B4-BE49-F238E27FC236}">
                <a16:creationId xmlns:a16="http://schemas.microsoft.com/office/drawing/2014/main" id="{115CD641-0610-E1F7-9CB3-E62EA2F953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142922" y="1891562"/>
            <a:ext cx="490330" cy="391322"/>
          </a:xfrm>
          <a:prstGeom prst="rect">
            <a:avLst/>
          </a:prstGeom>
        </p:spPr>
      </p:pic>
      <p:sp>
        <p:nvSpPr>
          <p:cNvPr id="5" name="Title 1">
            <a:extLst>
              <a:ext uri="{FF2B5EF4-FFF2-40B4-BE49-F238E27FC236}">
                <a16:creationId xmlns:a16="http://schemas.microsoft.com/office/drawing/2014/main" id="{8128BEAA-9D1D-908D-EAA3-16D96142CEFB}"/>
              </a:ext>
            </a:extLst>
          </p:cNvPr>
          <p:cNvSpPr txBox="1">
            <a:spLocks/>
          </p:cNvSpPr>
          <p:nvPr/>
        </p:nvSpPr>
        <p:spPr>
          <a:xfrm>
            <a:off x="361121" y="365126"/>
            <a:ext cx="5509591" cy="1042420"/>
          </a:xfrm>
          <a:prstGeom prst="rect">
            <a:avLst/>
          </a:prstGeom>
        </p:spPr>
        <p:txBody>
          <a:bodyP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t>Giving a perspective:</a:t>
            </a:r>
          </a:p>
          <a:p>
            <a:r>
              <a:rPr lang="en-GB" sz="3200" dirty="0"/>
              <a:t>- early ‘70s to the mid ‘80s</a:t>
            </a:r>
          </a:p>
          <a:p>
            <a:r>
              <a:rPr lang="en-GB" sz="3200" dirty="0"/>
              <a:t>- and now</a:t>
            </a:r>
          </a:p>
        </p:txBody>
      </p:sp>
      <p:sp>
        <p:nvSpPr>
          <p:cNvPr id="6" name="Content Placeholder 2">
            <a:extLst>
              <a:ext uri="{FF2B5EF4-FFF2-40B4-BE49-F238E27FC236}">
                <a16:creationId xmlns:a16="http://schemas.microsoft.com/office/drawing/2014/main" id="{9B1A1D35-991F-D1C4-3A9B-43D7F6120534}"/>
              </a:ext>
            </a:extLst>
          </p:cNvPr>
          <p:cNvSpPr txBox="1">
            <a:spLocks/>
          </p:cNvSpPr>
          <p:nvPr/>
        </p:nvSpPr>
        <p:spPr>
          <a:xfrm>
            <a:off x="662609" y="1407546"/>
            <a:ext cx="4373217" cy="48077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400" dirty="0"/>
          </a:p>
          <a:p>
            <a:pPr marL="0" indent="0">
              <a:buNone/>
            </a:pPr>
            <a:r>
              <a:rPr lang="en-GB" sz="1600" dirty="0"/>
              <a:t>At its smallest, the IBM AT sitting on the System / 3 desk:</a:t>
            </a:r>
          </a:p>
          <a:p>
            <a:pPr marL="0" indent="0">
              <a:buNone/>
            </a:pPr>
            <a:r>
              <a:rPr lang="en-GB" sz="1600" dirty="0"/>
              <a:t>- was 8 X larger than the S/3</a:t>
            </a:r>
          </a:p>
          <a:p>
            <a:pPr marL="0" indent="0">
              <a:buNone/>
            </a:pPr>
            <a:r>
              <a:rPr lang="en-GB" sz="1600" dirty="0"/>
              <a:t>- it could be expanded to 50 X</a:t>
            </a:r>
          </a:p>
          <a:p>
            <a:pPr marL="0" indent="0">
              <a:buNone/>
            </a:pPr>
            <a:endParaRPr lang="en-GB" sz="1600" dirty="0"/>
          </a:p>
          <a:p>
            <a:pPr marL="0" indent="0">
              <a:buNone/>
            </a:pPr>
            <a:r>
              <a:rPr lang="en-GB" sz="1600" dirty="0"/>
              <a:t>The AT was no longer sold by 1987</a:t>
            </a:r>
          </a:p>
          <a:p>
            <a:pPr marL="0" indent="0">
              <a:buNone/>
            </a:pPr>
            <a:endParaRPr lang="en-GB" sz="1600" dirty="0"/>
          </a:p>
          <a:p>
            <a:pPr marL="0" indent="0">
              <a:buNone/>
            </a:pPr>
            <a:r>
              <a:rPr lang="en-GB" sz="1600" dirty="0"/>
              <a:t>Mike’s current laptop:</a:t>
            </a:r>
          </a:p>
          <a:p>
            <a:pPr marL="0" indent="0">
              <a:buNone/>
            </a:pPr>
            <a:r>
              <a:rPr lang="en-GB" sz="1600" dirty="0"/>
              <a:t>- HP Envy 17</a:t>
            </a:r>
          </a:p>
          <a:p>
            <a:pPr marL="0" indent="0">
              <a:buNone/>
            </a:pPr>
            <a:r>
              <a:rPr lang="en-GB" sz="1600" dirty="0"/>
              <a:t>- Memory: 16 GB</a:t>
            </a:r>
          </a:p>
          <a:p>
            <a:pPr marL="0" indent="0">
              <a:buNone/>
            </a:pPr>
            <a:r>
              <a:rPr lang="en-GB" sz="1600" dirty="0"/>
              <a:t>- Disc: 175 GB</a:t>
            </a:r>
          </a:p>
          <a:p>
            <a:pPr marL="0" indent="0">
              <a:buNone/>
            </a:pPr>
            <a:r>
              <a:rPr lang="en-GB" sz="1600" dirty="0"/>
              <a:t>- Speed: 2.1 MHz </a:t>
            </a:r>
          </a:p>
          <a:p>
            <a:pPr marL="0" indent="0">
              <a:buNone/>
            </a:pPr>
            <a:r>
              <a:rPr lang="en-GB" sz="1600" dirty="0"/>
              <a:t>But, really,  who cares?</a:t>
            </a:r>
          </a:p>
        </p:txBody>
      </p:sp>
      <p:sp>
        <p:nvSpPr>
          <p:cNvPr id="3" name="Slide Number Placeholder 2">
            <a:extLst>
              <a:ext uri="{FF2B5EF4-FFF2-40B4-BE49-F238E27FC236}">
                <a16:creationId xmlns:a16="http://schemas.microsoft.com/office/drawing/2014/main" id="{D75C4AEF-4123-CF0D-2858-36A7EACE72B8}"/>
              </a:ext>
            </a:extLst>
          </p:cNvPr>
          <p:cNvSpPr>
            <a:spLocks noGrp="1"/>
          </p:cNvSpPr>
          <p:nvPr>
            <p:ph type="sldNum" sz="quarter" idx="12"/>
          </p:nvPr>
        </p:nvSpPr>
        <p:spPr/>
        <p:txBody>
          <a:bodyPr/>
          <a:lstStyle/>
          <a:p>
            <a:fld id="{AC599C75-7E3E-43BD-AECD-1818C2E4B8F5}" type="slidenum">
              <a:rPr lang="en-GB" smtClean="0"/>
              <a:t>14</a:t>
            </a:fld>
            <a:endParaRPr lang="en-GB"/>
          </a:p>
        </p:txBody>
      </p:sp>
    </p:spTree>
    <p:extLst>
      <p:ext uri="{BB962C8B-B14F-4D97-AF65-F5344CB8AC3E}">
        <p14:creationId xmlns:p14="http://schemas.microsoft.com/office/powerpoint/2010/main" val="51686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05759-FA65-5770-F390-B4E6CD1CFC18}"/>
              </a:ext>
            </a:extLst>
          </p:cNvPr>
          <p:cNvSpPr txBox="1">
            <a:spLocks/>
          </p:cNvSpPr>
          <p:nvPr/>
        </p:nvSpPr>
        <p:spPr>
          <a:xfrm>
            <a:off x="361121" y="365126"/>
            <a:ext cx="6317975" cy="10424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t>IBM’s impact on bus and consumers</a:t>
            </a:r>
          </a:p>
        </p:txBody>
      </p:sp>
      <p:sp>
        <p:nvSpPr>
          <p:cNvPr id="3" name="Content Placeholder 2">
            <a:extLst>
              <a:ext uri="{FF2B5EF4-FFF2-40B4-BE49-F238E27FC236}">
                <a16:creationId xmlns:a16="http://schemas.microsoft.com/office/drawing/2014/main" id="{C01B250C-2D69-64E3-BBD1-43F8C827C4C4}"/>
              </a:ext>
            </a:extLst>
          </p:cNvPr>
          <p:cNvSpPr txBox="1">
            <a:spLocks/>
          </p:cNvSpPr>
          <p:nvPr/>
        </p:nvSpPr>
        <p:spPr>
          <a:xfrm>
            <a:off x="410625" y="911509"/>
            <a:ext cx="6533514" cy="48825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n-GB" sz="1050" b="0" i="0" dirty="0">
              <a:solidFill>
                <a:srgbClr val="202122"/>
              </a:solidFill>
              <a:effectLst/>
              <a:latin typeface="Arial" panose="020B0604020202020204" pitchFamily="34" charset="0"/>
            </a:endParaRPr>
          </a:p>
          <a:p>
            <a:pPr algn="l"/>
            <a:r>
              <a:rPr lang="en-GB" sz="1600" dirty="0">
                <a:solidFill>
                  <a:srgbClr val="202122"/>
                </a:solidFill>
              </a:rPr>
              <a:t>From nowhere in the mid 50’s, (at least in the computer industry)</a:t>
            </a:r>
          </a:p>
          <a:p>
            <a:pPr marL="457200" lvl="1" indent="0">
              <a:buNone/>
            </a:pPr>
            <a:r>
              <a:rPr lang="en-GB" sz="1600" dirty="0"/>
              <a:t>……by the 80’s IBM sold 80% of computers in the US and 70% worldwide</a:t>
            </a:r>
          </a:p>
          <a:p>
            <a:pPr algn="l"/>
            <a:r>
              <a:rPr lang="en-GB" sz="1600" dirty="0">
                <a:solidFill>
                  <a:srgbClr val="202122"/>
                </a:solidFill>
              </a:rPr>
              <a:t>From just 30 sales possible in 1955</a:t>
            </a:r>
          </a:p>
          <a:p>
            <a:pPr marL="457200" lvl="1" indent="0">
              <a:buNone/>
            </a:pPr>
            <a:r>
              <a:rPr lang="en-GB" sz="1600" dirty="0"/>
              <a:t>…..IBM sold (say) 30K mainframes and 500k mid frames by the end 80’s</a:t>
            </a:r>
          </a:p>
          <a:p>
            <a:r>
              <a:rPr lang="en-GB" sz="1600" dirty="0">
                <a:solidFill>
                  <a:srgbClr val="202122"/>
                </a:solidFill>
              </a:rPr>
              <a:t>IBM inventions significantly changed business and consumer life:</a:t>
            </a:r>
          </a:p>
          <a:p>
            <a:pPr marL="0" indent="0">
              <a:buNone/>
            </a:pPr>
            <a:r>
              <a:rPr lang="en-GB" sz="1600" dirty="0">
                <a:solidFill>
                  <a:srgbClr val="202122"/>
                </a:solidFill>
              </a:rPr>
              <a:t>    - 69, IBM invented mag stripe cards: Cr / Dr cards, ATM’s</a:t>
            </a:r>
          </a:p>
          <a:p>
            <a:pPr marL="0" indent="0">
              <a:buNone/>
            </a:pPr>
            <a:r>
              <a:rPr lang="en-GB" sz="1600" dirty="0">
                <a:solidFill>
                  <a:srgbClr val="202122"/>
                </a:solidFill>
              </a:rPr>
              <a:t>    - 74, IBM invented bar-coding: </a:t>
            </a:r>
          </a:p>
          <a:p>
            <a:pPr marL="0" indent="0">
              <a:buNone/>
            </a:pPr>
            <a:r>
              <a:rPr lang="en-GB" sz="1600" dirty="0">
                <a:solidFill>
                  <a:srgbClr val="202122"/>
                </a:solidFill>
              </a:rPr>
              <a:t>    - Banks needed huge networks, every stockroom needed a terminal</a:t>
            </a:r>
          </a:p>
          <a:p>
            <a:pPr marL="0" indent="0">
              <a:buNone/>
            </a:pPr>
            <a:r>
              <a:rPr lang="en-GB" sz="1600" dirty="0">
                <a:solidFill>
                  <a:srgbClr val="202122"/>
                </a:solidFill>
              </a:rPr>
              <a:t>    - Cash registers needed to be able to use bar codes and Cr cards           </a:t>
            </a:r>
          </a:p>
          <a:p>
            <a:r>
              <a:rPr lang="en-GB" sz="1600" dirty="0">
                <a:solidFill>
                  <a:srgbClr val="202122"/>
                </a:solidFill>
              </a:rPr>
              <a:t>Thru the 70’s every piece in an IBM installation was IBM made </a:t>
            </a:r>
          </a:p>
          <a:p>
            <a:pPr marL="0" indent="0">
              <a:buNone/>
            </a:pPr>
            <a:r>
              <a:rPr lang="en-GB" sz="1600" dirty="0">
                <a:solidFill>
                  <a:srgbClr val="202122"/>
                </a:solidFill>
              </a:rPr>
              <a:t>     </a:t>
            </a:r>
            <a:r>
              <a:rPr lang="en-GB" sz="1600" dirty="0"/>
              <a:t>…… however, o</a:t>
            </a:r>
            <a:r>
              <a:rPr lang="en-GB" sz="1600" dirty="0">
                <a:solidFill>
                  <a:srgbClr val="202122"/>
                </a:solidFill>
              </a:rPr>
              <a:t>ther companies were making ‘plug compatible’ discs, printers, terminals, network components</a:t>
            </a:r>
          </a:p>
          <a:p>
            <a:pPr marL="0" indent="0">
              <a:buNone/>
            </a:pPr>
            <a:r>
              <a:rPr lang="en-GB" sz="1600" dirty="0">
                <a:solidFill>
                  <a:srgbClr val="202122"/>
                </a:solidFill>
              </a:rPr>
              <a:t>     ….. these were not-core to IBM</a:t>
            </a:r>
          </a:p>
          <a:p>
            <a:pPr marL="0" indent="0">
              <a:buNone/>
            </a:pPr>
            <a:endParaRPr lang="en-GB" sz="1600" dirty="0">
              <a:solidFill>
                <a:srgbClr val="202122"/>
              </a:solidFill>
            </a:endParaRPr>
          </a:p>
          <a:p>
            <a:pPr marL="0" indent="0">
              <a:buNone/>
            </a:pPr>
            <a:endParaRPr lang="en-GB" sz="1600" dirty="0">
              <a:solidFill>
                <a:srgbClr val="202122"/>
              </a:solidFill>
            </a:endParaRPr>
          </a:p>
          <a:p>
            <a:pPr algn="l"/>
            <a:endParaRPr lang="en-GB" sz="1600" dirty="0">
              <a:solidFill>
                <a:srgbClr val="202122"/>
              </a:solidFill>
            </a:endParaRPr>
          </a:p>
          <a:p>
            <a:pPr algn="l"/>
            <a:endParaRPr lang="en-GB" sz="1050" b="0" i="0" dirty="0">
              <a:solidFill>
                <a:srgbClr val="202122"/>
              </a:solidFill>
              <a:effectLst/>
              <a:latin typeface="Arial" panose="020B0604020202020204" pitchFamily="34" charset="0"/>
            </a:endParaRPr>
          </a:p>
        </p:txBody>
      </p:sp>
      <p:sp>
        <p:nvSpPr>
          <p:cNvPr id="4" name="TextBox 3">
            <a:extLst>
              <a:ext uri="{FF2B5EF4-FFF2-40B4-BE49-F238E27FC236}">
                <a16:creationId xmlns:a16="http://schemas.microsoft.com/office/drawing/2014/main" id="{47E4A94D-4460-AF6F-E3AE-6FD81C5B51AE}"/>
              </a:ext>
            </a:extLst>
          </p:cNvPr>
          <p:cNvSpPr txBox="1"/>
          <p:nvPr/>
        </p:nvSpPr>
        <p:spPr>
          <a:xfrm>
            <a:off x="818264" y="6381628"/>
            <a:ext cx="5681418" cy="338554"/>
          </a:xfrm>
          <a:prstGeom prst="rect">
            <a:avLst/>
          </a:prstGeom>
          <a:noFill/>
        </p:spPr>
        <p:txBody>
          <a:bodyPr wrap="square" rtlCol="0">
            <a:spAutoFit/>
          </a:bodyPr>
          <a:lstStyle/>
          <a:p>
            <a:r>
              <a:rPr lang="en-GB" sz="1600" dirty="0"/>
              <a:t>Source: Wiki - search IBM</a:t>
            </a:r>
          </a:p>
        </p:txBody>
      </p:sp>
      <p:sp>
        <p:nvSpPr>
          <p:cNvPr id="5" name="Content Placeholder 2">
            <a:extLst>
              <a:ext uri="{FF2B5EF4-FFF2-40B4-BE49-F238E27FC236}">
                <a16:creationId xmlns:a16="http://schemas.microsoft.com/office/drawing/2014/main" id="{17FE1D4F-CD75-57AA-D241-34C659F390D6}"/>
              </a:ext>
            </a:extLst>
          </p:cNvPr>
          <p:cNvSpPr txBox="1">
            <a:spLocks/>
          </p:cNvSpPr>
          <p:nvPr/>
        </p:nvSpPr>
        <p:spPr>
          <a:xfrm>
            <a:off x="7235589" y="488427"/>
            <a:ext cx="4670201" cy="57213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n-GB" sz="1050" b="0" i="0" dirty="0">
              <a:solidFill>
                <a:srgbClr val="202122"/>
              </a:solidFill>
              <a:effectLst/>
              <a:latin typeface="Arial" panose="020B0604020202020204" pitchFamily="34" charset="0"/>
            </a:endParaRPr>
          </a:p>
          <a:p>
            <a:pPr marL="0" indent="0" algn="l">
              <a:buNone/>
            </a:pPr>
            <a:r>
              <a:rPr lang="en-GB" sz="1600" dirty="0">
                <a:solidFill>
                  <a:srgbClr val="202122"/>
                </a:solidFill>
              </a:rPr>
              <a:t>.</a:t>
            </a:r>
          </a:p>
          <a:p>
            <a:pPr algn="l"/>
            <a:endParaRPr lang="en-GB" sz="1050" b="0" i="0" dirty="0">
              <a:solidFill>
                <a:srgbClr val="202122"/>
              </a:solidFill>
              <a:effectLst/>
              <a:latin typeface="Arial" panose="020B0604020202020204" pitchFamily="34" charset="0"/>
            </a:endParaRPr>
          </a:p>
        </p:txBody>
      </p:sp>
      <p:sp>
        <p:nvSpPr>
          <p:cNvPr id="8" name="Content Placeholder 2">
            <a:extLst>
              <a:ext uri="{FF2B5EF4-FFF2-40B4-BE49-F238E27FC236}">
                <a16:creationId xmlns:a16="http://schemas.microsoft.com/office/drawing/2014/main" id="{8751570F-026D-023E-9D77-DA2D6EE26C7E}"/>
              </a:ext>
            </a:extLst>
          </p:cNvPr>
          <p:cNvSpPr txBox="1">
            <a:spLocks/>
          </p:cNvSpPr>
          <p:nvPr/>
        </p:nvSpPr>
        <p:spPr>
          <a:xfrm>
            <a:off x="6679096" y="4482968"/>
            <a:ext cx="5290291" cy="222263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n-GB" sz="1050" b="0" i="0" dirty="0">
              <a:solidFill>
                <a:srgbClr val="202122"/>
              </a:solidFill>
              <a:effectLst/>
              <a:latin typeface="Arial" panose="020B0604020202020204" pitchFamily="34" charset="0"/>
            </a:endParaRPr>
          </a:p>
          <a:p>
            <a:pPr marL="285750" indent="-285750">
              <a:lnSpc>
                <a:spcPct val="90000"/>
              </a:lnSpc>
              <a:buFont typeface="Arial" panose="020B0604020202020204" pitchFamily="34" charset="0"/>
              <a:buChar char="•"/>
            </a:pPr>
            <a:r>
              <a:rPr lang="en-GB" sz="1600" dirty="0">
                <a:solidFill>
                  <a:srgbClr val="202122"/>
                </a:solidFill>
              </a:rPr>
              <a:t>Only in hindsight did we realise the watershed of 1982 / 84:</a:t>
            </a:r>
          </a:p>
          <a:p>
            <a:pPr marL="0" indent="0">
              <a:lnSpc>
                <a:spcPct val="90000"/>
              </a:lnSpc>
              <a:buFont typeface="Arial" panose="020B0604020202020204" pitchFamily="34" charset="0"/>
              <a:buNone/>
            </a:pPr>
            <a:r>
              <a:rPr lang="en-GB" sz="1600" dirty="0">
                <a:solidFill>
                  <a:srgbClr val="202122"/>
                </a:solidFill>
              </a:rPr>
              <a:t>        …..Open architecture</a:t>
            </a:r>
          </a:p>
          <a:p>
            <a:pPr marL="0" indent="0">
              <a:lnSpc>
                <a:spcPct val="90000"/>
              </a:lnSpc>
              <a:buFont typeface="Arial" panose="020B0604020202020204" pitchFamily="34" charset="0"/>
              <a:buNone/>
            </a:pPr>
            <a:r>
              <a:rPr lang="en-GB" sz="1600" dirty="0">
                <a:solidFill>
                  <a:srgbClr val="202122"/>
                </a:solidFill>
              </a:rPr>
              <a:t>        …..Distributed Data Processing</a:t>
            </a:r>
          </a:p>
          <a:p>
            <a:pPr marL="0" indent="0">
              <a:lnSpc>
                <a:spcPct val="90000"/>
              </a:lnSpc>
              <a:buFont typeface="Arial" panose="020B0604020202020204" pitchFamily="34" charset="0"/>
              <a:buNone/>
            </a:pPr>
            <a:r>
              <a:rPr lang="en-GB" sz="1600" dirty="0">
                <a:solidFill>
                  <a:srgbClr val="202122"/>
                </a:solidFill>
              </a:rPr>
              <a:t>        …..anti-trust cases</a:t>
            </a:r>
          </a:p>
          <a:p>
            <a:pPr marL="0" indent="0">
              <a:buNone/>
            </a:pPr>
            <a:endParaRPr lang="en-GB" sz="1600" dirty="0">
              <a:solidFill>
                <a:srgbClr val="202122"/>
              </a:solidFill>
            </a:endParaRPr>
          </a:p>
          <a:p>
            <a:pPr marL="0" indent="0">
              <a:buNone/>
            </a:pPr>
            <a:endParaRPr lang="en-GB" sz="1600" dirty="0">
              <a:solidFill>
                <a:srgbClr val="202122"/>
              </a:solidFill>
            </a:endParaRPr>
          </a:p>
          <a:p>
            <a:pPr algn="l"/>
            <a:endParaRPr lang="en-GB" sz="1600" dirty="0">
              <a:solidFill>
                <a:srgbClr val="202122"/>
              </a:solidFill>
            </a:endParaRPr>
          </a:p>
          <a:p>
            <a:pPr algn="l"/>
            <a:endParaRPr lang="en-GB" sz="1050" b="0" i="0" dirty="0">
              <a:solidFill>
                <a:srgbClr val="202122"/>
              </a:solidFill>
              <a:effectLst/>
              <a:latin typeface="Arial" panose="020B0604020202020204" pitchFamily="34" charset="0"/>
            </a:endParaRPr>
          </a:p>
        </p:txBody>
      </p:sp>
      <p:pic>
        <p:nvPicPr>
          <p:cNvPr id="10" name="Picture 9">
            <a:extLst>
              <a:ext uri="{FF2B5EF4-FFF2-40B4-BE49-F238E27FC236}">
                <a16:creationId xmlns:a16="http://schemas.microsoft.com/office/drawing/2014/main" id="{06CBFC8B-9A40-4023-1D61-7E04712F73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7285" y="371059"/>
            <a:ext cx="3503013" cy="2222630"/>
          </a:xfrm>
          <a:prstGeom prst="rect">
            <a:avLst/>
          </a:prstGeom>
        </p:spPr>
      </p:pic>
      <p:pic>
        <p:nvPicPr>
          <p:cNvPr id="1026" name="Picture 2">
            <a:extLst>
              <a:ext uri="{FF2B5EF4-FFF2-40B4-BE49-F238E27FC236}">
                <a16:creationId xmlns:a16="http://schemas.microsoft.com/office/drawing/2014/main" id="{5115B0F3-35CC-B688-061B-2E344F991B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06367" y="2754552"/>
            <a:ext cx="2513724" cy="1675816"/>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0F0055EE-9B44-F52E-8C16-AD1901E0F1B4}"/>
              </a:ext>
            </a:extLst>
          </p:cNvPr>
          <p:cNvSpPr>
            <a:spLocks noGrp="1"/>
          </p:cNvSpPr>
          <p:nvPr>
            <p:ph type="sldNum" sz="quarter" idx="12"/>
          </p:nvPr>
        </p:nvSpPr>
        <p:spPr/>
        <p:txBody>
          <a:bodyPr/>
          <a:lstStyle/>
          <a:p>
            <a:fld id="{AC599C75-7E3E-43BD-AECD-1818C2E4B8F5}" type="slidenum">
              <a:rPr lang="en-GB" smtClean="0"/>
              <a:t>15</a:t>
            </a:fld>
            <a:endParaRPr lang="en-GB"/>
          </a:p>
        </p:txBody>
      </p:sp>
    </p:spTree>
    <p:extLst>
      <p:ext uri="{BB962C8B-B14F-4D97-AF65-F5344CB8AC3E}">
        <p14:creationId xmlns:p14="http://schemas.microsoft.com/office/powerpoint/2010/main" val="4163671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026"/>
                                        </p:tgtEl>
                                        <p:attrNameLst>
                                          <p:attrName>style.visibility</p:attrName>
                                        </p:attrNameLst>
                                      </p:cBhvr>
                                      <p:to>
                                        <p:strVal val="visible"/>
                                      </p:to>
                                    </p:set>
                                    <p:anim calcmode="lin" valueType="num">
                                      <p:cBhvr additive="base">
                                        <p:cTn id="47" dur="500" fill="hold"/>
                                        <p:tgtEl>
                                          <p:spTgt spid="1026"/>
                                        </p:tgtEl>
                                        <p:attrNameLst>
                                          <p:attrName>ppt_x</p:attrName>
                                        </p:attrNameLst>
                                      </p:cBhvr>
                                      <p:tavLst>
                                        <p:tav tm="0">
                                          <p:val>
                                            <p:strVal val="#ppt_x"/>
                                          </p:val>
                                        </p:tav>
                                        <p:tav tm="100000">
                                          <p:val>
                                            <p:strVal val="#ppt_x"/>
                                          </p:val>
                                        </p:tav>
                                      </p:tavLst>
                                    </p:anim>
                                    <p:anim calcmode="lin" valueType="num">
                                      <p:cBhvr additive="base">
                                        <p:cTn id="4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 calcmode="lin" valueType="num">
                                      <p:cBhvr additive="base">
                                        <p:cTn id="5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 calcmode="lin" valueType="num">
                                      <p:cBhvr additive="base">
                                        <p:cTn id="5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 calcmode="lin" valueType="num">
                                      <p:cBhvr additive="base">
                                        <p:cTn id="6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 calcmode="lin" valueType="num">
                                      <p:cBhvr additive="base">
                                        <p:cTn id="6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
                                            <p:txEl>
                                              <p:pRg st="12" end="12"/>
                                            </p:txEl>
                                          </p:spTgt>
                                        </p:tgtEl>
                                        <p:attrNameLst>
                                          <p:attrName>style.visibility</p:attrName>
                                        </p:attrNameLst>
                                      </p:cBhvr>
                                      <p:to>
                                        <p:strVal val="visible"/>
                                      </p:to>
                                    </p:set>
                                    <p:anim calcmode="lin" valueType="num">
                                      <p:cBhvr additive="base">
                                        <p:cTn id="7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8">
                                            <p:txEl>
                                              <p:pRg st="1" end="1"/>
                                            </p:txEl>
                                          </p:spTgt>
                                        </p:tgtEl>
                                        <p:attrNameLst>
                                          <p:attrName>style.visibility</p:attrName>
                                        </p:attrNameLst>
                                      </p:cBhvr>
                                      <p:to>
                                        <p:strVal val="visible"/>
                                      </p:to>
                                    </p:set>
                                    <p:anim calcmode="lin" valueType="num">
                                      <p:cBhvr additive="base">
                                        <p:cTn id="77"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8">
                                            <p:txEl>
                                              <p:pRg st="1" end="1"/>
                                            </p:txEl>
                                          </p:spTgt>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8">
                                            <p:txEl>
                                              <p:pRg st="2" end="2"/>
                                            </p:txEl>
                                          </p:spTgt>
                                        </p:tgtEl>
                                        <p:attrNameLst>
                                          <p:attrName>style.visibility</p:attrName>
                                        </p:attrNameLst>
                                      </p:cBhvr>
                                      <p:to>
                                        <p:strVal val="visible"/>
                                      </p:to>
                                    </p:set>
                                    <p:anim calcmode="lin" valueType="num">
                                      <p:cBhvr additive="base">
                                        <p:cTn id="81"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8">
                                            <p:txEl>
                                              <p:pRg st="2" end="2"/>
                                            </p:txEl>
                                          </p:spTgt>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8">
                                            <p:txEl>
                                              <p:pRg st="3" end="3"/>
                                            </p:txEl>
                                          </p:spTgt>
                                        </p:tgtEl>
                                        <p:attrNameLst>
                                          <p:attrName>style.visibility</p:attrName>
                                        </p:attrNameLst>
                                      </p:cBhvr>
                                      <p:to>
                                        <p:strVal val="visible"/>
                                      </p:to>
                                    </p:set>
                                    <p:anim calcmode="lin" valueType="num">
                                      <p:cBhvr additive="base">
                                        <p:cTn id="8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8">
                                            <p:txEl>
                                              <p:pRg st="3" end="3"/>
                                            </p:txEl>
                                          </p:spTgt>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8">
                                            <p:txEl>
                                              <p:pRg st="4" end="4"/>
                                            </p:txEl>
                                          </p:spTgt>
                                        </p:tgtEl>
                                        <p:attrNameLst>
                                          <p:attrName>style.visibility</p:attrName>
                                        </p:attrNameLst>
                                      </p:cBhvr>
                                      <p:to>
                                        <p:strVal val="visible"/>
                                      </p:to>
                                    </p:set>
                                    <p:anim calcmode="lin" valueType="num">
                                      <p:cBhvr additive="base">
                                        <p:cTn id="8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7F51872-557D-D3D4-EFFE-F51F3B71CD69}"/>
              </a:ext>
            </a:extLst>
          </p:cNvPr>
          <p:cNvSpPr txBox="1">
            <a:spLocks/>
          </p:cNvSpPr>
          <p:nvPr/>
        </p:nvSpPr>
        <p:spPr>
          <a:xfrm>
            <a:off x="6410551" y="1363068"/>
            <a:ext cx="5534995" cy="44678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n-GB" sz="1050" b="0" i="0" dirty="0">
              <a:solidFill>
                <a:srgbClr val="202122"/>
              </a:solidFill>
              <a:effectLst/>
              <a:latin typeface="Arial" panose="020B0604020202020204" pitchFamily="34" charset="0"/>
            </a:endParaRPr>
          </a:p>
          <a:p>
            <a:pPr marL="0" indent="0" algn="l">
              <a:buNone/>
            </a:pPr>
            <a:r>
              <a:rPr lang="en-GB" sz="1600" dirty="0">
                <a:solidFill>
                  <a:srgbClr val="202122"/>
                </a:solidFill>
              </a:rPr>
              <a:t>What happened to the ‘Baby Blues’ / other suppliers?</a:t>
            </a:r>
          </a:p>
          <a:p>
            <a:r>
              <a:rPr lang="en-GB" sz="1600" dirty="0">
                <a:solidFill>
                  <a:srgbClr val="202122"/>
                </a:solidFill>
              </a:rPr>
              <a:t>Microsoft: Founded ‘75. M/cap $3.1T</a:t>
            </a:r>
          </a:p>
          <a:p>
            <a:r>
              <a:rPr lang="en-GB" sz="1600" b="0" i="0" dirty="0">
                <a:solidFill>
                  <a:srgbClr val="202122"/>
                </a:solidFill>
                <a:effectLst/>
              </a:rPr>
              <a:t>Intel. Founded ’68, still going. M/cap: $180B</a:t>
            </a:r>
          </a:p>
          <a:p>
            <a:r>
              <a:rPr lang="en-GB" sz="1600" dirty="0">
                <a:solidFill>
                  <a:srgbClr val="202122"/>
                </a:solidFill>
              </a:rPr>
              <a:t>Lenovo. Founded ‘84, bought IBM PC. Still going. Chinese. Revenue $70B. Est m/cap $13B</a:t>
            </a:r>
          </a:p>
          <a:p>
            <a:r>
              <a:rPr lang="en-GB" sz="1600" dirty="0">
                <a:solidFill>
                  <a:srgbClr val="202122"/>
                </a:solidFill>
              </a:rPr>
              <a:t>Cisco. Founded ‘84, still going. M/cap: $202B</a:t>
            </a:r>
            <a:endParaRPr lang="en-GB" sz="1600" dirty="0"/>
          </a:p>
          <a:p>
            <a:r>
              <a:rPr lang="en-GB" sz="1600" dirty="0">
                <a:solidFill>
                  <a:srgbClr val="202122"/>
                </a:solidFill>
              </a:rPr>
              <a:t>Dell. Founded ’84, still going. F/500: 71. M/cap: $60B</a:t>
            </a:r>
          </a:p>
          <a:p>
            <a:r>
              <a:rPr lang="en-GB" sz="1600" dirty="0">
                <a:solidFill>
                  <a:srgbClr val="202122"/>
                </a:solidFill>
              </a:rPr>
              <a:t>DEC. Founded 60’s, defunct ‘98. Acquired by Compaq for $9.6B</a:t>
            </a:r>
          </a:p>
          <a:p>
            <a:r>
              <a:rPr lang="en-GB" sz="1600" dirty="0">
                <a:solidFill>
                  <a:srgbClr val="202122"/>
                </a:solidFill>
              </a:rPr>
              <a:t>Compaq. Founded 1982, defunct 2002. Acquired by HP.</a:t>
            </a:r>
          </a:p>
          <a:p>
            <a:r>
              <a:rPr lang="en-GB" sz="1600" dirty="0">
                <a:solidFill>
                  <a:srgbClr val="202122"/>
                </a:solidFill>
              </a:rPr>
              <a:t>HP. Founded ’68, still going, not so strong. M/cap: $20B. Have made poor investments.</a:t>
            </a:r>
          </a:p>
          <a:p>
            <a:r>
              <a:rPr lang="en-GB" sz="1600" dirty="0">
                <a:solidFill>
                  <a:srgbClr val="202122"/>
                </a:solidFill>
              </a:rPr>
              <a:t>Hitachi and Siemens, both industrial giants, quit computers </a:t>
            </a:r>
          </a:p>
          <a:p>
            <a:pPr algn="l"/>
            <a:endParaRPr lang="en-GB" sz="1050" b="0" i="0" dirty="0">
              <a:solidFill>
                <a:srgbClr val="202122"/>
              </a:solidFill>
              <a:effectLst/>
              <a:latin typeface="Arial" panose="020B0604020202020204" pitchFamily="34" charset="0"/>
            </a:endParaRPr>
          </a:p>
        </p:txBody>
      </p:sp>
      <p:sp>
        <p:nvSpPr>
          <p:cNvPr id="3" name="Title 1">
            <a:extLst>
              <a:ext uri="{FF2B5EF4-FFF2-40B4-BE49-F238E27FC236}">
                <a16:creationId xmlns:a16="http://schemas.microsoft.com/office/drawing/2014/main" id="{3E6D47D8-0BF0-8677-C089-58EB8188E3E6}"/>
              </a:ext>
            </a:extLst>
          </p:cNvPr>
          <p:cNvSpPr txBox="1">
            <a:spLocks/>
          </p:cNvSpPr>
          <p:nvPr/>
        </p:nvSpPr>
        <p:spPr>
          <a:xfrm>
            <a:off x="361121" y="365126"/>
            <a:ext cx="5509591" cy="10424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t>IBM into the future</a:t>
            </a:r>
          </a:p>
        </p:txBody>
      </p:sp>
      <p:sp>
        <p:nvSpPr>
          <p:cNvPr id="4" name="Content Placeholder 2">
            <a:extLst>
              <a:ext uri="{FF2B5EF4-FFF2-40B4-BE49-F238E27FC236}">
                <a16:creationId xmlns:a16="http://schemas.microsoft.com/office/drawing/2014/main" id="{8A0690A9-C873-514F-2C4C-38E753C77B9C}"/>
              </a:ext>
            </a:extLst>
          </p:cNvPr>
          <p:cNvSpPr txBox="1">
            <a:spLocks/>
          </p:cNvSpPr>
          <p:nvPr/>
        </p:nvSpPr>
        <p:spPr>
          <a:xfrm>
            <a:off x="410625" y="911509"/>
            <a:ext cx="5910666" cy="52982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n-GB" sz="1050" b="0" i="0" dirty="0">
              <a:solidFill>
                <a:srgbClr val="202122"/>
              </a:solidFill>
              <a:effectLst/>
              <a:latin typeface="Arial" panose="020B0604020202020204" pitchFamily="34" charset="0"/>
            </a:endParaRPr>
          </a:p>
          <a:p>
            <a:r>
              <a:rPr lang="en-GB" sz="1600" b="0" i="0" dirty="0">
                <a:solidFill>
                  <a:srgbClr val="202122"/>
                </a:solidFill>
                <a:effectLst/>
              </a:rPr>
              <a:t>IBM remains the largest industrial research organization in the world, </a:t>
            </a:r>
          </a:p>
          <a:p>
            <a:pPr marL="0" indent="0">
              <a:buNone/>
            </a:pPr>
            <a:r>
              <a:rPr lang="en-GB" sz="1600" b="0" i="0" dirty="0">
                <a:solidFill>
                  <a:srgbClr val="202122"/>
                </a:solidFill>
                <a:effectLst/>
              </a:rPr>
              <a:t>          …..and held the record for most annual U.S. patents for 29 consecutive years from 1993 to 2021.</a:t>
            </a:r>
          </a:p>
          <a:p>
            <a:r>
              <a:rPr lang="en-GB" sz="1600" dirty="0">
                <a:solidFill>
                  <a:srgbClr val="202122"/>
                </a:solidFill>
              </a:rPr>
              <a:t>IBM's market capitalization was valued at over $167B as of 2023</a:t>
            </a:r>
          </a:p>
          <a:p>
            <a:pPr marL="0" indent="0">
              <a:buNone/>
            </a:pPr>
            <a:r>
              <a:rPr lang="en-GB" sz="1600" dirty="0">
                <a:solidFill>
                  <a:srgbClr val="202122"/>
                </a:solidFill>
              </a:rPr>
              <a:t>         …..49th </a:t>
            </a:r>
            <a:r>
              <a:rPr lang="en-GB" sz="1600" dirty="0">
                <a:solidFill>
                  <a:srgbClr val="202122"/>
                </a:solidFill>
                <a:hlinkClick r:id="rId3" tooltip="Fortune 500">
                  <a:extLst>
                    <a:ext uri="{A12FA001-AC4F-418D-AE19-62706E023703}">
                      <ahyp:hlinkClr xmlns:ahyp="http://schemas.microsoft.com/office/drawing/2018/hyperlinkcolor" val="tx"/>
                    </a:ext>
                  </a:extLst>
                </a:hlinkClick>
              </a:rPr>
              <a:t>Fortune 500</a:t>
            </a:r>
            <a:r>
              <a:rPr lang="en-GB" sz="1600" dirty="0">
                <a:solidFill>
                  <a:srgbClr val="202122"/>
                </a:solidFill>
              </a:rPr>
              <a:t> rankings of the largest US corporations</a:t>
            </a:r>
          </a:p>
          <a:p>
            <a:pPr marL="0" indent="0">
              <a:buNone/>
            </a:pPr>
            <a:r>
              <a:rPr lang="en-GB" sz="1600" dirty="0">
                <a:solidFill>
                  <a:srgbClr val="202122"/>
                </a:solidFill>
              </a:rPr>
              <a:t>         …..though revenue and </a:t>
            </a:r>
            <a:r>
              <a:rPr lang="en-GB" sz="1600" dirty="0" err="1">
                <a:solidFill>
                  <a:srgbClr val="202122"/>
                </a:solidFill>
              </a:rPr>
              <a:t>ee’s</a:t>
            </a:r>
            <a:r>
              <a:rPr lang="en-GB" sz="1600" dirty="0">
                <a:solidFill>
                  <a:srgbClr val="202122"/>
                </a:solidFill>
              </a:rPr>
              <a:t> down 40% over last 10 years</a:t>
            </a:r>
          </a:p>
          <a:p>
            <a:pPr marL="0" indent="0">
              <a:buNone/>
            </a:pPr>
            <a:r>
              <a:rPr lang="en-GB" sz="1600" dirty="0">
                <a:solidFill>
                  <a:srgbClr val="202122"/>
                </a:solidFill>
              </a:rPr>
              <a:t>         …..now ‘only’ 290,000 employees</a:t>
            </a:r>
          </a:p>
          <a:p>
            <a:pPr marL="0" indent="0">
              <a:buNone/>
            </a:pPr>
            <a:endParaRPr lang="en-GB" sz="1600" dirty="0">
              <a:solidFill>
                <a:srgbClr val="202122"/>
              </a:solidFill>
            </a:endParaRPr>
          </a:p>
          <a:p>
            <a:pPr marL="0" indent="0">
              <a:buNone/>
            </a:pPr>
            <a:endParaRPr lang="en-GB" sz="1600" dirty="0">
              <a:solidFill>
                <a:srgbClr val="202122"/>
              </a:solidFill>
            </a:endParaRPr>
          </a:p>
          <a:p>
            <a:pPr marL="0" indent="0">
              <a:buNone/>
            </a:pPr>
            <a:endParaRPr lang="en-GB" sz="1600" dirty="0">
              <a:solidFill>
                <a:srgbClr val="202122"/>
              </a:solidFill>
            </a:endParaRPr>
          </a:p>
          <a:p>
            <a:r>
              <a:rPr lang="en-GB" sz="1600" dirty="0">
                <a:solidFill>
                  <a:srgbClr val="202122"/>
                </a:solidFill>
              </a:rPr>
              <a:t>The competitors, from before ‘84:</a:t>
            </a:r>
          </a:p>
          <a:p>
            <a:pPr lvl="1"/>
            <a:r>
              <a:rPr lang="en-GB" sz="1600" dirty="0">
                <a:solidFill>
                  <a:srgbClr val="202122"/>
                </a:solidFill>
              </a:rPr>
              <a:t>Burroughs acquired Sperry, became Unisys, now a software, consulting business. M/cap: $0.5B</a:t>
            </a:r>
          </a:p>
          <a:p>
            <a:pPr lvl="1"/>
            <a:r>
              <a:rPr lang="en-GB" sz="1600" dirty="0">
                <a:solidFill>
                  <a:srgbClr val="202122"/>
                </a:solidFill>
              </a:rPr>
              <a:t>NCR quit computers, back to cash registers </a:t>
            </a:r>
          </a:p>
          <a:p>
            <a:pPr lvl="1"/>
            <a:r>
              <a:rPr lang="en-GB" sz="1600" dirty="0">
                <a:solidFill>
                  <a:srgbClr val="202122"/>
                </a:solidFill>
              </a:rPr>
              <a:t>ICL acquired by Fujitsu: m/cap $32B.</a:t>
            </a:r>
          </a:p>
          <a:p>
            <a:endParaRPr lang="en-GB" sz="1600" dirty="0">
              <a:solidFill>
                <a:srgbClr val="202122"/>
              </a:solidFill>
            </a:endParaRPr>
          </a:p>
          <a:p>
            <a:endParaRPr lang="en-GB" sz="1600" dirty="0">
              <a:solidFill>
                <a:srgbClr val="202122"/>
              </a:solidFill>
            </a:endParaRPr>
          </a:p>
          <a:p>
            <a:pPr marL="0" indent="0">
              <a:buNone/>
            </a:pPr>
            <a:endParaRPr lang="en-GB" sz="1600" dirty="0">
              <a:solidFill>
                <a:srgbClr val="202122"/>
              </a:solidFill>
            </a:endParaRPr>
          </a:p>
          <a:p>
            <a:pPr marL="0" indent="0">
              <a:buNone/>
            </a:pPr>
            <a:endParaRPr lang="en-GB" sz="1600" dirty="0">
              <a:solidFill>
                <a:srgbClr val="202122"/>
              </a:solidFill>
            </a:endParaRPr>
          </a:p>
          <a:p>
            <a:pPr algn="l"/>
            <a:endParaRPr lang="en-GB" sz="1600" dirty="0">
              <a:solidFill>
                <a:srgbClr val="202122"/>
              </a:solidFill>
            </a:endParaRPr>
          </a:p>
          <a:p>
            <a:pPr algn="l"/>
            <a:endParaRPr lang="en-GB" sz="1050" b="0" i="0" dirty="0">
              <a:solidFill>
                <a:srgbClr val="202122"/>
              </a:solidFill>
              <a:effectLst/>
              <a:latin typeface="Arial" panose="020B0604020202020204" pitchFamily="34" charset="0"/>
            </a:endParaRPr>
          </a:p>
        </p:txBody>
      </p:sp>
      <p:sp>
        <p:nvSpPr>
          <p:cNvPr id="5" name="TextBox 4">
            <a:extLst>
              <a:ext uri="{FF2B5EF4-FFF2-40B4-BE49-F238E27FC236}">
                <a16:creationId xmlns:a16="http://schemas.microsoft.com/office/drawing/2014/main" id="{5FEF1E3D-56AC-01BD-97F5-40852C01CAAA}"/>
              </a:ext>
            </a:extLst>
          </p:cNvPr>
          <p:cNvSpPr txBox="1"/>
          <p:nvPr/>
        </p:nvSpPr>
        <p:spPr>
          <a:xfrm>
            <a:off x="818264" y="6381628"/>
            <a:ext cx="5681418" cy="338554"/>
          </a:xfrm>
          <a:prstGeom prst="rect">
            <a:avLst/>
          </a:prstGeom>
          <a:noFill/>
        </p:spPr>
        <p:txBody>
          <a:bodyPr wrap="square" rtlCol="0">
            <a:spAutoFit/>
          </a:bodyPr>
          <a:lstStyle/>
          <a:p>
            <a:r>
              <a:rPr lang="en-GB" sz="1600" dirty="0"/>
              <a:t>Source: Wiki - search </a:t>
            </a:r>
            <a:r>
              <a:rPr lang="en-GB" sz="1600" dirty="0" err="1"/>
              <a:t>M’soft</a:t>
            </a:r>
            <a:r>
              <a:rPr lang="en-GB" sz="1600" dirty="0"/>
              <a:t>, Cisco, Intel, DEC, Compaq, HP, etc</a:t>
            </a:r>
          </a:p>
        </p:txBody>
      </p:sp>
      <p:sp>
        <p:nvSpPr>
          <p:cNvPr id="6" name="Slide Number Placeholder 5">
            <a:extLst>
              <a:ext uri="{FF2B5EF4-FFF2-40B4-BE49-F238E27FC236}">
                <a16:creationId xmlns:a16="http://schemas.microsoft.com/office/drawing/2014/main" id="{53FD9504-8BBC-582C-3039-173C62268749}"/>
              </a:ext>
            </a:extLst>
          </p:cNvPr>
          <p:cNvSpPr>
            <a:spLocks noGrp="1"/>
          </p:cNvSpPr>
          <p:nvPr>
            <p:ph type="sldNum" sz="quarter" idx="12"/>
          </p:nvPr>
        </p:nvSpPr>
        <p:spPr/>
        <p:txBody>
          <a:bodyPr/>
          <a:lstStyle/>
          <a:p>
            <a:fld id="{AC599C75-7E3E-43BD-AECD-1818C2E4B8F5}" type="slidenum">
              <a:rPr lang="en-GB" smtClean="0"/>
              <a:t>16</a:t>
            </a:fld>
            <a:endParaRPr lang="en-GB"/>
          </a:p>
        </p:txBody>
      </p:sp>
    </p:spTree>
    <p:extLst>
      <p:ext uri="{BB962C8B-B14F-4D97-AF65-F5344CB8AC3E}">
        <p14:creationId xmlns:p14="http://schemas.microsoft.com/office/powerpoint/2010/main" val="104660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 calcmode="lin" valueType="num">
                                      <p:cBhvr additive="base">
                                        <p:cTn id="1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 calcmode="lin" valueType="num">
                                      <p:cBhvr additive="base">
                                        <p:cTn id="1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 calcmode="lin" valueType="num">
                                      <p:cBhvr additive="base">
                                        <p:cTn id="2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 calcmode="lin" valueType="num">
                                      <p:cBhvr additive="base">
                                        <p:cTn id="2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additive="base">
                                        <p:cTn id="2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1" end="1"/>
                                            </p:txEl>
                                          </p:spTgt>
                                        </p:tgtEl>
                                        <p:attrNameLst>
                                          <p:attrName>style.visibility</p:attrName>
                                        </p:attrNameLst>
                                      </p:cBhvr>
                                      <p:to>
                                        <p:strVal val="visible"/>
                                      </p:to>
                                    </p:set>
                                    <p:anim calcmode="lin" valueType="num">
                                      <p:cBhvr additive="base">
                                        <p:cTn id="3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2" end="2"/>
                                            </p:txEl>
                                          </p:spTgt>
                                        </p:tgtEl>
                                        <p:attrNameLst>
                                          <p:attrName>style.visibility</p:attrName>
                                        </p:attrNameLst>
                                      </p:cBhvr>
                                      <p:to>
                                        <p:strVal val="visible"/>
                                      </p:to>
                                    </p:set>
                                    <p:anim calcmode="lin" valueType="num">
                                      <p:cBhvr additive="base">
                                        <p:cTn id="3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
                                            <p:txEl>
                                              <p:pRg st="3" end="3"/>
                                            </p:txEl>
                                          </p:spTgt>
                                        </p:tgtEl>
                                        <p:attrNameLst>
                                          <p:attrName>style.visibility</p:attrName>
                                        </p:attrNameLst>
                                      </p:cBhvr>
                                      <p:to>
                                        <p:strVal val="visible"/>
                                      </p:to>
                                    </p:set>
                                    <p:anim calcmode="lin" valueType="num">
                                      <p:cBhvr additive="base">
                                        <p:cTn id="4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xEl>
                                              <p:pRg st="4" end="4"/>
                                            </p:txEl>
                                          </p:spTgt>
                                        </p:tgtEl>
                                        <p:attrNameLst>
                                          <p:attrName>style.visibility</p:attrName>
                                        </p:attrNameLst>
                                      </p:cBhvr>
                                      <p:to>
                                        <p:strVal val="visible"/>
                                      </p:to>
                                    </p:set>
                                    <p:anim calcmode="lin" valueType="num">
                                      <p:cBhvr additive="base">
                                        <p:cTn id="5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
                                            <p:txEl>
                                              <p:pRg st="5" end="5"/>
                                            </p:txEl>
                                          </p:spTgt>
                                        </p:tgtEl>
                                        <p:attrNameLst>
                                          <p:attrName>style.visibility</p:attrName>
                                        </p:attrNameLst>
                                      </p:cBhvr>
                                      <p:to>
                                        <p:strVal val="visible"/>
                                      </p:to>
                                    </p:set>
                                    <p:anim calcmode="lin" valueType="num">
                                      <p:cBhvr additive="base">
                                        <p:cTn id="5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2">
                                            <p:txEl>
                                              <p:pRg st="6" end="6"/>
                                            </p:txEl>
                                          </p:spTgt>
                                        </p:tgtEl>
                                        <p:attrNameLst>
                                          <p:attrName>style.visibility</p:attrName>
                                        </p:attrNameLst>
                                      </p:cBhvr>
                                      <p:to>
                                        <p:strVal val="visible"/>
                                      </p:to>
                                    </p:set>
                                    <p:anim calcmode="lin" valueType="num">
                                      <p:cBhvr additive="base">
                                        <p:cTn id="6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2">
                                            <p:txEl>
                                              <p:pRg st="6" end="6"/>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2">
                                            <p:txEl>
                                              <p:pRg st="7" end="7"/>
                                            </p:txEl>
                                          </p:spTgt>
                                        </p:tgtEl>
                                        <p:attrNameLst>
                                          <p:attrName>style.visibility</p:attrName>
                                        </p:attrNameLst>
                                      </p:cBhvr>
                                      <p:to>
                                        <p:strVal val="visible"/>
                                      </p:to>
                                    </p:set>
                                    <p:anim calcmode="lin" valueType="num">
                                      <p:cBhvr additive="base">
                                        <p:cTn id="6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
                                            <p:txEl>
                                              <p:pRg st="7" end="7"/>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2">
                                            <p:txEl>
                                              <p:pRg st="8" end="8"/>
                                            </p:txEl>
                                          </p:spTgt>
                                        </p:tgtEl>
                                        <p:attrNameLst>
                                          <p:attrName>style.visibility</p:attrName>
                                        </p:attrNameLst>
                                      </p:cBhvr>
                                      <p:to>
                                        <p:strVal val="visible"/>
                                      </p:to>
                                    </p:set>
                                    <p:anim calcmode="lin" valueType="num">
                                      <p:cBhvr additive="base">
                                        <p:cTn id="7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2">
                                            <p:txEl>
                                              <p:pRg st="9" end="9"/>
                                            </p:txEl>
                                          </p:spTgt>
                                        </p:tgtEl>
                                        <p:attrNameLst>
                                          <p:attrName>style.visibility</p:attrName>
                                        </p:attrNameLst>
                                      </p:cBhvr>
                                      <p:to>
                                        <p:strVal val="visible"/>
                                      </p:to>
                                    </p:set>
                                    <p:anim calcmode="lin" valueType="num">
                                      <p:cBhvr additive="base">
                                        <p:cTn id="7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2">
                                            <p:txEl>
                                              <p:pRg st="10" end="10"/>
                                            </p:txEl>
                                          </p:spTgt>
                                        </p:tgtEl>
                                        <p:attrNameLst>
                                          <p:attrName>style.visibility</p:attrName>
                                        </p:attrNameLst>
                                      </p:cBhvr>
                                      <p:to>
                                        <p:strVal val="visible"/>
                                      </p:to>
                                    </p:set>
                                    <p:anim calcmode="lin" valueType="num">
                                      <p:cBhvr additive="base">
                                        <p:cTn id="83"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nodeType="clickEffect">
                                  <p:stCondLst>
                                    <p:cond delay="0"/>
                                  </p:stCondLst>
                                  <p:childTnLst>
                                    <p:set>
                                      <p:cBhvr>
                                        <p:cTn id="88" dur="1" fill="hold">
                                          <p:stCondLst>
                                            <p:cond delay="0"/>
                                          </p:stCondLst>
                                        </p:cTn>
                                        <p:tgtEl>
                                          <p:spTgt spid="4">
                                            <p:txEl>
                                              <p:pRg st="10" end="10"/>
                                            </p:txEl>
                                          </p:spTgt>
                                        </p:tgtEl>
                                        <p:attrNameLst>
                                          <p:attrName>style.visibility</p:attrName>
                                        </p:attrNameLst>
                                      </p:cBhvr>
                                      <p:to>
                                        <p:strVal val="visible"/>
                                      </p:to>
                                    </p:set>
                                    <p:anim calcmode="lin" valueType="num">
                                      <p:cBhvr additive="base">
                                        <p:cTn id="89"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4">
                                            <p:txEl>
                                              <p:pRg st="10" end="10"/>
                                            </p:txEl>
                                          </p:spTgt>
                                        </p:tgtEl>
                                        <p:attrNameLst>
                                          <p:attrName>ppt_y</p:attrName>
                                        </p:attrNameLst>
                                      </p:cBhvr>
                                      <p:tavLst>
                                        <p:tav tm="0">
                                          <p:val>
                                            <p:strVal val="1+#ppt_h/2"/>
                                          </p:val>
                                        </p:tav>
                                        <p:tav tm="100000">
                                          <p:val>
                                            <p:strVal val="#ppt_y"/>
                                          </p:val>
                                        </p:tav>
                                      </p:tavLst>
                                    </p:anim>
                                  </p:childTnLst>
                                </p:cTn>
                              </p:par>
                              <p:par>
                                <p:cTn id="91" presetID="2" presetClass="entr" presetSubtype="4" fill="hold" nodeType="withEffect">
                                  <p:stCondLst>
                                    <p:cond delay="0"/>
                                  </p:stCondLst>
                                  <p:childTnLst>
                                    <p:set>
                                      <p:cBhvr>
                                        <p:cTn id="92" dur="1" fill="hold">
                                          <p:stCondLst>
                                            <p:cond delay="0"/>
                                          </p:stCondLst>
                                        </p:cTn>
                                        <p:tgtEl>
                                          <p:spTgt spid="4">
                                            <p:txEl>
                                              <p:pRg st="11" end="11"/>
                                            </p:txEl>
                                          </p:spTgt>
                                        </p:tgtEl>
                                        <p:attrNameLst>
                                          <p:attrName>style.visibility</p:attrName>
                                        </p:attrNameLst>
                                      </p:cBhvr>
                                      <p:to>
                                        <p:strVal val="visible"/>
                                      </p:to>
                                    </p:set>
                                    <p:anim calcmode="lin" valueType="num">
                                      <p:cBhvr additive="base">
                                        <p:cTn id="93"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4">
                                            <p:txEl>
                                              <p:pRg st="12" end="12"/>
                                            </p:txEl>
                                          </p:spTgt>
                                        </p:tgtEl>
                                        <p:attrNameLst>
                                          <p:attrName>style.visibility</p:attrName>
                                        </p:attrNameLst>
                                      </p:cBhvr>
                                      <p:to>
                                        <p:strVal val="visible"/>
                                      </p:to>
                                    </p:set>
                                    <p:anim calcmode="lin" valueType="num">
                                      <p:cBhvr additive="base">
                                        <p:cTn id="99" dur="500" fill="hold"/>
                                        <p:tgtEl>
                                          <p:spTgt spid="4">
                                            <p:txEl>
                                              <p:pRg st="12" end="12"/>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4">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nodeType="clickEffect">
                                  <p:stCondLst>
                                    <p:cond delay="0"/>
                                  </p:stCondLst>
                                  <p:childTnLst>
                                    <p:set>
                                      <p:cBhvr>
                                        <p:cTn id="104" dur="1" fill="hold">
                                          <p:stCondLst>
                                            <p:cond delay="0"/>
                                          </p:stCondLst>
                                        </p:cTn>
                                        <p:tgtEl>
                                          <p:spTgt spid="4">
                                            <p:txEl>
                                              <p:pRg st="13" end="13"/>
                                            </p:txEl>
                                          </p:spTgt>
                                        </p:tgtEl>
                                        <p:attrNameLst>
                                          <p:attrName>style.visibility</p:attrName>
                                        </p:attrNameLst>
                                      </p:cBhvr>
                                      <p:to>
                                        <p:strVal val="visible"/>
                                      </p:to>
                                    </p:set>
                                    <p:anim calcmode="lin" valueType="num">
                                      <p:cBhvr additive="base">
                                        <p:cTn id="105" dur="500" fill="hold"/>
                                        <p:tgtEl>
                                          <p:spTgt spid="4">
                                            <p:txEl>
                                              <p:pRg st="13" end="13"/>
                                            </p:txEl>
                                          </p:spTgt>
                                        </p:tgtEl>
                                        <p:attrNameLst>
                                          <p:attrName>ppt_x</p:attrName>
                                        </p:attrNameLst>
                                      </p:cBhvr>
                                      <p:tavLst>
                                        <p:tav tm="0">
                                          <p:val>
                                            <p:strVal val="#ppt_x"/>
                                          </p:val>
                                        </p:tav>
                                        <p:tav tm="100000">
                                          <p:val>
                                            <p:strVal val="#ppt_x"/>
                                          </p:val>
                                        </p:tav>
                                      </p:tavLst>
                                    </p:anim>
                                    <p:anim calcmode="lin" valueType="num">
                                      <p:cBhvr additive="base">
                                        <p:cTn id="106" dur="500" fill="hold"/>
                                        <p:tgtEl>
                                          <p:spTgt spid="4">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16840</TotalTime>
  <Words>6802</Words>
  <Application>Microsoft Office PowerPoint</Application>
  <PresentationFormat>Widescreen</PresentationFormat>
  <Paragraphs>748</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Courier New</vt:lpstr>
      <vt:lpstr>Office Theme</vt:lpstr>
      <vt:lpstr>Computing, from the beginning,     ….. and a little later</vt:lpstr>
      <vt:lpstr>Earliest days - ENIAC </vt:lpstr>
      <vt:lpstr>UNIVAC 1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Computing, from the begining,     ….. and a little later</dc:title>
  <dc:creator>Mike Masterson</dc:creator>
  <cp:lastModifiedBy>Mike Masterson</cp:lastModifiedBy>
  <cp:revision>94</cp:revision>
  <dcterms:created xsi:type="dcterms:W3CDTF">2024-02-07T09:22:17Z</dcterms:created>
  <dcterms:modified xsi:type="dcterms:W3CDTF">2024-04-16T10:35:48Z</dcterms:modified>
</cp:coreProperties>
</file>