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57" r:id="rId6"/>
    <p:sldId id="258" r:id="rId7"/>
    <p:sldId id="260" r:id="rId8"/>
    <p:sldId id="259" r:id="rId9"/>
    <p:sldId id="283" r:id="rId10"/>
    <p:sldId id="289" r:id="rId11"/>
    <p:sldId id="285" r:id="rId12"/>
    <p:sldId id="284" r:id="rId13"/>
    <p:sldId id="290" r:id="rId14"/>
    <p:sldId id="286" r:id="rId15"/>
    <p:sldId id="287" r:id="rId16"/>
    <p:sldId id="288" r:id="rId17"/>
    <p:sldId id="291" r:id="rId18"/>
    <p:sldId id="292" r:id="rId19"/>
    <p:sldId id="293" r:id="rId20"/>
    <p:sldId id="294" r:id="rId21"/>
    <p:sldId id="303" r:id="rId22"/>
    <p:sldId id="301" r:id="rId23"/>
    <p:sldId id="295" r:id="rId24"/>
    <p:sldId id="296" r:id="rId25"/>
    <p:sldId id="297" r:id="rId26"/>
    <p:sldId id="300" r:id="rId27"/>
    <p:sldId id="298" r:id="rId28"/>
    <p:sldId id="299" r:id="rId29"/>
    <p:sldId id="302" r:id="rId30"/>
    <p:sldId id="261" r:id="rId31"/>
    <p:sldId id="262" r:id="rId32"/>
    <p:sldId id="263" r:id="rId33"/>
    <p:sldId id="264" r:id="rId34"/>
    <p:sldId id="265" r:id="rId35"/>
    <p:sldId id="282" r:id="rId36"/>
    <p:sldId id="267" r:id="rId37"/>
    <p:sldId id="268" r:id="rId38"/>
    <p:sldId id="269" r:id="rId39"/>
    <p:sldId id="270" r:id="rId40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696B"/>
    <a:srgbClr val="95B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361" autoAdjust="0"/>
  </p:normalViewPr>
  <p:slideViewPr>
    <p:cSldViewPr snapToGrid="0">
      <p:cViewPr varScale="1">
        <p:scale>
          <a:sx n="74" d="100"/>
          <a:sy n="74" d="100"/>
        </p:scale>
        <p:origin x="3540" y="2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58696B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1A-471F-A49D-B9845D194B2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1A-471F-A49D-B9845D194B23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1A-471F-A49D-B9845D194B23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1A-471F-A49D-B9845D194B23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23</c:v>
                </c:pt>
                <c:pt idx="3">
                  <c:v>58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1D1A-471F-A49D-B9845D194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F5-48B4-8E20-2649BBF6A2E0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F5-48B4-8E20-2649BBF6A2E0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F5-48B4-8E20-2649BBF6A2E0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F5-48B4-8E20-2649BBF6A2E0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23</c:v>
                </c:pt>
                <c:pt idx="3">
                  <c:v>58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2BF5-48B4-8E20-2649BBF6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FFFFFF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41-4F19-A200-3CDDCDE14F2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41-4F19-A200-3CDDCDE14F2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E41-4F19-A200-3CDDCDE14F2E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E41-4F19-A200-3CDDCDE14F2E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23</c:v>
                </c:pt>
                <c:pt idx="3">
                  <c:v>58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4E41-4F19-A200-3CDDCDE14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95B8BF"/>
              </a:solidFill>
              <a:ln w="19050">
                <a:solidFill>
                  <a:srgbClr val="95B8B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E5-46E0-ACF5-E8745CC24E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95B8B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E5-46E0-ACF5-E8745CC24E65}"/>
              </c:ext>
            </c:extLst>
          </c:dPt>
          <c:dPt>
            <c:idx val="2"/>
            <c:bubble3D val="0"/>
            <c:spPr>
              <a:solidFill>
                <a:srgbClr val="95B8BF"/>
              </a:solidFill>
              <a:ln w="19050">
                <a:solidFill>
                  <a:srgbClr val="95B8B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E5-46E0-ACF5-E8745CC24E65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FE5-46E0-ACF5-E8745CC24E65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23</c:v>
                </c:pt>
                <c:pt idx="3">
                  <c:v>58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AFE5-46E0-ACF5-E8745CC24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A50702-3C68-4B14-B819-72B57D27F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0F4880-E690-44D0-8356-A9E7BDBAB0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3AA588-D935-4316-8F60-7030F7221691}" type="datetime1">
              <a:rPr lang="en-GB" smtClean="0"/>
              <a:t>21/01/2025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B4ACF6-39FD-4B08-A7D5-5BFDC37B46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7C9FD2-2C57-4DE7-8EA4-86DEE80B98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0AC623C-86E0-4A85-83FB-F4A716956F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955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B4B90-5A51-4008-B8B1-FF1256259E7D}" type="datetime1">
              <a:rPr lang="en-GB" smtClean="0"/>
              <a:pPr/>
              <a:t>21/01/2025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37D7554-D10C-4E29-B8E6-BB7111FA614F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1734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64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noProof="0" dirty="0"/>
              <a:t>We’re not talking full on professional editors;  Adobe photoshop and the like.  We are talking about viewing your photos.</a:t>
            </a:r>
          </a:p>
          <a:p>
            <a:pPr rtl="0"/>
            <a:endParaRPr lang="en-GB" noProof="0" dirty="0"/>
          </a:p>
          <a:p>
            <a:pPr rtl="0"/>
            <a:r>
              <a:rPr lang="en-GB" noProof="0" dirty="0"/>
              <a:t>Frustrating for Win Explorer is that it takes forever to load the thumbnails – if they load at all if you have folders of many </a:t>
            </a:r>
            <a:r>
              <a:rPr lang="en-GB" noProof="0" dirty="0" err="1"/>
              <a:t>many</a:t>
            </a:r>
            <a:r>
              <a:rPr lang="en-GB" noProof="0" dirty="0"/>
              <a:t> files.</a:t>
            </a:r>
          </a:p>
          <a:p>
            <a:pPr rtl="0"/>
            <a:endParaRPr lang="en-GB" noProof="0" dirty="0"/>
          </a:p>
          <a:p>
            <a:pPr rtl="0"/>
            <a:r>
              <a:rPr lang="en-GB" noProof="0" dirty="0"/>
              <a:t>So what do we want in a Photo Viewer?</a:t>
            </a:r>
          </a:p>
          <a:p>
            <a:pPr rtl="0"/>
            <a:endParaRPr lang="en-GB" noProof="0" dirty="0"/>
          </a:p>
          <a:p>
            <a:pPr rtl="0"/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37D7554-D10C-4E29-B8E6-BB7111FA61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835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Things to consider.</a:t>
            </a:r>
          </a:p>
          <a:p>
            <a:endParaRPr lang="en-GB" noProof="0" dirty="0"/>
          </a:p>
          <a:p>
            <a:r>
              <a:rPr lang="en-GB" noProof="0" dirty="0"/>
              <a:t>Lets look at </a:t>
            </a:r>
            <a:r>
              <a:rPr lang="en-GB" noProof="0" dirty="0" err="1"/>
              <a:t>somealternatives</a:t>
            </a:r>
            <a:r>
              <a:rPr lang="en-GB" noProof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963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If you do a Google search for “Top Ten Photo Viewers” all these regularly appear in the results.  I’ve added the Screen saver at the end myself.</a:t>
            </a:r>
          </a:p>
          <a:p>
            <a:endParaRPr lang="en-GB" noProof="0" dirty="0"/>
          </a:p>
          <a:p>
            <a:r>
              <a:rPr lang="en-GB" noProof="0" dirty="0"/>
              <a:t>The first three are good basic viewers, anyone could be a good replacement for you.</a:t>
            </a:r>
            <a:br>
              <a:rPr lang="en-GB" noProof="0" dirty="0"/>
            </a:br>
            <a:r>
              <a:rPr lang="en-GB" noProof="0" dirty="0"/>
              <a:t>Four &amp; Five do a bit more</a:t>
            </a:r>
          </a:p>
          <a:p>
            <a:r>
              <a:rPr lang="en-GB" noProof="0" dirty="0"/>
              <a:t>And I didn’t really rate the last two….😒</a:t>
            </a:r>
          </a:p>
          <a:p>
            <a:endParaRPr lang="en-GB" noProof="0" dirty="0"/>
          </a:p>
          <a:p>
            <a:r>
              <a:rPr lang="en-GB" noProof="0" dirty="0"/>
              <a:t>FastStone Image Viewer: Known for its speed and ease of use, with features like batch processing and slideshows.</a:t>
            </a:r>
          </a:p>
          <a:p>
            <a:r>
              <a:rPr lang="en-GB" noProof="0" dirty="0" err="1"/>
              <a:t>IrfanView</a:t>
            </a:r>
            <a:r>
              <a:rPr lang="en-GB" noProof="0" dirty="0"/>
              <a:t>: A lightweight and powerful image viewer with extensive features.</a:t>
            </a:r>
          </a:p>
          <a:p>
            <a:r>
              <a:rPr lang="en-GB" noProof="0" dirty="0" err="1"/>
              <a:t>XnView</a:t>
            </a:r>
            <a:r>
              <a:rPr lang="en-GB" noProof="0" dirty="0"/>
              <a:t> MP: Offers a wide range of editing tools and supports many file formats.</a:t>
            </a:r>
          </a:p>
          <a:p>
            <a:r>
              <a:rPr lang="en-GB" noProof="0" dirty="0" err="1"/>
              <a:t>digiKam</a:t>
            </a:r>
            <a:r>
              <a:rPr lang="en-GB" noProof="0" dirty="0"/>
              <a:t>: A comprehensive photo management application with advanced editing capabilities.</a:t>
            </a:r>
          </a:p>
          <a:p>
            <a:r>
              <a:rPr lang="en-GB" noProof="0" dirty="0" err="1"/>
              <a:t>PhotoPrism</a:t>
            </a:r>
            <a:r>
              <a:rPr lang="en-GB" noProof="0" dirty="0"/>
              <a:t>: A self-hosted photo management tool that integrates with cloud storage and offers slideshows.</a:t>
            </a:r>
          </a:p>
          <a:p>
            <a:endParaRPr lang="en-GB" noProof="0" dirty="0"/>
          </a:p>
          <a:p>
            <a:r>
              <a:rPr lang="en-GB" noProof="0" dirty="0" err="1"/>
              <a:t>qView</a:t>
            </a:r>
            <a:r>
              <a:rPr lang="en-GB" noProof="0" dirty="0"/>
              <a:t> – only view pictures that you select. No editing tools.</a:t>
            </a:r>
          </a:p>
          <a:p>
            <a:r>
              <a:rPr lang="en-GB" noProof="0" dirty="0" err="1"/>
              <a:t>WIdsMob</a:t>
            </a:r>
            <a:r>
              <a:rPr lang="en-GB" noProof="0" dirty="0"/>
              <a:t> Viewer. One of a family from the </a:t>
            </a:r>
            <a:r>
              <a:rPr lang="en-GB" noProof="0" dirty="0" err="1"/>
              <a:t>WidsMob</a:t>
            </a:r>
            <a:r>
              <a:rPr lang="en-GB" noProof="0" dirty="0"/>
              <a:t> team. </a:t>
            </a:r>
            <a:r>
              <a:rPr lang="en-GB" noProof="0" dirty="0" err="1"/>
              <a:t>WidsMob</a:t>
            </a:r>
            <a:r>
              <a:rPr lang="en-GB" noProof="0" dirty="0"/>
              <a:t> Montage, </a:t>
            </a:r>
            <a:r>
              <a:rPr lang="en-GB" noProof="0" dirty="0" err="1"/>
              <a:t>Retoucher</a:t>
            </a:r>
            <a:r>
              <a:rPr lang="en-GB" noProof="0" dirty="0"/>
              <a:t>, Image Convert, HDR, Portrait, Panorama and so on. They reckon the viewer is “Superfast”</a:t>
            </a:r>
          </a:p>
          <a:p>
            <a:r>
              <a:rPr lang="en-GB" noProof="0" dirty="0"/>
              <a:t>Endless Slideshow – I love this – I bought the forever licence.</a:t>
            </a:r>
          </a:p>
          <a:p>
            <a:endParaRPr lang="en-GB" noProof="0" dirty="0"/>
          </a:p>
          <a:p>
            <a:r>
              <a:rPr lang="en-GB" noProof="0" dirty="0"/>
              <a:t>Others</a:t>
            </a:r>
          </a:p>
          <a:p>
            <a:r>
              <a:rPr lang="en-GB" noProof="0" dirty="0" err="1"/>
              <a:t>ImageGlass</a:t>
            </a:r>
            <a:r>
              <a:rPr lang="en-GB" noProof="0" dirty="0"/>
              <a:t> 9 - </a:t>
            </a:r>
            <a:r>
              <a:rPr lang="en-GB" noProof="0" dirty="0" err="1"/>
              <a:t>Photoviewer</a:t>
            </a:r>
            <a:r>
              <a:rPr lang="en-GB" noProof="0" dirty="0"/>
              <a:t>  Free Trail - £8.39 to buy.  From the Microsoft Store</a:t>
            </a:r>
          </a:p>
          <a:p>
            <a:r>
              <a:rPr lang="en-GB" noProof="0" dirty="0"/>
              <a:t>123 Photos - also from the </a:t>
            </a:r>
            <a:r>
              <a:rPr lang="en-GB" noProof="0" dirty="0" err="1"/>
              <a:t>Microsfot</a:t>
            </a:r>
            <a:r>
              <a:rPr lang="en-GB" noProof="0" dirty="0"/>
              <a:t> Store - Very bad, "Free" trial but you need to put subscription details in up front - then you can't cancel from the app</a:t>
            </a: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85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72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 business friend in Lampeter uses this and loves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37261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/>
              <a:t>If you open the photo to full screen, the menus are hidden at the sides.  Move the mouse cursor to the sides to see them.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43535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A8B2C-BFEA-109B-5732-C7DB4A46A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863405-EF14-44AF-AA1D-19BAF4198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D6F2A9-C146-9904-6485-80BB10CCB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The main programme opens one photo at a time.   Use the Thumbnails icon to navigate to and select a whole directory. Opens in a new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7492A-53EE-140A-988F-FC243F9776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697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Thumbnail view – select a photo to now go back to the main window to edit.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00407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287EB-F6EB-FAC6-6944-8504515F3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FDFBD-5B97-C8BD-B6DF-0EC66FCBE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862204-9240-04CE-6454-AF9C7933A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81F8-7618-7A55-EFEB-9F3D11DD6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001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Very configurable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12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10022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DDC81-2992-4381-1E7F-C37D9FD42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9AA07-5185-FBA8-A7D8-E8435B852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B5C35-1CE6-4DC0-75FE-62F1A3AE1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4 Databases:  All collection properties, compressed thumbnails, face recognition &amp; similarity fingerprints.</a:t>
            </a:r>
          </a:p>
          <a:p>
            <a:endParaRPr lang="en-GB" noProof="0" dirty="0"/>
          </a:p>
          <a:p>
            <a:r>
              <a:rPr lang="en-GB" noProof="0" dirty="0" err="1"/>
              <a:t>digiKam</a:t>
            </a:r>
            <a:r>
              <a:rPr lang="en-GB" noProof="0" dirty="0"/>
              <a:t> itself is a complete “digital Asset Management” application.  It includes </a:t>
            </a:r>
            <a:r>
              <a:rPr lang="en-GB" noProof="0" dirty="0" err="1"/>
              <a:t>Showfoto</a:t>
            </a:r>
            <a:r>
              <a:rPr lang="en-GB" noProof="0" dirty="0"/>
              <a:t> which is more of an advanced Picture Editor.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9AFAD-6297-3D4D-834F-98DE643AB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684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Allows Perspective Adjustment (In the Transform Menu)</a:t>
            </a:r>
          </a:p>
          <a:p>
            <a:endParaRPr lang="en-GB" dirty="0"/>
          </a:p>
          <a:p>
            <a:r>
              <a:rPr lang="en-GB" dirty="0"/>
              <a:t>Good Documentation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16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85072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Map view One of 9,  Albums (Folders), Tags, Labels, Dates, Timeline, Search, Similar, Maps, &amp;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17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85241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Google’s version of Map view – Places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18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00851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93C26-EB50-1506-F793-601747409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B1616-FEC2-8B0A-236F-90230E918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AF0D5-203E-2F5D-4FBF-4A04D1268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4 Databases:  All collection properties, compressed thumbnails, face recognition &amp; similarity fingerprints.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9C809-D8A2-4B38-C763-74E271110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151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0F141-2E98-42FF-99BE-854A285D4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115A10-4CF9-CD2D-FAFD-936085284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B1F9A-7224-668C-28F9-C9382579C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Not worth the effort IMHO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46BC2-EDF5-9617-7C90-9E89307E2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1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7F944-1FAA-FFFD-F0F4-4637DBEFC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C4795-4D58-846A-1086-BCE12D1FA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18940-37B3-23A4-2FC8-E0CB1F417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4CC91-7A85-6275-3C55-67A746EFF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123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 very exciting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noProof="0" smtClean="0"/>
              <a:t>25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73179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7E1A3-21A0-E84D-84E1-3B2617E67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C20D5D-C0E3-DD55-A99B-1715BE48E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2408F4-81B5-C9AB-32B7-A3A304F9F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I love this.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14D55-D971-66CE-3CE6-7A0FC107C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878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900" b="0" kern="1200" cap="all" spc="150" baseline="0" noProof="0" dirty="0">
              <a:solidFill>
                <a:schemeClr val="bg1"/>
              </a:solidFill>
              <a:latin typeface="Univers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37D7554-D10C-4E29-B8E6-BB7111FA614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992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87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368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073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753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7003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166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9568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2928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37D7554-D10C-4E29-B8E6-BB7111FA614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10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5C9C5B-BBA9-42AB-806E-92FC22E19CBA}"/>
              </a:ext>
            </a:extLst>
          </p:cNvPr>
          <p:cNvSpPr/>
          <p:nvPr userDrawn="1"/>
        </p:nvSpPr>
        <p:spPr>
          <a:xfrm>
            <a:off x="-1" y="0"/>
            <a:ext cx="903746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30CF48-DD5D-4C81-BA7E-470DCBA61E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76500" y="622103"/>
            <a:ext cx="9715500" cy="3720928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E08E4E-686B-490D-8EA1-DDC9F1BC7C24}"/>
              </a:ext>
            </a:extLst>
          </p:cNvPr>
          <p:cNvCxnSpPr>
            <a:cxnSpLocks/>
          </p:cNvCxnSpPr>
          <p:nvPr userDrawn="1"/>
        </p:nvCxnSpPr>
        <p:spPr>
          <a:xfrm>
            <a:off x="739466" y="0"/>
            <a:ext cx="0" cy="6187736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78B2B3F-3573-4632-872A-ADB36AF412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9337" y="5779363"/>
            <a:ext cx="2459114" cy="685430"/>
          </a:xfrm>
          <a:prstGeom prst="rect">
            <a:avLst/>
          </a:prstGeom>
        </p:spPr>
        <p:txBody>
          <a:bodyPr rtlCol="0" anchor="ctr"/>
          <a:lstStyle>
            <a:lvl1pPr marL="0" indent="0" algn="r">
              <a:lnSpc>
                <a:spcPct val="80000"/>
              </a:lnSpc>
              <a:spcBef>
                <a:spcPts val="0"/>
              </a:spcBef>
              <a:buNone/>
              <a:defRPr sz="1800" spc="100" baseline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6FF5EE2F-D68A-4C3C-A342-4C0CE6CE2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9663" y="5791178"/>
            <a:ext cx="2459114" cy="685429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cap="all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n-GB" noProof="0" dirty="0"/>
              <a:t>21 Jan 2025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DB723-8435-4F35-BF55-AFB7DC8FD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5205" y="4965134"/>
            <a:ext cx="4333088" cy="1596004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80000"/>
              </a:lnSpc>
              <a:defRPr sz="5000" spc="100" baseline="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16758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F5ED5F1-A62B-4555-807E-91FAE1443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D60F5-07EA-4D8F-AAFA-0F48CB78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GB" dirty="0"/>
              <a:t>21 Jan 2025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E9D98-F221-47DC-AE55-8165BB7A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8D65601-5AE2-46FC-B138-694DDD2B510D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4C3D64C-77F6-4601-B573-9A9B6E23BB6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5242" y="2051170"/>
            <a:ext cx="5362575" cy="3532188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CD17CD-E6D2-4329-B271-1E59AA9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42" y="1418953"/>
            <a:ext cx="5362575" cy="495691"/>
          </a:xfrm>
          <a:prstGeom prst="rect">
            <a:avLst/>
          </a:prstGeom>
        </p:spPr>
        <p:txBody>
          <a:bodyPr rtlCol="0"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368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Presenter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CD5AE0D9-6B20-4F29-A35B-2A00C25FF8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82906" y="0"/>
            <a:ext cx="4635426" cy="685799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 dirty="0"/>
              <a:t>Click to add photo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C56C8-D828-4A31-A5B9-CF1AEFA7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1846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en-GB" noProof="0"/>
              <a:t>8/05/20XX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D3C3B-0FFE-494C-B4AC-477B6A9D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85A10A-1880-4D4E-A99B-1C19043F2A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189" y="2396358"/>
            <a:ext cx="3266975" cy="326687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1600" b="1" spc="100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24F1FC7-2617-499A-8CB8-B61FC7D9B7B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9508" y="2756830"/>
            <a:ext cx="4834569" cy="2384195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B169A36-7DEF-42D4-850F-59A3233FD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834" y="0"/>
            <a:ext cx="0" cy="27574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ADB6D5-97B3-42ED-B8C7-5AD951CB8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29133" y="2551471"/>
            <a:ext cx="346286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B7B60A-1B6C-4E40-94D7-AE1BD3712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810973" y="4189152"/>
            <a:ext cx="3121302" cy="469478"/>
          </a:xfrm>
          <a:prstGeom prst="rect">
            <a:avLst/>
          </a:prstGeom>
        </p:spPr>
        <p:txBody>
          <a:bodyPr rtlCol="0" anchor="ctr"/>
          <a:lstStyle>
            <a:lvl1pPr algn="r"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48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FE3E-14BB-4DC6-A806-1E62C1D2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prstGeom prst="rect">
            <a:avLst/>
          </a:prstGeom>
        </p:spPr>
        <p:txBody>
          <a:bodyPr rtlCol="0"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EFD7EF65-6DE9-4029-B3A0-F08E11BC9E5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795752"/>
            <a:ext cx="12192000" cy="40622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123B9F8E-DAD6-45B2-B55B-B070484318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1075509"/>
            <a:ext cx="5293260" cy="1408770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F9177-0C51-4496-B5AE-7ED4F8F3A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 dirty="0"/>
              <a:t>8/05/20XX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2F927-F23D-4ABB-BEC9-11C2CC69D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4627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1205ABD4-5AFD-4B99-8836-D12AA42FCC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82510" y="0"/>
            <a:ext cx="7609489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80A53F-EFDF-40A3-B9E3-58EB0D3F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GB" dirty="0"/>
              <a:t>21 Jan 2025</a:t>
            </a:r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F547C10E-8A59-4B22-ADF0-994850F759D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17111" y="2906895"/>
            <a:ext cx="4606159" cy="2221291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0B3723-B30F-4BDB-A030-4B06ADE7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FA9AB-9D34-43A5-947E-835D7FE2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2" y="2225678"/>
            <a:ext cx="4607268" cy="469476"/>
          </a:xfrm>
          <a:prstGeom prst="rect">
            <a:avLst/>
          </a:prstGeom>
        </p:spPr>
        <p:txBody>
          <a:bodyPr rtlCol="0" anchor="ctr"/>
          <a:lstStyle>
            <a:lvl1pPr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452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840FD269-E069-45DA-B668-BE984BFA32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9DE71-7B7A-4473-ABD8-99575CAFB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1FE06-5B3A-40E2-82AA-E4516ED2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ACE5847-B709-473D-A366-54ADA852FF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05107" y="3055535"/>
            <a:ext cx="7981786" cy="2609103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3200" i="1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B1850-15F7-414E-B8F6-3A5B3D10B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083" y="5448575"/>
            <a:ext cx="4881563" cy="463550"/>
          </a:xfrm>
          <a:prstGeom prst="rect">
            <a:avLst/>
          </a:prstGeom>
        </p:spPr>
        <p:txBody>
          <a:bodyPr rtlCol="0"/>
          <a:lstStyle>
            <a:lvl1pPr algn="r">
              <a:defRPr lang="en-US" sz="1800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>
              <a:spcBef>
                <a:spcPts val="100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0056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pothesi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796CDC-3154-4ACA-A920-8CBE431C2A1A}"/>
              </a:ext>
            </a:extLst>
          </p:cNvPr>
          <p:cNvSpPr/>
          <p:nvPr userDrawn="1"/>
        </p:nvSpPr>
        <p:spPr>
          <a:xfrm>
            <a:off x="0" y="0"/>
            <a:ext cx="468761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B8F04-28A5-462E-86DE-06C37E4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B2DAE-4645-4AA0-87C9-39874FDB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3BB9146A-68F5-433B-8411-A12C7C8F78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47641" y="1193612"/>
            <a:ext cx="3513083" cy="140050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70974D-DE65-42B3-BEB4-235503245B26}"/>
              </a:ext>
            </a:extLst>
          </p:cNvPr>
          <p:cNvSpPr/>
          <p:nvPr userDrawn="1"/>
        </p:nvSpPr>
        <p:spPr>
          <a:xfrm>
            <a:off x="6360072" y="924801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5BA888A7-F91E-4923-AB10-31BEF8C2FEB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747641" y="4120055"/>
            <a:ext cx="3513083" cy="1185839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803CCC-79BF-4752-81AA-D68AB023A6B6}"/>
              </a:ext>
            </a:extLst>
          </p:cNvPr>
          <p:cNvSpPr/>
          <p:nvPr userDrawn="1"/>
        </p:nvSpPr>
        <p:spPr>
          <a:xfrm>
            <a:off x="6360072" y="3584028"/>
            <a:ext cx="4288221" cy="204322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BC35A-FE4E-467A-A20D-9063B371C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03095" y="0"/>
            <a:ext cx="0" cy="370473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A4FC0018-1CBF-4BC0-BE79-B983651D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prstGeom prst="rect">
            <a:avLst/>
          </a:prstGeom>
        </p:spPr>
        <p:txBody>
          <a:bodyPr rtlCol="0" anchor="ctr"/>
          <a:lstStyle>
            <a:lvl1pPr algn="r"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algn="r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891E6761-8E25-92F5-AEA3-557C7AD4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162744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centage of Communication Tools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B479B-4CEB-47DB-903C-2E2D2445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F2130-E7AA-4706-B388-47F7E032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8D65601-5AE2-46FC-B138-694DDD2B510D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11573-5DB1-44CE-818B-9E5F570408F1}"/>
              </a:ext>
            </a:extLst>
          </p:cNvPr>
          <p:cNvSpPr/>
          <p:nvPr userDrawn="1"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9" name="Content Placeholder 15">
            <a:extLst>
              <a:ext uri="{FF2B5EF4-FFF2-40B4-BE49-F238E27FC236}">
                <a16:creationId xmlns:a16="http://schemas.microsoft.com/office/drawing/2014/main" id="{6E328664-C733-476A-81C6-2A0B15B001A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29158" y="2838122"/>
            <a:ext cx="1786759" cy="43092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4DA6C57C-E2CB-484E-94E6-9AB8DC7DB4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029158" y="3379435"/>
            <a:ext cx="1786759" cy="43092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97E74E6E-CDEF-424A-B7CE-5B34A0AC34D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29158" y="3928699"/>
            <a:ext cx="1786759" cy="43092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Content Placeholder 15">
            <a:extLst>
              <a:ext uri="{FF2B5EF4-FFF2-40B4-BE49-F238E27FC236}">
                <a16:creationId xmlns:a16="http://schemas.microsoft.com/office/drawing/2014/main" id="{E7A1AA76-7517-4C53-B2A4-EE8B1C6ADDD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029158" y="4476966"/>
            <a:ext cx="1786759" cy="43092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273C9D83-2282-43F4-BB54-7CDA96B45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98588" y="1307183"/>
            <a:ext cx="1783393" cy="178305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90C1AC4A-23E9-4676-A30E-E39B4342FF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98588" y="3703828"/>
            <a:ext cx="1783393" cy="178305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2C256BCC-FED6-4D75-8C65-5967DD2E01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33309" y="1307183"/>
            <a:ext cx="1783393" cy="178305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036A0378-B8F0-463A-A66D-83D798223E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3309" y="3703828"/>
            <a:ext cx="1783393" cy="1783055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2400" b="0" spc="100" baseline="0">
                <a:solidFill>
                  <a:schemeClr val="accent1"/>
                </a:solidFill>
                <a:latin typeface="Univers LT Std 45 Light" panose="020B0703030502020204" pitchFamily="34" charset="0"/>
              </a:defRPr>
            </a:lvl1pPr>
          </a:lstStyle>
          <a:p>
            <a:pPr lvl="0" rtl="0"/>
            <a:r>
              <a:rPr lang="en-GB" noProof="0"/>
              <a:t>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DF22D-6760-4BDD-92EF-E940DCC02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7697" y="1369287"/>
            <a:ext cx="4079564" cy="1268810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FA9DEAF-DC89-3478-3CFC-4878C39F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229580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ing Great Product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BAADBBE-F1E3-480E-BE79-B55DEF94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C868C7-0B77-47B8-9C16-7F97AA9F0D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E5DAC80-95FC-4BA1-98B2-5631FB3B019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337298" y="3200401"/>
            <a:ext cx="5257799" cy="170180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64448FE-96B4-43C5-8721-4FBF69ED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8104834-0355-4576-A9E5-FF5B92B3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D2D377-D829-49CC-9253-683054B9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298" y="2063075"/>
            <a:ext cx="5257799" cy="1268810"/>
          </a:xfrm>
          <a:prstGeom prst="rect">
            <a:avLst/>
          </a:prstGeom>
        </p:spPr>
        <p:txBody>
          <a:bodyPr rtlCol="0" anchor="ctr"/>
          <a:lstStyle>
            <a:lvl1pPr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A9CE98-D143-4E93-A0F9-DD9DA0B1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54812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ng Contoso to the Competition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995D6E1F-61DD-45C8-BD0F-87774F3858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2EE5A-2D26-4A38-BF97-6266BFC4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8D65601-5AE2-46FC-B138-694DDD2B510D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716CE84D-B2FA-4712-9112-9A6349EE051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08686" y="2921932"/>
            <a:ext cx="4114800" cy="126881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5EB29FAF-F8EE-4156-8E07-E14DFBABA09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008686" y="4327267"/>
            <a:ext cx="4114800" cy="126881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5BC42-EC33-40D4-8189-69F1D23A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686" y="1516597"/>
            <a:ext cx="3980182" cy="1268810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017F10-8B31-8EE1-714C-E537EC99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99832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8D65601-5AE2-46FC-B138-694DDD2B510D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C0924B-E154-4A9E-830A-0CED0F96BA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9FC371A-791E-4A18-A05F-62DAAB144F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370EA53-C218-4777-8992-DFE61FD94A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52263598-CA5C-4D32-8005-69A3003C53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4255F76-4757-4D5C-80D7-A3307CEBC1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0939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948AE7E-55CC-4F22-9239-099E8E8EF2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D91E6446-232F-4870-8335-C708DDB3E7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A3A8254-B2DC-4C36-8E81-397E7CB3EC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48C7215-4A75-4BF9-96EC-BEA9AA1239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C2FA34D0-4280-4201-9E40-5FE0D81D7D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D0D6DFA-0AE8-42A3-ADA8-785B98B99E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E475D18-842D-4508-9049-99A36DA389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0939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F7A2B249-C1B4-4F5F-9C74-B3763CCFC8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4240E02-7397-4BFB-923B-4E4A96C7C81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41400094-84D6-4303-BA4B-0E0D1FF018E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F6E8A4-DDDD-49A1-B1C9-3574B58A83D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9AB8D6A-C296-4468-9A7D-7F46B3642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7957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D17C8109-2F1A-4248-BE14-FE5D4AE1E3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735C006-B8AC-427F-A337-4F607EB5431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B62C7805-F615-4B77-89DD-63F1F946E7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7B0BABA0-0326-410E-AECF-0D41365DD47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E4FCBEC-4348-4D10-B139-FD526C86B17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DA4FA8D2-F1E5-4A88-855F-84D521DB704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7E27FFDC-7B67-4C2F-8712-C7961E6E9A9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7957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1" name="Text Placeholder 14">
            <a:extLst>
              <a:ext uri="{FF2B5EF4-FFF2-40B4-BE49-F238E27FC236}">
                <a16:creationId xmlns:a16="http://schemas.microsoft.com/office/drawing/2014/main" id="{B098AA04-538E-4D0B-BC5E-3C79B451D15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672211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80992CBE-A6F0-4FF1-8F4F-84B050480AD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3614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738B60B3-540F-4900-A4BB-0B521A1F75C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06720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FD7D7797-7938-4D6E-B5A4-21536E2021E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06720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F7B339B7-1A20-4B38-8EAE-3C98E757DA3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06720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3D0B1401-F4EC-4750-A2AA-34CD72504AC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386978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25C7DA61-BA93-48EE-BB6E-9E5D96271AC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386978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6B7F232D-8C58-4A29-8A95-52E6B74C053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386978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F2334811-4848-4246-ACD8-273541203B2A}"/>
              </a:ext>
            </a:extLst>
          </p:cNvPr>
          <p:cNvCxnSpPr>
            <a:cxnSpLocks/>
          </p:cNvCxnSpPr>
          <p:nvPr userDrawn="1"/>
        </p:nvCxnSpPr>
        <p:spPr>
          <a:xfrm>
            <a:off x="0" y="755452"/>
            <a:ext cx="980936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5E76D73-D506-4E6B-A789-AB87E732A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418" y="100579"/>
            <a:ext cx="1943381" cy="1268811"/>
          </a:xfrm>
          <a:prstGeom prst="rect">
            <a:avLst/>
          </a:prstGeom>
        </p:spPr>
        <p:txBody>
          <a:bodyPr rtlCol="0" anchor="ctr"/>
          <a:lstStyle>
            <a:lvl1pPr algn="r"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algn="r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4008C-BC42-047F-8EC7-30A227DA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392770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Takeaways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3D8856B-7A24-4C55-9910-ED81BFA0A0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3B3118EB-9968-4E6E-B2B6-A76765DCFA4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01509" y="2431279"/>
            <a:ext cx="4288971" cy="3055121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ABAA64D-DEC0-453B-A9D7-7183AF0C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74F7F62-A2D6-471E-83D8-44BA2699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E86B4-3F11-45CB-96F9-7D1AB761A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506" y="1761891"/>
            <a:ext cx="4288971" cy="532862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C968B-5F0E-A419-52CC-6E965B977B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3662730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 for Busines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60ED5431-1075-4889-87EB-D79FFE509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04630"/>
            <a:ext cx="12192000" cy="406224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E7CC669C-5E68-40A8-8F59-E044A32F4B3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09845" y="999340"/>
            <a:ext cx="5578870" cy="1408770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400" spc="100" baseline="0"/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46480-8B8D-4EF8-8C6A-DFFAC275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559" y="1352736"/>
            <a:ext cx="3037792" cy="657883"/>
          </a:xfrm>
          <a:prstGeom prst="rect">
            <a:avLst/>
          </a:prstGeom>
        </p:spPr>
        <p:txBody>
          <a:bodyPr rtlCol="0" anchor="ctr"/>
          <a:lstStyle>
            <a:lvl1pPr algn="l">
              <a:lnSpc>
                <a:spcPct val="100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C29F05-6721-ABBE-82A0-3470F278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2327896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5B931B-7725-4C86-A82C-07F42F44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7500" y="2009775"/>
            <a:ext cx="6794499" cy="28384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6D3891-B2BA-4AE6-AAA7-560547F4B5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311899" cy="6858000"/>
          </a:xfrm>
          <a:custGeom>
            <a:avLst/>
            <a:gdLst>
              <a:gd name="connsiteX0" fmla="*/ 0 w 6311899"/>
              <a:gd name="connsiteY0" fmla="*/ 0 h 6858000"/>
              <a:gd name="connsiteX1" fmla="*/ 6311899 w 6311899"/>
              <a:gd name="connsiteY1" fmla="*/ 0 h 6858000"/>
              <a:gd name="connsiteX2" fmla="*/ 6311899 w 6311899"/>
              <a:gd name="connsiteY2" fmla="*/ 2009775 h 6858000"/>
              <a:gd name="connsiteX3" fmla="*/ 5397499 w 6311899"/>
              <a:gd name="connsiteY3" fmla="*/ 2009775 h 6858000"/>
              <a:gd name="connsiteX4" fmla="*/ 5397499 w 6311899"/>
              <a:gd name="connsiteY4" fmla="*/ 4848225 h 6858000"/>
              <a:gd name="connsiteX5" fmla="*/ 6311899 w 6311899"/>
              <a:gd name="connsiteY5" fmla="*/ 4848225 h 6858000"/>
              <a:gd name="connsiteX6" fmla="*/ 6311899 w 6311899"/>
              <a:gd name="connsiteY6" fmla="*/ 6858000 h 6858000"/>
              <a:gd name="connsiteX7" fmla="*/ 0 w 63118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1899" h="6858000">
                <a:moveTo>
                  <a:pt x="0" y="0"/>
                </a:moveTo>
                <a:lnTo>
                  <a:pt x="6311899" y="0"/>
                </a:lnTo>
                <a:lnTo>
                  <a:pt x="6311899" y="2009775"/>
                </a:lnTo>
                <a:lnTo>
                  <a:pt x="5397499" y="2009775"/>
                </a:lnTo>
                <a:lnTo>
                  <a:pt x="5397499" y="4848225"/>
                </a:lnTo>
                <a:lnTo>
                  <a:pt x="6311899" y="4848225"/>
                </a:lnTo>
                <a:lnTo>
                  <a:pt x="63118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831967-45C9-40AF-A955-56E9578B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>
            <a:lvl1pPr algn="l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6167DEC-7546-44F6-AD64-E71C2FF1C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61241730-14B7-407E-9517-F4510520D03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1900" y="3282850"/>
            <a:ext cx="5350010" cy="103073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5B60F-1D5E-4B0C-8354-2E7AA187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898" y="2471206"/>
            <a:ext cx="5350010" cy="867398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00000"/>
              </a:lnSpc>
              <a:defRPr lang="en-US" sz="2400" spc="100" baseline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E9C94-8E79-1CF5-D33B-03C61A94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3291455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C6F1ED5-824E-4C14-8D5E-5A0A26C5421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ADF53-2713-40AC-9CC8-AA83770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08A84-ADB1-42C6-A7B1-E5C5A728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8D65601-5AE2-46FC-B138-694DDD2B510D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9F762423-7F4E-4A21-8F09-05418F82F9D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78765" y="3267882"/>
            <a:ext cx="3193926" cy="220322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None/>
              <a:defRPr sz="1400" spc="100" baseline="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AE728-7030-4847-B87B-FDB4B86E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765" y="2371063"/>
            <a:ext cx="3193926" cy="999451"/>
          </a:xfrm>
          <a:prstGeom prst="rect">
            <a:avLst/>
          </a:prstGeom>
        </p:spPr>
        <p:txBody>
          <a:bodyPr rtlCol="0" anchor="ctr"/>
          <a:lstStyle>
            <a:lvl1pPr>
              <a:lnSpc>
                <a:spcPct val="125000"/>
              </a:lnSpc>
              <a:defRPr lang="en-US" sz="2400" spc="100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257085-CFAC-7D39-FABF-8653423D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2901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pPr rtl="0"/>
            <a:r>
              <a:rPr lang="en-GB" noProof="0"/>
              <a:t>8/05/20XX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pPr rtl="0"/>
            <a:r>
              <a:rPr lang="en-GB" noProof="0"/>
              <a:t>Conference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pPr rtl="0"/>
            <a:fld id="{18D65601-5AE2-46FC-B138-694DDD2B510D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DCE26-8B90-4B2C-883A-D5FFC365BF8A}"/>
              </a:ext>
            </a:extLst>
          </p:cNvPr>
          <p:cNvSpPr txBox="1"/>
          <p:nvPr userDrawn="1"/>
        </p:nvSpPr>
        <p:spPr>
          <a:xfrm>
            <a:off x="5637320" y="297401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9B274D2-774F-4C24-A448-1EFB461A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205" y="4965134"/>
            <a:ext cx="4333088" cy="1596004"/>
          </a:xfrm>
        </p:spPr>
        <p:txBody>
          <a:bodyPr rtlCol="0"/>
          <a:lstStyle/>
          <a:p>
            <a:pPr rtl="0"/>
            <a:r>
              <a:rPr lang="en-GB" dirty="0"/>
              <a:t>Viewing my Photographs</a:t>
            </a:r>
          </a:p>
        </p:txBody>
      </p:sp>
      <p:pic>
        <p:nvPicPr>
          <p:cNvPr id="74" name="Picture Placeholder 73" descr="Sailboat sailing out, with a mountain in the background">
            <a:extLst>
              <a:ext uri="{FF2B5EF4-FFF2-40B4-BE49-F238E27FC236}">
                <a16:creationId xmlns:a16="http://schemas.microsoft.com/office/drawing/2014/main" id="{70E8AD59-4DDD-4E2E-A6CA-FF1DE5BD8A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2476500" y="622103"/>
            <a:ext cx="9715500" cy="3720928"/>
          </a:xfrm>
          <a:ln w="47625">
            <a:solidFill>
              <a:srgbClr val="58696B"/>
            </a:solidFill>
          </a:ln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022D7CD-E026-4E29-BE4B-3FA7B1EB6A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9337" y="5779363"/>
            <a:ext cx="2459114" cy="685430"/>
          </a:xfrm>
        </p:spPr>
        <p:txBody>
          <a:bodyPr rtlCol="0"/>
          <a:lstStyle/>
          <a:p>
            <a:pPr rtl="0"/>
            <a:r>
              <a:rPr lang="en-GB" dirty="0"/>
              <a:t>Geoff Lane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EEB6582-6001-4276-8F87-1470B6FA14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9663" y="5791178"/>
            <a:ext cx="2459114" cy="685429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</p:spTree>
    <p:extLst>
      <p:ext uri="{BB962C8B-B14F-4D97-AF65-F5344CB8AC3E}">
        <p14:creationId xmlns:p14="http://schemas.microsoft.com/office/powerpoint/2010/main" val="140119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Placeholder 117" descr="Woman in yellow sweater">
            <a:extLst>
              <a:ext uri="{FF2B5EF4-FFF2-40B4-BE49-F238E27FC236}">
                <a16:creationId xmlns:a16="http://schemas.microsoft.com/office/drawing/2014/main" id="{60DBABF2-8CCB-48D8-AFE6-06039507FD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7B7E5B3-F6B1-4A5C-A942-9728FEC5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C0FA35-FBFE-4B23-B0D5-ECBC4C905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89360" y="0"/>
            <a:ext cx="0" cy="171338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 descr="Woman in yellow sweater">
            <a:extLst>
              <a:ext uri="{FF2B5EF4-FFF2-40B4-BE49-F238E27FC236}">
                <a16:creationId xmlns:a16="http://schemas.microsoft.com/office/drawing/2014/main" id="{DF86A9A9-A7D9-41CC-88B0-542857E36DAE}"/>
              </a:ext>
            </a:extLst>
          </p:cNvPr>
          <p:cNvSpPr/>
          <p:nvPr/>
        </p:nvSpPr>
        <p:spPr>
          <a:xfrm>
            <a:off x="5660834" y="414"/>
            <a:ext cx="5086350" cy="6857586"/>
          </a:xfrm>
          <a:custGeom>
            <a:avLst/>
            <a:gdLst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3009900 w 5086350"/>
              <a:gd name="connsiteY42" fmla="*/ 647700 h 6877050"/>
              <a:gd name="connsiteX43" fmla="*/ 2990850 w 5086350"/>
              <a:gd name="connsiteY43" fmla="*/ 542925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3009900 w 5086350"/>
              <a:gd name="connsiteY42" fmla="*/ 647700 h 6877050"/>
              <a:gd name="connsiteX43" fmla="*/ 2961636 w 5086350"/>
              <a:gd name="connsiteY43" fmla="*/ 575061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3009900 w 5086350"/>
              <a:gd name="connsiteY42" fmla="*/ 647700 h 6877050"/>
              <a:gd name="connsiteX43" fmla="*/ 2961636 w 5086350"/>
              <a:gd name="connsiteY43" fmla="*/ 575061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2980686 w 5086350"/>
              <a:gd name="connsiteY42" fmla="*/ 709049 h 6877050"/>
              <a:gd name="connsiteX43" fmla="*/ 2961636 w 5086350"/>
              <a:gd name="connsiteY43" fmla="*/ 575061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2980686 w 5086350"/>
              <a:gd name="connsiteY42" fmla="*/ 709049 h 6877050"/>
              <a:gd name="connsiteX43" fmla="*/ 2979164 w 5086350"/>
              <a:gd name="connsiteY43" fmla="*/ 592590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6200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2980686 w 5086350"/>
              <a:gd name="connsiteY42" fmla="*/ 709049 h 6877050"/>
              <a:gd name="connsiteX43" fmla="*/ 2942441 w 5086350"/>
              <a:gd name="connsiteY43" fmla="*/ 559539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  <a:gd name="connsiteX0" fmla="*/ 1447800 w 5086350"/>
              <a:gd name="connsiteY0" fmla="*/ 0 h 6877050"/>
              <a:gd name="connsiteX1" fmla="*/ 1209675 w 5086350"/>
              <a:gd name="connsiteY1" fmla="*/ 266700 h 6877050"/>
              <a:gd name="connsiteX2" fmla="*/ 933450 w 5086350"/>
              <a:gd name="connsiteY2" fmla="*/ 714260 h 6877050"/>
              <a:gd name="connsiteX3" fmla="*/ 742950 w 5086350"/>
              <a:gd name="connsiteY3" fmla="*/ 1038225 h 6877050"/>
              <a:gd name="connsiteX4" fmla="*/ 457200 w 5086350"/>
              <a:gd name="connsiteY4" fmla="*/ 1476375 h 6877050"/>
              <a:gd name="connsiteX5" fmla="*/ 419100 w 5086350"/>
              <a:gd name="connsiteY5" fmla="*/ 2057400 h 6877050"/>
              <a:gd name="connsiteX6" fmla="*/ 523875 w 5086350"/>
              <a:gd name="connsiteY6" fmla="*/ 2333625 h 6877050"/>
              <a:gd name="connsiteX7" fmla="*/ 609600 w 5086350"/>
              <a:gd name="connsiteY7" fmla="*/ 2419350 h 6877050"/>
              <a:gd name="connsiteX8" fmla="*/ 628650 w 5086350"/>
              <a:gd name="connsiteY8" fmla="*/ 3000375 h 6877050"/>
              <a:gd name="connsiteX9" fmla="*/ 561975 w 5086350"/>
              <a:gd name="connsiteY9" fmla="*/ 3381375 h 6877050"/>
              <a:gd name="connsiteX10" fmla="*/ 304800 w 5086350"/>
              <a:gd name="connsiteY10" fmla="*/ 3733800 h 6877050"/>
              <a:gd name="connsiteX11" fmla="*/ 200025 w 5086350"/>
              <a:gd name="connsiteY11" fmla="*/ 3981450 h 6877050"/>
              <a:gd name="connsiteX12" fmla="*/ 152400 w 5086350"/>
              <a:gd name="connsiteY12" fmla="*/ 4867275 h 6877050"/>
              <a:gd name="connsiteX13" fmla="*/ 0 w 5086350"/>
              <a:gd name="connsiteY13" fmla="*/ 5114925 h 6877050"/>
              <a:gd name="connsiteX14" fmla="*/ 190500 w 5086350"/>
              <a:gd name="connsiteY14" fmla="*/ 5095875 h 6877050"/>
              <a:gd name="connsiteX15" fmla="*/ 228600 w 5086350"/>
              <a:gd name="connsiteY15" fmla="*/ 5657850 h 6877050"/>
              <a:gd name="connsiteX16" fmla="*/ 333375 w 5086350"/>
              <a:gd name="connsiteY16" fmla="*/ 6076950 h 6877050"/>
              <a:gd name="connsiteX17" fmla="*/ 609600 w 5086350"/>
              <a:gd name="connsiteY17" fmla="*/ 6800850 h 6877050"/>
              <a:gd name="connsiteX18" fmla="*/ 638175 w 5086350"/>
              <a:gd name="connsiteY18" fmla="*/ 6877050 h 6877050"/>
              <a:gd name="connsiteX19" fmla="*/ 5019675 w 5086350"/>
              <a:gd name="connsiteY19" fmla="*/ 6877050 h 6877050"/>
              <a:gd name="connsiteX20" fmla="*/ 4886325 w 5086350"/>
              <a:gd name="connsiteY20" fmla="*/ 6677025 h 6877050"/>
              <a:gd name="connsiteX21" fmla="*/ 4848225 w 5086350"/>
              <a:gd name="connsiteY21" fmla="*/ 6591300 h 6877050"/>
              <a:gd name="connsiteX22" fmla="*/ 4848225 w 5086350"/>
              <a:gd name="connsiteY22" fmla="*/ 6543675 h 6877050"/>
              <a:gd name="connsiteX23" fmla="*/ 4848225 w 5086350"/>
              <a:gd name="connsiteY23" fmla="*/ 6496050 h 6877050"/>
              <a:gd name="connsiteX24" fmla="*/ 4943475 w 5086350"/>
              <a:gd name="connsiteY24" fmla="*/ 6391275 h 6877050"/>
              <a:gd name="connsiteX25" fmla="*/ 5038725 w 5086350"/>
              <a:gd name="connsiteY25" fmla="*/ 6219825 h 6877050"/>
              <a:gd name="connsiteX26" fmla="*/ 5086350 w 5086350"/>
              <a:gd name="connsiteY26" fmla="*/ 6067425 h 6877050"/>
              <a:gd name="connsiteX27" fmla="*/ 5086350 w 5086350"/>
              <a:gd name="connsiteY27" fmla="*/ 5543550 h 6877050"/>
              <a:gd name="connsiteX28" fmla="*/ 5067300 w 5086350"/>
              <a:gd name="connsiteY28" fmla="*/ 5124450 h 6877050"/>
              <a:gd name="connsiteX29" fmla="*/ 4972050 w 5086350"/>
              <a:gd name="connsiteY29" fmla="*/ 4572000 h 6877050"/>
              <a:gd name="connsiteX30" fmla="*/ 4819650 w 5086350"/>
              <a:gd name="connsiteY30" fmla="*/ 4048125 h 6877050"/>
              <a:gd name="connsiteX31" fmla="*/ 4733925 w 5086350"/>
              <a:gd name="connsiteY31" fmla="*/ 3914775 h 6877050"/>
              <a:gd name="connsiteX32" fmla="*/ 4638675 w 5086350"/>
              <a:gd name="connsiteY32" fmla="*/ 3657600 h 6877050"/>
              <a:gd name="connsiteX33" fmla="*/ 4524375 w 5086350"/>
              <a:gd name="connsiteY33" fmla="*/ 3209925 h 6877050"/>
              <a:gd name="connsiteX34" fmla="*/ 4410075 w 5086350"/>
              <a:gd name="connsiteY34" fmla="*/ 2867025 h 6877050"/>
              <a:gd name="connsiteX35" fmla="*/ 4276725 w 5086350"/>
              <a:gd name="connsiteY35" fmla="*/ 2667000 h 6877050"/>
              <a:gd name="connsiteX36" fmla="*/ 4105275 w 5086350"/>
              <a:gd name="connsiteY36" fmla="*/ 2466975 h 6877050"/>
              <a:gd name="connsiteX37" fmla="*/ 3648075 w 5086350"/>
              <a:gd name="connsiteY37" fmla="*/ 2505075 h 6877050"/>
              <a:gd name="connsiteX38" fmla="*/ 3505200 w 5086350"/>
              <a:gd name="connsiteY38" fmla="*/ 2371725 h 6877050"/>
              <a:gd name="connsiteX39" fmla="*/ 3257550 w 5086350"/>
              <a:gd name="connsiteY39" fmla="*/ 1466850 h 6877050"/>
              <a:gd name="connsiteX40" fmla="*/ 3028950 w 5086350"/>
              <a:gd name="connsiteY40" fmla="*/ 790575 h 6877050"/>
              <a:gd name="connsiteX41" fmla="*/ 3028950 w 5086350"/>
              <a:gd name="connsiteY41" fmla="*/ 714375 h 6877050"/>
              <a:gd name="connsiteX42" fmla="*/ 2980686 w 5086350"/>
              <a:gd name="connsiteY42" fmla="*/ 709049 h 6877050"/>
              <a:gd name="connsiteX43" fmla="*/ 2942441 w 5086350"/>
              <a:gd name="connsiteY43" fmla="*/ 559539 h 6877050"/>
              <a:gd name="connsiteX44" fmla="*/ 2819400 w 5086350"/>
              <a:gd name="connsiteY44" fmla="*/ 257175 h 6877050"/>
              <a:gd name="connsiteX45" fmla="*/ 2552700 w 5086350"/>
              <a:gd name="connsiteY45" fmla="*/ 9525 h 6877050"/>
              <a:gd name="connsiteX46" fmla="*/ 1447800 w 5086350"/>
              <a:gd name="connsiteY46" fmla="*/ 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5086350" h="6877050">
                <a:moveTo>
                  <a:pt x="1447800" y="0"/>
                </a:moveTo>
                <a:lnTo>
                  <a:pt x="1209675" y="266700"/>
                </a:lnTo>
                <a:lnTo>
                  <a:pt x="933450" y="714260"/>
                </a:lnTo>
                <a:lnTo>
                  <a:pt x="742950" y="1038225"/>
                </a:lnTo>
                <a:lnTo>
                  <a:pt x="457200" y="1476375"/>
                </a:lnTo>
                <a:lnTo>
                  <a:pt x="419100" y="2057400"/>
                </a:lnTo>
                <a:lnTo>
                  <a:pt x="523875" y="2333625"/>
                </a:lnTo>
                <a:lnTo>
                  <a:pt x="609600" y="2419350"/>
                </a:lnTo>
                <a:lnTo>
                  <a:pt x="628650" y="3000375"/>
                </a:lnTo>
                <a:lnTo>
                  <a:pt x="561975" y="3381375"/>
                </a:lnTo>
                <a:lnTo>
                  <a:pt x="304800" y="3733800"/>
                </a:lnTo>
                <a:lnTo>
                  <a:pt x="200025" y="3981450"/>
                </a:lnTo>
                <a:lnTo>
                  <a:pt x="152400" y="4867275"/>
                </a:lnTo>
                <a:lnTo>
                  <a:pt x="0" y="5114925"/>
                </a:lnTo>
                <a:lnTo>
                  <a:pt x="190500" y="5095875"/>
                </a:lnTo>
                <a:lnTo>
                  <a:pt x="228600" y="5657850"/>
                </a:lnTo>
                <a:lnTo>
                  <a:pt x="333375" y="6076950"/>
                </a:lnTo>
                <a:lnTo>
                  <a:pt x="609600" y="6800850"/>
                </a:lnTo>
                <a:lnTo>
                  <a:pt x="638175" y="6877050"/>
                </a:lnTo>
                <a:lnTo>
                  <a:pt x="5019675" y="6877050"/>
                </a:lnTo>
                <a:lnTo>
                  <a:pt x="4886325" y="6677025"/>
                </a:lnTo>
                <a:lnTo>
                  <a:pt x="4848225" y="6591300"/>
                </a:lnTo>
                <a:lnTo>
                  <a:pt x="4848225" y="6543675"/>
                </a:lnTo>
                <a:lnTo>
                  <a:pt x="4848225" y="6496050"/>
                </a:lnTo>
                <a:lnTo>
                  <a:pt x="4943475" y="6391275"/>
                </a:lnTo>
                <a:lnTo>
                  <a:pt x="5038725" y="6219825"/>
                </a:lnTo>
                <a:lnTo>
                  <a:pt x="5086350" y="6067425"/>
                </a:lnTo>
                <a:lnTo>
                  <a:pt x="5086350" y="5543550"/>
                </a:lnTo>
                <a:lnTo>
                  <a:pt x="5067300" y="5124450"/>
                </a:lnTo>
                <a:lnTo>
                  <a:pt x="4972050" y="4572000"/>
                </a:lnTo>
                <a:lnTo>
                  <a:pt x="4819650" y="4048125"/>
                </a:lnTo>
                <a:lnTo>
                  <a:pt x="4733925" y="3914775"/>
                </a:lnTo>
                <a:lnTo>
                  <a:pt x="4638675" y="3657600"/>
                </a:lnTo>
                <a:lnTo>
                  <a:pt x="4524375" y="3209925"/>
                </a:lnTo>
                <a:lnTo>
                  <a:pt x="4410075" y="2867025"/>
                </a:lnTo>
                <a:lnTo>
                  <a:pt x="4276725" y="2667000"/>
                </a:lnTo>
                <a:lnTo>
                  <a:pt x="4105275" y="2466975"/>
                </a:lnTo>
                <a:lnTo>
                  <a:pt x="3648075" y="2505075"/>
                </a:lnTo>
                <a:lnTo>
                  <a:pt x="3505200" y="2371725"/>
                </a:lnTo>
                <a:lnTo>
                  <a:pt x="3257550" y="1466850"/>
                </a:lnTo>
                <a:lnTo>
                  <a:pt x="3028950" y="790575"/>
                </a:lnTo>
                <a:lnTo>
                  <a:pt x="3028950" y="714375"/>
                </a:lnTo>
                <a:lnTo>
                  <a:pt x="2980686" y="709049"/>
                </a:lnTo>
                <a:cubicBezTo>
                  <a:pt x="2980179" y="670229"/>
                  <a:pt x="2942948" y="598359"/>
                  <a:pt x="2942441" y="559539"/>
                </a:cubicBezTo>
                <a:cubicBezTo>
                  <a:pt x="2953457" y="447735"/>
                  <a:pt x="2866812" y="363137"/>
                  <a:pt x="2819400" y="257175"/>
                </a:cubicBezTo>
                <a:lnTo>
                  <a:pt x="2552700" y="9525"/>
                </a:lnTo>
                <a:lnTo>
                  <a:pt x="144780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B2324E-969D-4802-8BB3-E6EC3E22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242" y="1418953"/>
            <a:ext cx="5362575" cy="49569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/>
              <a:t>An alternative view to: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9909120-B013-4872-BAFC-11D63AAABD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75242" y="2051170"/>
            <a:ext cx="5362575" cy="3532188"/>
          </a:xfrm>
        </p:spPr>
        <p:txBody>
          <a:bodyPr rtlCol="0"/>
          <a:lstStyle/>
          <a:p>
            <a:pPr rtl="0"/>
            <a:r>
              <a:rPr lang="en-GB" sz="4800" baseline="-25000" dirty="0"/>
              <a:t>Google Photos</a:t>
            </a:r>
          </a:p>
          <a:p>
            <a:pPr rtl="0"/>
            <a:r>
              <a:rPr lang="en-GB" sz="4800" baseline="-25000" dirty="0"/>
              <a:t>Apple Photos</a:t>
            </a:r>
          </a:p>
          <a:p>
            <a:pPr rtl="0"/>
            <a:r>
              <a:rPr lang="en-GB" sz="4800" baseline="-25000" dirty="0"/>
              <a:t>Windows Explorer &amp;</a:t>
            </a:r>
            <a:br>
              <a:rPr lang="en-GB" sz="4800" baseline="-25000" dirty="0"/>
            </a:br>
            <a:r>
              <a:rPr lang="en-GB" sz="4800" baseline="-25000" dirty="0"/>
              <a:t>MS Photos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F794E-8D8D-4E1B-9A9D-F5A6A9E3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665B6-F02E-4FF8-AEBC-BEFA35EA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00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A070758-9539-49E3-9A13-06037269F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810973" y="4189152"/>
            <a:ext cx="3121302" cy="46947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/>
              <a:t>Things to Consider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CB3BA1F-61EC-43EA-B954-8D7BA548F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49508" y="434823"/>
            <a:ext cx="3266975" cy="326687"/>
          </a:xfrm>
        </p:spPr>
        <p:txBody>
          <a:bodyPr rtlCol="0"/>
          <a:lstStyle/>
          <a:p>
            <a:pPr rtl="0"/>
            <a:r>
              <a:rPr lang="en-GB" dirty="0"/>
              <a:t>Things to consider:​​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47E8C-1F0A-40EF-81C0-6BA51F14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71846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AF1E4-56E5-40D1-BBF3-E9467213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2" name="Freeform: Shape 1" descr="Man with black glasses smiling and looking to the left">
            <a:extLst>
              <a:ext uri="{FF2B5EF4-FFF2-40B4-BE49-F238E27FC236}">
                <a16:creationId xmlns:a16="http://schemas.microsoft.com/office/drawing/2014/main" id="{63A3CD86-48A5-85C3-28DE-4D713CAC3B87}"/>
              </a:ext>
            </a:extLst>
          </p:cNvPr>
          <p:cNvSpPr/>
          <p:nvPr/>
        </p:nvSpPr>
        <p:spPr>
          <a:xfrm>
            <a:off x="5619843" y="-2921"/>
            <a:ext cx="6605397" cy="6860921"/>
          </a:xfrm>
          <a:custGeom>
            <a:avLst/>
            <a:gdLst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371975 w 6819900"/>
              <a:gd name="connsiteY14" fmla="*/ 742950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35617 w 6819900"/>
              <a:gd name="connsiteY14" fmla="*/ 788592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35617 w 6819900"/>
              <a:gd name="connsiteY14" fmla="*/ 788592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3998829 w 6819900"/>
              <a:gd name="connsiteY15" fmla="*/ 791276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4281 w 6819900"/>
              <a:gd name="connsiteY15" fmla="*/ 767113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4281 w 6819900"/>
              <a:gd name="connsiteY15" fmla="*/ 767113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25565 w 6819900"/>
              <a:gd name="connsiteY15" fmla="*/ 772482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62997 w 6819900"/>
              <a:gd name="connsiteY15" fmla="*/ 802015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51312 w 6819900"/>
              <a:gd name="connsiteY15" fmla="*/ 796148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2548 w 6819900"/>
              <a:gd name="connsiteY15" fmla="*/ 793214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00175 w 6819900"/>
              <a:gd name="connsiteY3" fmla="*/ 860183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77637 w 6819900"/>
              <a:gd name="connsiteY3" fmla="*/ 808454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060495 w 6819900"/>
              <a:gd name="connsiteY0" fmla="*/ 122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060495 w 6819900"/>
              <a:gd name="connsiteY17" fmla="*/ 12283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15401 w 6819900"/>
              <a:gd name="connsiteY15" fmla="*/ 790280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15401 w 6819900"/>
              <a:gd name="connsiteY15" fmla="*/ 790280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4208955 w 6819900"/>
              <a:gd name="connsiteY16" fmla="*/ 648505 h 6889508"/>
              <a:gd name="connsiteX17" fmla="*/ 5161586 w 6819900"/>
              <a:gd name="connsiteY17" fmla="*/ 0 h 6889508"/>
              <a:gd name="connsiteX18" fmla="*/ 757842 w 6819900"/>
              <a:gd name="connsiteY18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4139390 w 6819900"/>
              <a:gd name="connsiteY16" fmla="*/ 638840 h 6889508"/>
              <a:gd name="connsiteX17" fmla="*/ 5161586 w 6819900"/>
              <a:gd name="connsiteY17" fmla="*/ 0 h 6889508"/>
              <a:gd name="connsiteX18" fmla="*/ 757842 w 6819900"/>
              <a:gd name="connsiteY18" fmla="*/ 9051 h 6889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19900" h="6889508">
                <a:moveTo>
                  <a:pt x="757842" y="9051"/>
                </a:moveTo>
                <a:lnTo>
                  <a:pt x="1447800" y="717308"/>
                </a:lnTo>
                <a:lnTo>
                  <a:pt x="1447800" y="717308"/>
                </a:lnTo>
                <a:lnTo>
                  <a:pt x="1395975" y="776122"/>
                </a:lnTo>
                <a:lnTo>
                  <a:pt x="971550" y="793508"/>
                </a:lnTo>
                <a:lnTo>
                  <a:pt x="171450" y="793508"/>
                </a:lnTo>
                <a:lnTo>
                  <a:pt x="0" y="793508"/>
                </a:lnTo>
                <a:lnTo>
                  <a:pt x="0" y="6889508"/>
                </a:lnTo>
                <a:lnTo>
                  <a:pt x="6819900" y="6889508"/>
                </a:lnTo>
                <a:lnTo>
                  <a:pt x="6819900" y="1184033"/>
                </a:lnTo>
                <a:lnTo>
                  <a:pt x="5172075" y="831608"/>
                </a:lnTo>
                <a:lnTo>
                  <a:pt x="4991100" y="755408"/>
                </a:lnTo>
                <a:lnTo>
                  <a:pt x="4629150" y="869708"/>
                </a:lnTo>
                <a:lnTo>
                  <a:pt x="4476750" y="869708"/>
                </a:lnTo>
                <a:cubicBezTo>
                  <a:pt x="4396372" y="843647"/>
                  <a:pt x="4417595" y="766575"/>
                  <a:pt x="4246312" y="783471"/>
                </a:cubicBezTo>
                <a:lnTo>
                  <a:pt x="4009369" y="784413"/>
                </a:lnTo>
                <a:lnTo>
                  <a:pt x="4139390" y="638840"/>
                </a:lnTo>
                <a:lnTo>
                  <a:pt x="5161586" y="0"/>
                </a:lnTo>
                <a:lnTo>
                  <a:pt x="757842" y="9051"/>
                </a:lnTo>
                <a:close/>
              </a:path>
            </a:pathLst>
          </a:custGeom>
          <a:blipFill>
            <a:blip r:embed="rId3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E729BB73-6CD7-44AA-A8FE-669B7271B5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261431" y="761510"/>
            <a:ext cx="4834569" cy="5624059"/>
          </a:xfrm>
        </p:spPr>
        <p:txBody>
          <a:bodyPr rtlCol="0"/>
          <a:lstStyle/>
          <a:p>
            <a:pPr rtl="0"/>
            <a:r>
              <a:rPr lang="en-GB" sz="1800" dirty="0"/>
              <a:t>Time to load – How quick is it?</a:t>
            </a:r>
          </a:p>
          <a:p>
            <a:r>
              <a:rPr lang="en-GB" sz="1800" dirty="0"/>
              <a:t>Intuitive and easy-to-navigate interface</a:t>
            </a:r>
          </a:p>
          <a:p>
            <a:r>
              <a:rPr lang="en-GB" sz="1800" dirty="0"/>
              <a:t>Cropping, Rotation, Batch Processing</a:t>
            </a:r>
          </a:p>
          <a:p>
            <a:pPr rtl="0"/>
            <a:r>
              <a:rPr lang="en-GB" sz="1800" dirty="0"/>
              <a:t>Simple edit tools: Brightness Contrast </a:t>
            </a:r>
            <a:br>
              <a:rPr lang="en-GB" sz="1800" dirty="0"/>
            </a:br>
            <a:r>
              <a:rPr lang="en-GB" sz="1800" dirty="0"/>
              <a:t>&amp; Saturation adjustments</a:t>
            </a:r>
          </a:p>
          <a:p>
            <a:pPr rtl="0"/>
            <a:r>
              <a:rPr lang="en-GB" sz="1800" dirty="0"/>
              <a:t>Slideshow, </a:t>
            </a:r>
          </a:p>
          <a:p>
            <a:pPr rtl="0"/>
            <a:r>
              <a:rPr lang="en-GB" sz="1800" dirty="0"/>
              <a:t>Map Integration</a:t>
            </a:r>
          </a:p>
          <a:p>
            <a:pPr rtl="0"/>
            <a:r>
              <a:rPr lang="en-GB" sz="1800" dirty="0"/>
              <a:t>Face recognition</a:t>
            </a:r>
          </a:p>
          <a:p>
            <a:r>
              <a:rPr lang="en-GB" sz="1800" dirty="0"/>
              <a:t>Metadata Management</a:t>
            </a:r>
          </a:p>
          <a:p>
            <a:r>
              <a:rPr lang="en-GB" sz="1800" dirty="0"/>
              <a:t>Support for RAW files</a:t>
            </a:r>
          </a:p>
          <a:p>
            <a:pPr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74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Placeholder 84" descr="A person smiling for the camera">
            <a:extLst>
              <a:ext uri="{FF2B5EF4-FFF2-40B4-BE49-F238E27FC236}">
                <a16:creationId xmlns:a16="http://schemas.microsoft.com/office/drawing/2014/main" id="{C490DB81-3218-4662-ACD7-93D3B496BA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2510" y="0"/>
            <a:ext cx="7609489" cy="6858000"/>
          </a:xfrm>
        </p:spPr>
      </p:pic>
      <p:sp>
        <p:nvSpPr>
          <p:cNvPr id="55" name="Freeform: Shape 54" descr="Woman with short hair and wearing black glasses and dark blue shirt">
            <a:extLst>
              <a:ext uri="{FF2B5EF4-FFF2-40B4-BE49-F238E27FC236}">
                <a16:creationId xmlns:a16="http://schemas.microsoft.com/office/drawing/2014/main" id="{3811E9AA-1AAF-41A0-9113-5DBE1CEC62F6}"/>
              </a:ext>
            </a:extLst>
          </p:cNvPr>
          <p:cNvSpPr/>
          <p:nvPr/>
        </p:nvSpPr>
        <p:spPr>
          <a:xfrm>
            <a:off x="5295019" y="0"/>
            <a:ext cx="6411428" cy="6858000"/>
          </a:xfrm>
          <a:custGeom>
            <a:avLst/>
            <a:gdLst>
              <a:gd name="connsiteX0" fmla="*/ 1265274 w 6645349"/>
              <a:gd name="connsiteY0" fmla="*/ 0 h 6868633"/>
              <a:gd name="connsiteX1" fmla="*/ 1307804 w 6645349"/>
              <a:gd name="connsiteY1" fmla="*/ 1701210 h 6868633"/>
              <a:gd name="connsiteX2" fmla="*/ 1360967 w 6645349"/>
              <a:gd name="connsiteY2" fmla="*/ 1743740 h 6868633"/>
              <a:gd name="connsiteX3" fmla="*/ 1424762 w 6645349"/>
              <a:gd name="connsiteY3" fmla="*/ 1839433 h 6868633"/>
              <a:gd name="connsiteX4" fmla="*/ 0 w 6645349"/>
              <a:gd name="connsiteY4" fmla="*/ 1839433 h 6868633"/>
              <a:gd name="connsiteX5" fmla="*/ 0 w 6645349"/>
              <a:gd name="connsiteY5" fmla="*/ 6868633 h 6868633"/>
              <a:gd name="connsiteX6" fmla="*/ 6645349 w 6645349"/>
              <a:gd name="connsiteY6" fmla="*/ 6868633 h 6868633"/>
              <a:gd name="connsiteX7" fmla="*/ 6645349 w 6645349"/>
              <a:gd name="connsiteY7" fmla="*/ 1796903 h 6868633"/>
              <a:gd name="connsiteX8" fmla="*/ 5039832 w 6645349"/>
              <a:gd name="connsiteY8" fmla="*/ 1743740 h 6868633"/>
              <a:gd name="connsiteX9" fmla="*/ 4901609 w 6645349"/>
              <a:gd name="connsiteY9" fmla="*/ 1456661 h 6868633"/>
              <a:gd name="connsiteX10" fmla="*/ 4901609 w 6645349"/>
              <a:gd name="connsiteY10" fmla="*/ 10633 h 6868633"/>
              <a:gd name="connsiteX11" fmla="*/ 1265274 w 6645349"/>
              <a:gd name="connsiteY11" fmla="*/ 0 h 6868633"/>
              <a:gd name="connsiteX0" fmla="*/ 1265274 w 6645349"/>
              <a:gd name="connsiteY0" fmla="*/ 0 h 6868633"/>
              <a:gd name="connsiteX1" fmla="*/ 1294947 w 6645349"/>
              <a:gd name="connsiteY1" fmla="*/ 1364896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  <a:gd name="connsiteX0" fmla="*/ 1265274 w 6645349"/>
              <a:gd name="connsiteY0" fmla="*/ 0 h 6868633"/>
              <a:gd name="connsiteX1" fmla="*/ 1391552 w 6645349"/>
              <a:gd name="connsiteY1" fmla="*/ 1458244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  <a:gd name="connsiteX0" fmla="*/ 1265274 w 6645349"/>
              <a:gd name="connsiteY0" fmla="*/ 0 h 6868633"/>
              <a:gd name="connsiteX1" fmla="*/ 1381108 w 6645349"/>
              <a:gd name="connsiteY1" fmla="*/ 1458244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  <a:gd name="connsiteX0" fmla="*/ 1265274 w 6645349"/>
              <a:gd name="connsiteY0" fmla="*/ 0 h 6868633"/>
              <a:gd name="connsiteX1" fmla="*/ 1381108 w 6645349"/>
              <a:gd name="connsiteY1" fmla="*/ 1458244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  <a:gd name="connsiteX0" fmla="*/ 1265274 w 6645349"/>
              <a:gd name="connsiteY0" fmla="*/ 0 h 6868633"/>
              <a:gd name="connsiteX1" fmla="*/ 1381108 w 6645349"/>
              <a:gd name="connsiteY1" fmla="*/ 1458244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  <a:gd name="connsiteX0" fmla="*/ 1265274 w 6645349"/>
              <a:gd name="connsiteY0" fmla="*/ 0 h 6868633"/>
              <a:gd name="connsiteX1" fmla="*/ 1378497 w 6645349"/>
              <a:gd name="connsiteY1" fmla="*/ 1470859 h 6868633"/>
              <a:gd name="connsiteX2" fmla="*/ 1307804 w 6645349"/>
              <a:gd name="connsiteY2" fmla="*/ 1701210 h 6868633"/>
              <a:gd name="connsiteX3" fmla="*/ 1360967 w 6645349"/>
              <a:gd name="connsiteY3" fmla="*/ 1743740 h 6868633"/>
              <a:gd name="connsiteX4" fmla="*/ 1424762 w 6645349"/>
              <a:gd name="connsiteY4" fmla="*/ 1839433 h 6868633"/>
              <a:gd name="connsiteX5" fmla="*/ 0 w 6645349"/>
              <a:gd name="connsiteY5" fmla="*/ 1839433 h 6868633"/>
              <a:gd name="connsiteX6" fmla="*/ 0 w 6645349"/>
              <a:gd name="connsiteY6" fmla="*/ 6868633 h 6868633"/>
              <a:gd name="connsiteX7" fmla="*/ 6645349 w 6645349"/>
              <a:gd name="connsiteY7" fmla="*/ 6868633 h 6868633"/>
              <a:gd name="connsiteX8" fmla="*/ 6645349 w 6645349"/>
              <a:gd name="connsiteY8" fmla="*/ 1796903 h 6868633"/>
              <a:gd name="connsiteX9" fmla="*/ 5039832 w 6645349"/>
              <a:gd name="connsiteY9" fmla="*/ 1743740 h 6868633"/>
              <a:gd name="connsiteX10" fmla="*/ 4901609 w 6645349"/>
              <a:gd name="connsiteY10" fmla="*/ 1456661 h 6868633"/>
              <a:gd name="connsiteX11" fmla="*/ 4901609 w 6645349"/>
              <a:gd name="connsiteY11" fmla="*/ 10633 h 6868633"/>
              <a:gd name="connsiteX12" fmla="*/ 1265274 w 6645349"/>
              <a:gd name="connsiteY12" fmla="*/ 0 h 686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45349" h="6868633">
                <a:moveTo>
                  <a:pt x="1265274" y="0"/>
                </a:moveTo>
                <a:lnTo>
                  <a:pt x="1378497" y="1470859"/>
                </a:lnTo>
                <a:cubicBezTo>
                  <a:pt x="1330564" y="1572031"/>
                  <a:pt x="1332239" y="1620221"/>
                  <a:pt x="1307804" y="1701210"/>
                </a:cubicBezTo>
                <a:lnTo>
                  <a:pt x="1360967" y="1743740"/>
                </a:lnTo>
                <a:lnTo>
                  <a:pt x="1424762" y="1839433"/>
                </a:lnTo>
                <a:lnTo>
                  <a:pt x="0" y="1839433"/>
                </a:lnTo>
                <a:lnTo>
                  <a:pt x="0" y="6868633"/>
                </a:lnTo>
                <a:lnTo>
                  <a:pt x="6645349" y="6868633"/>
                </a:lnTo>
                <a:lnTo>
                  <a:pt x="6645349" y="1796903"/>
                </a:lnTo>
                <a:lnTo>
                  <a:pt x="5039832" y="1743740"/>
                </a:lnTo>
                <a:lnTo>
                  <a:pt x="4901609" y="1456661"/>
                </a:lnTo>
                <a:lnTo>
                  <a:pt x="4901609" y="10633"/>
                </a:lnTo>
                <a:lnTo>
                  <a:pt x="1265274" y="0"/>
                </a:lnTo>
                <a:close/>
              </a:path>
            </a:pathLst>
          </a:custGeom>
          <a:blipFill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9498E64-6451-4E0A-BE2B-4D44D7FC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2" y="529613"/>
            <a:ext cx="4607268" cy="469476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/>
              <a:t>Some alternatives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44C4064-B69B-4ECE-8110-639CB21C906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17111" y="1395046"/>
            <a:ext cx="4606159" cy="4828773"/>
          </a:xfrm>
        </p:spPr>
        <p:txBody>
          <a:bodyPr rtlCol="0"/>
          <a:lstStyle/>
          <a:p>
            <a:pPr rtl="0"/>
            <a:r>
              <a:rPr lang="en-GB" sz="2400" dirty="0"/>
              <a:t>Faststone</a:t>
            </a:r>
          </a:p>
          <a:p>
            <a:pPr rtl="0"/>
            <a:r>
              <a:rPr lang="en-GB" sz="2400" dirty="0" err="1"/>
              <a:t>IrfanView</a:t>
            </a:r>
            <a:endParaRPr lang="en-GB" sz="2400" dirty="0"/>
          </a:p>
          <a:p>
            <a:pPr rtl="0"/>
            <a:r>
              <a:rPr lang="en-GB" sz="2400" dirty="0" err="1"/>
              <a:t>XNView</a:t>
            </a:r>
            <a:r>
              <a:rPr lang="en-GB" sz="2400" dirty="0"/>
              <a:t> MP</a:t>
            </a:r>
          </a:p>
          <a:p>
            <a:pPr rtl="0"/>
            <a:r>
              <a:rPr lang="en-GB" sz="2400" dirty="0" err="1"/>
              <a:t>digiKam</a:t>
            </a:r>
            <a:endParaRPr lang="en-GB" sz="2400" dirty="0"/>
          </a:p>
          <a:p>
            <a:pPr rtl="0"/>
            <a:r>
              <a:rPr lang="en-GB" sz="2400" dirty="0" err="1"/>
              <a:t>PhotoPrism</a:t>
            </a:r>
            <a:endParaRPr lang="en-GB" sz="2400" dirty="0"/>
          </a:p>
          <a:p>
            <a:pPr rtl="0"/>
            <a:r>
              <a:rPr lang="en-GB" sz="2400" dirty="0" err="1"/>
              <a:t>qView</a:t>
            </a:r>
            <a:endParaRPr lang="en-GB" sz="2400" dirty="0"/>
          </a:p>
          <a:p>
            <a:pPr rtl="0"/>
            <a:r>
              <a:rPr lang="en-GB" sz="2400" dirty="0" err="1"/>
              <a:t>WidsMob</a:t>
            </a:r>
            <a:r>
              <a:rPr lang="en-GB" sz="2400" dirty="0"/>
              <a:t> Viewer</a:t>
            </a:r>
          </a:p>
          <a:p>
            <a:pPr rtl="0"/>
            <a:r>
              <a:rPr lang="en-GB" sz="2400" dirty="0"/>
              <a:t>Endless Slideshow Screensaver</a:t>
            </a:r>
          </a:p>
          <a:p>
            <a:pPr rtl="0"/>
            <a:endParaRPr lang="en-GB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FA525C-AEDE-43EA-858A-37E4183E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B74012-3B10-4CDC-9117-E08BA2B1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4</a:t>
            </a:fld>
            <a:endParaRPr lang="en-GB"/>
          </a:p>
        </p:txBody>
      </p:sp>
      <p:pic>
        <p:nvPicPr>
          <p:cNvPr id="6" name="Picture 5" descr="A blue eye with eyelashes and a diamond&#10;&#10;Description automatically generated">
            <a:extLst>
              <a:ext uri="{FF2B5EF4-FFF2-40B4-BE49-F238E27FC236}">
                <a16:creationId xmlns:a16="http://schemas.microsoft.com/office/drawing/2014/main" id="{6CE7CAA5-FAE8-FE52-6D6B-32244D0D4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802" y="2481849"/>
            <a:ext cx="2133600" cy="2133600"/>
          </a:xfrm>
          <a:prstGeom prst="rect">
            <a:avLst/>
          </a:prstGeom>
        </p:spPr>
      </p:pic>
      <p:pic>
        <p:nvPicPr>
          <p:cNvPr id="8" name="Picture 7" descr="A red cartoon cat with white eyes&#10;&#10;Description automatically generated">
            <a:extLst>
              <a:ext uri="{FF2B5EF4-FFF2-40B4-BE49-F238E27FC236}">
                <a16:creationId xmlns:a16="http://schemas.microsoft.com/office/drawing/2014/main" id="{1CB07E64-2955-9FEA-78A8-FAF31E477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6277" y="2481849"/>
            <a:ext cx="2143125" cy="2133600"/>
          </a:xfrm>
          <a:prstGeom prst="rect">
            <a:avLst/>
          </a:prstGeom>
        </p:spPr>
      </p:pic>
      <p:pic>
        <p:nvPicPr>
          <p:cNvPr id="10" name="Picture 9" descr="A spiral in a shape of a sun&#10;&#10;Description automatically generated">
            <a:extLst>
              <a:ext uri="{FF2B5EF4-FFF2-40B4-BE49-F238E27FC236}">
                <a16:creationId xmlns:a16="http://schemas.microsoft.com/office/drawing/2014/main" id="{3D64E398-27B7-5AA0-D15A-C59A2893B3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5669" y="2649782"/>
            <a:ext cx="1965667" cy="1965667"/>
          </a:xfrm>
          <a:prstGeom prst="rect">
            <a:avLst/>
          </a:prstGeom>
        </p:spPr>
      </p:pic>
      <p:pic>
        <p:nvPicPr>
          <p:cNvPr id="12" name="Picture 11" descr="A camera lens with a circular lens&#10;&#10;Description automatically generated">
            <a:extLst>
              <a:ext uri="{FF2B5EF4-FFF2-40B4-BE49-F238E27FC236}">
                <a16:creationId xmlns:a16="http://schemas.microsoft.com/office/drawing/2014/main" id="{B5C14839-4F90-EB50-16D6-8F01DE30EF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1922" y="2517251"/>
            <a:ext cx="1953160" cy="195316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CFA4EDE-FF6D-7423-5744-F31486BD34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37524" y="2562901"/>
            <a:ext cx="1907509" cy="1907509"/>
          </a:xfrm>
          <a:prstGeom prst="rect">
            <a:avLst/>
          </a:prstGeom>
        </p:spPr>
      </p:pic>
      <p:pic>
        <p:nvPicPr>
          <p:cNvPr id="16" name="Picture 15" descr="A logo of a camera lens&#10;&#10;Description automatically generated">
            <a:extLst>
              <a:ext uri="{FF2B5EF4-FFF2-40B4-BE49-F238E27FC236}">
                <a16:creationId xmlns:a16="http://schemas.microsoft.com/office/drawing/2014/main" id="{C470D787-B10A-B336-97F2-BA6CCAC034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21723" y="2643870"/>
            <a:ext cx="1801547" cy="1801547"/>
          </a:xfrm>
          <a:prstGeom prst="rect">
            <a:avLst/>
          </a:prstGeom>
        </p:spPr>
      </p:pic>
      <p:pic>
        <p:nvPicPr>
          <p:cNvPr id="20" name="Picture 19" descr="A black and blue rectangle with white text&#10;&#10;Description automatically generated">
            <a:extLst>
              <a:ext uri="{FF2B5EF4-FFF2-40B4-BE49-F238E27FC236}">
                <a16:creationId xmlns:a16="http://schemas.microsoft.com/office/drawing/2014/main" id="{5F85CC2D-9ED7-CF43-4708-7DEEC82657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2404" y="2950019"/>
            <a:ext cx="2081185" cy="1189248"/>
          </a:xfrm>
          <a:prstGeom prst="rect">
            <a:avLst/>
          </a:prstGeom>
        </p:spPr>
      </p:pic>
      <p:pic>
        <p:nvPicPr>
          <p:cNvPr id="7" name="Picture 6" descr="A stethoscope and pictures&#10;&#10;Description automatically generated">
            <a:extLst>
              <a:ext uri="{FF2B5EF4-FFF2-40B4-BE49-F238E27FC236}">
                <a16:creationId xmlns:a16="http://schemas.microsoft.com/office/drawing/2014/main" id="{56ED47E5-3689-7534-FA3F-EE3C667BAC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59915" y="2346357"/>
            <a:ext cx="2662725" cy="26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12B1988-DF3B-414E-BEB4-BDE3F33E6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/>
              <a:t>Faststone</a:t>
            </a:r>
          </a:p>
        </p:txBody>
      </p:sp>
      <p:pic>
        <p:nvPicPr>
          <p:cNvPr id="150" name="Picture Placeholder 149" descr="Two people talking in front of a window and a laptop">
            <a:extLst>
              <a:ext uri="{FF2B5EF4-FFF2-40B4-BE49-F238E27FC236}">
                <a16:creationId xmlns:a16="http://schemas.microsoft.com/office/drawing/2014/main" id="{FB8FDEA3-5342-4AA3-BD01-617F25717C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185E29-C32E-49F4-9417-C2C1934B2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268C4-FA36-44D9-B49A-C2B51810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5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6266357-58CA-479D-8E3B-7CBCA9707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827F41A1-E0EA-41B4-89AC-89D0C6C9DF1A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624339" cy="289559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Classis design &amp; layout.  </a:t>
            </a:r>
          </a:p>
          <a:p>
            <a:r>
              <a:rPr lang="en-GB" dirty="0"/>
              <a:t>Resize, slideshow.</a:t>
            </a:r>
          </a:p>
          <a:p>
            <a:r>
              <a:rPr lang="en-GB" dirty="0"/>
              <a:t>Photo editor: Crop, Red-eye, clone &amp; heal.</a:t>
            </a:r>
            <a:br>
              <a:rPr lang="en-GB" dirty="0"/>
            </a:br>
            <a:r>
              <a:rPr lang="en-GB" dirty="0"/>
              <a:t>Colour Adjustments: levels, curves, sharpen/</a:t>
            </a:r>
            <a:r>
              <a:rPr lang="en-GB" dirty="0" err="1"/>
              <a:t>blur,greyscale</a:t>
            </a:r>
            <a:r>
              <a:rPr lang="en-GB" dirty="0"/>
              <a:t> etc</a:t>
            </a:r>
          </a:p>
          <a:p>
            <a:r>
              <a:rPr lang="en-GB" dirty="0"/>
              <a:t>Effects: Borders, watermarks, Lens, Oil Painting etc</a:t>
            </a:r>
          </a:p>
          <a:p>
            <a:r>
              <a:rPr lang="en-GB" dirty="0"/>
              <a:t>Batch processing &amp; file conversion</a:t>
            </a:r>
          </a:p>
          <a:p>
            <a:r>
              <a:rPr lang="en-GB" dirty="0"/>
              <a:t>​</a:t>
            </a:r>
          </a:p>
        </p:txBody>
      </p:sp>
      <p:pic>
        <p:nvPicPr>
          <p:cNvPr id="4" name="Picture 3" descr="A blue eye with eyelashes and a diamond&#10;&#10;Description automatically generated">
            <a:extLst>
              <a:ext uri="{FF2B5EF4-FFF2-40B4-BE49-F238E27FC236}">
                <a16:creationId xmlns:a16="http://schemas.microsoft.com/office/drawing/2014/main" id="{25AE1DDC-696F-84A7-15D9-998C76446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4419599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7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CE5D5-4956-3B7F-BC90-9659E141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C3B92-0E8C-C46E-1C45-25009CC8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6</a:t>
            </a:fld>
            <a:endParaRPr lang="en-GB" noProof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94779E97-51AF-8474-CDDB-D12F568B2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417"/>
            <a:ext cx="12192000" cy="652316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79D3415-ED3D-FC5E-C0D4-2036F2C5F872}"/>
              </a:ext>
            </a:extLst>
          </p:cNvPr>
          <p:cNvSpPr/>
          <p:nvPr/>
        </p:nvSpPr>
        <p:spPr>
          <a:xfrm>
            <a:off x="5857874" y="4000500"/>
            <a:ext cx="3228975" cy="1000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Faststone</a:t>
            </a:r>
          </a:p>
        </p:txBody>
      </p:sp>
    </p:spTree>
    <p:extLst>
      <p:ext uri="{BB962C8B-B14F-4D97-AF65-F5344CB8AC3E}">
        <p14:creationId xmlns:p14="http://schemas.microsoft.com/office/powerpoint/2010/main" val="278441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9327C-EB5C-2DE7-171A-1FE12BEA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15F29-D3A4-5AE1-985D-64DA3587B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195F4-38C9-595C-B1D0-F30067A5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7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A3F4D-0E38-6D47-05F3-6AB2488ADC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7958" y="167417"/>
            <a:ext cx="11576083" cy="652316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1DA70E6-5168-DDF5-2DA5-300A7D5304C9}"/>
              </a:ext>
            </a:extLst>
          </p:cNvPr>
          <p:cNvSpPr/>
          <p:nvPr/>
        </p:nvSpPr>
        <p:spPr>
          <a:xfrm>
            <a:off x="4443411" y="4952999"/>
            <a:ext cx="5514975" cy="12858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Edit mode: Move cursor to the borders to see:</a:t>
            </a:r>
            <a:br>
              <a:rPr lang="en-GB" dirty="0"/>
            </a:br>
            <a:r>
              <a:rPr lang="en-GB" dirty="0"/>
              <a:t>Tools, Filmstrip, Properties &amp; Toolbar.</a:t>
            </a:r>
          </a:p>
        </p:txBody>
      </p:sp>
    </p:spTree>
    <p:extLst>
      <p:ext uri="{BB962C8B-B14F-4D97-AF65-F5344CB8AC3E}">
        <p14:creationId xmlns:p14="http://schemas.microsoft.com/office/powerpoint/2010/main" val="2690350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4574D-D447-9DFB-915F-E3E658DC9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674F84-6496-82C0-BA92-5F0D6A95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IrfanView</a:t>
            </a:r>
            <a:endParaRPr lang="en-GB" dirty="0"/>
          </a:p>
        </p:txBody>
      </p:sp>
      <p:pic>
        <p:nvPicPr>
          <p:cNvPr id="150" name="Picture Placeholder 149">
            <a:extLst>
              <a:ext uri="{FF2B5EF4-FFF2-40B4-BE49-F238E27FC236}">
                <a16:creationId xmlns:a16="http://schemas.microsoft.com/office/drawing/2014/main" id="{2F7DA4FC-AA27-7C4B-B190-631F8CFAA4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D3664-404B-9794-B985-34DB4C03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0DE59-63B6-2BE9-C4D6-EFB6A9E1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8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BA04D68-70D8-4F39-6156-E93F11BD0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A4E81212-F42F-BF42-67C4-F88392922E04}"/>
              </a:ext>
            </a:extLst>
          </p:cNvPr>
          <p:cNvSpPr txBox="1">
            <a:spLocks/>
          </p:cNvSpPr>
          <p:nvPr/>
        </p:nvSpPr>
        <p:spPr>
          <a:xfrm>
            <a:off x="4547753" y="755410"/>
            <a:ext cx="6694678" cy="2151913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Simple design and Functionality. Works on older PCs.</a:t>
            </a:r>
          </a:p>
          <a:p>
            <a:r>
              <a:rPr lang="en-GB" dirty="0"/>
              <a:t>Resize, slideshow.</a:t>
            </a:r>
          </a:p>
          <a:p>
            <a:r>
              <a:rPr lang="en-GB" dirty="0"/>
              <a:t>Photo editor: Crop, Red-eye,</a:t>
            </a:r>
            <a:br>
              <a:rPr lang="en-GB" dirty="0"/>
            </a:br>
            <a:r>
              <a:rPr lang="en-GB" dirty="0"/>
              <a:t>Colour Adjustments: levels, curves, sharpen/blur, greyscale etc</a:t>
            </a:r>
          </a:p>
          <a:p>
            <a:r>
              <a:rPr lang="en-GB" dirty="0"/>
              <a:t>Effects: Borders, watermarks, text overlay, shapes</a:t>
            </a:r>
          </a:p>
          <a:p>
            <a:r>
              <a:rPr lang="en-GB" dirty="0"/>
              <a:t>Batch processing &amp; file conversion</a:t>
            </a:r>
          </a:p>
          <a:p>
            <a:r>
              <a:rPr lang="en-GB" dirty="0"/>
              <a:t>​</a:t>
            </a:r>
          </a:p>
        </p:txBody>
      </p:sp>
      <p:pic>
        <p:nvPicPr>
          <p:cNvPr id="4" name="Picture 3" descr="A red cartoon cat with white eyes&#10;&#10;Description automatically generated">
            <a:extLst>
              <a:ext uri="{FF2B5EF4-FFF2-40B4-BE49-F238E27FC236}">
                <a16:creationId xmlns:a16="http://schemas.microsoft.com/office/drawing/2014/main" id="{217C0547-5767-A05E-9F2A-C42E3B254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7" y="3425725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79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12965-B3FB-55ED-31FF-BCD46F18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474E8-9516-35FD-3ABF-E5F64B9FB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D9F47-8C1E-338A-00C8-4388B7A37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9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ADA3AD-5353-3893-4D70-609A35FB86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192" y="167417"/>
            <a:ext cx="12157615" cy="652316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5EBE761-08B1-42D1-8C97-950176D05A17}"/>
              </a:ext>
            </a:extLst>
          </p:cNvPr>
          <p:cNvSpPr/>
          <p:nvPr/>
        </p:nvSpPr>
        <p:spPr>
          <a:xfrm>
            <a:off x="5857874" y="4000500"/>
            <a:ext cx="3228975" cy="1000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/>
              <a:t>IrfanView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887353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55A15-12E8-E7FB-9E7D-09B7EAA14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7CC04-95AE-E7FF-776E-4ABD4FAD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3A901-77EF-DA96-DF6C-0D0513258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10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8D26F2-3210-08E5-E71A-B0CA9335B9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192" y="174240"/>
            <a:ext cx="12157615" cy="650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97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BB358-1984-0227-11CE-FEFDCBA92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10C97-619A-989E-DC65-823714C0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XnView</a:t>
            </a:r>
            <a:r>
              <a:rPr lang="en-GB" dirty="0"/>
              <a:t> MP</a:t>
            </a:r>
          </a:p>
        </p:txBody>
      </p:sp>
      <p:pic>
        <p:nvPicPr>
          <p:cNvPr id="150" name="Picture Placeholder 149">
            <a:extLst>
              <a:ext uri="{FF2B5EF4-FFF2-40B4-BE49-F238E27FC236}">
                <a16:creationId xmlns:a16="http://schemas.microsoft.com/office/drawing/2014/main" id="{E239E280-E8EE-DDB8-854B-9FB83C7408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D6384-2286-F6DD-DE89-2AB8FB4A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B12BA-3349-1BCE-31A7-E4660064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11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BBECD83-3D17-B9C7-E890-9C217B652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EB6AE150-8019-674C-2FA1-7E464D7B4E11}"/>
              </a:ext>
            </a:extLst>
          </p:cNvPr>
          <p:cNvSpPr txBox="1">
            <a:spLocks/>
          </p:cNvSpPr>
          <p:nvPr/>
        </p:nvSpPr>
        <p:spPr>
          <a:xfrm>
            <a:off x="4571198" y="638177"/>
            <a:ext cx="6401601" cy="2409824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Fairly lightweight program with simple functionality.  </a:t>
            </a:r>
          </a:p>
          <a:p>
            <a:r>
              <a:rPr lang="en-GB" dirty="0"/>
              <a:t>Resize, slideshow.</a:t>
            </a:r>
          </a:p>
          <a:p>
            <a:r>
              <a:rPr lang="en-GB" dirty="0"/>
              <a:t>Photo editor: Crop, Red-eye.</a:t>
            </a:r>
            <a:br>
              <a:rPr lang="en-GB" dirty="0"/>
            </a:br>
            <a:r>
              <a:rPr lang="en-GB" dirty="0"/>
              <a:t>Colour Adjustments: levels, curves, sharpen/blur, greyscale etc.</a:t>
            </a:r>
          </a:p>
          <a:p>
            <a:r>
              <a:rPr lang="en-GB" dirty="0"/>
              <a:t>Effects: Borders, watermarks, Lens, Oil Painting etc</a:t>
            </a:r>
          </a:p>
          <a:p>
            <a:r>
              <a:rPr lang="en-GB" dirty="0"/>
              <a:t>Batch processing &amp; file conversion</a:t>
            </a:r>
          </a:p>
          <a:p>
            <a:r>
              <a:rPr lang="en-GB" dirty="0"/>
              <a:t>​</a:t>
            </a:r>
          </a:p>
        </p:txBody>
      </p:sp>
      <p:pic>
        <p:nvPicPr>
          <p:cNvPr id="4" name="Picture 3" descr="A spiral in a shape of a sun&#10;&#10;Description automatically generated">
            <a:extLst>
              <a:ext uri="{FF2B5EF4-FFF2-40B4-BE49-F238E27FC236}">
                <a16:creationId xmlns:a16="http://schemas.microsoft.com/office/drawing/2014/main" id="{B41C6532-E7D5-FDBE-F499-B438027F0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7" y="3206128"/>
            <a:ext cx="3150222" cy="315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17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02061-D6D5-CC32-F8F7-166E3C59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6242B-5A3B-D284-EB5F-00B16DD1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1E3F3-34DB-35F3-791C-4D1A2494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12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A36373-521A-A416-5197-9EE9C0AC54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192" y="185489"/>
            <a:ext cx="12157615" cy="648701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A387367-E48E-5FAC-FB3B-8E11D0074AFF}"/>
              </a:ext>
            </a:extLst>
          </p:cNvPr>
          <p:cNvSpPr/>
          <p:nvPr/>
        </p:nvSpPr>
        <p:spPr>
          <a:xfrm>
            <a:off x="3505199" y="1685925"/>
            <a:ext cx="3228975" cy="1000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/>
              <a:t>XnView</a:t>
            </a:r>
            <a:r>
              <a:rPr lang="en-GB" sz="4000" dirty="0"/>
              <a:t> MP</a:t>
            </a:r>
          </a:p>
        </p:txBody>
      </p:sp>
    </p:spTree>
    <p:extLst>
      <p:ext uri="{BB962C8B-B14F-4D97-AF65-F5344CB8AC3E}">
        <p14:creationId xmlns:p14="http://schemas.microsoft.com/office/powerpoint/2010/main" val="38968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EA556-04C5-7EEE-4DC6-74A284E9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C6338A-8BC2-EC09-7122-8B7A01D3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60FB3-2C27-750C-2FA8-642845D3A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13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17F731-7AD5-07BF-F814-F8CBDE000A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192" y="185489"/>
            <a:ext cx="12157615" cy="6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F2AC-3983-064F-70CC-6AC373DB1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CBA6707-D516-8FCC-FC0B-874DFBC9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digiKam</a:t>
            </a:r>
            <a:endParaRPr lang="en-GB" dirty="0"/>
          </a:p>
        </p:txBody>
      </p:sp>
      <p:pic>
        <p:nvPicPr>
          <p:cNvPr id="150" name="Picture Placeholder 149">
            <a:extLst>
              <a:ext uri="{FF2B5EF4-FFF2-40B4-BE49-F238E27FC236}">
                <a16:creationId xmlns:a16="http://schemas.microsoft.com/office/drawing/2014/main" id="{C682E574-B936-1B7E-1B31-526AE26C62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2E9020-3AEC-C252-968D-57C6CDD28D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D987B0-9499-C85B-6FEC-07E948AF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14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AF92E67-467F-58D2-C1A5-CD43D22D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4438A1-F50A-8A13-15B6-B2EC1CA20795}"/>
              </a:ext>
            </a:extLst>
          </p:cNvPr>
          <p:cNvSpPr/>
          <p:nvPr/>
        </p:nvSpPr>
        <p:spPr>
          <a:xfrm>
            <a:off x="4443047" y="2740324"/>
            <a:ext cx="7099052" cy="10279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1A47E543-806B-0764-0ECD-0558E0AAEFB8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323043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Open source software.</a:t>
            </a:r>
          </a:p>
          <a:p>
            <a:r>
              <a:rPr lang="en-GB" dirty="0"/>
              <a:t>Requires a little setting up. 4 Databases.</a:t>
            </a:r>
          </a:p>
          <a:p>
            <a:r>
              <a:rPr lang="en-GB" b="1" dirty="0"/>
              <a:t>Comprehensive</a:t>
            </a:r>
            <a:r>
              <a:rPr lang="en-GB" dirty="0"/>
              <a:t> Photo Management with </a:t>
            </a:r>
            <a:r>
              <a:rPr lang="en-GB" b="1" dirty="0"/>
              <a:t>advanced</a:t>
            </a:r>
            <a:r>
              <a:rPr lang="en-GB" dirty="0"/>
              <a:t> editing capabilities</a:t>
            </a:r>
          </a:p>
          <a:p>
            <a:r>
              <a:rPr lang="en-GB" dirty="0"/>
              <a:t>Extensive use of Albums, tagging &amp; filtering to organise/find photos.</a:t>
            </a:r>
          </a:p>
          <a:p>
            <a:r>
              <a:rPr lang="en-GB" dirty="0"/>
              <a:t>Add in addition plugins for extra functionality.</a:t>
            </a:r>
          </a:p>
          <a:p>
            <a:r>
              <a:rPr lang="en-GB" dirty="0"/>
              <a:t>Face recognition</a:t>
            </a:r>
          </a:p>
          <a:p>
            <a:r>
              <a:rPr lang="en-GB" dirty="0"/>
              <a:t>Read the documentation for help.</a:t>
            </a:r>
            <a:br>
              <a:rPr lang="en-GB" dirty="0"/>
            </a:br>
            <a:r>
              <a:rPr lang="en-GB" dirty="0"/>
              <a:t>Includes standalone </a:t>
            </a:r>
            <a:r>
              <a:rPr lang="en-GB" dirty="0" err="1"/>
              <a:t>Showfoto</a:t>
            </a:r>
            <a:r>
              <a:rPr lang="en-GB" dirty="0"/>
              <a:t> – advanced image editing.</a:t>
            </a:r>
          </a:p>
          <a:p>
            <a:r>
              <a:rPr lang="en-GB" dirty="0"/>
              <a:t>​</a:t>
            </a:r>
          </a:p>
        </p:txBody>
      </p:sp>
      <p:pic>
        <p:nvPicPr>
          <p:cNvPr id="6" name="Picture 5" descr="A camera lens with a circular lens&#10;&#10;Description automatically generated">
            <a:extLst>
              <a:ext uri="{FF2B5EF4-FFF2-40B4-BE49-F238E27FC236}">
                <a16:creationId xmlns:a16="http://schemas.microsoft.com/office/drawing/2014/main" id="{F34F1842-6895-A929-0B38-C59E69664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877" y="3902688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977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A5DB-D654-40AF-01BB-657A18E7F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99CCD-13AE-D981-371E-3CDB6F77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A87DB-3C58-B3B3-BEA9-3F578E47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15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5066CA-2CB6-5333-264C-1A6CF30E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497" y="185489"/>
            <a:ext cx="12141005" cy="648701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750647-E105-B513-0740-82757E3B98A1}"/>
              </a:ext>
            </a:extLst>
          </p:cNvPr>
          <p:cNvSpPr/>
          <p:nvPr/>
        </p:nvSpPr>
        <p:spPr>
          <a:xfrm>
            <a:off x="7172324" y="3676650"/>
            <a:ext cx="3228975" cy="1000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/>
              <a:t>DigiKam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95749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6A3E5-09FA-C067-0E8B-43343B43E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827BD-09BC-F2D2-1077-97504608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FA8-80FB-B26E-2DAB-E268EC2F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16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EAEE83-73DC-DDF6-0BA1-BC105A42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497" y="191989"/>
            <a:ext cx="12141005" cy="647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536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E18CA-AF96-2746-4A41-1CE4E00BD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52F14-560C-B5D7-64C1-7560B1BF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890BA-AE68-1AE5-3A8D-B10FB74CB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17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7F8B59-AE7C-FC15-20DC-55F299F28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927" y="191989"/>
            <a:ext cx="12100145" cy="647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33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F961-C97D-352D-B0AD-C0C6B94C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CED2F-BF72-AB38-4F26-CF7ECFE34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D5C15-C15A-705D-01C9-E59208B92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18</a:t>
            </a:fld>
            <a:endParaRPr lang="en-GB" noProof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766D034-3BDC-F157-EE0C-53C6CB07D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58" y="0"/>
            <a:ext cx="10729884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7DB209-6828-AF37-AFCF-92183709D60D}"/>
              </a:ext>
            </a:extLst>
          </p:cNvPr>
          <p:cNvSpPr/>
          <p:nvPr/>
        </p:nvSpPr>
        <p:spPr>
          <a:xfrm>
            <a:off x="0" y="5665694"/>
            <a:ext cx="12192000" cy="1192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B0DE46-E8CE-7B0A-0BA0-A35D6D27710A}"/>
              </a:ext>
            </a:extLst>
          </p:cNvPr>
          <p:cNvSpPr/>
          <p:nvPr/>
        </p:nvSpPr>
        <p:spPr>
          <a:xfrm>
            <a:off x="731058" y="2868706"/>
            <a:ext cx="1671483" cy="5602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381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403C8-0886-AC2B-29C6-08C851309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271E8-3349-20F0-9052-7478FE0F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F07BD-7A53-5567-F6F3-648AE728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19</a:t>
            </a:fld>
            <a:endParaRPr lang="en-GB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0A1EDD-1550-21C8-1440-35609B80C0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927" y="202883"/>
            <a:ext cx="12100145" cy="645223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B6EC295-AF72-713D-33E8-24E43301BE07}"/>
              </a:ext>
            </a:extLst>
          </p:cNvPr>
          <p:cNvSpPr/>
          <p:nvPr/>
        </p:nvSpPr>
        <p:spPr>
          <a:xfrm>
            <a:off x="8124825" y="4696557"/>
            <a:ext cx="3228975" cy="1000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/>
              <a:t>Showfoto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531729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62A1D-CAAE-FA11-4BB2-872443C60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nguins with a baby penguin&#10;&#10;Description automatically generated">
            <a:extLst>
              <a:ext uri="{FF2B5EF4-FFF2-40B4-BE49-F238E27FC236}">
                <a16:creationId xmlns:a16="http://schemas.microsoft.com/office/drawing/2014/main" id="{98068316-E1AF-4561-4FCA-B84975B95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14" y="937845"/>
            <a:ext cx="3716932" cy="5522083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ECF33E7-4D72-BE7F-704D-D7D3B5AB4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PhotoPrism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E16FB-9D4C-EC7A-6A6F-CA8A01F86C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18265-E754-B272-1B52-12124797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20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44C35A4-EA3C-073A-7DDE-8D0FD532E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95DD1F84-FC07-AB3C-AA6B-698DA01E8CB9}"/>
              </a:ext>
            </a:extLst>
          </p:cNvPr>
          <p:cNvSpPr txBox="1">
            <a:spLocks/>
          </p:cNvSpPr>
          <p:nvPr/>
        </p:nvSpPr>
        <p:spPr>
          <a:xfrm>
            <a:off x="4371176" y="705421"/>
            <a:ext cx="6982624" cy="413438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Open source software viewer.  Needs setting up.</a:t>
            </a:r>
          </a:p>
          <a:p>
            <a:r>
              <a:rPr lang="en-GB" dirty="0" err="1"/>
              <a:t>PhotoPrism</a:t>
            </a:r>
            <a:r>
              <a:rPr lang="en-GB" dirty="0"/>
              <a:t>® is an AI-Powered Photos App for the Decentralized Web.</a:t>
            </a:r>
            <a:br>
              <a:rPr lang="en-GB" dirty="0"/>
            </a:br>
            <a:r>
              <a:rPr lang="en-GB" dirty="0"/>
              <a:t>It makes use of the latest technologies to tag and find pictures automatically without getting in your way. You can run it at home, on a private server, or in the cloud.</a:t>
            </a:r>
          </a:p>
          <a:p>
            <a:r>
              <a:rPr lang="en-GB" dirty="0"/>
              <a:t>Face recognition</a:t>
            </a:r>
            <a:br>
              <a:rPr lang="en-GB" dirty="0"/>
            </a:br>
            <a:r>
              <a:rPr lang="en-GB" dirty="0"/>
              <a:t>Map &amp; Places. Shared Albums.</a:t>
            </a:r>
            <a:br>
              <a:rPr lang="en-GB" dirty="0"/>
            </a:br>
            <a:r>
              <a:rPr lang="en-GB" dirty="0"/>
              <a:t>A good online demo</a:t>
            </a:r>
          </a:p>
          <a:p>
            <a:r>
              <a:rPr lang="en-GB" dirty="0"/>
              <a:t>Needs a server if you want it online: </a:t>
            </a:r>
            <a:br>
              <a:rPr lang="en-GB" dirty="0"/>
            </a:br>
            <a:r>
              <a:rPr lang="en-GB" dirty="0"/>
              <a:t>Online from $5:00 per month ​Or local to your PC</a:t>
            </a:r>
          </a:p>
          <a:p>
            <a:endParaRPr lang="en-GB" dirty="0"/>
          </a:p>
          <a:p>
            <a:r>
              <a:rPr lang="en-GB" dirty="0"/>
              <a:t>See https://www.photoprism.app/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6586A97-3215-F1B8-BFCB-8E47F3A91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5850" y="3425725"/>
            <a:ext cx="2552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60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8D3E-34E3-E8F4-7E67-8BC9A156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2BA44-1FB0-CB88-5A28-59C9D4BB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2CE81-CF36-508E-AC5D-5B28AC37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21</a:t>
            </a:fld>
            <a:endParaRPr lang="en-GB" noProof="0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684F13B-75FD-2D22-6220-604F5C8A5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55" y="80495"/>
            <a:ext cx="11574490" cy="669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59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646C9-FDDA-766C-F2E6-CB3451B51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DB355B4-716E-C5C0-CB42-C70619584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qView</a:t>
            </a:r>
            <a:br>
              <a:rPr lang="en-GB" dirty="0"/>
            </a:br>
            <a:endParaRPr lang="en-GB" dirty="0"/>
          </a:p>
        </p:txBody>
      </p:sp>
      <p:pic>
        <p:nvPicPr>
          <p:cNvPr id="150" name="Picture Placeholder 149" descr="Two people talking in front of a window and a laptop">
            <a:extLst>
              <a:ext uri="{FF2B5EF4-FFF2-40B4-BE49-F238E27FC236}">
                <a16:creationId xmlns:a16="http://schemas.microsoft.com/office/drawing/2014/main" id="{EF699B73-8C4E-88B2-8EA6-AB74464A252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EA1D-8B7C-1749-B0A4-5DA3A3B0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6E5E6-987A-B6F5-9A42-F37D495F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22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DD71122-458C-6347-37F4-10AA8650A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B9324134-62F4-AC03-0B24-844A084E22F5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289559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F257FE93-6D6A-C8ED-B3B7-A7D628EEAE17}"/>
              </a:ext>
            </a:extLst>
          </p:cNvPr>
          <p:cNvSpPr txBox="1">
            <a:spLocks/>
          </p:cNvSpPr>
          <p:nvPr/>
        </p:nvSpPr>
        <p:spPr>
          <a:xfrm>
            <a:off x="4723598" y="790577"/>
            <a:ext cx="6982624" cy="1227614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 simplest viewer available? </a:t>
            </a:r>
          </a:p>
          <a:p>
            <a:r>
              <a:rPr lang="en-GB" dirty="0"/>
              <a:t>Open a photo at a time</a:t>
            </a:r>
          </a:p>
          <a:p>
            <a:r>
              <a:rPr lang="en-GB" dirty="0"/>
              <a:t>Slideshow shows all photos in that directory</a:t>
            </a:r>
          </a:p>
        </p:txBody>
      </p:sp>
    </p:spTree>
    <p:extLst>
      <p:ext uri="{BB962C8B-B14F-4D97-AF65-F5344CB8AC3E}">
        <p14:creationId xmlns:p14="http://schemas.microsoft.com/office/powerpoint/2010/main" val="2587710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5C3D-C25B-13AF-12BD-7BBD85B57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A4273-DCC1-69E3-DF48-AB4CED30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5DD53-D7D1-A22F-ECFE-06BA36980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23</a:t>
            </a:fld>
            <a:endParaRPr lang="en-GB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A3F8EC-E9D8-FFF8-AC4F-CC31A0D022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8755" y="345286"/>
            <a:ext cx="11574490" cy="61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28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3B0DA-463E-AA33-5842-530E0E4F0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A14838-8409-713B-707C-AE9291D02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137" y="1360309"/>
            <a:ext cx="2909309" cy="65788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 err="1"/>
              <a:t>WidsMob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Viewer Pro</a:t>
            </a:r>
            <a:br>
              <a:rPr lang="en-GB" dirty="0"/>
            </a:br>
            <a:endParaRPr lang="en-GB" dirty="0"/>
          </a:p>
        </p:txBody>
      </p:sp>
      <p:pic>
        <p:nvPicPr>
          <p:cNvPr id="150" name="Picture Placeholder 149" descr="Two people talking in front of a window and a laptop">
            <a:extLst>
              <a:ext uri="{FF2B5EF4-FFF2-40B4-BE49-F238E27FC236}">
                <a16:creationId xmlns:a16="http://schemas.microsoft.com/office/drawing/2014/main" id="{4D57099B-97B1-C92F-ABC9-3445363A9E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5DAEE5-686D-9D33-5386-B63AD673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255B0-AC44-BFFC-EA0E-EAA0ED71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24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23AD50B-91D9-0847-5703-F3DBE93F7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EB8819F7-53D8-0E06-2833-3F9EB1287BCE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289559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9D8FD3F1-87AB-FCAD-1017-0E77554FC437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3560845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04E6AC07-6997-A75F-306A-3FDC925D84E3}"/>
              </a:ext>
            </a:extLst>
          </p:cNvPr>
          <p:cNvSpPr txBox="1">
            <a:spLocks/>
          </p:cNvSpPr>
          <p:nvPr/>
        </p:nvSpPr>
        <p:spPr>
          <a:xfrm>
            <a:off x="4723598" y="790577"/>
            <a:ext cx="6982624" cy="797592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Free trial. Lifetime license $45.99</a:t>
            </a:r>
          </a:p>
          <a:p>
            <a:r>
              <a:rPr lang="en-GB" dirty="0"/>
              <a:t>Viewer Only</a:t>
            </a:r>
          </a:p>
        </p:txBody>
      </p:sp>
      <p:pic>
        <p:nvPicPr>
          <p:cNvPr id="8" name="Picture 7" descr="A logo of a camera lens&#10;&#10;Description automatically generated">
            <a:extLst>
              <a:ext uri="{FF2B5EF4-FFF2-40B4-BE49-F238E27FC236}">
                <a16:creationId xmlns:a16="http://schemas.microsoft.com/office/drawing/2014/main" id="{F59BD2DC-1B55-3B80-AF33-20F9AFE47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100" y="2463274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30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1665C-2835-0E7B-CDDF-6B7F99B63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ACE9B-9CE8-37B0-A59C-522113722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8/05/20XX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A9B72-59F8-5E56-7158-FC23DC70D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8D65601-5AE2-46FC-B138-694DDD2B510D}" type="slidenum">
              <a:rPr lang="en-GB" noProof="0" smtClean="0"/>
              <a:pPr rtl="0"/>
              <a:t>25</a:t>
            </a:fld>
            <a:endParaRPr lang="en-GB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29209C-4DE3-3791-2EF8-60311A4C0A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8755" y="345286"/>
            <a:ext cx="11574490" cy="616742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A5D17F-5247-ED61-C947-61523E23BEB5}"/>
              </a:ext>
            </a:extLst>
          </p:cNvPr>
          <p:cNvSpPr/>
          <p:nvPr/>
        </p:nvSpPr>
        <p:spPr>
          <a:xfrm>
            <a:off x="5857874" y="3729790"/>
            <a:ext cx="3228975" cy="127083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/>
              <a:t>WidsMob</a:t>
            </a:r>
            <a:r>
              <a:rPr lang="en-GB" sz="4000" dirty="0"/>
              <a:t> Viewer Pro</a:t>
            </a:r>
          </a:p>
        </p:txBody>
      </p:sp>
    </p:spTree>
    <p:extLst>
      <p:ext uri="{BB962C8B-B14F-4D97-AF65-F5344CB8AC3E}">
        <p14:creationId xmlns:p14="http://schemas.microsoft.com/office/powerpoint/2010/main" val="1067391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F615C-C92C-3C8E-EC3B-5772029FD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3ECEBD3-1707-1DE2-C152-8AD7ED7E3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289" y="1428093"/>
            <a:ext cx="2909309" cy="1198406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 dirty="0"/>
              <a:t>Endless Slideshow screensaver</a:t>
            </a:r>
            <a:br>
              <a:rPr lang="en-GB" dirty="0"/>
            </a:br>
            <a:endParaRPr lang="en-GB" dirty="0"/>
          </a:p>
        </p:txBody>
      </p:sp>
      <p:pic>
        <p:nvPicPr>
          <p:cNvPr id="150" name="Picture Placeholder 149" descr="Two people talking in front of a window and a laptop">
            <a:extLst>
              <a:ext uri="{FF2B5EF4-FFF2-40B4-BE49-F238E27FC236}">
                <a16:creationId xmlns:a16="http://schemas.microsoft.com/office/drawing/2014/main" id="{D0E4565A-9705-7D20-A831-A7136A7612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5752"/>
            <a:ext cx="12192000" cy="4062247"/>
          </a:xfr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74A776-DD9B-F70A-ED8B-423CBFEA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587CB-3A42-F283-F5F4-B44CEE4D4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26</a:t>
            </a:fld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CE85FAC-5E76-0331-47DE-47D53D68B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Content Placeholder 16">
            <a:extLst>
              <a:ext uri="{FF2B5EF4-FFF2-40B4-BE49-F238E27FC236}">
                <a16:creationId xmlns:a16="http://schemas.microsoft.com/office/drawing/2014/main" id="{7E63B713-14FE-2A81-94A1-14B0E3E567F8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2895599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" name="Content Placeholder 16">
            <a:extLst>
              <a:ext uri="{FF2B5EF4-FFF2-40B4-BE49-F238E27FC236}">
                <a16:creationId xmlns:a16="http://schemas.microsoft.com/office/drawing/2014/main" id="{B4A1E1C1-7E6A-F163-580E-3D99337108C4}"/>
              </a:ext>
            </a:extLst>
          </p:cNvPr>
          <p:cNvSpPr txBox="1">
            <a:spLocks/>
          </p:cNvSpPr>
          <p:nvPr/>
        </p:nvSpPr>
        <p:spPr>
          <a:xfrm>
            <a:off x="4571198" y="638176"/>
            <a:ext cx="6982624" cy="3560845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7053DAC7-9D30-00E1-D8EB-6E1D332D6124}"/>
              </a:ext>
            </a:extLst>
          </p:cNvPr>
          <p:cNvSpPr txBox="1">
            <a:spLocks/>
          </p:cNvSpPr>
          <p:nvPr/>
        </p:nvSpPr>
        <p:spPr>
          <a:xfrm>
            <a:off x="4723598" y="790576"/>
            <a:ext cx="6982624" cy="2749747"/>
          </a:xfrm>
          <a:prstGeom prst="rect">
            <a:avLst/>
          </a:prstGeom>
        </p:spPr>
        <p:txBody>
          <a:bodyPr rtlCol="0" anchor="ctr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Windows Screensaver</a:t>
            </a:r>
          </a:p>
          <a:p>
            <a:r>
              <a:rPr lang="en-GB" dirty="0"/>
              <a:t>Up to 20 pictures per monitor</a:t>
            </a:r>
          </a:p>
          <a:p>
            <a:r>
              <a:rPr lang="en-GB" dirty="0"/>
              <a:t>Transition effects</a:t>
            </a:r>
          </a:p>
          <a:p>
            <a:r>
              <a:rPr lang="en-GB" dirty="0"/>
              <a:t>Overlay text</a:t>
            </a:r>
          </a:p>
          <a:p>
            <a:r>
              <a:rPr lang="en-GB" dirty="0"/>
              <a:t>Option to play music</a:t>
            </a:r>
          </a:p>
          <a:p>
            <a:r>
              <a:rPr lang="en-GB" dirty="0"/>
              <a:t>Pro version available</a:t>
            </a:r>
          </a:p>
          <a:p>
            <a:r>
              <a:rPr lang="en-GB" dirty="0"/>
              <a:t>I love it.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0A709C-EE50-4B01-08DF-0807B885DD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49716" y="315205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96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Placeholder 94" descr="Two people standing facing a crowd of people sitting">
            <a:extLst>
              <a:ext uri="{FF2B5EF4-FFF2-40B4-BE49-F238E27FC236}">
                <a16:creationId xmlns:a16="http://schemas.microsoft.com/office/drawing/2014/main" id="{3FF8EFA2-0949-401A-811D-D6897A5093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</p:spPr>
      </p:pic>
      <p:sp>
        <p:nvSpPr>
          <p:cNvPr id="8" name="Rectangle 7" descr="Two people standing facing a crowd of people sitting">
            <a:extLst>
              <a:ext uri="{FF2B5EF4-FFF2-40B4-BE49-F238E27FC236}">
                <a16:creationId xmlns:a16="http://schemas.microsoft.com/office/drawing/2014/main" id="{594535C4-A78A-4A5A-9C2E-74F1F35654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4495366-EE59-449D-B7FC-B98DC2FE6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05107" y="3055535"/>
            <a:ext cx="7981786" cy="2609103"/>
          </a:xfrm>
        </p:spPr>
        <p:txBody>
          <a:bodyPr rtlCol="0"/>
          <a:lstStyle/>
          <a:p>
            <a:pPr rtl="0"/>
            <a:r>
              <a:rPr lang="en-GB" dirty="0"/>
              <a:t>Does anyone have any Questions?  Or want to try some of these programmes, most are on my laptop here​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33799A4-8798-4781-8D28-35CC07B11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9180" y="3069456"/>
            <a:ext cx="438150" cy="247650"/>
          </a:xfrm>
          <a:prstGeom prst="rect">
            <a:avLst/>
          </a:prstGeom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4C50844-6236-4709-89E7-EDEB32935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29759" y="3219972"/>
            <a:ext cx="696047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5BA509-DAAD-4388-BA81-0E36F410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21 Jan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A85B3-E03B-45D8-B73E-4D8A1C3DB7F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0A4C6-E394-4175-B209-3CE54B720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27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BB22417-84FC-CD0A-389D-0BF53466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197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F1944A9-FD87-4ADB-BC13-44BB7AD0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1005213" y="4932422"/>
            <a:ext cx="2635209" cy="52370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Hypothesis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A3B8B57-53E4-4533-98FE-DA8FC4A5684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47641" y="1193612"/>
            <a:ext cx="3513083" cy="1400506"/>
          </a:xfrm>
        </p:spPr>
        <p:txBody>
          <a:bodyPr rtlCol="0"/>
          <a:lstStyle/>
          <a:p>
            <a:pPr rtl="0"/>
            <a:r>
              <a:rPr lang="en-GB"/>
              <a:t>Contoso’s technology helps people and businesses communicate efficiently through a virtual world.​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9E9DD8A-3636-40F3-B90A-638534A1C5F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747641" y="4120055"/>
            <a:ext cx="3513083" cy="1185839"/>
          </a:xfrm>
        </p:spPr>
        <p:txBody>
          <a:bodyPr rtlCol="0"/>
          <a:lstStyle/>
          <a:p>
            <a:pPr rtl="0"/>
            <a:r>
              <a:rPr lang="en-GB"/>
              <a:t>Virtual communication will be more common in the next 5 years. ​</a:t>
            </a:r>
          </a:p>
          <a:p>
            <a:pPr rtl="0"/>
            <a:r>
              <a:rPr lang="en-GB"/>
              <a:t>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1DECE2-F5B0-4F58-B516-6473B15D9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D41EE-C782-4F2D-90DF-C2FD4A0BC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F5660-F6B8-485C-94CC-0A8868506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41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69">
            <a:extLst>
              <a:ext uri="{FF2B5EF4-FFF2-40B4-BE49-F238E27FC236}">
                <a16:creationId xmlns:a16="http://schemas.microsoft.com/office/drawing/2014/main" id="{0E5B711B-1FB9-410F-85EA-CD7D435A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Percentage of communication tools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48CC941-7974-4E89-9125-7894B65CF1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29158" y="2838122"/>
            <a:ext cx="1786759" cy="430923"/>
          </a:xfrm>
        </p:spPr>
        <p:txBody>
          <a:bodyPr rtlCol="0"/>
          <a:lstStyle/>
          <a:p>
            <a:pPr rtl="0"/>
            <a:r>
              <a:rPr lang="en-GB" dirty="0"/>
              <a:t>Text messages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0202FC6-8464-4C3A-A97B-059318AA7B1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029158" y="3379435"/>
            <a:ext cx="1786759" cy="430923"/>
          </a:xfrm>
        </p:spPr>
        <p:txBody>
          <a:bodyPr rtlCol="0"/>
          <a:lstStyle/>
          <a:p>
            <a:pPr rtl="0"/>
            <a:r>
              <a:rPr lang="en-GB" dirty="0"/>
              <a:t>Social media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E54D197-DB5B-4916-8290-50781985C9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029158" y="3928699"/>
            <a:ext cx="1786759" cy="430923"/>
          </a:xfrm>
        </p:spPr>
        <p:txBody>
          <a:bodyPr rtlCol="0"/>
          <a:lstStyle/>
          <a:p>
            <a:pPr rtl="0"/>
            <a:r>
              <a:rPr lang="en-GB" dirty="0"/>
              <a:t>Message boards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9835A6A0-CE7A-4139-A925-E2FAB1B4AC0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029158" y="4476966"/>
            <a:ext cx="1786759" cy="430923"/>
          </a:xfrm>
        </p:spPr>
        <p:txBody>
          <a:bodyPr rtlCol="0"/>
          <a:lstStyle/>
          <a:p>
            <a:pPr rtl="0"/>
            <a:r>
              <a:rPr lang="en-GB" dirty="0"/>
              <a:t>Virtual reality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245475-1B71-4703-9CF9-FEAF0660FB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98588" y="1307183"/>
            <a:ext cx="1783393" cy="1783055"/>
          </a:xfrm>
        </p:spPr>
        <p:txBody>
          <a:bodyPr rtlCol="0"/>
          <a:lstStyle/>
          <a:p>
            <a:pPr rtl="0"/>
            <a:r>
              <a:rPr lang="en-GB" dirty="0"/>
              <a:t>9%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4AE5D9-247F-4825-9722-831B6BACD7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98588" y="3703828"/>
            <a:ext cx="1783393" cy="1783055"/>
          </a:xfrm>
        </p:spPr>
        <p:txBody>
          <a:bodyPr rtlCol="0"/>
          <a:lstStyle/>
          <a:p>
            <a:pPr rtl="0"/>
            <a:r>
              <a:rPr lang="en-GB" dirty="0"/>
              <a:t>23%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B770995-5DE1-4FE3-943D-2F759408E7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33309" y="1307183"/>
            <a:ext cx="1783393" cy="1783055"/>
          </a:xfrm>
        </p:spPr>
        <p:txBody>
          <a:bodyPr rtlCol="0"/>
          <a:lstStyle/>
          <a:p>
            <a:pPr rtl="0"/>
            <a:r>
              <a:rPr lang="en-GB" dirty="0"/>
              <a:t>10%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F335305-FA42-475B-AF65-FAE5AE124F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33309" y="3703828"/>
            <a:ext cx="1783393" cy="1783055"/>
          </a:xfrm>
        </p:spPr>
        <p:txBody>
          <a:bodyPr rtlCol="0"/>
          <a:lstStyle/>
          <a:p>
            <a:pPr rtl="0"/>
            <a:r>
              <a:rPr lang="en-GB" dirty="0"/>
              <a:t>58%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12CE6A6-DF77-472D-A1D1-E774E6947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2138" y="2875830"/>
            <a:ext cx="365760" cy="365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CF04AA3-DE45-473C-BCB0-FB487EE57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2138" y="3419968"/>
            <a:ext cx="365760" cy="365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D813B6D-1DAF-48CA-9640-03182B160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2138" y="3969949"/>
            <a:ext cx="365760" cy="3657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A6DA090-00E3-489F-AF35-0FE8B534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2138" y="4517499"/>
            <a:ext cx="365760" cy="3657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0DC4AF96-5F3F-49A5-BD0F-BEE2E6F08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738613"/>
              </p:ext>
            </p:extLst>
          </p:nvPr>
        </p:nvGraphicFramePr>
        <p:xfrm>
          <a:off x="5612956" y="1194331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9" name="Chart 68">
            <a:extLst>
              <a:ext uri="{FF2B5EF4-FFF2-40B4-BE49-F238E27FC236}">
                <a16:creationId xmlns:a16="http://schemas.microsoft.com/office/drawing/2014/main" id="{1FE0AF13-4574-4ECD-95F5-065A26E4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0837137"/>
              </p:ext>
            </p:extLst>
          </p:nvPr>
        </p:nvGraphicFramePr>
        <p:xfrm>
          <a:off x="8317197" y="1194331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1" name="Chart 70">
            <a:extLst>
              <a:ext uri="{FF2B5EF4-FFF2-40B4-BE49-F238E27FC236}">
                <a16:creationId xmlns:a16="http://schemas.microsoft.com/office/drawing/2014/main" id="{DFBC6C8A-B962-4A76-B3BD-D6B663485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440513"/>
              </p:ext>
            </p:extLst>
          </p:nvPr>
        </p:nvGraphicFramePr>
        <p:xfrm>
          <a:off x="5612956" y="3596071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AE955C42-2466-4683-8B3A-32F47379E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980177"/>
              </p:ext>
            </p:extLst>
          </p:nvPr>
        </p:nvGraphicFramePr>
        <p:xfrm>
          <a:off x="8317197" y="3596071"/>
          <a:ext cx="3154656" cy="21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4A231-EBE1-43E3-A79C-842314B6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8/05/20XX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EEA5F9-AB64-4410-9739-01B806447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 dirty="0"/>
              <a:t>Conference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DD176-B0F5-49FE-A0C1-060088DD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8615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BCB163A-DD49-4E4B-9289-C8ABBE6C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298" y="2063075"/>
            <a:ext cx="5257799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Making great products</a:t>
            </a:r>
          </a:p>
        </p:txBody>
      </p:sp>
      <p:pic>
        <p:nvPicPr>
          <p:cNvPr id="173" name="Picture Placeholder 172" descr="A group of people raising their hands">
            <a:extLst>
              <a:ext uri="{FF2B5EF4-FFF2-40B4-BE49-F238E27FC236}">
                <a16:creationId xmlns:a16="http://schemas.microsoft.com/office/drawing/2014/main" id="{971515B1-92BF-428B-805A-F5D553228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311899" cy="6858000"/>
          </a:xfrm>
        </p:spPr>
      </p:pic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5FB43F08-6A5D-4853-9EB0-FBB34B4D9C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37298" y="3200401"/>
            <a:ext cx="5257799" cy="1701800"/>
          </a:xfrm>
        </p:spPr>
        <p:txBody>
          <a:bodyPr rtlCol="0"/>
          <a:lstStyle/>
          <a:p>
            <a:pPr rtl="0"/>
            <a:r>
              <a:rPr lang="en-GB"/>
              <a:t>Take risks to lead in product innovation​</a:t>
            </a:r>
          </a:p>
          <a:p>
            <a:pPr rtl="0"/>
            <a:r>
              <a:rPr lang="en-GB"/>
              <a:t>Listen to customers and learn what they need​</a:t>
            </a:r>
          </a:p>
          <a:p>
            <a:pPr rtl="0"/>
            <a:r>
              <a:rPr lang="en-GB"/>
              <a:t>Test with customers until you get the product right​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619EF3-D2C1-45EC-8BA2-EEA19200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01FCE-B074-45EF-A6F9-9CD2F11C3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9C981-FFE0-4DE7-BCE3-2AFFA0D6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131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Placeholder 125" descr="A picture containing person, person, wearing glasses">
            <a:extLst>
              <a:ext uri="{FF2B5EF4-FFF2-40B4-BE49-F238E27FC236}">
                <a16:creationId xmlns:a16="http://schemas.microsoft.com/office/drawing/2014/main" id="{4A879786-6DC5-48E7-A9EF-D272F4E7CD4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347921B-775C-41FF-AD6F-5A1B2D382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755452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: Shape 48" descr="Man with black glasses smiling and looking to the left">
            <a:extLst>
              <a:ext uri="{FF2B5EF4-FFF2-40B4-BE49-F238E27FC236}">
                <a16:creationId xmlns:a16="http://schemas.microsoft.com/office/drawing/2014/main" id="{D8FB741E-E196-4ED6-96C5-60EC87B9ABC7}"/>
              </a:ext>
            </a:extLst>
          </p:cNvPr>
          <p:cNvSpPr/>
          <p:nvPr/>
        </p:nvSpPr>
        <p:spPr>
          <a:xfrm>
            <a:off x="5226244" y="-3328"/>
            <a:ext cx="6605397" cy="6860921"/>
          </a:xfrm>
          <a:custGeom>
            <a:avLst/>
            <a:gdLst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371975 w 6819900"/>
              <a:gd name="connsiteY14" fmla="*/ 742950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35617 w 6819900"/>
              <a:gd name="connsiteY14" fmla="*/ 788592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35617 w 6819900"/>
              <a:gd name="connsiteY14" fmla="*/ 788592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57650 w 6819900"/>
              <a:gd name="connsiteY15" fmla="*/ 742950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3998829 w 6819900"/>
              <a:gd name="connsiteY15" fmla="*/ 791276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4281 w 6819900"/>
              <a:gd name="connsiteY15" fmla="*/ 767113 h 6886575"/>
              <a:gd name="connsiteX16" fmla="*/ 47339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4281 w 6819900"/>
              <a:gd name="connsiteY15" fmla="*/ 767113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25565 w 6819900"/>
              <a:gd name="connsiteY15" fmla="*/ 772482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62997 w 6819900"/>
              <a:gd name="connsiteY15" fmla="*/ 802015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51312 w 6819900"/>
              <a:gd name="connsiteY15" fmla="*/ 796148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19050 h 6886575"/>
              <a:gd name="connsiteX1" fmla="*/ 1447800 w 6819900"/>
              <a:gd name="connsiteY1" fmla="*/ 714375 h 6886575"/>
              <a:gd name="connsiteX2" fmla="*/ 1447800 w 6819900"/>
              <a:gd name="connsiteY2" fmla="*/ 714375 h 6886575"/>
              <a:gd name="connsiteX3" fmla="*/ 1400175 w 6819900"/>
              <a:gd name="connsiteY3" fmla="*/ 857250 h 6886575"/>
              <a:gd name="connsiteX4" fmla="*/ 971550 w 6819900"/>
              <a:gd name="connsiteY4" fmla="*/ 790575 h 6886575"/>
              <a:gd name="connsiteX5" fmla="*/ 171450 w 6819900"/>
              <a:gd name="connsiteY5" fmla="*/ 790575 h 6886575"/>
              <a:gd name="connsiteX6" fmla="*/ 0 w 6819900"/>
              <a:gd name="connsiteY6" fmla="*/ 790575 h 6886575"/>
              <a:gd name="connsiteX7" fmla="*/ 0 w 6819900"/>
              <a:gd name="connsiteY7" fmla="*/ 6886575 h 6886575"/>
              <a:gd name="connsiteX8" fmla="*/ 6819900 w 6819900"/>
              <a:gd name="connsiteY8" fmla="*/ 6886575 h 6886575"/>
              <a:gd name="connsiteX9" fmla="*/ 6819900 w 6819900"/>
              <a:gd name="connsiteY9" fmla="*/ 1181100 h 6886575"/>
              <a:gd name="connsiteX10" fmla="*/ 5172075 w 6819900"/>
              <a:gd name="connsiteY10" fmla="*/ 828675 h 6886575"/>
              <a:gd name="connsiteX11" fmla="*/ 4991100 w 6819900"/>
              <a:gd name="connsiteY11" fmla="*/ 752475 h 6886575"/>
              <a:gd name="connsiteX12" fmla="*/ 4629150 w 6819900"/>
              <a:gd name="connsiteY12" fmla="*/ 866775 h 6886575"/>
              <a:gd name="connsiteX13" fmla="*/ 4476750 w 6819900"/>
              <a:gd name="connsiteY13" fmla="*/ 866775 h 6886575"/>
              <a:gd name="connsiteX14" fmla="*/ 4246312 w 6819900"/>
              <a:gd name="connsiteY14" fmla="*/ 780538 h 6886575"/>
              <a:gd name="connsiteX15" fmla="*/ 4042548 w 6819900"/>
              <a:gd name="connsiteY15" fmla="*/ 793214 h 6886575"/>
              <a:gd name="connsiteX16" fmla="*/ 4784725 w 6819900"/>
              <a:gd name="connsiteY16" fmla="*/ 0 h 6886575"/>
              <a:gd name="connsiteX17" fmla="*/ 1285875 w 6819900"/>
              <a:gd name="connsiteY17" fmla="*/ 19050 h 6886575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00175 w 6819900"/>
              <a:gd name="connsiteY3" fmla="*/ 860183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77637 w 6819900"/>
              <a:gd name="connsiteY3" fmla="*/ 808454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285875 w 6819900"/>
              <a:gd name="connsiteY0" fmla="*/ 219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285875 w 6819900"/>
              <a:gd name="connsiteY17" fmla="*/ 21983 h 6889508"/>
              <a:gd name="connsiteX0" fmla="*/ 1060495 w 6819900"/>
              <a:gd name="connsiteY0" fmla="*/ 12283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1060495 w 6819900"/>
              <a:gd name="connsiteY17" fmla="*/ 12283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42548 w 6819900"/>
              <a:gd name="connsiteY15" fmla="*/ 796147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429153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15401 w 6819900"/>
              <a:gd name="connsiteY15" fmla="*/ 790280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15401 w 6819900"/>
              <a:gd name="connsiteY15" fmla="*/ 790280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5161586 w 6819900"/>
              <a:gd name="connsiteY16" fmla="*/ 0 h 6889508"/>
              <a:gd name="connsiteX17" fmla="*/ 757842 w 6819900"/>
              <a:gd name="connsiteY17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4208955 w 6819900"/>
              <a:gd name="connsiteY16" fmla="*/ 648505 h 6889508"/>
              <a:gd name="connsiteX17" fmla="*/ 5161586 w 6819900"/>
              <a:gd name="connsiteY17" fmla="*/ 0 h 6889508"/>
              <a:gd name="connsiteX18" fmla="*/ 757842 w 6819900"/>
              <a:gd name="connsiteY18" fmla="*/ 9051 h 6889508"/>
              <a:gd name="connsiteX0" fmla="*/ 757842 w 6819900"/>
              <a:gd name="connsiteY0" fmla="*/ 9051 h 6889508"/>
              <a:gd name="connsiteX1" fmla="*/ 1447800 w 6819900"/>
              <a:gd name="connsiteY1" fmla="*/ 717308 h 6889508"/>
              <a:gd name="connsiteX2" fmla="*/ 1447800 w 6819900"/>
              <a:gd name="connsiteY2" fmla="*/ 717308 h 6889508"/>
              <a:gd name="connsiteX3" fmla="*/ 1395975 w 6819900"/>
              <a:gd name="connsiteY3" fmla="*/ 776122 h 6889508"/>
              <a:gd name="connsiteX4" fmla="*/ 971550 w 6819900"/>
              <a:gd name="connsiteY4" fmla="*/ 793508 h 6889508"/>
              <a:gd name="connsiteX5" fmla="*/ 171450 w 6819900"/>
              <a:gd name="connsiteY5" fmla="*/ 793508 h 6889508"/>
              <a:gd name="connsiteX6" fmla="*/ 0 w 6819900"/>
              <a:gd name="connsiteY6" fmla="*/ 793508 h 6889508"/>
              <a:gd name="connsiteX7" fmla="*/ 0 w 6819900"/>
              <a:gd name="connsiteY7" fmla="*/ 6889508 h 6889508"/>
              <a:gd name="connsiteX8" fmla="*/ 6819900 w 6819900"/>
              <a:gd name="connsiteY8" fmla="*/ 6889508 h 6889508"/>
              <a:gd name="connsiteX9" fmla="*/ 6819900 w 6819900"/>
              <a:gd name="connsiteY9" fmla="*/ 1184033 h 6889508"/>
              <a:gd name="connsiteX10" fmla="*/ 5172075 w 6819900"/>
              <a:gd name="connsiteY10" fmla="*/ 831608 h 6889508"/>
              <a:gd name="connsiteX11" fmla="*/ 4991100 w 6819900"/>
              <a:gd name="connsiteY11" fmla="*/ 755408 h 6889508"/>
              <a:gd name="connsiteX12" fmla="*/ 4629150 w 6819900"/>
              <a:gd name="connsiteY12" fmla="*/ 869708 h 6889508"/>
              <a:gd name="connsiteX13" fmla="*/ 4476750 w 6819900"/>
              <a:gd name="connsiteY13" fmla="*/ 869708 h 6889508"/>
              <a:gd name="connsiteX14" fmla="*/ 4246312 w 6819900"/>
              <a:gd name="connsiteY14" fmla="*/ 783471 h 6889508"/>
              <a:gd name="connsiteX15" fmla="*/ 4009369 w 6819900"/>
              <a:gd name="connsiteY15" fmla="*/ 784413 h 6889508"/>
              <a:gd name="connsiteX16" fmla="*/ 4139390 w 6819900"/>
              <a:gd name="connsiteY16" fmla="*/ 638840 h 6889508"/>
              <a:gd name="connsiteX17" fmla="*/ 5161586 w 6819900"/>
              <a:gd name="connsiteY17" fmla="*/ 0 h 6889508"/>
              <a:gd name="connsiteX18" fmla="*/ 757842 w 6819900"/>
              <a:gd name="connsiteY18" fmla="*/ 9051 h 6889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819900" h="6889508">
                <a:moveTo>
                  <a:pt x="757842" y="9051"/>
                </a:moveTo>
                <a:lnTo>
                  <a:pt x="1447800" y="717308"/>
                </a:lnTo>
                <a:lnTo>
                  <a:pt x="1447800" y="717308"/>
                </a:lnTo>
                <a:lnTo>
                  <a:pt x="1395975" y="776122"/>
                </a:lnTo>
                <a:lnTo>
                  <a:pt x="971550" y="793508"/>
                </a:lnTo>
                <a:lnTo>
                  <a:pt x="171450" y="793508"/>
                </a:lnTo>
                <a:lnTo>
                  <a:pt x="0" y="793508"/>
                </a:lnTo>
                <a:lnTo>
                  <a:pt x="0" y="6889508"/>
                </a:lnTo>
                <a:lnTo>
                  <a:pt x="6819900" y="6889508"/>
                </a:lnTo>
                <a:lnTo>
                  <a:pt x="6819900" y="1184033"/>
                </a:lnTo>
                <a:lnTo>
                  <a:pt x="5172075" y="831608"/>
                </a:lnTo>
                <a:lnTo>
                  <a:pt x="4991100" y="755408"/>
                </a:lnTo>
                <a:lnTo>
                  <a:pt x="4629150" y="869708"/>
                </a:lnTo>
                <a:lnTo>
                  <a:pt x="4476750" y="869708"/>
                </a:lnTo>
                <a:cubicBezTo>
                  <a:pt x="4396372" y="843647"/>
                  <a:pt x="4417595" y="766575"/>
                  <a:pt x="4246312" y="783471"/>
                </a:cubicBezTo>
                <a:lnTo>
                  <a:pt x="4009369" y="784413"/>
                </a:lnTo>
                <a:lnTo>
                  <a:pt x="4139390" y="638840"/>
                </a:lnTo>
                <a:lnTo>
                  <a:pt x="5161586" y="0"/>
                </a:lnTo>
                <a:lnTo>
                  <a:pt x="757842" y="9051"/>
                </a:lnTo>
                <a:close/>
              </a:path>
            </a:pathLst>
          </a:custGeom>
          <a:blipFill>
            <a:blip r:embed="rId4" cstate="print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B92578-BA63-47A9-A529-C8D672FC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7290" y="0"/>
            <a:ext cx="0" cy="250952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CB150D-1315-4E18-9CC3-E374E921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686" y="1516597"/>
            <a:ext cx="3980182" cy="1268810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Comparing Contoso to the competition​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668B644-7AFA-4167-9073-B9168870D2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008686" y="2921932"/>
            <a:ext cx="4114800" cy="1268810"/>
          </a:xfrm>
        </p:spPr>
        <p:txBody>
          <a:bodyPr rtlCol="0"/>
          <a:lstStyle/>
          <a:p>
            <a:pPr rtl="0"/>
            <a:r>
              <a:rPr lang="en-GB"/>
              <a:t>Contoso empowers businesses to communicate efficiently with technology that’s simple and easy to use.​</a:t>
            </a:r>
          </a:p>
          <a:p>
            <a:pPr rtl="0"/>
            <a:r>
              <a:rPr lang="en-GB"/>
              <a:t>​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DBD5CC10-FEFA-4566-B352-7ABA79D05B9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08686" y="4327267"/>
            <a:ext cx="4114800" cy="1268810"/>
          </a:xfrm>
        </p:spPr>
        <p:txBody>
          <a:bodyPr rtlCol="0"/>
          <a:lstStyle/>
          <a:p>
            <a:pPr rtl="0"/>
            <a:r>
              <a:rPr lang="en-GB"/>
              <a:t>The competition also offers similar technology, but their tools aren't user friendly.​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338E1-92A6-4B9D-9D17-A0A56340BB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B1EED4-8761-4D39-902B-6FC13A97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063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CA2FA43-F948-4BB4-B8A4-454175EB0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418" y="100579"/>
            <a:ext cx="1943381" cy="126881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History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6D2ED48-99ED-4F11-AD48-14B49AC026D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029367" y="2067200"/>
            <a:ext cx="1440088" cy="469597"/>
          </a:xfrm>
        </p:spPr>
        <p:txBody>
          <a:bodyPr rtlCol="0"/>
          <a:lstStyle/>
          <a:p>
            <a:pPr rtl="0"/>
            <a:r>
              <a:rPr lang="en-GB"/>
              <a:t>Launch Contoso​</a:t>
            </a:r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8CBCBDD7-51C5-49ED-9C76-3DE3C63BD0A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397612" y="2067200"/>
            <a:ext cx="1440088" cy="469597"/>
          </a:xfrm>
        </p:spPr>
        <p:txBody>
          <a:bodyPr rtlCol="0"/>
          <a:lstStyle/>
          <a:p>
            <a:pPr rtl="0"/>
            <a:r>
              <a:rPr lang="en-GB"/>
              <a:t>Request</a:t>
            </a:r>
          </a:p>
          <a:p>
            <a:pPr rtl="0"/>
            <a:r>
              <a:rPr lang="en-GB"/>
              <a:t>funding​</a:t>
            </a:r>
          </a:p>
        </p:txBody>
      </p:sp>
      <p:sp>
        <p:nvSpPr>
          <p:cNvPr id="117" name="Text Placeholder 116">
            <a:extLst>
              <a:ext uri="{FF2B5EF4-FFF2-40B4-BE49-F238E27FC236}">
                <a16:creationId xmlns:a16="http://schemas.microsoft.com/office/drawing/2014/main" id="{FA33186B-FB94-467D-9F33-E62281D71DF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44687" y="2067200"/>
            <a:ext cx="1440088" cy="469597"/>
          </a:xfrm>
        </p:spPr>
        <p:txBody>
          <a:bodyPr rtlCol="0"/>
          <a:lstStyle/>
          <a:p>
            <a:pPr rtl="0"/>
            <a:r>
              <a:rPr lang="en-GB"/>
              <a:t>Procure investments​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EFCCA31-EE59-42F7-ACA5-70F578D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50737" y="2579888"/>
            <a:ext cx="6313957" cy="344415"/>
            <a:chOff x="2750737" y="2675138"/>
            <a:chExt cx="6313957" cy="34441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77275F0-3E4E-4241-9387-AAB373EA5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45E95F9-3F44-4B69-8A23-7AEEEB9C7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2FAF3F8-A5C1-455D-BE81-3794D41C5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F14FB2AB-9FFF-4CFE-854A-A7FAFA46FCB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96804" y="2672211"/>
            <a:ext cx="1021001" cy="501726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D65799B-C9ED-4AF7-99B6-8AEEE40F44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12346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Jan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E7570FA-A158-46AA-B42E-A416674A8F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01761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Feb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BE9431-8784-4280-AE8C-CED8DDF9CB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91176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Mar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3CFFFAE-6814-48AE-A8A8-E6A944661D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80591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Apr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CFC5663-AFC0-4069-8980-5F1E7706ED7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10807" y="3093970"/>
            <a:ext cx="615310" cy="652276"/>
          </a:xfrm>
        </p:spPr>
        <p:txBody>
          <a:bodyPr rtlCol="0"/>
          <a:lstStyle/>
          <a:p>
            <a:pPr rtl="0"/>
            <a:r>
              <a:rPr lang="en-GB"/>
              <a:t>May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6EDAB0D-8731-4A3B-8B9A-9AC779BABA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59421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Jun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CBA1AE-49A0-4018-8A1A-B3AABAC8CF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836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Jul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13D4B13-FB8B-4D73-A905-26F8A33590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38251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Aug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084358C-9AD6-4A22-B192-4178166B87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27666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Sep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F9305E8-C40A-40BF-8B20-653B54AAFC4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817081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Oct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4E8F3B0-7E31-44F5-BA40-AE06767F32A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606496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Nov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2143E8F-5F09-445A-BC8A-0B6D9B004BB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95907" y="3093970"/>
            <a:ext cx="495300" cy="652276"/>
          </a:xfrm>
        </p:spPr>
        <p:txBody>
          <a:bodyPr rtlCol="0"/>
          <a:lstStyle/>
          <a:p>
            <a:pPr rtl="0"/>
            <a:r>
              <a:rPr lang="en-GB"/>
              <a:t>Dec</a:t>
            </a:r>
          </a:p>
        </p:txBody>
      </p:sp>
      <p:sp>
        <p:nvSpPr>
          <p:cNvPr id="154" name="Text Placeholder 153">
            <a:extLst>
              <a:ext uri="{FF2B5EF4-FFF2-40B4-BE49-F238E27FC236}">
                <a16:creationId xmlns:a16="http://schemas.microsoft.com/office/drawing/2014/main" id="{1EFAB460-4C0F-46A4-A33E-D2DC58D67EF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029367" y="3869787"/>
            <a:ext cx="1440088" cy="408780"/>
          </a:xfrm>
        </p:spPr>
        <p:txBody>
          <a:bodyPr rtlCol="0"/>
          <a:lstStyle/>
          <a:p>
            <a:pPr rtl="0"/>
            <a:r>
              <a:rPr lang="en-GB"/>
              <a:t>Hire designers​</a:t>
            </a:r>
          </a:p>
        </p:txBody>
      </p:sp>
      <p:sp>
        <p:nvSpPr>
          <p:cNvPr id="155" name="Text Placeholder 154">
            <a:extLst>
              <a:ext uri="{FF2B5EF4-FFF2-40B4-BE49-F238E27FC236}">
                <a16:creationId xmlns:a16="http://schemas.microsoft.com/office/drawing/2014/main" id="{27CC3CD1-FD6C-4BF0-A4C6-B8422B00271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976442" y="3869787"/>
            <a:ext cx="1440088" cy="408780"/>
          </a:xfrm>
        </p:spPr>
        <p:txBody>
          <a:bodyPr rtlCol="0"/>
          <a:lstStyle/>
          <a:p>
            <a:pPr rtl="0"/>
            <a:r>
              <a:rPr lang="en-GB"/>
              <a:t>Open offices​</a:t>
            </a:r>
          </a:p>
        </p:txBody>
      </p:sp>
      <p:sp>
        <p:nvSpPr>
          <p:cNvPr id="192" name="Text Placeholder 191">
            <a:extLst>
              <a:ext uri="{FF2B5EF4-FFF2-40B4-BE49-F238E27FC236}">
                <a16:creationId xmlns:a16="http://schemas.microsoft.com/office/drawing/2014/main" id="{55580E67-FF97-4756-9BB8-EDF3A8FAEA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923517" y="3869787"/>
            <a:ext cx="1440088" cy="408780"/>
          </a:xfrm>
        </p:spPr>
        <p:txBody>
          <a:bodyPr rtlCol="0"/>
          <a:lstStyle/>
          <a:p>
            <a:pPr rtl="0"/>
            <a:r>
              <a:rPr lang="en-GB"/>
              <a:t>Start development​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E6F441-6050-4EB9-9187-9AE1E6FAB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9477" y="4316668"/>
            <a:ext cx="7895340" cy="344415"/>
            <a:chOff x="2749477" y="4411918"/>
            <a:chExt cx="7895340" cy="344415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68DD4F5-BC37-49CD-A088-6E01D0AE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750E11F-CA9D-4DE5-922A-4F5C54046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020B9AA-A54B-4C64-A373-BB5BB8CBE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05D2580-8442-4285-A59A-A404D29405A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96804" y="4361409"/>
            <a:ext cx="1021001" cy="501726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1619669-E134-4AC0-A4E3-D377BB6312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712346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Jan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3E477F5-5A55-4AB2-A622-896CACFC5F2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501761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Feb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059E716-6659-433E-B7BF-C6A645716D6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291176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Mar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28283CDB-34F1-45AC-AE32-7137CCDFB7B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080591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Apr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10A753E-D8C0-470E-B8E9-A900778E0EA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810807" y="4795797"/>
            <a:ext cx="615310" cy="652272"/>
          </a:xfrm>
        </p:spPr>
        <p:txBody>
          <a:bodyPr rtlCol="0"/>
          <a:lstStyle/>
          <a:p>
            <a:pPr rtl="0"/>
            <a:r>
              <a:rPr lang="en-GB"/>
              <a:t>May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8569248-14EC-414F-81CD-1CCF576D952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659421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Jun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7CA94C6-22C1-4A75-AFD3-91E25661D16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48836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Jul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234D704-CB58-45E0-B2E0-E2E21E330E5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238251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Aug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49550E1-3386-43EF-9EC4-9CEFAE24E57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27666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Sep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648AA1E-978E-4C5F-B03B-EA65903D0A3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817081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Oct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F77A274-54B7-4EE8-8638-9C16D14992E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606496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Nov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9917-5449-4ECF-9E45-E7415CE6BA6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95907" y="4795797"/>
            <a:ext cx="495300" cy="652272"/>
          </a:xfrm>
        </p:spPr>
        <p:txBody>
          <a:bodyPr rtlCol="0"/>
          <a:lstStyle/>
          <a:p>
            <a:pPr rtl="0"/>
            <a:r>
              <a:rPr lang="en-GB"/>
              <a:t>Dec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1623F8-6B94-407F-A2D9-DA486A496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7081" y="4599430"/>
            <a:ext cx="8510121" cy="0"/>
            <a:chOff x="1504814" y="2488864"/>
            <a:chExt cx="8510121" cy="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DD0B619-5ADE-48B3-8810-EDA2A0E092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A308CB1-AAC2-445F-9321-744332C1608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497B606-3509-4F1C-8342-39DE1A3803D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35A8637-235A-4ABD-AAD4-EF36C5E821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F5EE4E2-B601-4A0D-9BB4-F795C07E2D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693B18B-1819-4F01-B4D8-16BE6F1D635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3EC66B-902F-4B85-B6EE-462E20B9B3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DB91716-CD02-4B31-A81B-C3E8EC9DC80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A3E5806-FB1F-455A-9525-FEFAB1E7B81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B8C65EC-810E-4C3B-B51B-46D60FCA18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BFE2078-2047-4827-A96C-F36B933F16D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32AE00A-734F-426E-B9CA-5261C9D2B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4504376"/>
            <a:ext cx="8858463" cy="174171"/>
            <a:chOff x="1835966" y="4162015"/>
            <a:chExt cx="8858463" cy="174171"/>
          </a:xfrm>
        </p:grpSpPr>
        <p:sp>
          <p:nvSpPr>
            <p:cNvPr id="61" name="Oval 234">
              <a:extLst>
                <a:ext uri="{FF2B5EF4-FFF2-40B4-BE49-F238E27FC236}">
                  <a16:creationId xmlns:a16="http://schemas.microsoft.com/office/drawing/2014/main" id="{ED4F91A3-78ED-4612-97CB-F4C90FB0E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2" name="Oval 236">
              <a:extLst>
                <a:ext uri="{FF2B5EF4-FFF2-40B4-BE49-F238E27FC236}">
                  <a16:creationId xmlns:a16="http://schemas.microsoft.com/office/drawing/2014/main" id="{316F6D5C-8077-461E-9536-3ED3D2F9A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3" name="Oval 238">
              <a:extLst>
                <a:ext uri="{FF2B5EF4-FFF2-40B4-BE49-F238E27FC236}">
                  <a16:creationId xmlns:a16="http://schemas.microsoft.com/office/drawing/2014/main" id="{B6A33B9F-DAC5-4B33-A82E-0B3BADC54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4" name="Oval 240">
              <a:extLst>
                <a:ext uri="{FF2B5EF4-FFF2-40B4-BE49-F238E27FC236}">
                  <a16:creationId xmlns:a16="http://schemas.microsoft.com/office/drawing/2014/main" id="{38CEBE86-3F30-429B-A97C-F5553C36D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5" name="Oval 242">
              <a:extLst>
                <a:ext uri="{FF2B5EF4-FFF2-40B4-BE49-F238E27FC236}">
                  <a16:creationId xmlns:a16="http://schemas.microsoft.com/office/drawing/2014/main" id="{EFFF9285-6F20-4391-B850-ED21D5D1D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6" name="Oval 244">
              <a:extLst>
                <a:ext uri="{FF2B5EF4-FFF2-40B4-BE49-F238E27FC236}">
                  <a16:creationId xmlns:a16="http://schemas.microsoft.com/office/drawing/2014/main" id="{376682E9-7B6C-4EC3-BBAD-6CB29C9A1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7" name="Oval 246">
              <a:extLst>
                <a:ext uri="{FF2B5EF4-FFF2-40B4-BE49-F238E27FC236}">
                  <a16:creationId xmlns:a16="http://schemas.microsoft.com/office/drawing/2014/main" id="{5FA92D94-99FC-4817-B0DD-8D78B4A9ED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8" name="Oval 248">
              <a:extLst>
                <a:ext uri="{FF2B5EF4-FFF2-40B4-BE49-F238E27FC236}">
                  <a16:creationId xmlns:a16="http://schemas.microsoft.com/office/drawing/2014/main" id="{1BD8F001-5E0D-465B-9B66-8B01D786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69" name="Oval 250">
              <a:extLst>
                <a:ext uri="{FF2B5EF4-FFF2-40B4-BE49-F238E27FC236}">
                  <a16:creationId xmlns:a16="http://schemas.microsoft.com/office/drawing/2014/main" id="{D1762A72-5C48-434C-A525-45260DC10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0" name="Oval 252">
              <a:extLst>
                <a:ext uri="{FF2B5EF4-FFF2-40B4-BE49-F238E27FC236}">
                  <a16:creationId xmlns:a16="http://schemas.microsoft.com/office/drawing/2014/main" id="{B34622F7-4465-478F-8173-4770ACB00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1" name="Oval 254">
              <a:extLst>
                <a:ext uri="{FF2B5EF4-FFF2-40B4-BE49-F238E27FC236}">
                  <a16:creationId xmlns:a16="http://schemas.microsoft.com/office/drawing/2014/main" id="{28C20F0D-49D4-4AD4-980D-EF722F1654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2" name="Oval 256">
              <a:extLst>
                <a:ext uri="{FF2B5EF4-FFF2-40B4-BE49-F238E27FC236}">
                  <a16:creationId xmlns:a16="http://schemas.microsoft.com/office/drawing/2014/main" id="{03E5FE08-FC48-4C93-9F17-D012A6EDE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150F9AA-6A16-40C5-9310-94B1EF2AB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9387" y="2903878"/>
            <a:ext cx="8510121" cy="0"/>
            <a:chOff x="1504814" y="2488864"/>
            <a:chExt cx="8510121" cy="0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319387A-1E3E-47B7-B40B-E218BAEF73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E040253-E7E5-48F6-8077-03B4C18B80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4F312FB-15A4-4452-9608-84BDFDE76B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6C19E9C-DC05-4AC2-8CC7-36E75590F6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5C097C18-68BF-4A87-8DF2-454A614A76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4E76F32-8705-4877-B5A3-8D3CA7E3C5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B343F77-DB67-4809-AD8A-479DF66E764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0DE5F8F-8355-4F62-9E83-521405AD6AE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69A8F57-F50F-4A3A-A65C-CA207333D04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B2596FF-265D-472C-92B7-65FFA50297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408394A-E928-4D8E-93CE-A0641087CD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32B2F8-7E96-40D2-8917-3F3A9EAB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2910" y="2808151"/>
            <a:ext cx="8858463" cy="174171"/>
            <a:chOff x="1835966" y="4162015"/>
            <a:chExt cx="8858463" cy="174171"/>
          </a:xfrm>
        </p:grpSpPr>
        <p:sp>
          <p:nvSpPr>
            <p:cNvPr id="87" name="Oval 234">
              <a:extLst>
                <a:ext uri="{FF2B5EF4-FFF2-40B4-BE49-F238E27FC236}">
                  <a16:creationId xmlns:a16="http://schemas.microsoft.com/office/drawing/2014/main" id="{133610CE-BAC3-4F9B-A67E-68E4F0DFB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88" name="Oval 236">
              <a:extLst>
                <a:ext uri="{FF2B5EF4-FFF2-40B4-BE49-F238E27FC236}">
                  <a16:creationId xmlns:a16="http://schemas.microsoft.com/office/drawing/2014/main" id="{40BD6515-0D02-4705-85FC-F9C356B22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89" name="Oval 238">
              <a:extLst>
                <a:ext uri="{FF2B5EF4-FFF2-40B4-BE49-F238E27FC236}">
                  <a16:creationId xmlns:a16="http://schemas.microsoft.com/office/drawing/2014/main" id="{2CA8D616-A989-4806-980B-28EAC1B38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0" name="Oval 240">
              <a:extLst>
                <a:ext uri="{FF2B5EF4-FFF2-40B4-BE49-F238E27FC236}">
                  <a16:creationId xmlns:a16="http://schemas.microsoft.com/office/drawing/2014/main" id="{240D86DE-4380-4F08-ABBC-617B49FF2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1" name="Oval 242">
              <a:extLst>
                <a:ext uri="{FF2B5EF4-FFF2-40B4-BE49-F238E27FC236}">
                  <a16:creationId xmlns:a16="http://schemas.microsoft.com/office/drawing/2014/main" id="{398EE22A-C3C3-4467-91CE-DDF1F1DA7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2" name="Oval 244">
              <a:extLst>
                <a:ext uri="{FF2B5EF4-FFF2-40B4-BE49-F238E27FC236}">
                  <a16:creationId xmlns:a16="http://schemas.microsoft.com/office/drawing/2014/main" id="{28868900-80C8-4859-B7CB-2A75F3178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3" name="Oval 246">
              <a:extLst>
                <a:ext uri="{FF2B5EF4-FFF2-40B4-BE49-F238E27FC236}">
                  <a16:creationId xmlns:a16="http://schemas.microsoft.com/office/drawing/2014/main" id="{88DF167B-B247-45A9-B88A-C1F196E3B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4" name="Oval 248">
              <a:extLst>
                <a:ext uri="{FF2B5EF4-FFF2-40B4-BE49-F238E27FC236}">
                  <a16:creationId xmlns:a16="http://schemas.microsoft.com/office/drawing/2014/main" id="{AA95D070-96CA-4C48-83AC-5FCEBBD796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5" name="Oval 250">
              <a:extLst>
                <a:ext uri="{FF2B5EF4-FFF2-40B4-BE49-F238E27FC236}">
                  <a16:creationId xmlns:a16="http://schemas.microsoft.com/office/drawing/2014/main" id="{F5E376AC-4F77-4141-92D8-3B0651950F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6" name="Oval 252">
              <a:extLst>
                <a:ext uri="{FF2B5EF4-FFF2-40B4-BE49-F238E27FC236}">
                  <a16:creationId xmlns:a16="http://schemas.microsoft.com/office/drawing/2014/main" id="{B8EF397C-4E18-46D8-81BF-98013DA390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7" name="Oval 254">
              <a:extLst>
                <a:ext uri="{FF2B5EF4-FFF2-40B4-BE49-F238E27FC236}">
                  <a16:creationId xmlns:a16="http://schemas.microsoft.com/office/drawing/2014/main" id="{58DE5AA1-7E30-4C58-9DBC-71D29D756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98" name="Oval 256">
              <a:extLst>
                <a:ext uri="{FF2B5EF4-FFF2-40B4-BE49-F238E27FC236}">
                  <a16:creationId xmlns:a16="http://schemas.microsoft.com/office/drawing/2014/main" id="{6843E8D5-0BC4-47E9-91D5-95EE13675A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FC81AE-64C7-4CF9-AAC5-6DBC237620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137646-A5C1-4AA8-A950-011F9E0F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60463-2898-41E8-BFBE-9A850540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443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78B530-904A-4FFB-B79F-DD0CA2B39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506" y="1761891"/>
            <a:ext cx="4288971" cy="532862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Key takeaways​</a:t>
            </a:r>
          </a:p>
        </p:txBody>
      </p:sp>
      <p:pic>
        <p:nvPicPr>
          <p:cNvPr id="85" name="Picture Placeholder 84" descr="Two people standing facing a crowd of people sitting">
            <a:extLst>
              <a:ext uri="{FF2B5EF4-FFF2-40B4-BE49-F238E27FC236}">
                <a16:creationId xmlns:a16="http://schemas.microsoft.com/office/drawing/2014/main" id="{CC75E66F-ADBD-4E16-81F9-B56DB21933D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06FACBD-B244-4420-BE24-AD9110F31E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101509" y="2431279"/>
            <a:ext cx="4288971" cy="3055121"/>
          </a:xfrm>
        </p:spPr>
        <p:txBody>
          <a:bodyPr rtlCol="0"/>
          <a:lstStyle/>
          <a:p>
            <a:pPr rtl="0"/>
            <a:r>
              <a:rPr lang="en-GB"/>
              <a:t>Virtual communication is the future​</a:t>
            </a:r>
          </a:p>
          <a:p>
            <a:pPr rtl="0"/>
            <a:r>
              <a:rPr lang="en-GB"/>
              <a:t>Contoso is leading in virtual communication​</a:t>
            </a:r>
          </a:p>
          <a:p>
            <a:pPr rtl="0"/>
            <a:r>
              <a:rPr lang="en-GB"/>
              <a:t>Contoso helps businesses communicate effectively ​</a:t>
            </a:r>
          </a:p>
          <a:p>
            <a:pPr rtl="0"/>
            <a:r>
              <a:rPr lang="en-GB"/>
              <a:t>Contoso is free to try and easy to use​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DDC72E-F67F-4E02-970F-4AD237BB1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074B0-90B9-4962-9F78-BF78A1A3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46AAD-28B2-40D4-8555-3F7B7675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7111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D7DC7A-3B7F-410C-9B4A-818BD4FCC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559" y="1352736"/>
            <a:ext cx="3037792" cy="657883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Tips for businesses​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529AC97-CEEF-4F49-9BAD-DD30A7E3B5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09845" y="999340"/>
            <a:ext cx="5578870" cy="1408770"/>
          </a:xfrm>
        </p:spPr>
        <p:txBody>
          <a:bodyPr rtlCol="0" anchor="ctr"/>
          <a:lstStyle/>
          <a:p>
            <a:pPr rtl="0"/>
            <a:r>
              <a:rPr lang="en-GB"/>
              <a:t>Take risks to lead in product innovation​</a:t>
            </a:r>
          </a:p>
          <a:p>
            <a:pPr rtl="0"/>
            <a:r>
              <a:rPr lang="en-GB"/>
              <a:t>Listen to customers and learn what they need​</a:t>
            </a:r>
          </a:p>
          <a:p>
            <a:pPr rtl="0"/>
            <a:r>
              <a:rPr lang="en-GB"/>
              <a:t>Test with customers until you get the product right​</a:t>
            </a:r>
          </a:p>
        </p:txBody>
      </p:sp>
      <p:pic>
        <p:nvPicPr>
          <p:cNvPr id="101" name="Picture Placeholder 100" descr="A close-up of a table with chairs">
            <a:extLst>
              <a:ext uri="{FF2B5EF4-FFF2-40B4-BE49-F238E27FC236}">
                <a16:creationId xmlns:a16="http://schemas.microsoft.com/office/drawing/2014/main" id="{5D77CEE8-2F2A-4FCD-A3D8-8648DAA430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804630"/>
            <a:ext cx="12192000" cy="4062247"/>
          </a:xfr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70C5C27B-32E5-4B40-A6B9-D41475D84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4865AA-CEF3-49DC-A71E-BA01A20A7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EE40EF-072C-47F9-BAD4-39FD803A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DEDB3A-C068-4452-A16D-219DDA3D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698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D4D4E20-249C-406C-BD90-01BEC464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898" y="2471206"/>
            <a:ext cx="5350010" cy="867398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Call to action</a:t>
            </a:r>
          </a:p>
        </p:txBody>
      </p:sp>
      <p:pic>
        <p:nvPicPr>
          <p:cNvPr id="87" name="Picture Placeholder 86" descr="A person of a person clapping">
            <a:extLst>
              <a:ext uri="{FF2B5EF4-FFF2-40B4-BE49-F238E27FC236}">
                <a16:creationId xmlns:a16="http://schemas.microsoft.com/office/drawing/2014/main" id="{5B66E087-615D-4B7F-9491-E7B61FCBE4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311899" cy="6858000"/>
          </a:xfrm>
        </p:spPr>
      </p:pic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92C11CD2-BF1E-4CC9-83F6-2C46282A584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11900" y="3282850"/>
            <a:ext cx="5350010" cy="1030734"/>
          </a:xfrm>
        </p:spPr>
        <p:txBody>
          <a:bodyPr rtlCol="0"/>
          <a:lstStyle/>
          <a:p>
            <a:pPr rtl="0"/>
            <a:r>
              <a:rPr lang="en-GB"/>
              <a:t>Contoso is the best technology platform on the market​</a:t>
            </a:r>
          </a:p>
          <a:p>
            <a:pPr rtl="0"/>
            <a:r>
              <a:rPr lang="en-GB"/>
              <a:t>Download Contoso to try it out and provide feedback​</a:t>
            </a:r>
          </a:p>
          <a:p>
            <a:pPr rtl="0"/>
            <a:r>
              <a:rPr lang="en-GB"/>
              <a:t>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3EE37-CF09-4F5B-9420-2F83F2DEF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AB2AE-A34B-483D-9A3B-6FF8FDB8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19230" y="6356350"/>
            <a:ext cx="3152912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969419-8F34-4DA7-AE42-35392839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0344" y="6356350"/>
            <a:ext cx="843455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8364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Placeholder 52" descr="A person with his hand on his chin">
            <a:extLst>
              <a:ext uri="{FF2B5EF4-FFF2-40B4-BE49-F238E27FC236}">
                <a16:creationId xmlns:a16="http://schemas.microsoft.com/office/drawing/2014/main" id="{0DA54412-8469-4051-A52D-3729F2410AD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94AB131-F9C1-48DB-AD3A-5C074FBC4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177" y="631627"/>
            <a:ext cx="10915645" cy="55881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AE9ED3E-A3FD-4FE3-BD8B-BC4B8C020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03075" y="0"/>
            <a:ext cx="0" cy="299117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948999-3956-4D11-B059-3699485A1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8765" y="2371063"/>
            <a:ext cx="3193926" cy="999451"/>
          </a:xfr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r>
              <a:rPr lang="en-GB"/>
              <a:t>Thank you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6A2679D-6071-424D-B3C5-5A49D6B5E46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078765" y="3267882"/>
            <a:ext cx="3193926" cy="2203224"/>
          </a:xfrm>
        </p:spPr>
        <p:txBody>
          <a:bodyPr rtlCol="0"/>
          <a:lstStyle/>
          <a:p>
            <a:pPr rtl="0"/>
            <a:r>
              <a:rPr lang="en-GB"/>
              <a:t>Mirjam Nilsson​​</a:t>
            </a:r>
          </a:p>
          <a:p>
            <a:pPr rtl="0"/>
            <a:r>
              <a:rPr lang="en-GB"/>
              <a:t>206-555-0146​</a:t>
            </a:r>
          </a:p>
          <a:p>
            <a:pPr rtl="0"/>
            <a:r>
              <a:rPr lang="en-GB"/>
              <a:t>mirjam@contoso.com​</a:t>
            </a:r>
          </a:p>
          <a:p>
            <a:pPr rtl="0"/>
            <a:r>
              <a:rPr lang="en-GB"/>
              <a:t>www.contoso.com​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71F7A7-FCB0-4470-8152-34B616A9BD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8/05/20XX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13933-5920-45A7-9855-27C887FBC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GB"/>
              <a:t>Conference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5C0AD-B05B-4C54-AD82-229A2A392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18D65601-5AE2-46FC-B138-694DDD2B510D}" type="slidenum">
              <a:rPr lang="en-GB" smtClean="0"/>
              <a:pPr rtl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611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8958507_TF78544816_Win32" id="{59B8F5DA-F782-49E9-87ED-77C2F06E1057}" vid="{987FD31A-45F2-4BA5-8186-70ABC7AF5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DE3569-F02A-48B1-8F6E-F11E8BF870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9B3369-3F0F-499C-9EE7-8EC46B6E8A7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AC34B31-7353-4357-814E-0E5916A110F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{401569EC-EBDB-4D36-9DCA-E3D53E81CBB3}tf78544816_win32</Template>
  <TotalTime>4256</TotalTime>
  <Words>1455</Words>
  <Application>Microsoft Office PowerPoint</Application>
  <PresentationFormat>Widescreen</PresentationFormat>
  <Paragraphs>312</Paragraphs>
  <Slides>36</Slides>
  <Notes>30</Notes>
  <HiddenSlides>9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Univers Light</vt:lpstr>
      <vt:lpstr>Univers LT Std 45 Light</vt:lpstr>
      <vt:lpstr>Office Theme</vt:lpstr>
      <vt:lpstr>Viewing my Photographs</vt:lpstr>
      <vt:lpstr>An alternative view to:</vt:lpstr>
      <vt:lpstr>Things to Consider</vt:lpstr>
      <vt:lpstr>Some alternatives</vt:lpstr>
      <vt:lpstr>Faststone</vt:lpstr>
      <vt:lpstr>PowerPoint Presentation</vt:lpstr>
      <vt:lpstr>PowerPoint Presentation</vt:lpstr>
      <vt:lpstr>IrfanView</vt:lpstr>
      <vt:lpstr>PowerPoint Presentation</vt:lpstr>
      <vt:lpstr>PowerPoint Presentation</vt:lpstr>
      <vt:lpstr>XnView MP</vt:lpstr>
      <vt:lpstr>PowerPoint Presentation</vt:lpstr>
      <vt:lpstr>PowerPoint Presentation</vt:lpstr>
      <vt:lpstr>digiKam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PhotoPrism</vt:lpstr>
      <vt:lpstr>PowerPoint Presentation</vt:lpstr>
      <vt:lpstr>qView </vt:lpstr>
      <vt:lpstr>PowerPoint Presentation</vt:lpstr>
      <vt:lpstr>WidsMob  Viewer Pro </vt:lpstr>
      <vt:lpstr>PowerPoint Presentation</vt:lpstr>
      <vt:lpstr>Endless Slideshow screensaver </vt:lpstr>
      <vt:lpstr>PowerPoint Presentation</vt:lpstr>
      <vt:lpstr>Hypothesis</vt:lpstr>
      <vt:lpstr>Percentage of communication tools</vt:lpstr>
      <vt:lpstr>Making great products</vt:lpstr>
      <vt:lpstr>Comparing Contoso to the competition​</vt:lpstr>
      <vt:lpstr>History</vt:lpstr>
      <vt:lpstr>Key takeaways​</vt:lpstr>
      <vt:lpstr>Tips for businesses​</vt:lpstr>
      <vt:lpstr>Call to action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Geoff Lane</dc:creator>
  <cp:lastModifiedBy>Geoff Lane</cp:lastModifiedBy>
  <cp:revision>31</cp:revision>
  <dcterms:created xsi:type="dcterms:W3CDTF">2025-01-07T19:56:16Z</dcterms:created>
  <dcterms:modified xsi:type="dcterms:W3CDTF">2025-01-21T16:45:08Z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