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3" r:id="rId2"/>
    <p:sldId id="2561" r:id="rId3"/>
    <p:sldId id="2562" r:id="rId4"/>
    <p:sldId id="2564" r:id="rId5"/>
    <p:sldId id="2565" r:id="rId6"/>
    <p:sldId id="2591" r:id="rId7"/>
    <p:sldId id="2588" r:id="rId8"/>
    <p:sldId id="2589" r:id="rId9"/>
    <p:sldId id="2594" r:id="rId10"/>
    <p:sldId id="2590" r:id="rId11"/>
    <p:sldId id="2595" r:id="rId12"/>
    <p:sldId id="2596" r:id="rId13"/>
    <p:sldId id="2592" r:id="rId14"/>
    <p:sldId id="2593" r:id="rId15"/>
    <p:sldId id="2567" r:id="rId16"/>
    <p:sldId id="2568" r:id="rId17"/>
    <p:sldId id="2569" r:id="rId18"/>
    <p:sldId id="2570" r:id="rId19"/>
    <p:sldId id="2571" r:id="rId20"/>
    <p:sldId id="2572" r:id="rId21"/>
    <p:sldId id="2573" r:id="rId22"/>
    <p:sldId id="2574" r:id="rId23"/>
    <p:sldId id="2575" r:id="rId24"/>
    <p:sldId id="2576" r:id="rId25"/>
    <p:sldId id="2577" r:id="rId26"/>
    <p:sldId id="2578" r:id="rId27"/>
    <p:sldId id="2579" r:id="rId28"/>
    <p:sldId id="2566" r:id="rId29"/>
    <p:sldId id="2580" r:id="rId30"/>
    <p:sldId id="2581" r:id="rId31"/>
    <p:sldId id="2582" r:id="rId32"/>
    <p:sldId id="2583" r:id="rId33"/>
    <p:sldId id="2584" r:id="rId34"/>
    <p:sldId id="2585" r:id="rId35"/>
    <p:sldId id="2586" r:id="rId36"/>
    <p:sldId id="2587" r:id="rId37"/>
    <p:sldId id="259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derstanding Different Types of Mobile Phone Contracts and Bundled Services" id="{69FE6267-14BD-4891-B491-3BD71521B837}">
          <p14:sldIdLst>
            <p14:sldId id="2563"/>
            <p14:sldId id="2561"/>
            <p14:sldId id="2562"/>
            <p14:sldId id="2564"/>
            <p14:sldId id="2565"/>
            <p14:sldId id="2591"/>
            <p14:sldId id="2588"/>
            <p14:sldId id="2589"/>
            <p14:sldId id="2594"/>
            <p14:sldId id="2590"/>
            <p14:sldId id="2595"/>
            <p14:sldId id="2596"/>
            <p14:sldId id="2592"/>
            <p14:sldId id="2593"/>
          </p14:sldIdLst>
        </p14:section>
        <p14:section name="Pay-As-You-Go (PAYG) Contracts" id="{C426D837-B688-4A0D-8631-316E7EF598FB}">
          <p14:sldIdLst>
            <p14:sldId id="2567"/>
            <p14:sldId id="2568"/>
            <p14:sldId id="2569"/>
            <p14:sldId id="2570"/>
          </p14:sldIdLst>
        </p14:section>
        <p14:section name="Monthly Pay Contracts" id="{5AF2AAA2-1083-4ADD-B172-65F1FDF995E9}">
          <p14:sldIdLst>
            <p14:sldId id="2571"/>
            <p14:sldId id="2572"/>
            <p14:sldId id="2573"/>
            <p14:sldId id="2574"/>
          </p14:sldIdLst>
        </p14:section>
        <p14:section name="SIM-Only Contracts" id="{3A690091-DEB2-4E7F-B70E-D2495CBAC13A}">
          <p14:sldIdLst>
            <p14:sldId id="2575"/>
            <p14:sldId id="2576"/>
            <p14:sldId id="2577"/>
            <p14:sldId id="2578"/>
          </p14:sldIdLst>
        </p14:section>
        <p14:section name="Bundled Services: Home Broadband, TV, and Phone" id="{62A1C4CD-F922-45A9-AF19-4E06A4C20726}">
          <p14:sldIdLst>
            <p14:sldId id="2579"/>
            <p14:sldId id="2566"/>
            <p14:sldId id="2580"/>
            <p14:sldId id="2581"/>
            <p14:sldId id="2582"/>
          </p14:sldIdLst>
        </p14:section>
        <p14:section name="Comparing Contract Types and Bundled Services" id="{A9934C51-9B30-4E24-ABC9-9DA96A8BBFDF}">
          <p14:sldIdLst>
            <p14:sldId id="2583"/>
            <p14:sldId id="2584"/>
            <p14:sldId id="2585"/>
            <p14:sldId id="2586"/>
          </p14:sldIdLst>
        </p14:section>
        <p14:section name="Conclusion" id="{36D071F2-933E-42F9-970B-D30CDB9B1214}">
          <p14:sldIdLst>
            <p14:sldId id="2587"/>
            <p14:sldId id="259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80508" autoAdjust="0"/>
  </p:normalViewPr>
  <p:slideViewPr>
    <p:cSldViewPr snapToGrid="0">
      <p:cViewPr varScale="1">
        <p:scale>
          <a:sx n="77" d="100"/>
          <a:sy n="77" d="100"/>
        </p:scale>
        <p:origin x="2736" y="29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_rels/data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_rels/data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_rels/data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image" Target="../media/image2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969377-52BB-480D-B861-64FA893E3363}"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GB"/>
        </a:p>
      </dgm:t>
    </dgm:pt>
    <dgm:pt modelId="{9DA6715C-9A6D-432C-9DF0-E2D154A2E2AE}">
      <dgm:prSet/>
      <dgm:spPr/>
      <dgm:t>
        <a:bodyPr/>
        <a:lstStyle/>
        <a:p>
          <a:pPr>
            <a:lnSpc>
              <a:spcPct val="100000"/>
            </a:lnSpc>
            <a:defRPr b="1"/>
          </a:pPr>
          <a:r>
            <a:rPr lang="en-GB" dirty="0"/>
            <a:t>Understanding Usage Habits</a:t>
          </a:r>
        </a:p>
      </dgm:t>
    </dgm:pt>
    <dgm:pt modelId="{8775F923-C3BC-4740-A4A1-C11FD54B9F6F}" type="parTrans" cxnId="{EE1DF0EC-38F1-4663-B66F-B4C1D76A7739}">
      <dgm:prSet/>
      <dgm:spPr/>
      <dgm:t>
        <a:bodyPr/>
        <a:lstStyle/>
        <a:p>
          <a:endParaRPr lang="en-GB"/>
        </a:p>
      </dgm:t>
    </dgm:pt>
    <dgm:pt modelId="{964E53C5-A0DC-4D27-B2EF-934206AED6E8}" type="sibTrans" cxnId="{EE1DF0EC-38F1-4663-B66F-B4C1D76A7739}">
      <dgm:prSet/>
      <dgm:spPr/>
      <dgm:t>
        <a:bodyPr/>
        <a:lstStyle/>
        <a:p>
          <a:pPr>
            <a:lnSpc>
              <a:spcPct val="100000"/>
            </a:lnSpc>
            <a:defRPr b="1"/>
          </a:pPr>
          <a:endParaRPr lang="en-GB"/>
        </a:p>
      </dgm:t>
    </dgm:pt>
    <dgm:pt modelId="{DF1A9434-D569-4CB1-AC13-F31E2A4E5F55}">
      <dgm:prSet/>
      <dgm:spPr/>
      <dgm:t>
        <a:bodyPr/>
        <a:lstStyle/>
        <a:p>
          <a:pPr>
            <a:lnSpc>
              <a:spcPct val="100000"/>
            </a:lnSpc>
          </a:pPr>
          <a:r>
            <a:rPr lang="en-GB" dirty="0"/>
            <a:t>Knowing your data, call, and text usage is vital to choose a mobile plan that fits your needs.</a:t>
          </a:r>
        </a:p>
      </dgm:t>
    </dgm:pt>
    <dgm:pt modelId="{599EF2A9-D14D-447C-841A-5C6E6677E016}" type="parTrans" cxnId="{44296110-EF55-46BB-9288-B955500F0D1C}">
      <dgm:prSet/>
      <dgm:spPr/>
      <dgm:t>
        <a:bodyPr/>
        <a:lstStyle/>
        <a:p>
          <a:endParaRPr lang="en-GB"/>
        </a:p>
      </dgm:t>
    </dgm:pt>
    <dgm:pt modelId="{A79FD743-DF99-4170-B71D-F9D45A052827}" type="sibTrans" cxnId="{44296110-EF55-46BB-9288-B955500F0D1C}">
      <dgm:prSet/>
      <dgm:spPr/>
      <dgm:t>
        <a:bodyPr/>
        <a:lstStyle/>
        <a:p>
          <a:endParaRPr lang="en-GB"/>
        </a:p>
      </dgm:t>
    </dgm:pt>
    <dgm:pt modelId="{8B39A3C1-C050-4652-A9FA-CEAF350A1017}">
      <dgm:prSet/>
      <dgm:spPr/>
      <dgm:t>
        <a:bodyPr/>
        <a:lstStyle/>
        <a:p>
          <a:pPr>
            <a:lnSpc>
              <a:spcPct val="100000"/>
            </a:lnSpc>
            <a:defRPr b="1"/>
          </a:pPr>
          <a:r>
            <a:rPr lang="en-GB" dirty="0"/>
            <a:t>Budget Management</a:t>
          </a:r>
        </a:p>
      </dgm:t>
    </dgm:pt>
    <dgm:pt modelId="{C4F2410F-9C76-44FC-8842-AA1D4BDD810C}" type="parTrans" cxnId="{4FD84531-447C-468E-BD31-58D5DAC4883D}">
      <dgm:prSet/>
      <dgm:spPr/>
      <dgm:t>
        <a:bodyPr/>
        <a:lstStyle/>
        <a:p>
          <a:endParaRPr lang="en-GB"/>
        </a:p>
      </dgm:t>
    </dgm:pt>
    <dgm:pt modelId="{5FF3CEBF-6514-424B-B521-A2F107A80ABE}" type="sibTrans" cxnId="{4FD84531-447C-468E-BD31-58D5DAC4883D}">
      <dgm:prSet/>
      <dgm:spPr/>
      <dgm:t>
        <a:bodyPr/>
        <a:lstStyle/>
        <a:p>
          <a:pPr>
            <a:lnSpc>
              <a:spcPct val="100000"/>
            </a:lnSpc>
            <a:defRPr b="1"/>
          </a:pPr>
          <a:endParaRPr lang="en-GB"/>
        </a:p>
      </dgm:t>
    </dgm:pt>
    <dgm:pt modelId="{F25807DC-0DFC-4435-8F98-956A4A4D7515}">
      <dgm:prSet/>
      <dgm:spPr/>
      <dgm:t>
        <a:bodyPr/>
        <a:lstStyle/>
        <a:p>
          <a:pPr>
            <a:lnSpc>
              <a:spcPct val="100000"/>
            </a:lnSpc>
          </a:pPr>
          <a:r>
            <a:rPr lang="en-GB" dirty="0"/>
            <a:t>Choosing the right contract helps manage your budget effectively by aligning costs with your usage habits.</a:t>
          </a:r>
        </a:p>
      </dgm:t>
    </dgm:pt>
    <dgm:pt modelId="{13A5FB72-F668-46E9-80C9-61C84A2F230C}" type="parTrans" cxnId="{3278A931-A142-41E9-AF59-EE63E73DEE7C}">
      <dgm:prSet/>
      <dgm:spPr/>
      <dgm:t>
        <a:bodyPr/>
        <a:lstStyle/>
        <a:p>
          <a:endParaRPr lang="en-GB"/>
        </a:p>
      </dgm:t>
    </dgm:pt>
    <dgm:pt modelId="{2F44DF72-E81D-4B46-AFAF-FB05CDD83F6A}" type="sibTrans" cxnId="{3278A931-A142-41E9-AF59-EE63E73DEE7C}">
      <dgm:prSet/>
      <dgm:spPr/>
      <dgm:t>
        <a:bodyPr/>
        <a:lstStyle/>
        <a:p>
          <a:endParaRPr lang="en-GB"/>
        </a:p>
      </dgm:t>
    </dgm:pt>
    <dgm:pt modelId="{3E9EF845-1A0C-4104-86FD-272B655A7455}">
      <dgm:prSet/>
      <dgm:spPr/>
      <dgm:t>
        <a:bodyPr/>
        <a:lstStyle/>
        <a:p>
          <a:pPr>
            <a:lnSpc>
              <a:spcPct val="100000"/>
            </a:lnSpc>
            <a:defRPr b="1"/>
          </a:pPr>
          <a:r>
            <a:rPr lang="en-GB" dirty="0"/>
            <a:t>Avoiding Unexpected Charges</a:t>
          </a:r>
        </a:p>
      </dgm:t>
    </dgm:pt>
    <dgm:pt modelId="{11B8CD8F-C0AF-4BE5-A2D2-C72427D1BF0A}" type="parTrans" cxnId="{35873C23-F8AD-4A79-B362-10B58C60EACA}">
      <dgm:prSet/>
      <dgm:spPr/>
      <dgm:t>
        <a:bodyPr/>
        <a:lstStyle/>
        <a:p>
          <a:endParaRPr lang="en-GB"/>
        </a:p>
      </dgm:t>
    </dgm:pt>
    <dgm:pt modelId="{C26C1B70-687B-4BA6-826D-0BFA831BD5FE}" type="sibTrans" cxnId="{35873C23-F8AD-4A79-B362-10B58C60EACA}">
      <dgm:prSet/>
      <dgm:spPr/>
      <dgm:t>
        <a:bodyPr/>
        <a:lstStyle/>
        <a:p>
          <a:endParaRPr lang="en-GB"/>
        </a:p>
      </dgm:t>
    </dgm:pt>
    <dgm:pt modelId="{FEACD191-B395-4D21-AFF2-B90E21BCBFBA}">
      <dgm:prSet/>
      <dgm:spPr/>
      <dgm:t>
        <a:bodyPr/>
        <a:lstStyle/>
        <a:p>
          <a:pPr>
            <a:lnSpc>
              <a:spcPct val="100000"/>
            </a:lnSpc>
          </a:pPr>
          <a:r>
            <a:rPr lang="en-GB" dirty="0"/>
            <a:t>A suitable contract reduces the risk of unexpected fees and ensures a more predictable monthly bill.</a:t>
          </a:r>
        </a:p>
      </dgm:t>
    </dgm:pt>
    <dgm:pt modelId="{2E6DA369-D590-40C3-B65B-548D8556DC22}" type="parTrans" cxnId="{0FEC1815-0CD1-4E0D-AB84-A352611AF9B2}">
      <dgm:prSet/>
      <dgm:spPr/>
      <dgm:t>
        <a:bodyPr/>
        <a:lstStyle/>
        <a:p>
          <a:endParaRPr lang="en-GB"/>
        </a:p>
      </dgm:t>
    </dgm:pt>
    <dgm:pt modelId="{EABDFBE1-569A-4AC9-AFE0-2BB4521756DF}" type="sibTrans" cxnId="{0FEC1815-0CD1-4E0D-AB84-A352611AF9B2}">
      <dgm:prSet/>
      <dgm:spPr/>
      <dgm:t>
        <a:bodyPr/>
        <a:lstStyle/>
        <a:p>
          <a:endParaRPr lang="en-GB"/>
        </a:p>
      </dgm:t>
    </dgm:pt>
    <dgm:pt modelId="{D9BBB5CF-AA8E-4A48-A4EF-1FD1A544407B}" type="pres">
      <dgm:prSet presAssocID="{4D969377-52BB-480D-B861-64FA893E3363}" presName="Root" presStyleCnt="0">
        <dgm:presLayoutVars>
          <dgm:dir/>
          <dgm:resizeHandles val="exact"/>
        </dgm:presLayoutVars>
      </dgm:prSet>
      <dgm:spPr/>
    </dgm:pt>
    <dgm:pt modelId="{9BC21A9F-3A08-4934-BB66-67BFB4FA4806}" type="pres">
      <dgm:prSet presAssocID="{9DA6715C-9A6D-432C-9DF0-E2D154A2E2AE}" presName="Composite" presStyleCnt="0"/>
      <dgm:spPr/>
    </dgm:pt>
    <dgm:pt modelId="{FFF97AA5-A032-465F-9957-C30D1CA2323A}" type="pres">
      <dgm:prSet presAssocID="{9DA6715C-9A6D-432C-9DF0-E2D154A2E2AE}"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263" r="29987"/>
          <a:stretch/>
        </a:blipFill>
      </dgm:spPr>
      <dgm:extLst>
        <a:ext uri="{E40237B7-FDA0-4F09-8148-C483321AD2D9}">
          <dgm14:cNvPr xmlns:dgm14="http://schemas.microsoft.com/office/drawing/2010/diagram" id="0" name="" descr="Please see more pictures:"/>
        </a:ext>
      </dgm:extLst>
    </dgm:pt>
    <dgm:pt modelId="{02CF6475-DA8E-42EE-AB9A-8DC124562E99}" type="pres">
      <dgm:prSet presAssocID="{9DA6715C-9A6D-432C-9DF0-E2D154A2E2AE}" presName="Subtitle" presStyleLbl="revTx" presStyleIdx="0" presStyleCnt="6">
        <dgm:presLayoutVars>
          <dgm:chMax val="0"/>
          <dgm:bulletEnabled/>
        </dgm:presLayoutVars>
      </dgm:prSet>
      <dgm:spPr/>
    </dgm:pt>
    <dgm:pt modelId="{601728C4-989B-45C0-9F70-3EE7B86725BC}" type="pres">
      <dgm:prSet presAssocID="{9DA6715C-9A6D-432C-9DF0-E2D154A2E2AE}" presName="Description" presStyleLbl="revTx" presStyleIdx="1" presStyleCnt="6">
        <dgm:presLayoutVars>
          <dgm:bulletEnabled/>
        </dgm:presLayoutVars>
      </dgm:prSet>
      <dgm:spPr/>
    </dgm:pt>
    <dgm:pt modelId="{996E8895-7ADE-48D7-B38E-5CDE580119B9}" type="pres">
      <dgm:prSet presAssocID="{964E53C5-A0DC-4D27-B2EF-934206AED6E8}" presName="sibTrans" presStyleLbl="sibTrans2D1" presStyleIdx="0" presStyleCnt="0"/>
      <dgm:spPr/>
    </dgm:pt>
    <dgm:pt modelId="{AEFE9A3C-CDA9-4694-B2CF-A09065674C6B}" type="pres">
      <dgm:prSet presAssocID="{8B39A3C1-C050-4652-A9FA-CEAF350A1017}" presName="Composite" presStyleCnt="0"/>
      <dgm:spPr/>
    </dgm:pt>
    <dgm:pt modelId="{F8C98134-15A0-4EFB-AD8C-899615C423D9}" type="pres">
      <dgm:prSet presAssocID="{8B39A3C1-C050-4652-A9FA-CEAF350A1017}"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r="46748" b="-4"/>
          <a:stretch/>
        </a:blipFill>
      </dgm:spPr>
      <dgm:extLst>
        <a:ext uri="{E40237B7-FDA0-4F09-8148-C483321AD2D9}">
          <dgm14:cNvPr xmlns:dgm14="http://schemas.microsoft.com/office/drawing/2010/diagram" id="0" name="" descr="Financial dataMore like this"/>
        </a:ext>
      </dgm:extLst>
    </dgm:pt>
    <dgm:pt modelId="{66E523FD-686E-4DD5-8535-1DF355A3C957}" type="pres">
      <dgm:prSet presAssocID="{8B39A3C1-C050-4652-A9FA-CEAF350A1017}" presName="Subtitle" presStyleLbl="revTx" presStyleIdx="2" presStyleCnt="6">
        <dgm:presLayoutVars>
          <dgm:chMax val="0"/>
          <dgm:bulletEnabled/>
        </dgm:presLayoutVars>
      </dgm:prSet>
      <dgm:spPr/>
    </dgm:pt>
    <dgm:pt modelId="{932461BF-6EB1-423D-BEEF-6C9266DB156C}" type="pres">
      <dgm:prSet presAssocID="{8B39A3C1-C050-4652-A9FA-CEAF350A1017}" presName="Description" presStyleLbl="revTx" presStyleIdx="3" presStyleCnt="6">
        <dgm:presLayoutVars>
          <dgm:bulletEnabled/>
        </dgm:presLayoutVars>
      </dgm:prSet>
      <dgm:spPr/>
    </dgm:pt>
    <dgm:pt modelId="{7A4045CD-1264-4613-8067-94AAEDD1BAF6}" type="pres">
      <dgm:prSet presAssocID="{5FF3CEBF-6514-424B-B521-A2F107A80ABE}" presName="sibTrans" presStyleLbl="sibTrans2D1" presStyleIdx="0" presStyleCnt="0"/>
      <dgm:spPr/>
    </dgm:pt>
    <dgm:pt modelId="{97393607-D703-48AC-9521-AACC61BE7564}" type="pres">
      <dgm:prSet presAssocID="{3E9EF845-1A0C-4104-86FD-272B655A7455}" presName="Composite" presStyleCnt="0"/>
      <dgm:spPr/>
    </dgm:pt>
    <dgm:pt modelId="{01F7175E-ACE9-4788-BA7A-7A930C4F272C}" type="pres">
      <dgm:prSet presAssocID="{3E9EF845-1A0C-4104-86FD-272B655A7455}"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1022" r="22228"/>
          <a:stretch/>
        </a:blipFill>
      </dgm:spPr>
      <dgm:extLst>
        <a:ext uri="{E40237B7-FDA0-4F09-8148-C483321AD2D9}">
          <dgm14:cNvPr xmlns:dgm14="http://schemas.microsoft.com/office/drawing/2010/diagram" id="0" name="" descr="Top view of a smartphone with an online banking app on the screen surrounded by a note pad, a pen, a coffee cup, an in-ear headphones, a plant and a laptop. All the objets are on a wooden desk. Studio shot taken with Canon EOS 6D Mark II and Canon EF 24-105 mm f/4L"/>
        </a:ext>
      </dgm:extLst>
    </dgm:pt>
    <dgm:pt modelId="{F2002EEC-5EFF-4828-802C-81AF9D1A1739}" type="pres">
      <dgm:prSet presAssocID="{3E9EF845-1A0C-4104-86FD-272B655A7455}" presName="Subtitle" presStyleLbl="revTx" presStyleIdx="4" presStyleCnt="6">
        <dgm:presLayoutVars>
          <dgm:chMax val="0"/>
          <dgm:bulletEnabled/>
        </dgm:presLayoutVars>
      </dgm:prSet>
      <dgm:spPr/>
    </dgm:pt>
    <dgm:pt modelId="{599A417E-07C4-4C9D-8F8F-D5EB77974AA7}" type="pres">
      <dgm:prSet presAssocID="{3E9EF845-1A0C-4104-86FD-272B655A7455}" presName="Description" presStyleLbl="revTx" presStyleIdx="5" presStyleCnt="6">
        <dgm:presLayoutVars>
          <dgm:bulletEnabled/>
        </dgm:presLayoutVars>
      </dgm:prSet>
      <dgm:spPr/>
    </dgm:pt>
  </dgm:ptLst>
  <dgm:cxnLst>
    <dgm:cxn modelId="{44296110-EF55-46BB-9288-B955500F0D1C}" srcId="{9DA6715C-9A6D-432C-9DF0-E2D154A2E2AE}" destId="{DF1A9434-D569-4CB1-AC13-F31E2A4E5F55}" srcOrd="0" destOrd="0" parTransId="{599EF2A9-D14D-447C-841A-5C6E6677E016}" sibTransId="{A79FD743-DF99-4170-B71D-F9D45A052827}"/>
    <dgm:cxn modelId="{0FEC1815-0CD1-4E0D-AB84-A352611AF9B2}" srcId="{3E9EF845-1A0C-4104-86FD-272B655A7455}" destId="{FEACD191-B395-4D21-AFF2-B90E21BCBFBA}" srcOrd="0" destOrd="0" parTransId="{2E6DA369-D590-40C3-B65B-548D8556DC22}" sibTransId="{EABDFBE1-569A-4AC9-AFE0-2BB4521756DF}"/>
    <dgm:cxn modelId="{904F1221-7D57-4E35-91F3-36964C71D508}" type="presOf" srcId="{8B39A3C1-C050-4652-A9FA-CEAF350A1017}" destId="{66E523FD-686E-4DD5-8535-1DF355A3C957}" srcOrd="0" destOrd="0" presId="urn:microsoft.com/office/officeart/2024/3/layout/verticalVisualTextBlock1"/>
    <dgm:cxn modelId="{35873C23-F8AD-4A79-B362-10B58C60EACA}" srcId="{4D969377-52BB-480D-B861-64FA893E3363}" destId="{3E9EF845-1A0C-4104-86FD-272B655A7455}" srcOrd="2" destOrd="0" parTransId="{11B8CD8F-C0AF-4BE5-A2D2-C72427D1BF0A}" sibTransId="{C26C1B70-687B-4BA6-826D-0BFA831BD5FE}"/>
    <dgm:cxn modelId="{F2203B2E-2191-4E32-AFE4-1E639C2069CB}" type="presOf" srcId="{FEACD191-B395-4D21-AFF2-B90E21BCBFBA}" destId="{599A417E-07C4-4C9D-8F8F-D5EB77974AA7}" srcOrd="0" destOrd="0" presId="urn:microsoft.com/office/officeart/2024/3/layout/verticalVisualTextBlock1"/>
    <dgm:cxn modelId="{4FD84531-447C-468E-BD31-58D5DAC4883D}" srcId="{4D969377-52BB-480D-B861-64FA893E3363}" destId="{8B39A3C1-C050-4652-A9FA-CEAF350A1017}" srcOrd="1" destOrd="0" parTransId="{C4F2410F-9C76-44FC-8842-AA1D4BDD810C}" sibTransId="{5FF3CEBF-6514-424B-B521-A2F107A80ABE}"/>
    <dgm:cxn modelId="{3278A931-A142-41E9-AF59-EE63E73DEE7C}" srcId="{8B39A3C1-C050-4652-A9FA-CEAF350A1017}" destId="{F25807DC-0DFC-4435-8F98-956A4A4D7515}" srcOrd="0" destOrd="0" parTransId="{13A5FB72-F668-46E9-80C9-61C84A2F230C}" sibTransId="{2F44DF72-E81D-4B46-AFAF-FB05CDD83F6A}"/>
    <dgm:cxn modelId="{91B8C049-9D7D-4C65-9683-EFB2C7ACEA9B}" type="presOf" srcId="{3E9EF845-1A0C-4104-86FD-272B655A7455}" destId="{F2002EEC-5EFF-4828-802C-81AF9D1A1739}" srcOrd="0" destOrd="0" presId="urn:microsoft.com/office/officeart/2024/3/layout/verticalVisualTextBlock1"/>
    <dgm:cxn modelId="{E710AE8A-2170-43B7-AD8F-57B5E15015E2}" type="presOf" srcId="{4D969377-52BB-480D-B861-64FA893E3363}" destId="{D9BBB5CF-AA8E-4A48-A4EF-1FD1A544407B}" srcOrd="0" destOrd="0" presId="urn:microsoft.com/office/officeart/2024/3/layout/verticalVisualTextBlock1"/>
    <dgm:cxn modelId="{0E1F8B95-65F2-489A-BD21-C1FB8A555321}" type="presOf" srcId="{F25807DC-0DFC-4435-8F98-956A4A4D7515}" destId="{932461BF-6EB1-423D-BEEF-6C9266DB156C}" srcOrd="0" destOrd="0" presId="urn:microsoft.com/office/officeart/2024/3/layout/verticalVisualTextBlock1"/>
    <dgm:cxn modelId="{CB0FDEA8-D9CD-4B01-82BA-E710E96D07C9}" type="presOf" srcId="{964E53C5-A0DC-4D27-B2EF-934206AED6E8}" destId="{996E8895-7ADE-48D7-B38E-5CDE580119B9}" srcOrd="0" destOrd="0" presId="urn:microsoft.com/office/officeart/2024/3/layout/verticalVisualTextBlock1"/>
    <dgm:cxn modelId="{D5D088C4-FD50-499D-859E-DE1F89DA89DD}" type="presOf" srcId="{9DA6715C-9A6D-432C-9DF0-E2D154A2E2AE}" destId="{02CF6475-DA8E-42EE-AB9A-8DC124562E99}" srcOrd="0" destOrd="0" presId="urn:microsoft.com/office/officeart/2024/3/layout/verticalVisualTextBlock1"/>
    <dgm:cxn modelId="{5255F5C6-4445-495B-8299-9A82864E71A2}" type="presOf" srcId="{DF1A9434-D569-4CB1-AC13-F31E2A4E5F55}" destId="{601728C4-989B-45C0-9F70-3EE7B86725BC}" srcOrd="0" destOrd="0" presId="urn:microsoft.com/office/officeart/2024/3/layout/verticalVisualTextBlock1"/>
    <dgm:cxn modelId="{58442BE6-6EAC-4730-86FF-31C96A47B02A}" type="presOf" srcId="{5FF3CEBF-6514-424B-B521-A2F107A80ABE}" destId="{7A4045CD-1264-4613-8067-94AAEDD1BAF6}" srcOrd="0" destOrd="0" presId="urn:microsoft.com/office/officeart/2024/3/layout/verticalVisualTextBlock1"/>
    <dgm:cxn modelId="{EE1DF0EC-38F1-4663-B66F-B4C1D76A7739}" srcId="{4D969377-52BB-480D-B861-64FA893E3363}" destId="{9DA6715C-9A6D-432C-9DF0-E2D154A2E2AE}" srcOrd="0" destOrd="0" parTransId="{8775F923-C3BC-4740-A4A1-C11FD54B9F6F}" sibTransId="{964E53C5-A0DC-4D27-B2EF-934206AED6E8}"/>
    <dgm:cxn modelId="{5B04677C-3396-4B51-9963-F1A0F06FBA64}" type="presParOf" srcId="{D9BBB5CF-AA8E-4A48-A4EF-1FD1A544407B}" destId="{9BC21A9F-3A08-4934-BB66-67BFB4FA4806}" srcOrd="0" destOrd="0" presId="urn:microsoft.com/office/officeart/2024/3/layout/verticalVisualTextBlock1"/>
    <dgm:cxn modelId="{BE71A397-B883-4D92-BC1B-5797D754CE61}" type="presParOf" srcId="{9BC21A9F-3A08-4934-BB66-67BFB4FA4806}" destId="{FFF97AA5-A032-465F-9957-C30D1CA2323A}" srcOrd="0" destOrd="0" presId="urn:microsoft.com/office/officeart/2024/3/layout/verticalVisualTextBlock1"/>
    <dgm:cxn modelId="{A8C473C5-B595-4D51-B2C2-E759D819BCE7}" type="presParOf" srcId="{9BC21A9F-3A08-4934-BB66-67BFB4FA4806}" destId="{02CF6475-DA8E-42EE-AB9A-8DC124562E99}" srcOrd="1" destOrd="0" presId="urn:microsoft.com/office/officeart/2024/3/layout/verticalVisualTextBlock1"/>
    <dgm:cxn modelId="{C4ED2763-CE63-413B-BF1F-BBC6E2FDC587}" type="presParOf" srcId="{9BC21A9F-3A08-4934-BB66-67BFB4FA4806}" destId="{601728C4-989B-45C0-9F70-3EE7B86725BC}" srcOrd="2" destOrd="0" presId="urn:microsoft.com/office/officeart/2024/3/layout/verticalVisualTextBlock1"/>
    <dgm:cxn modelId="{0B769249-9129-42EB-BF1A-1A76EAC4B7E9}" type="presParOf" srcId="{D9BBB5CF-AA8E-4A48-A4EF-1FD1A544407B}" destId="{996E8895-7ADE-48D7-B38E-5CDE580119B9}" srcOrd="1" destOrd="0" presId="urn:microsoft.com/office/officeart/2024/3/layout/verticalVisualTextBlock1"/>
    <dgm:cxn modelId="{C1C2E618-17A3-4E24-9E74-E236709F9559}" type="presParOf" srcId="{D9BBB5CF-AA8E-4A48-A4EF-1FD1A544407B}" destId="{AEFE9A3C-CDA9-4694-B2CF-A09065674C6B}" srcOrd="2" destOrd="0" presId="urn:microsoft.com/office/officeart/2024/3/layout/verticalVisualTextBlock1"/>
    <dgm:cxn modelId="{9566550E-9910-4970-9F92-7390D22997FF}" type="presParOf" srcId="{AEFE9A3C-CDA9-4694-B2CF-A09065674C6B}" destId="{F8C98134-15A0-4EFB-AD8C-899615C423D9}" srcOrd="0" destOrd="0" presId="urn:microsoft.com/office/officeart/2024/3/layout/verticalVisualTextBlock1"/>
    <dgm:cxn modelId="{4E1104FA-0995-4E58-A2E9-47D86EE1E638}" type="presParOf" srcId="{AEFE9A3C-CDA9-4694-B2CF-A09065674C6B}" destId="{66E523FD-686E-4DD5-8535-1DF355A3C957}" srcOrd="1" destOrd="0" presId="urn:microsoft.com/office/officeart/2024/3/layout/verticalVisualTextBlock1"/>
    <dgm:cxn modelId="{B39A43DA-D5C5-4B5E-96A2-8E79E18D0D3B}" type="presParOf" srcId="{AEFE9A3C-CDA9-4694-B2CF-A09065674C6B}" destId="{932461BF-6EB1-423D-BEEF-6C9266DB156C}" srcOrd="2" destOrd="0" presId="urn:microsoft.com/office/officeart/2024/3/layout/verticalVisualTextBlock1"/>
    <dgm:cxn modelId="{60445546-00F8-4BC6-B7C3-42A0BEC089EB}" type="presParOf" srcId="{D9BBB5CF-AA8E-4A48-A4EF-1FD1A544407B}" destId="{7A4045CD-1264-4613-8067-94AAEDD1BAF6}" srcOrd="3" destOrd="0" presId="urn:microsoft.com/office/officeart/2024/3/layout/verticalVisualTextBlock1"/>
    <dgm:cxn modelId="{0316D1B3-CDA8-4541-B9B5-FF690F44F5AB}" type="presParOf" srcId="{D9BBB5CF-AA8E-4A48-A4EF-1FD1A544407B}" destId="{97393607-D703-48AC-9521-AACC61BE7564}" srcOrd="4" destOrd="0" presId="urn:microsoft.com/office/officeart/2024/3/layout/verticalVisualTextBlock1"/>
    <dgm:cxn modelId="{7E2B1C3D-230E-483E-88C6-C06B892EF531}" type="presParOf" srcId="{97393607-D703-48AC-9521-AACC61BE7564}" destId="{01F7175E-ACE9-4788-BA7A-7A930C4F272C}" srcOrd="0" destOrd="0" presId="urn:microsoft.com/office/officeart/2024/3/layout/verticalVisualTextBlock1"/>
    <dgm:cxn modelId="{A126951A-E2EE-4B1E-A08B-38EE66605361}" type="presParOf" srcId="{97393607-D703-48AC-9521-AACC61BE7564}" destId="{F2002EEC-5EFF-4828-802C-81AF9D1A1739}" srcOrd="1" destOrd="0" presId="urn:microsoft.com/office/officeart/2024/3/layout/verticalVisualTextBlock1"/>
    <dgm:cxn modelId="{9D04283C-78A5-4C91-8007-29D61F828D33}" type="presParOf" srcId="{97393607-D703-48AC-9521-AACC61BE7564}" destId="{599A417E-07C4-4C9D-8F8F-D5EB77974AA7}"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4A514B6-4020-48F2-A74C-11300DB2113C}"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GB"/>
        </a:p>
      </dgm:t>
    </dgm:pt>
    <dgm:pt modelId="{7FB3E05C-C8E9-4790-BD7B-9865FB65245C}">
      <dgm:prSet/>
      <dgm:spPr/>
      <dgm:t>
        <a:bodyPr/>
        <a:lstStyle/>
        <a:p>
          <a:pPr>
            <a:lnSpc>
              <a:spcPct val="100000"/>
            </a:lnSpc>
            <a:defRPr b="1"/>
          </a:pPr>
          <a:r>
            <a:rPr lang="en-GB" dirty="0"/>
            <a:t>What is SIM-Only?</a:t>
          </a:r>
        </a:p>
      </dgm:t>
    </dgm:pt>
    <dgm:pt modelId="{D08BE692-D40E-4FCA-9940-7B58709E3CCE}" type="parTrans" cxnId="{55C032D8-2F7A-4495-9149-5E1C1AEFE8AC}">
      <dgm:prSet/>
      <dgm:spPr/>
      <dgm:t>
        <a:bodyPr/>
        <a:lstStyle/>
        <a:p>
          <a:endParaRPr lang="en-GB"/>
        </a:p>
      </dgm:t>
    </dgm:pt>
    <dgm:pt modelId="{785E0965-8F29-426C-8B0C-3BC0D2189D50}" type="sibTrans" cxnId="{55C032D8-2F7A-4495-9149-5E1C1AEFE8AC}">
      <dgm:prSet/>
      <dgm:spPr/>
      <dgm:t>
        <a:bodyPr/>
        <a:lstStyle/>
        <a:p>
          <a:pPr>
            <a:lnSpc>
              <a:spcPct val="100000"/>
            </a:lnSpc>
            <a:defRPr b="1"/>
          </a:pPr>
          <a:endParaRPr lang="en-GB"/>
        </a:p>
      </dgm:t>
    </dgm:pt>
    <dgm:pt modelId="{EF1A8E2C-24D5-4809-B3FF-27013DC7E301}">
      <dgm:prSet/>
      <dgm:spPr/>
      <dgm:t>
        <a:bodyPr/>
        <a:lstStyle/>
        <a:p>
          <a:pPr>
            <a:lnSpc>
              <a:spcPct val="100000"/>
            </a:lnSpc>
          </a:pPr>
          <a:r>
            <a:rPr lang="en-GB" dirty="0"/>
            <a:t>SIM-Only contracts allow customers to use their existing phones while receiving a package of calls, texts, and data.</a:t>
          </a:r>
        </a:p>
      </dgm:t>
    </dgm:pt>
    <dgm:pt modelId="{FD6D4D81-6BBB-45F2-B201-0959C2736C32}" type="parTrans" cxnId="{237634A6-594D-4564-9EDE-9F954C5968E7}">
      <dgm:prSet/>
      <dgm:spPr/>
      <dgm:t>
        <a:bodyPr/>
        <a:lstStyle/>
        <a:p>
          <a:endParaRPr lang="en-GB"/>
        </a:p>
      </dgm:t>
    </dgm:pt>
    <dgm:pt modelId="{AB59D656-F4EC-4B60-A52A-78C25D975F75}" type="sibTrans" cxnId="{237634A6-594D-4564-9EDE-9F954C5968E7}">
      <dgm:prSet/>
      <dgm:spPr/>
      <dgm:t>
        <a:bodyPr/>
        <a:lstStyle/>
        <a:p>
          <a:endParaRPr lang="en-GB"/>
        </a:p>
      </dgm:t>
    </dgm:pt>
    <dgm:pt modelId="{C7A94F2B-65B8-4FCD-A917-2919D1CFA32A}">
      <dgm:prSet/>
      <dgm:spPr/>
      <dgm:t>
        <a:bodyPr/>
        <a:lstStyle/>
        <a:p>
          <a:pPr>
            <a:lnSpc>
              <a:spcPct val="100000"/>
            </a:lnSpc>
            <a:defRPr b="1"/>
          </a:pPr>
          <a:r>
            <a:rPr lang="en-GB" dirty="0"/>
            <a:t>Benefits of SIM-Only</a:t>
          </a:r>
        </a:p>
      </dgm:t>
    </dgm:pt>
    <dgm:pt modelId="{6CE090F1-93DE-45B5-9CBB-C990ED6BA00B}" type="parTrans" cxnId="{D2F34869-5721-4930-9007-D5820463BE3D}">
      <dgm:prSet/>
      <dgm:spPr/>
      <dgm:t>
        <a:bodyPr/>
        <a:lstStyle/>
        <a:p>
          <a:endParaRPr lang="en-GB"/>
        </a:p>
      </dgm:t>
    </dgm:pt>
    <dgm:pt modelId="{2AF9E4E5-4B06-450A-83E4-CAFB07A5A0A0}" type="sibTrans" cxnId="{D2F34869-5721-4930-9007-D5820463BE3D}">
      <dgm:prSet/>
      <dgm:spPr/>
      <dgm:t>
        <a:bodyPr/>
        <a:lstStyle/>
        <a:p>
          <a:pPr>
            <a:lnSpc>
              <a:spcPct val="100000"/>
            </a:lnSpc>
            <a:defRPr b="1"/>
          </a:pPr>
          <a:endParaRPr lang="en-GB"/>
        </a:p>
      </dgm:t>
    </dgm:pt>
    <dgm:pt modelId="{C8E5E028-D70C-4753-8747-4B5ED05CDE2B}">
      <dgm:prSet/>
      <dgm:spPr/>
      <dgm:t>
        <a:bodyPr/>
        <a:lstStyle/>
        <a:p>
          <a:pPr>
            <a:lnSpc>
              <a:spcPct val="100000"/>
            </a:lnSpc>
          </a:pPr>
          <a:r>
            <a:rPr lang="en-GB" dirty="0"/>
            <a:t>These contracts offer flexibility and cost-effectiveness for customers who do not need a new phone.</a:t>
          </a:r>
        </a:p>
      </dgm:t>
    </dgm:pt>
    <dgm:pt modelId="{104CD5FB-B8CE-4420-8B55-6C4E0665F019}" type="parTrans" cxnId="{ABC51DBE-D938-42FF-8E03-C07D206A120C}">
      <dgm:prSet/>
      <dgm:spPr/>
      <dgm:t>
        <a:bodyPr/>
        <a:lstStyle/>
        <a:p>
          <a:endParaRPr lang="en-GB"/>
        </a:p>
      </dgm:t>
    </dgm:pt>
    <dgm:pt modelId="{9E5E4EA1-55F0-4A52-892E-72E4EEBA87D3}" type="sibTrans" cxnId="{ABC51DBE-D938-42FF-8E03-C07D206A120C}">
      <dgm:prSet/>
      <dgm:spPr/>
      <dgm:t>
        <a:bodyPr/>
        <a:lstStyle/>
        <a:p>
          <a:endParaRPr lang="en-GB"/>
        </a:p>
      </dgm:t>
    </dgm:pt>
    <dgm:pt modelId="{DD196E6D-4839-4F3A-9E83-6EC14B69D9DD}">
      <dgm:prSet/>
      <dgm:spPr/>
      <dgm:t>
        <a:bodyPr/>
        <a:lstStyle/>
        <a:p>
          <a:pPr>
            <a:lnSpc>
              <a:spcPct val="100000"/>
            </a:lnSpc>
            <a:defRPr b="1"/>
          </a:pPr>
          <a:r>
            <a:rPr lang="en-GB" dirty="0"/>
            <a:t>Target Audience</a:t>
          </a:r>
        </a:p>
      </dgm:t>
    </dgm:pt>
    <dgm:pt modelId="{0F37F1A6-D579-4CA4-B150-1223E02126E6}" type="parTrans" cxnId="{A9574226-5AE8-4B75-8163-15618186D9CE}">
      <dgm:prSet/>
      <dgm:spPr/>
      <dgm:t>
        <a:bodyPr/>
        <a:lstStyle/>
        <a:p>
          <a:endParaRPr lang="en-GB"/>
        </a:p>
      </dgm:t>
    </dgm:pt>
    <dgm:pt modelId="{F9E15158-58A7-455E-993D-EC61910BD938}" type="sibTrans" cxnId="{A9574226-5AE8-4B75-8163-15618186D9CE}">
      <dgm:prSet/>
      <dgm:spPr/>
      <dgm:t>
        <a:bodyPr/>
        <a:lstStyle/>
        <a:p>
          <a:endParaRPr lang="en-GB"/>
        </a:p>
      </dgm:t>
    </dgm:pt>
    <dgm:pt modelId="{49EC5F75-AD37-498F-8737-75DFAFEAE6BE}">
      <dgm:prSet/>
      <dgm:spPr/>
      <dgm:t>
        <a:bodyPr/>
        <a:lstStyle/>
        <a:p>
          <a:pPr>
            <a:lnSpc>
              <a:spcPct val="100000"/>
            </a:lnSpc>
          </a:pPr>
          <a:r>
            <a:rPr lang="en-GB" dirty="0"/>
            <a:t>Ideal for individuals who already own a compatible phone and want to minimize their monthly bills.</a:t>
          </a:r>
        </a:p>
      </dgm:t>
    </dgm:pt>
    <dgm:pt modelId="{23736E73-752D-46B4-892C-0139C418890A}" type="parTrans" cxnId="{88BE14EB-0E49-4764-A7EB-9B9B0179E479}">
      <dgm:prSet/>
      <dgm:spPr/>
      <dgm:t>
        <a:bodyPr/>
        <a:lstStyle/>
        <a:p>
          <a:endParaRPr lang="en-GB"/>
        </a:p>
      </dgm:t>
    </dgm:pt>
    <dgm:pt modelId="{5537AF56-65F1-41DC-B140-E2D18FDCA3D1}" type="sibTrans" cxnId="{88BE14EB-0E49-4764-A7EB-9B9B0179E479}">
      <dgm:prSet/>
      <dgm:spPr/>
      <dgm:t>
        <a:bodyPr/>
        <a:lstStyle/>
        <a:p>
          <a:endParaRPr lang="en-GB"/>
        </a:p>
      </dgm:t>
    </dgm:pt>
    <dgm:pt modelId="{D2D56A4B-4359-4B60-87AF-A49E30414496}" type="pres">
      <dgm:prSet presAssocID="{04A514B6-4020-48F2-A74C-11300DB2113C}" presName="Root" presStyleCnt="0">
        <dgm:presLayoutVars>
          <dgm:dir/>
          <dgm:resizeHandles val="exact"/>
        </dgm:presLayoutVars>
      </dgm:prSet>
      <dgm:spPr/>
    </dgm:pt>
    <dgm:pt modelId="{A8B18D59-BA46-4A15-820B-81703CA81631}" type="pres">
      <dgm:prSet presAssocID="{7FB3E05C-C8E9-4790-BD7B-9865FB65245C}" presName="Composite" presStyleCnt="0"/>
      <dgm:spPr/>
    </dgm:pt>
    <dgm:pt modelId="{4939DB69-E0B8-42F6-869D-19AD07BF205A}" type="pres">
      <dgm:prSet presAssocID="{7FB3E05C-C8E9-4790-BD7B-9865FB65245C}"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30108" r="3142"/>
          <a:stretch/>
        </a:blipFill>
      </dgm:spPr>
      <dgm:extLst>
        <a:ext uri="{E40237B7-FDA0-4F09-8148-C483321AD2D9}">
          <dgm14:cNvPr xmlns:dgm14="http://schemas.microsoft.com/office/drawing/2010/diagram" id="0" name="" descr="Cell phone sim card and sim card tray."/>
        </a:ext>
      </dgm:extLst>
    </dgm:pt>
    <dgm:pt modelId="{6DC6A995-8415-4755-B7E3-E82C4AABD763}" type="pres">
      <dgm:prSet presAssocID="{7FB3E05C-C8E9-4790-BD7B-9865FB65245C}" presName="Subtitle" presStyleLbl="revTx" presStyleIdx="0" presStyleCnt="6">
        <dgm:presLayoutVars>
          <dgm:chMax val="0"/>
          <dgm:bulletEnabled/>
        </dgm:presLayoutVars>
      </dgm:prSet>
      <dgm:spPr/>
    </dgm:pt>
    <dgm:pt modelId="{036755BE-03F9-4A92-B689-E3B7CE6C3C3A}" type="pres">
      <dgm:prSet presAssocID="{7FB3E05C-C8E9-4790-BD7B-9865FB65245C}" presName="Description" presStyleLbl="revTx" presStyleIdx="1" presStyleCnt="6">
        <dgm:presLayoutVars>
          <dgm:bulletEnabled/>
        </dgm:presLayoutVars>
      </dgm:prSet>
      <dgm:spPr/>
    </dgm:pt>
    <dgm:pt modelId="{72D6E1E1-7D16-4162-8F8F-5868DC72FBAB}" type="pres">
      <dgm:prSet presAssocID="{785E0965-8F29-426C-8B0C-3BC0D2189D50}" presName="sibTrans" presStyleLbl="sibTrans2D1" presStyleIdx="0" presStyleCnt="0"/>
      <dgm:spPr/>
    </dgm:pt>
    <dgm:pt modelId="{9EE3667B-3CBF-4526-849E-A564F5A8E1FC}" type="pres">
      <dgm:prSet presAssocID="{C7A94F2B-65B8-4FCD-A917-2919D1CFA32A}" presName="Composite" presStyleCnt="0"/>
      <dgm:spPr/>
    </dgm:pt>
    <dgm:pt modelId="{DB320DED-34AC-4FFB-96F2-ED5864746134}" type="pres">
      <dgm:prSet presAssocID="{C7A94F2B-65B8-4FCD-A917-2919D1CFA32A}"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6120" r="17130"/>
          <a:stretch/>
        </a:blipFill>
      </dgm:spPr>
      <dgm:extLst>
        <a:ext uri="{E40237B7-FDA0-4F09-8148-C483321AD2D9}">
          <dgm14:cNvPr xmlns:dgm14="http://schemas.microsoft.com/office/drawing/2010/diagram" id="0" name="" descr="Coins with dollar sign and mobile phone which symbolize online payment and savings on blue background"/>
        </a:ext>
      </dgm:extLst>
    </dgm:pt>
    <dgm:pt modelId="{FC9BB6EC-BF07-43A5-8B2B-0C6CC8BC2563}" type="pres">
      <dgm:prSet presAssocID="{C7A94F2B-65B8-4FCD-A917-2919D1CFA32A}" presName="Subtitle" presStyleLbl="revTx" presStyleIdx="2" presStyleCnt="6">
        <dgm:presLayoutVars>
          <dgm:chMax val="0"/>
          <dgm:bulletEnabled/>
        </dgm:presLayoutVars>
      </dgm:prSet>
      <dgm:spPr/>
    </dgm:pt>
    <dgm:pt modelId="{DF5CC228-D7A0-46E4-9303-DE19ECEF7EF7}" type="pres">
      <dgm:prSet presAssocID="{C7A94F2B-65B8-4FCD-A917-2919D1CFA32A}" presName="Description" presStyleLbl="revTx" presStyleIdx="3" presStyleCnt="6">
        <dgm:presLayoutVars>
          <dgm:bulletEnabled/>
        </dgm:presLayoutVars>
      </dgm:prSet>
      <dgm:spPr/>
    </dgm:pt>
    <dgm:pt modelId="{EE4A59D7-2945-4832-9F1B-BC7B2C577D8B}" type="pres">
      <dgm:prSet presAssocID="{2AF9E4E5-4B06-450A-83E4-CAFB07A5A0A0}" presName="sibTrans" presStyleLbl="sibTrans2D1" presStyleIdx="0" presStyleCnt="0"/>
      <dgm:spPr/>
    </dgm:pt>
    <dgm:pt modelId="{2D65E47E-F4D1-48A9-B857-C88ECB147EC0}" type="pres">
      <dgm:prSet presAssocID="{DD196E6D-4839-4F3A-9E83-6EC14B69D9DD}" presName="Composite" presStyleCnt="0"/>
      <dgm:spPr/>
    </dgm:pt>
    <dgm:pt modelId="{CB83CFCE-F24C-49D0-B835-58837170B02C}" type="pres">
      <dgm:prSet presAssocID="{DD196E6D-4839-4F3A-9E83-6EC14B69D9DD}"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23080" r="10170"/>
          <a:stretch/>
        </a:blipFill>
      </dgm:spPr>
      <dgm:extLst>
        <a:ext uri="{E40237B7-FDA0-4F09-8148-C483321AD2D9}">
          <dgm14:cNvPr xmlns:dgm14="http://schemas.microsoft.com/office/drawing/2010/diagram" id="0" name="" descr="Circle of hands holding smartphones"/>
        </a:ext>
      </dgm:extLst>
    </dgm:pt>
    <dgm:pt modelId="{B381FBBB-E575-42E4-A203-128B3428E067}" type="pres">
      <dgm:prSet presAssocID="{DD196E6D-4839-4F3A-9E83-6EC14B69D9DD}" presName="Subtitle" presStyleLbl="revTx" presStyleIdx="4" presStyleCnt="6">
        <dgm:presLayoutVars>
          <dgm:chMax val="0"/>
          <dgm:bulletEnabled/>
        </dgm:presLayoutVars>
      </dgm:prSet>
      <dgm:spPr/>
    </dgm:pt>
    <dgm:pt modelId="{CD7A768C-D8FF-4D46-98F2-F5D68F82D805}" type="pres">
      <dgm:prSet presAssocID="{DD196E6D-4839-4F3A-9E83-6EC14B69D9DD}" presName="Description" presStyleLbl="revTx" presStyleIdx="5" presStyleCnt="6">
        <dgm:presLayoutVars>
          <dgm:bulletEnabled/>
        </dgm:presLayoutVars>
      </dgm:prSet>
      <dgm:spPr/>
    </dgm:pt>
  </dgm:ptLst>
  <dgm:cxnLst>
    <dgm:cxn modelId="{D529A510-4015-4C94-AD92-FFBB683E0DE2}" type="presOf" srcId="{C7A94F2B-65B8-4FCD-A917-2919D1CFA32A}" destId="{FC9BB6EC-BF07-43A5-8B2B-0C6CC8BC2563}" srcOrd="0" destOrd="0" presId="urn:microsoft.com/office/officeart/2024/3/layout/verticalVisualTextBlock1"/>
    <dgm:cxn modelId="{A9574226-5AE8-4B75-8163-15618186D9CE}" srcId="{04A514B6-4020-48F2-A74C-11300DB2113C}" destId="{DD196E6D-4839-4F3A-9E83-6EC14B69D9DD}" srcOrd="2" destOrd="0" parTransId="{0F37F1A6-D579-4CA4-B150-1223E02126E6}" sibTransId="{F9E15158-58A7-455E-993D-EC61910BD938}"/>
    <dgm:cxn modelId="{39967539-2868-401A-90C9-AB7663B02D16}" type="presOf" srcId="{7FB3E05C-C8E9-4790-BD7B-9865FB65245C}" destId="{6DC6A995-8415-4755-B7E3-E82C4AABD763}" srcOrd="0" destOrd="0" presId="urn:microsoft.com/office/officeart/2024/3/layout/verticalVisualTextBlock1"/>
    <dgm:cxn modelId="{D2F34869-5721-4930-9007-D5820463BE3D}" srcId="{04A514B6-4020-48F2-A74C-11300DB2113C}" destId="{C7A94F2B-65B8-4FCD-A917-2919D1CFA32A}" srcOrd="1" destOrd="0" parTransId="{6CE090F1-93DE-45B5-9CBB-C990ED6BA00B}" sibTransId="{2AF9E4E5-4B06-450A-83E4-CAFB07A5A0A0}"/>
    <dgm:cxn modelId="{A9287498-4F0A-4A98-A9D3-6FD478C3990C}" type="presOf" srcId="{785E0965-8F29-426C-8B0C-3BC0D2189D50}" destId="{72D6E1E1-7D16-4162-8F8F-5868DC72FBAB}" srcOrd="0" destOrd="0" presId="urn:microsoft.com/office/officeart/2024/3/layout/verticalVisualTextBlock1"/>
    <dgm:cxn modelId="{993A679A-0F6F-4C67-8B74-BDD46D2498FE}" type="presOf" srcId="{DD196E6D-4839-4F3A-9E83-6EC14B69D9DD}" destId="{B381FBBB-E575-42E4-A203-128B3428E067}" srcOrd="0" destOrd="0" presId="urn:microsoft.com/office/officeart/2024/3/layout/verticalVisualTextBlock1"/>
    <dgm:cxn modelId="{237634A6-594D-4564-9EDE-9F954C5968E7}" srcId="{7FB3E05C-C8E9-4790-BD7B-9865FB65245C}" destId="{EF1A8E2C-24D5-4809-B3FF-27013DC7E301}" srcOrd="0" destOrd="0" parTransId="{FD6D4D81-6BBB-45F2-B201-0959C2736C32}" sibTransId="{AB59D656-F4EC-4B60-A52A-78C25D975F75}"/>
    <dgm:cxn modelId="{0F39DEB2-5397-4587-B124-2592CA4220B6}" type="presOf" srcId="{2AF9E4E5-4B06-450A-83E4-CAFB07A5A0A0}" destId="{EE4A59D7-2945-4832-9F1B-BC7B2C577D8B}" srcOrd="0" destOrd="0" presId="urn:microsoft.com/office/officeart/2024/3/layout/verticalVisualTextBlock1"/>
    <dgm:cxn modelId="{ABC51DBE-D938-42FF-8E03-C07D206A120C}" srcId="{C7A94F2B-65B8-4FCD-A917-2919D1CFA32A}" destId="{C8E5E028-D70C-4753-8747-4B5ED05CDE2B}" srcOrd="0" destOrd="0" parTransId="{104CD5FB-B8CE-4420-8B55-6C4E0665F019}" sibTransId="{9E5E4EA1-55F0-4A52-892E-72E4EEBA87D3}"/>
    <dgm:cxn modelId="{233B8EC6-A466-4D43-A5AD-6FC3C40A4C63}" type="presOf" srcId="{C8E5E028-D70C-4753-8747-4B5ED05CDE2B}" destId="{DF5CC228-D7A0-46E4-9303-DE19ECEF7EF7}" srcOrd="0" destOrd="0" presId="urn:microsoft.com/office/officeart/2024/3/layout/verticalVisualTextBlock1"/>
    <dgm:cxn modelId="{55C032D8-2F7A-4495-9149-5E1C1AEFE8AC}" srcId="{04A514B6-4020-48F2-A74C-11300DB2113C}" destId="{7FB3E05C-C8E9-4790-BD7B-9865FB65245C}" srcOrd="0" destOrd="0" parTransId="{D08BE692-D40E-4FCA-9940-7B58709E3CCE}" sibTransId="{785E0965-8F29-426C-8B0C-3BC0D2189D50}"/>
    <dgm:cxn modelId="{4F632CE8-D3C5-4118-8F30-51C65C91057A}" type="presOf" srcId="{04A514B6-4020-48F2-A74C-11300DB2113C}" destId="{D2D56A4B-4359-4B60-87AF-A49E30414496}" srcOrd="0" destOrd="0" presId="urn:microsoft.com/office/officeart/2024/3/layout/verticalVisualTextBlock1"/>
    <dgm:cxn modelId="{88BE14EB-0E49-4764-A7EB-9B9B0179E479}" srcId="{DD196E6D-4839-4F3A-9E83-6EC14B69D9DD}" destId="{49EC5F75-AD37-498F-8737-75DFAFEAE6BE}" srcOrd="0" destOrd="0" parTransId="{23736E73-752D-46B4-892C-0139C418890A}" sibTransId="{5537AF56-65F1-41DC-B140-E2D18FDCA3D1}"/>
    <dgm:cxn modelId="{93D40CF1-73CD-4610-81E1-963E3C67D47B}" type="presOf" srcId="{EF1A8E2C-24D5-4809-B3FF-27013DC7E301}" destId="{036755BE-03F9-4A92-B689-E3B7CE6C3C3A}" srcOrd="0" destOrd="0" presId="urn:microsoft.com/office/officeart/2024/3/layout/verticalVisualTextBlock1"/>
    <dgm:cxn modelId="{3FF019F3-E6D5-4916-83AD-5DC9C9566003}" type="presOf" srcId="{49EC5F75-AD37-498F-8737-75DFAFEAE6BE}" destId="{CD7A768C-D8FF-4D46-98F2-F5D68F82D805}" srcOrd="0" destOrd="0" presId="urn:microsoft.com/office/officeart/2024/3/layout/verticalVisualTextBlock1"/>
    <dgm:cxn modelId="{69E60FD1-FEEC-4FD8-B349-18781BD5F934}" type="presParOf" srcId="{D2D56A4B-4359-4B60-87AF-A49E30414496}" destId="{A8B18D59-BA46-4A15-820B-81703CA81631}" srcOrd="0" destOrd="0" presId="urn:microsoft.com/office/officeart/2024/3/layout/verticalVisualTextBlock1"/>
    <dgm:cxn modelId="{D70BE75B-4202-44FF-BF6C-06C640C4C996}" type="presParOf" srcId="{A8B18D59-BA46-4A15-820B-81703CA81631}" destId="{4939DB69-E0B8-42F6-869D-19AD07BF205A}" srcOrd="0" destOrd="0" presId="urn:microsoft.com/office/officeart/2024/3/layout/verticalVisualTextBlock1"/>
    <dgm:cxn modelId="{57D748D1-91C1-4DE3-AEEB-29D6A7E981AE}" type="presParOf" srcId="{A8B18D59-BA46-4A15-820B-81703CA81631}" destId="{6DC6A995-8415-4755-B7E3-E82C4AABD763}" srcOrd="1" destOrd="0" presId="urn:microsoft.com/office/officeart/2024/3/layout/verticalVisualTextBlock1"/>
    <dgm:cxn modelId="{C5B79952-4858-4068-83BF-C41F75A10227}" type="presParOf" srcId="{A8B18D59-BA46-4A15-820B-81703CA81631}" destId="{036755BE-03F9-4A92-B689-E3B7CE6C3C3A}" srcOrd="2" destOrd="0" presId="urn:microsoft.com/office/officeart/2024/3/layout/verticalVisualTextBlock1"/>
    <dgm:cxn modelId="{169901AB-6257-4248-ACCC-AADBA0166C79}" type="presParOf" srcId="{D2D56A4B-4359-4B60-87AF-A49E30414496}" destId="{72D6E1E1-7D16-4162-8F8F-5868DC72FBAB}" srcOrd="1" destOrd="0" presId="urn:microsoft.com/office/officeart/2024/3/layout/verticalVisualTextBlock1"/>
    <dgm:cxn modelId="{C8174DA4-C33E-41FA-8A54-CFC7DBCA3290}" type="presParOf" srcId="{D2D56A4B-4359-4B60-87AF-A49E30414496}" destId="{9EE3667B-3CBF-4526-849E-A564F5A8E1FC}" srcOrd="2" destOrd="0" presId="urn:microsoft.com/office/officeart/2024/3/layout/verticalVisualTextBlock1"/>
    <dgm:cxn modelId="{22C934C8-9039-4DA4-BC57-AD1CACFDE89B}" type="presParOf" srcId="{9EE3667B-3CBF-4526-849E-A564F5A8E1FC}" destId="{DB320DED-34AC-4FFB-96F2-ED5864746134}" srcOrd="0" destOrd="0" presId="urn:microsoft.com/office/officeart/2024/3/layout/verticalVisualTextBlock1"/>
    <dgm:cxn modelId="{B065FE34-0FE2-4C24-B945-9E93E273DB58}" type="presParOf" srcId="{9EE3667B-3CBF-4526-849E-A564F5A8E1FC}" destId="{FC9BB6EC-BF07-43A5-8B2B-0C6CC8BC2563}" srcOrd="1" destOrd="0" presId="urn:microsoft.com/office/officeart/2024/3/layout/verticalVisualTextBlock1"/>
    <dgm:cxn modelId="{201B8F3E-F748-4E19-AC54-30FF9DECDA12}" type="presParOf" srcId="{9EE3667B-3CBF-4526-849E-A564F5A8E1FC}" destId="{DF5CC228-D7A0-46E4-9303-DE19ECEF7EF7}" srcOrd="2" destOrd="0" presId="urn:microsoft.com/office/officeart/2024/3/layout/verticalVisualTextBlock1"/>
    <dgm:cxn modelId="{D4E732BF-0BD6-4741-9522-C48EDCB29CF0}" type="presParOf" srcId="{D2D56A4B-4359-4B60-87AF-A49E30414496}" destId="{EE4A59D7-2945-4832-9F1B-BC7B2C577D8B}" srcOrd="3" destOrd="0" presId="urn:microsoft.com/office/officeart/2024/3/layout/verticalVisualTextBlock1"/>
    <dgm:cxn modelId="{FA122BE3-089F-43CA-B282-8D4464666C5B}" type="presParOf" srcId="{D2D56A4B-4359-4B60-87AF-A49E30414496}" destId="{2D65E47E-F4D1-48A9-B857-C88ECB147EC0}" srcOrd="4" destOrd="0" presId="urn:microsoft.com/office/officeart/2024/3/layout/verticalVisualTextBlock1"/>
    <dgm:cxn modelId="{C602251E-9E30-4CAD-9D54-6EC460EB502B}" type="presParOf" srcId="{2D65E47E-F4D1-48A9-B857-C88ECB147EC0}" destId="{CB83CFCE-F24C-49D0-B835-58837170B02C}" srcOrd="0" destOrd="0" presId="urn:microsoft.com/office/officeart/2024/3/layout/verticalVisualTextBlock1"/>
    <dgm:cxn modelId="{70F9C7B4-A11B-4E5A-8BFF-8592BAC287C3}" type="presParOf" srcId="{2D65E47E-F4D1-48A9-B857-C88ECB147EC0}" destId="{B381FBBB-E575-42E4-A203-128B3428E067}" srcOrd="1" destOrd="0" presId="urn:microsoft.com/office/officeart/2024/3/layout/verticalVisualTextBlock1"/>
    <dgm:cxn modelId="{632940F4-D79A-4268-BB4D-D4E5A30305E3}" type="presParOf" srcId="{2D65E47E-F4D1-48A9-B857-C88ECB147EC0}" destId="{CD7A768C-D8FF-4D46-98F2-F5D68F82D805}"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179B2B4-233D-45AC-B0B8-2FCC2AA2F8C3}"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GB"/>
        </a:p>
      </dgm:t>
    </dgm:pt>
    <dgm:pt modelId="{C25FF3F9-EA45-4575-9FBB-EDABC6D10E30}">
      <dgm:prSet/>
      <dgm:spPr/>
      <dgm:t>
        <a:bodyPr/>
        <a:lstStyle/>
        <a:p>
          <a:pPr>
            <a:lnSpc>
              <a:spcPct val="100000"/>
            </a:lnSpc>
            <a:defRPr b="1"/>
          </a:pPr>
          <a:r>
            <a:rPr lang="en-GB" dirty="0"/>
            <a:t>Limitations on Flexibility</a:t>
          </a:r>
        </a:p>
      </dgm:t>
    </dgm:pt>
    <dgm:pt modelId="{BEBEB81E-8FC5-4B2A-BF57-FA112ED90313}" type="parTrans" cxnId="{14252D19-96A9-4D89-8E04-FD87B980A9C3}">
      <dgm:prSet/>
      <dgm:spPr/>
      <dgm:t>
        <a:bodyPr/>
        <a:lstStyle/>
        <a:p>
          <a:endParaRPr lang="en-GB"/>
        </a:p>
      </dgm:t>
    </dgm:pt>
    <dgm:pt modelId="{5F31A436-02AA-472C-A254-ABEE42973853}" type="sibTrans" cxnId="{14252D19-96A9-4D89-8E04-FD87B980A9C3}">
      <dgm:prSet/>
      <dgm:spPr/>
      <dgm:t>
        <a:bodyPr/>
        <a:lstStyle/>
        <a:p>
          <a:pPr>
            <a:lnSpc>
              <a:spcPct val="100000"/>
            </a:lnSpc>
            <a:defRPr b="1"/>
          </a:pPr>
          <a:endParaRPr lang="en-GB"/>
        </a:p>
      </dgm:t>
    </dgm:pt>
    <dgm:pt modelId="{473DEFC4-A0BB-438B-9B42-F6D57FCD87F8}">
      <dgm:prSet/>
      <dgm:spPr/>
      <dgm:t>
        <a:bodyPr/>
        <a:lstStyle/>
        <a:p>
          <a:pPr>
            <a:lnSpc>
              <a:spcPct val="100000"/>
            </a:lnSpc>
          </a:pPr>
          <a:r>
            <a:rPr lang="en-GB" dirty="0"/>
            <a:t>Bundled services can restrict customer choices, making it difficult to select individual services that best fit their needs.</a:t>
          </a:r>
        </a:p>
      </dgm:t>
    </dgm:pt>
    <dgm:pt modelId="{85C04FA9-074D-4022-AE6B-4983411019B3}" type="parTrans" cxnId="{EB1FC270-6A00-4923-9FFD-97019D186423}">
      <dgm:prSet/>
      <dgm:spPr/>
      <dgm:t>
        <a:bodyPr/>
        <a:lstStyle/>
        <a:p>
          <a:endParaRPr lang="en-GB"/>
        </a:p>
      </dgm:t>
    </dgm:pt>
    <dgm:pt modelId="{6087C703-3514-4489-A368-F01ED820A8F8}" type="sibTrans" cxnId="{EB1FC270-6A00-4923-9FFD-97019D186423}">
      <dgm:prSet/>
      <dgm:spPr/>
      <dgm:t>
        <a:bodyPr/>
        <a:lstStyle/>
        <a:p>
          <a:endParaRPr lang="en-GB"/>
        </a:p>
      </dgm:t>
    </dgm:pt>
    <dgm:pt modelId="{98287A5F-EF0A-47C2-9C15-1CEF52DFE303}">
      <dgm:prSet/>
      <dgm:spPr/>
      <dgm:t>
        <a:bodyPr/>
        <a:lstStyle/>
        <a:p>
          <a:pPr>
            <a:lnSpc>
              <a:spcPct val="100000"/>
            </a:lnSpc>
            <a:defRPr b="1"/>
          </a:pPr>
          <a:r>
            <a:rPr lang="en-GB" dirty="0"/>
            <a:t>Tied to One Provider</a:t>
          </a:r>
        </a:p>
      </dgm:t>
    </dgm:pt>
    <dgm:pt modelId="{FE19C160-C000-4214-9F94-8C5BB7C771A4}" type="parTrans" cxnId="{873BA64E-95CB-4008-B206-67D1F885903E}">
      <dgm:prSet/>
      <dgm:spPr/>
      <dgm:t>
        <a:bodyPr/>
        <a:lstStyle/>
        <a:p>
          <a:endParaRPr lang="en-GB"/>
        </a:p>
      </dgm:t>
    </dgm:pt>
    <dgm:pt modelId="{3797D598-C6BB-49ED-9E11-D7D6151413E3}" type="sibTrans" cxnId="{873BA64E-95CB-4008-B206-67D1F885903E}">
      <dgm:prSet/>
      <dgm:spPr/>
      <dgm:t>
        <a:bodyPr/>
        <a:lstStyle/>
        <a:p>
          <a:pPr>
            <a:lnSpc>
              <a:spcPct val="100000"/>
            </a:lnSpc>
            <a:defRPr b="1"/>
          </a:pPr>
          <a:endParaRPr lang="en-GB"/>
        </a:p>
      </dgm:t>
    </dgm:pt>
    <dgm:pt modelId="{834B4FFB-7CB4-437D-ABE9-B03580727C0C}">
      <dgm:prSet/>
      <dgm:spPr/>
      <dgm:t>
        <a:bodyPr/>
        <a:lstStyle/>
        <a:p>
          <a:pPr>
            <a:lnSpc>
              <a:spcPct val="100000"/>
            </a:lnSpc>
          </a:pPr>
          <a:r>
            <a:rPr lang="en-GB" dirty="0"/>
            <a:t>Users may become dependent on a single provider, which could lead to dissatisfaction if the service quality declines.</a:t>
          </a:r>
        </a:p>
      </dgm:t>
    </dgm:pt>
    <dgm:pt modelId="{EA42C98C-2A6E-4533-B2E4-2B0A300F9A58}" type="parTrans" cxnId="{A45AFD5E-1093-44F0-A468-CC07313309AB}">
      <dgm:prSet/>
      <dgm:spPr/>
      <dgm:t>
        <a:bodyPr/>
        <a:lstStyle/>
        <a:p>
          <a:endParaRPr lang="en-GB"/>
        </a:p>
      </dgm:t>
    </dgm:pt>
    <dgm:pt modelId="{BF928821-6538-4D67-9BC8-F2CB52B77122}" type="sibTrans" cxnId="{A45AFD5E-1093-44F0-A468-CC07313309AB}">
      <dgm:prSet/>
      <dgm:spPr/>
      <dgm:t>
        <a:bodyPr/>
        <a:lstStyle/>
        <a:p>
          <a:endParaRPr lang="en-GB"/>
        </a:p>
      </dgm:t>
    </dgm:pt>
    <dgm:pt modelId="{BD83A7E2-8655-48FF-9850-A212AA324056}">
      <dgm:prSet/>
      <dgm:spPr/>
      <dgm:t>
        <a:bodyPr/>
        <a:lstStyle/>
        <a:p>
          <a:pPr>
            <a:lnSpc>
              <a:spcPct val="100000"/>
            </a:lnSpc>
            <a:defRPr b="1"/>
          </a:pPr>
          <a:r>
            <a:rPr lang="en-GB" dirty="0"/>
            <a:t>Potentially Higher Costs</a:t>
          </a:r>
        </a:p>
      </dgm:t>
    </dgm:pt>
    <dgm:pt modelId="{5B31AB63-B287-48C8-B996-5A9E0F1B5D39}" type="parTrans" cxnId="{FD60FDB9-5959-484F-B0E2-71A663E92E6E}">
      <dgm:prSet/>
      <dgm:spPr/>
      <dgm:t>
        <a:bodyPr/>
        <a:lstStyle/>
        <a:p>
          <a:endParaRPr lang="en-GB"/>
        </a:p>
      </dgm:t>
    </dgm:pt>
    <dgm:pt modelId="{E5075C64-F002-48D6-B076-8F1375A50853}" type="sibTrans" cxnId="{FD60FDB9-5959-484F-B0E2-71A663E92E6E}">
      <dgm:prSet/>
      <dgm:spPr/>
      <dgm:t>
        <a:bodyPr/>
        <a:lstStyle/>
        <a:p>
          <a:endParaRPr lang="en-GB"/>
        </a:p>
      </dgm:t>
    </dgm:pt>
    <dgm:pt modelId="{CA382969-ADE9-46A8-82B8-EEBECC1CCF3D}">
      <dgm:prSet/>
      <dgm:spPr/>
      <dgm:t>
        <a:bodyPr/>
        <a:lstStyle/>
        <a:p>
          <a:pPr>
            <a:lnSpc>
              <a:spcPct val="100000"/>
            </a:lnSpc>
          </a:pPr>
          <a:r>
            <a:rPr lang="en-GB" dirty="0"/>
            <a:t>Bundled packages may not always provide the best price; customers could save more by choosing services individually.</a:t>
          </a:r>
        </a:p>
      </dgm:t>
    </dgm:pt>
    <dgm:pt modelId="{5D7C809C-3B51-402D-82DD-03E3034822AF}" type="parTrans" cxnId="{EFB9CC6A-ED5F-40A3-BE37-3399221950A9}">
      <dgm:prSet/>
      <dgm:spPr/>
      <dgm:t>
        <a:bodyPr/>
        <a:lstStyle/>
        <a:p>
          <a:endParaRPr lang="en-GB"/>
        </a:p>
      </dgm:t>
    </dgm:pt>
    <dgm:pt modelId="{FE70F8AA-DE16-49B8-9051-E516ECB5F9B5}" type="sibTrans" cxnId="{EFB9CC6A-ED5F-40A3-BE37-3399221950A9}">
      <dgm:prSet/>
      <dgm:spPr/>
      <dgm:t>
        <a:bodyPr/>
        <a:lstStyle/>
        <a:p>
          <a:endParaRPr lang="en-GB"/>
        </a:p>
      </dgm:t>
    </dgm:pt>
    <dgm:pt modelId="{BC828126-4F58-4E0B-9FD8-FD65A68395C0}" type="pres">
      <dgm:prSet presAssocID="{6179B2B4-233D-45AC-B0B8-2FCC2AA2F8C3}" presName="Root" presStyleCnt="0">
        <dgm:presLayoutVars>
          <dgm:dir/>
          <dgm:resizeHandles val="exact"/>
        </dgm:presLayoutVars>
      </dgm:prSet>
      <dgm:spPr/>
    </dgm:pt>
    <dgm:pt modelId="{9168509C-5ABF-400F-B480-94B2A0D8147C}" type="pres">
      <dgm:prSet presAssocID="{C25FF3F9-EA45-4575-9FBB-EDABC6D10E30}" presName="Composite" presStyleCnt="0"/>
      <dgm:spPr/>
    </dgm:pt>
    <dgm:pt modelId="{752FEC0B-4865-41E1-86D1-81DEA5AA188D}" type="pres">
      <dgm:prSet presAssocID="{C25FF3F9-EA45-4575-9FBB-EDABC6D10E30}"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1094" r="30408" b="2"/>
          <a:stretch/>
        </a:blipFill>
      </dgm:spPr>
      <dgm:extLst>
        <a:ext uri="{E40237B7-FDA0-4F09-8148-C483321AD2D9}">
          <dgm14:cNvPr xmlns:dgm14="http://schemas.microsoft.com/office/drawing/2010/diagram" id="0" name="" descr="Team of 3d people lifting with a pulley."/>
        </a:ext>
      </dgm:extLst>
    </dgm:pt>
    <dgm:pt modelId="{27D240BC-73CF-4FB3-A2C9-8750129EB8DC}" type="pres">
      <dgm:prSet presAssocID="{C25FF3F9-EA45-4575-9FBB-EDABC6D10E30}" presName="Subtitle" presStyleLbl="revTx" presStyleIdx="0" presStyleCnt="6">
        <dgm:presLayoutVars>
          <dgm:chMax val="0"/>
          <dgm:bulletEnabled/>
        </dgm:presLayoutVars>
      </dgm:prSet>
      <dgm:spPr/>
    </dgm:pt>
    <dgm:pt modelId="{4DA74E01-AE5C-4FFE-A277-67400C659435}" type="pres">
      <dgm:prSet presAssocID="{C25FF3F9-EA45-4575-9FBB-EDABC6D10E30}" presName="Description" presStyleLbl="revTx" presStyleIdx="1" presStyleCnt="6">
        <dgm:presLayoutVars>
          <dgm:bulletEnabled/>
        </dgm:presLayoutVars>
      </dgm:prSet>
      <dgm:spPr/>
    </dgm:pt>
    <dgm:pt modelId="{08F4EB36-5345-405F-BBA8-1E41DDD803C4}" type="pres">
      <dgm:prSet presAssocID="{5F31A436-02AA-472C-A254-ABEE42973853}" presName="sibTrans" presStyleLbl="sibTrans2D1" presStyleIdx="0" presStyleCnt="0"/>
      <dgm:spPr/>
    </dgm:pt>
    <dgm:pt modelId="{307DC6C9-C8B6-4B85-A36A-15A8B33073E0}" type="pres">
      <dgm:prSet presAssocID="{98287A5F-EF0A-47C2-9C15-1CEF52DFE303}" presName="Composite" presStyleCnt="0"/>
      <dgm:spPr/>
    </dgm:pt>
    <dgm:pt modelId="{E3D90DE5-6EE0-475A-9A50-1EA5C5392E91}" type="pres">
      <dgm:prSet presAssocID="{98287A5F-EF0A-47C2-9C15-1CEF52DFE303}"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097" r="22897" b="-7"/>
          <a:stretch/>
        </a:blipFill>
      </dgm:spPr>
      <dgm:extLst>
        <a:ext uri="{E40237B7-FDA0-4F09-8148-C483321AD2D9}">
          <dgm14:cNvPr xmlns:dgm14="http://schemas.microsoft.com/office/drawing/2010/diagram" id="0" name="" descr="Abstract  Digital concept which shows network security optimization and internet technology  "/>
        </a:ext>
      </dgm:extLst>
    </dgm:pt>
    <dgm:pt modelId="{7458AA4B-AB4F-4143-8AC8-34581CF77478}" type="pres">
      <dgm:prSet presAssocID="{98287A5F-EF0A-47C2-9C15-1CEF52DFE303}" presName="Subtitle" presStyleLbl="revTx" presStyleIdx="2" presStyleCnt="6">
        <dgm:presLayoutVars>
          <dgm:chMax val="0"/>
          <dgm:bulletEnabled/>
        </dgm:presLayoutVars>
      </dgm:prSet>
      <dgm:spPr/>
    </dgm:pt>
    <dgm:pt modelId="{0189B293-989D-4B65-A671-8F4D31FB9470}" type="pres">
      <dgm:prSet presAssocID="{98287A5F-EF0A-47C2-9C15-1CEF52DFE303}" presName="Description" presStyleLbl="revTx" presStyleIdx="3" presStyleCnt="6">
        <dgm:presLayoutVars>
          <dgm:bulletEnabled/>
        </dgm:presLayoutVars>
      </dgm:prSet>
      <dgm:spPr/>
    </dgm:pt>
    <dgm:pt modelId="{AA1B5461-1EEE-4567-917C-317B2E81A279}" type="pres">
      <dgm:prSet presAssocID="{3797D598-C6BB-49ED-9E11-D7D6151413E3}" presName="sibTrans" presStyleLbl="sibTrans2D1" presStyleIdx="0" presStyleCnt="0"/>
      <dgm:spPr/>
    </dgm:pt>
    <dgm:pt modelId="{27FC7360-C38B-4B62-837A-8A07C9272EF0}" type="pres">
      <dgm:prSet presAssocID="{BD83A7E2-8655-48FF-9850-A212AA324056}" presName="Composite" presStyleCnt="0"/>
      <dgm:spPr/>
    </dgm:pt>
    <dgm:pt modelId="{BB972B5F-C639-405C-9200-A5F532F628D9}" type="pres">
      <dgm:prSet presAssocID="{BD83A7E2-8655-48FF-9850-A212AA324056}"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r="33250"/>
          <a:stretch/>
        </a:blipFill>
      </dgm:spPr>
      <dgm:extLst>
        <a:ext uri="{E40237B7-FDA0-4F09-8148-C483321AD2D9}">
          <dgm14:cNvPr xmlns:dgm14="http://schemas.microsoft.com/office/drawing/2010/diagram" id="0" name="" descr="Shot of a businessman looking thoughtfully at a graph against a white background"/>
        </a:ext>
      </dgm:extLst>
    </dgm:pt>
    <dgm:pt modelId="{7F4F6E70-C3E5-4C22-94EE-067D5506AC85}" type="pres">
      <dgm:prSet presAssocID="{BD83A7E2-8655-48FF-9850-A212AA324056}" presName="Subtitle" presStyleLbl="revTx" presStyleIdx="4" presStyleCnt="6">
        <dgm:presLayoutVars>
          <dgm:chMax val="0"/>
          <dgm:bulletEnabled/>
        </dgm:presLayoutVars>
      </dgm:prSet>
      <dgm:spPr/>
    </dgm:pt>
    <dgm:pt modelId="{12A45004-2E6A-4C98-96D3-69CB91535D8E}" type="pres">
      <dgm:prSet presAssocID="{BD83A7E2-8655-48FF-9850-A212AA324056}" presName="Description" presStyleLbl="revTx" presStyleIdx="5" presStyleCnt="6">
        <dgm:presLayoutVars>
          <dgm:bulletEnabled/>
        </dgm:presLayoutVars>
      </dgm:prSet>
      <dgm:spPr/>
    </dgm:pt>
  </dgm:ptLst>
  <dgm:cxnLst>
    <dgm:cxn modelId="{14252D19-96A9-4D89-8E04-FD87B980A9C3}" srcId="{6179B2B4-233D-45AC-B0B8-2FCC2AA2F8C3}" destId="{C25FF3F9-EA45-4575-9FBB-EDABC6D10E30}" srcOrd="0" destOrd="0" parTransId="{BEBEB81E-8FC5-4B2A-BF57-FA112ED90313}" sibTransId="{5F31A436-02AA-472C-A254-ABEE42973853}"/>
    <dgm:cxn modelId="{C91E691F-BF47-4B0D-83EF-FF73F582492C}" type="presOf" srcId="{98287A5F-EF0A-47C2-9C15-1CEF52DFE303}" destId="{7458AA4B-AB4F-4143-8AC8-34581CF77478}" srcOrd="0" destOrd="0" presId="urn:microsoft.com/office/officeart/2024/3/layout/verticalVisualTextBlock1"/>
    <dgm:cxn modelId="{64C1C529-7D6E-4A70-BF96-FB66BE251C48}" type="presOf" srcId="{834B4FFB-7CB4-437D-ABE9-B03580727C0C}" destId="{0189B293-989D-4B65-A671-8F4D31FB9470}" srcOrd="0" destOrd="0" presId="urn:microsoft.com/office/officeart/2024/3/layout/verticalVisualTextBlock1"/>
    <dgm:cxn modelId="{B5AD7B36-67EF-472E-82E4-FE7BB1A8C72B}" type="presOf" srcId="{473DEFC4-A0BB-438B-9B42-F6D57FCD87F8}" destId="{4DA74E01-AE5C-4FFE-A277-67400C659435}" srcOrd="0" destOrd="0" presId="urn:microsoft.com/office/officeart/2024/3/layout/verticalVisualTextBlock1"/>
    <dgm:cxn modelId="{A45AFD5E-1093-44F0-A468-CC07313309AB}" srcId="{98287A5F-EF0A-47C2-9C15-1CEF52DFE303}" destId="{834B4FFB-7CB4-437D-ABE9-B03580727C0C}" srcOrd="0" destOrd="0" parTransId="{EA42C98C-2A6E-4533-B2E4-2B0A300F9A58}" sibTransId="{BF928821-6538-4D67-9BC8-F2CB52B77122}"/>
    <dgm:cxn modelId="{45FAA869-8B99-4C26-A84A-53BD8491B724}" type="presOf" srcId="{C25FF3F9-EA45-4575-9FBB-EDABC6D10E30}" destId="{27D240BC-73CF-4FB3-A2C9-8750129EB8DC}" srcOrd="0" destOrd="0" presId="urn:microsoft.com/office/officeart/2024/3/layout/verticalVisualTextBlock1"/>
    <dgm:cxn modelId="{EFB9CC6A-ED5F-40A3-BE37-3399221950A9}" srcId="{BD83A7E2-8655-48FF-9850-A212AA324056}" destId="{CA382969-ADE9-46A8-82B8-EEBECC1CCF3D}" srcOrd="0" destOrd="0" parTransId="{5D7C809C-3B51-402D-82DD-03E3034822AF}" sibTransId="{FE70F8AA-DE16-49B8-9051-E516ECB5F9B5}"/>
    <dgm:cxn modelId="{873BA64E-95CB-4008-B206-67D1F885903E}" srcId="{6179B2B4-233D-45AC-B0B8-2FCC2AA2F8C3}" destId="{98287A5F-EF0A-47C2-9C15-1CEF52DFE303}" srcOrd="1" destOrd="0" parTransId="{FE19C160-C000-4214-9F94-8C5BB7C771A4}" sibTransId="{3797D598-C6BB-49ED-9E11-D7D6151413E3}"/>
    <dgm:cxn modelId="{EB1FC270-6A00-4923-9FFD-97019D186423}" srcId="{C25FF3F9-EA45-4575-9FBB-EDABC6D10E30}" destId="{473DEFC4-A0BB-438B-9B42-F6D57FCD87F8}" srcOrd="0" destOrd="0" parTransId="{85C04FA9-074D-4022-AE6B-4983411019B3}" sibTransId="{6087C703-3514-4489-A368-F01ED820A8F8}"/>
    <dgm:cxn modelId="{A599C053-6A71-45DD-9055-D401FD171CC5}" type="presOf" srcId="{6179B2B4-233D-45AC-B0B8-2FCC2AA2F8C3}" destId="{BC828126-4F58-4E0B-9FD8-FD65A68395C0}" srcOrd="0" destOrd="0" presId="urn:microsoft.com/office/officeart/2024/3/layout/verticalVisualTextBlock1"/>
    <dgm:cxn modelId="{9075C796-45F7-4444-9B10-9BD042B326EE}" type="presOf" srcId="{BD83A7E2-8655-48FF-9850-A212AA324056}" destId="{7F4F6E70-C3E5-4C22-94EE-067D5506AC85}" srcOrd="0" destOrd="0" presId="urn:microsoft.com/office/officeart/2024/3/layout/verticalVisualTextBlock1"/>
    <dgm:cxn modelId="{FD60FDB9-5959-484F-B0E2-71A663E92E6E}" srcId="{6179B2B4-233D-45AC-B0B8-2FCC2AA2F8C3}" destId="{BD83A7E2-8655-48FF-9850-A212AA324056}" srcOrd="2" destOrd="0" parTransId="{5B31AB63-B287-48C8-B996-5A9E0F1B5D39}" sibTransId="{E5075C64-F002-48D6-B076-8F1375A50853}"/>
    <dgm:cxn modelId="{1F3AE7BF-62D9-41CA-9323-9EA7243D0D5F}" type="presOf" srcId="{CA382969-ADE9-46A8-82B8-EEBECC1CCF3D}" destId="{12A45004-2E6A-4C98-96D3-69CB91535D8E}" srcOrd="0" destOrd="0" presId="urn:microsoft.com/office/officeart/2024/3/layout/verticalVisualTextBlock1"/>
    <dgm:cxn modelId="{553B5ED2-CF2E-426F-8770-B110A043A490}" type="presOf" srcId="{5F31A436-02AA-472C-A254-ABEE42973853}" destId="{08F4EB36-5345-405F-BBA8-1E41DDD803C4}" srcOrd="0" destOrd="0" presId="urn:microsoft.com/office/officeart/2024/3/layout/verticalVisualTextBlock1"/>
    <dgm:cxn modelId="{858BA8F2-FA23-492C-9D5A-A8C9322D42C8}" type="presOf" srcId="{3797D598-C6BB-49ED-9E11-D7D6151413E3}" destId="{AA1B5461-1EEE-4567-917C-317B2E81A279}" srcOrd="0" destOrd="0" presId="urn:microsoft.com/office/officeart/2024/3/layout/verticalVisualTextBlock1"/>
    <dgm:cxn modelId="{EAEA4CE6-770E-4432-B407-6ABEB78E6C6B}" type="presParOf" srcId="{BC828126-4F58-4E0B-9FD8-FD65A68395C0}" destId="{9168509C-5ABF-400F-B480-94B2A0D8147C}" srcOrd="0" destOrd="0" presId="urn:microsoft.com/office/officeart/2024/3/layout/verticalVisualTextBlock1"/>
    <dgm:cxn modelId="{AE6174E6-126F-4B72-B74F-102B9A868E70}" type="presParOf" srcId="{9168509C-5ABF-400F-B480-94B2A0D8147C}" destId="{752FEC0B-4865-41E1-86D1-81DEA5AA188D}" srcOrd="0" destOrd="0" presId="urn:microsoft.com/office/officeart/2024/3/layout/verticalVisualTextBlock1"/>
    <dgm:cxn modelId="{5634E8A6-A197-42B3-9D04-B0BF599E9A7F}" type="presParOf" srcId="{9168509C-5ABF-400F-B480-94B2A0D8147C}" destId="{27D240BC-73CF-4FB3-A2C9-8750129EB8DC}" srcOrd="1" destOrd="0" presId="urn:microsoft.com/office/officeart/2024/3/layout/verticalVisualTextBlock1"/>
    <dgm:cxn modelId="{F0EF2467-B15C-4101-A080-6E1EB8DD06C8}" type="presParOf" srcId="{9168509C-5ABF-400F-B480-94B2A0D8147C}" destId="{4DA74E01-AE5C-4FFE-A277-67400C659435}" srcOrd="2" destOrd="0" presId="urn:microsoft.com/office/officeart/2024/3/layout/verticalVisualTextBlock1"/>
    <dgm:cxn modelId="{F5D680BC-432E-4723-958C-E96C7DC30D06}" type="presParOf" srcId="{BC828126-4F58-4E0B-9FD8-FD65A68395C0}" destId="{08F4EB36-5345-405F-BBA8-1E41DDD803C4}" srcOrd="1" destOrd="0" presId="urn:microsoft.com/office/officeart/2024/3/layout/verticalVisualTextBlock1"/>
    <dgm:cxn modelId="{AF0A715B-0C21-486D-88DD-C8A9C8DF1480}" type="presParOf" srcId="{BC828126-4F58-4E0B-9FD8-FD65A68395C0}" destId="{307DC6C9-C8B6-4B85-A36A-15A8B33073E0}" srcOrd="2" destOrd="0" presId="urn:microsoft.com/office/officeart/2024/3/layout/verticalVisualTextBlock1"/>
    <dgm:cxn modelId="{E683AA93-6345-42E6-99CD-3B88B6E202B4}" type="presParOf" srcId="{307DC6C9-C8B6-4B85-A36A-15A8B33073E0}" destId="{E3D90DE5-6EE0-475A-9A50-1EA5C5392E91}" srcOrd="0" destOrd="0" presId="urn:microsoft.com/office/officeart/2024/3/layout/verticalVisualTextBlock1"/>
    <dgm:cxn modelId="{82122D83-6AF8-436A-8C06-0060C9B4401F}" type="presParOf" srcId="{307DC6C9-C8B6-4B85-A36A-15A8B33073E0}" destId="{7458AA4B-AB4F-4143-8AC8-34581CF77478}" srcOrd="1" destOrd="0" presId="urn:microsoft.com/office/officeart/2024/3/layout/verticalVisualTextBlock1"/>
    <dgm:cxn modelId="{D916416E-B7DC-4166-9BD7-8CFDE34FE3DF}" type="presParOf" srcId="{307DC6C9-C8B6-4B85-A36A-15A8B33073E0}" destId="{0189B293-989D-4B65-A671-8F4D31FB9470}" srcOrd="2" destOrd="0" presId="urn:microsoft.com/office/officeart/2024/3/layout/verticalVisualTextBlock1"/>
    <dgm:cxn modelId="{F1E10BD2-D39C-4F9F-8E67-7F3722E65F33}" type="presParOf" srcId="{BC828126-4F58-4E0B-9FD8-FD65A68395C0}" destId="{AA1B5461-1EEE-4567-917C-317B2E81A279}" srcOrd="3" destOrd="0" presId="urn:microsoft.com/office/officeart/2024/3/layout/verticalVisualTextBlock1"/>
    <dgm:cxn modelId="{5C39ECB8-1209-409A-9097-B0B515D3408D}" type="presParOf" srcId="{BC828126-4F58-4E0B-9FD8-FD65A68395C0}" destId="{27FC7360-C38B-4B62-837A-8A07C9272EF0}" srcOrd="4" destOrd="0" presId="urn:microsoft.com/office/officeart/2024/3/layout/verticalVisualTextBlock1"/>
    <dgm:cxn modelId="{7C40E0F2-188C-4EBF-B366-A6AEFBE7EB73}" type="presParOf" srcId="{27FC7360-C38B-4B62-837A-8A07C9272EF0}" destId="{BB972B5F-C639-405C-9200-A5F532F628D9}" srcOrd="0" destOrd="0" presId="urn:microsoft.com/office/officeart/2024/3/layout/verticalVisualTextBlock1"/>
    <dgm:cxn modelId="{3D04A690-85DD-4D75-BDFB-B554DF1E0E74}" type="presParOf" srcId="{27FC7360-C38B-4B62-837A-8A07C9272EF0}" destId="{7F4F6E70-C3E5-4C22-94EE-067D5506AC85}" srcOrd="1" destOrd="0" presId="urn:microsoft.com/office/officeart/2024/3/layout/verticalVisualTextBlock1"/>
    <dgm:cxn modelId="{7DF5149B-68C7-4C2D-8B4F-BF694C714D07}" type="presParOf" srcId="{27FC7360-C38B-4B62-837A-8A07C9272EF0}" destId="{12A45004-2E6A-4C98-96D3-69CB91535D8E}"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4AA76D2-0E8F-4A30-AECF-550436F17C42}"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B5D736AC-C3AF-4E50-9C98-449D320AD708}">
      <dgm:prSet/>
      <dgm:spPr/>
      <dgm:t>
        <a:bodyPr/>
        <a:lstStyle/>
        <a:p>
          <a:pPr>
            <a:lnSpc>
              <a:spcPct val="100000"/>
            </a:lnSpc>
            <a:defRPr b="1"/>
          </a:pPr>
          <a:r>
            <a:rPr lang="en-GB" dirty="0"/>
            <a:t>Understanding Mobile Contracts</a:t>
          </a:r>
          <a:endParaRPr lang="en-US" dirty="0"/>
        </a:p>
      </dgm:t>
    </dgm:pt>
    <dgm:pt modelId="{63428D20-B953-4A04-A3D1-48656171FDE5}" type="parTrans" cxnId="{816C3E7D-F993-49EA-A96D-83B8EB00F7AC}">
      <dgm:prSet/>
      <dgm:spPr/>
      <dgm:t>
        <a:bodyPr/>
        <a:lstStyle/>
        <a:p>
          <a:endParaRPr lang="en-US"/>
        </a:p>
      </dgm:t>
    </dgm:pt>
    <dgm:pt modelId="{5FF665D5-FE70-4EDE-8EDB-E8776DAA2FFA}" type="sibTrans" cxnId="{816C3E7D-F993-49EA-A96D-83B8EB00F7AC}">
      <dgm:prSet/>
      <dgm:spPr/>
      <dgm:t>
        <a:bodyPr/>
        <a:lstStyle/>
        <a:p>
          <a:pPr>
            <a:lnSpc>
              <a:spcPct val="100000"/>
            </a:lnSpc>
            <a:defRPr b="1"/>
          </a:pPr>
          <a:endParaRPr lang="en-US"/>
        </a:p>
      </dgm:t>
    </dgm:pt>
    <dgm:pt modelId="{369E35EC-24D4-4437-A7C1-F84361D9C391}">
      <dgm:prSet/>
      <dgm:spPr/>
      <dgm:t>
        <a:bodyPr/>
        <a:lstStyle/>
        <a:p>
          <a:pPr>
            <a:lnSpc>
              <a:spcPct val="100000"/>
            </a:lnSpc>
          </a:pPr>
          <a:r>
            <a:rPr lang="en-GB" dirty="0"/>
            <a:t>It's important to understand the different types of mobile phone contracts available, including prepaid and postpaid options.</a:t>
          </a:r>
          <a:endParaRPr lang="en-US" dirty="0"/>
        </a:p>
      </dgm:t>
    </dgm:pt>
    <dgm:pt modelId="{251078D9-954B-44F1-B22E-397901E54800}" type="parTrans" cxnId="{0DCD41E9-ABF2-4118-9808-141EC3D2480B}">
      <dgm:prSet/>
      <dgm:spPr/>
      <dgm:t>
        <a:bodyPr/>
        <a:lstStyle/>
        <a:p>
          <a:endParaRPr lang="en-US"/>
        </a:p>
      </dgm:t>
    </dgm:pt>
    <dgm:pt modelId="{029A5C7D-EC29-4F8F-9AB8-2D91C42B79DD}" type="sibTrans" cxnId="{0DCD41E9-ABF2-4118-9808-141EC3D2480B}">
      <dgm:prSet/>
      <dgm:spPr/>
      <dgm:t>
        <a:bodyPr/>
        <a:lstStyle/>
        <a:p>
          <a:endParaRPr lang="en-US"/>
        </a:p>
      </dgm:t>
    </dgm:pt>
    <dgm:pt modelId="{81744D04-6818-4129-9A24-8B66D4187EB6}">
      <dgm:prSet/>
      <dgm:spPr/>
      <dgm:t>
        <a:bodyPr/>
        <a:lstStyle/>
        <a:p>
          <a:pPr>
            <a:lnSpc>
              <a:spcPct val="100000"/>
            </a:lnSpc>
            <a:defRPr b="1"/>
          </a:pPr>
          <a:r>
            <a:rPr lang="en-GB" dirty="0"/>
            <a:t>Analysing Usage</a:t>
          </a:r>
          <a:endParaRPr lang="en-US" dirty="0"/>
        </a:p>
      </dgm:t>
    </dgm:pt>
    <dgm:pt modelId="{76124769-E8E2-4411-8B29-534F4D7E2900}" type="parTrans" cxnId="{09B6DEA9-7F51-4489-A342-7860405D2B3E}">
      <dgm:prSet/>
      <dgm:spPr/>
      <dgm:t>
        <a:bodyPr/>
        <a:lstStyle/>
        <a:p>
          <a:endParaRPr lang="en-US"/>
        </a:p>
      </dgm:t>
    </dgm:pt>
    <dgm:pt modelId="{D55EF4E6-44AB-4C75-A1DC-64956375859C}" type="sibTrans" cxnId="{09B6DEA9-7F51-4489-A342-7860405D2B3E}">
      <dgm:prSet/>
      <dgm:spPr/>
      <dgm:t>
        <a:bodyPr/>
        <a:lstStyle/>
        <a:p>
          <a:pPr>
            <a:lnSpc>
              <a:spcPct val="100000"/>
            </a:lnSpc>
            <a:defRPr b="1"/>
          </a:pPr>
          <a:endParaRPr lang="en-US"/>
        </a:p>
      </dgm:t>
    </dgm:pt>
    <dgm:pt modelId="{266C20A8-14B6-4BD9-B46C-9EE8024AC034}">
      <dgm:prSet/>
      <dgm:spPr/>
      <dgm:t>
        <a:bodyPr/>
        <a:lstStyle/>
        <a:p>
          <a:pPr>
            <a:lnSpc>
              <a:spcPct val="100000"/>
            </a:lnSpc>
          </a:pPr>
          <a:r>
            <a:rPr lang="en-GB"/>
            <a:t>Analyzing your mobile usage is essential in selecting the best plan that fits your needs and lifestyle.</a:t>
          </a:r>
          <a:endParaRPr lang="en-US"/>
        </a:p>
      </dgm:t>
    </dgm:pt>
    <dgm:pt modelId="{9FFD411B-1D20-4680-A1F0-AEB40EA0C54F}" type="parTrans" cxnId="{3BCA8D39-BCEB-4020-B7A1-6CE6F634627B}">
      <dgm:prSet/>
      <dgm:spPr/>
      <dgm:t>
        <a:bodyPr/>
        <a:lstStyle/>
        <a:p>
          <a:endParaRPr lang="en-US"/>
        </a:p>
      </dgm:t>
    </dgm:pt>
    <dgm:pt modelId="{1411CA39-9E8E-4021-A310-0F882EC540D9}" type="sibTrans" cxnId="{3BCA8D39-BCEB-4020-B7A1-6CE6F634627B}">
      <dgm:prSet/>
      <dgm:spPr/>
      <dgm:t>
        <a:bodyPr/>
        <a:lstStyle/>
        <a:p>
          <a:endParaRPr lang="en-US"/>
        </a:p>
      </dgm:t>
    </dgm:pt>
    <dgm:pt modelId="{566205A4-F802-4983-8622-AB7A0F71B61B}">
      <dgm:prSet/>
      <dgm:spPr/>
      <dgm:t>
        <a:bodyPr/>
        <a:lstStyle/>
        <a:p>
          <a:pPr>
            <a:lnSpc>
              <a:spcPct val="100000"/>
            </a:lnSpc>
            <a:defRPr b="1"/>
          </a:pPr>
          <a:r>
            <a:rPr lang="en-GB"/>
            <a:t>Choosing the Best Option</a:t>
          </a:r>
          <a:endParaRPr lang="en-US"/>
        </a:p>
      </dgm:t>
    </dgm:pt>
    <dgm:pt modelId="{50B46C2D-1C13-4D68-856F-003AB2FC120B}" type="parTrans" cxnId="{4B3D283C-5478-4892-B933-7F4C48001A88}">
      <dgm:prSet/>
      <dgm:spPr/>
      <dgm:t>
        <a:bodyPr/>
        <a:lstStyle/>
        <a:p>
          <a:endParaRPr lang="en-US"/>
        </a:p>
      </dgm:t>
    </dgm:pt>
    <dgm:pt modelId="{AC4DF9A5-D5C5-45CF-A146-02762664C46A}" type="sibTrans" cxnId="{4B3D283C-5478-4892-B933-7F4C48001A88}">
      <dgm:prSet/>
      <dgm:spPr/>
      <dgm:t>
        <a:bodyPr/>
        <a:lstStyle/>
        <a:p>
          <a:endParaRPr lang="en-US"/>
        </a:p>
      </dgm:t>
    </dgm:pt>
    <dgm:pt modelId="{7D2B855D-D9FF-482D-B7B0-3549E4B2E962}">
      <dgm:prSet/>
      <dgm:spPr/>
      <dgm:t>
        <a:bodyPr/>
        <a:lstStyle/>
        <a:p>
          <a:pPr>
            <a:lnSpc>
              <a:spcPct val="100000"/>
            </a:lnSpc>
          </a:pPr>
          <a:r>
            <a:rPr lang="en-GB"/>
            <a:t>Selecting the best option involves balancing value and convenience to meet your individual requirements.</a:t>
          </a:r>
          <a:endParaRPr lang="en-US"/>
        </a:p>
      </dgm:t>
    </dgm:pt>
    <dgm:pt modelId="{A81BEAE9-A03D-4D14-9A98-D0435CFD0462}" type="parTrans" cxnId="{91BC7B24-727C-408D-87AA-A870360E5F84}">
      <dgm:prSet/>
      <dgm:spPr/>
      <dgm:t>
        <a:bodyPr/>
        <a:lstStyle/>
        <a:p>
          <a:endParaRPr lang="en-US"/>
        </a:p>
      </dgm:t>
    </dgm:pt>
    <dgm:pt modelId="{90029666-0AFC-4565-9944-803F750BAC5B}" type="sibTrans" cxnId="{91BC7B24-727C-408D-87AA-A870360E5F84}">
      <dgm:prSet/>
      <dgm:spPr/>
      <dgm:t>
        <a:bodyPr/>
        <a:lstStyle/>
        <a:p>
          <a:endParaRPr lang="en-US"/>
        </a:p>
      </dgm:t>
    </dgm:pt>
    <dgm:pt modelId="{1C2B9EF7-7F97-4BFE-B3A2-FE7B2C96B80F}" type="pres">
      <dgm:prSet presAssocID="{84AA76D2-0E8F-4A30-AECF-550436F17C42}" presName="Name0" presStyleCnt="0">
        <dgm:presLayoutVars>
          <dgm:dir/>
          <dgm:resizeHandles val="exact"/>
        </dgm:presLayoutVars>
      </dgm:prSet>
      <dgm:spPr/>
    </dgm:pt>
    <dgm:pt modelId="{5109019A-CEE3-4C0E-B51C-613DF9E16EE1}" type="pres">
      <dgm:prSet presAssocID="{B5D736AC-C3AF-4E50-9C98-449D320AD708}" presName="compNode" presStyleCnt="0"/>
      <dgm:spPr/>
    </dgm:pt>
    <dgm:pt modelId="{B474ECA3-CEFD-46A5-943B-0D7F56AD987F}" type="pres">
      <dgm:prSet presAssocID="{B5D736AC-C3AF-4E50-9C98-449D320AD708}" presName="pictRect" presStyleLbl="revTx" presStyleIdx="0" presStyleCnt="6">
        <dgm:presLayoutVars>
          <dgm:chMax val="0"/>
          <dgm:bulletEnabled/>
        </dgm:presLayoutVars>
      </dgm:prSet>
      <dgm:spPr/>
    </dgm:pt>
    <dgm:pt modelId="{C3D44CBA-F39B-4D5E-97E9-706C3A2FFAEC}" type="pres">
      <dgm:prSet presAssocID="{B5D736AC-C3AF-4E50-9C98-449D320AD708}" presName="textRect" presStyleLbl="revTx" presStyleIdx="1" presStyleCnt="6">
        <dgm:presLayoutVars>
          <dgm:bulletEnabled/>
        </dgm:presLayoutVars>
      </dgm:prSet>
      <dgm:spPr/>
    </dgm:pt>
    <dgm:pt modelId="{538C4E31-3703-4A0E-B4A0-64A1352925B5}" type="pres">
      <dgm:prSet presAssocID="{5FF665D5-FE70-4EDE-8EDB-E8776DAA2FFA}" presName="sibTrans" presStyleLbl="sibTrans2D1" presStyleIdx="0" presStyleCnt="0"/>
      <dgm:spPr/>
    </dgm:pt>
    <dgm:pt modelId="{452CA7B6-8E80-43DF-BD90-B8CC41EB181B}" type="pres">
      <dgm:prSet presAssocID="{81744D04-6818-4129-9A24-8B66D4187EB6}" presName="compNode" presStyleCnt="0"/>
      <dgm:spPr/>
    </dgm:pt>
    <dgm:pt modelId="{277A07F7-140D-4D95-80A8-0F9E14F5B23B}" type="pres">
      <dgm:prSet presAssocID="{81744D04-6818-4129-9A24-8B66D4187EB6}" presName="pictRect" presStyleLbl="revTx" presStyleIdx="2" presStyleCnt="6">
        <dgm:presLayoutVars>
          <dgm:chMax val="0"/>
          <dgm:bulletEnabled/>
        </dgm:presLayoutVars>
      </dgm:prSet>
      <dgm:spPr/>
    </dgm:pt>
    <dgm:pt modelId="{E043E998-2A8F-476F-B125-A5C612378D9C}" type="pres">
      <dgm:prSet presAssocID="{81744D04-6818-4129-9A24-8B66D4187EB6}" presName="textRect" presStyleLbl="revTx" presStyleIdx="3" presStyleCnt="6">
        <dgm:presLayoutVars>
          <dgm:bulletEnabled/>
        </dgm:presLayoutVars>
      </dgm:prSet>
      <dgm:spPr/>
    </dgm:pt>
    <dgm:pt modelId="{A7F2BEB2-3D4A-480A-A463-B252C14E2A92}" type="pres">
      <dgm:prSet presAssocID="{D55EF4E6-44AB-4C75-A1DC-64956375859C}" presName="sibTrans" presStyleLbl="sibTrans2D1" presStyleIdx="0" presStyleCnt="0"/>
      <dgm:spPr/>
    </dgm:pt>
    <dgm:pt modelId="{ACAD0136-726D-40F8-A99A-60BF99D98B6C}" type="pres">
      <dgm:prSet presAssocID="{566205A4-F802-4983-8622-AB7A0F71B61B}" presName="compNode" presStyleCnt="0"/>
      <dgm:spPr/>
    </dgm:pt>
    <dgm:pt modelId="{1565BAAE-C6F4-48A6-A776-3D036C74959C}" type="pres">
      <dgm:prSet presAssocID="{566205A4-F802-4983-8622-AB7A0F71B61B}" presName="pictRect" presStyleLbl="revTx" presStyleIdx="4" presStyleCnt="6">
        <dgm:presLayoutVars>
          <dgm:chMax val="0"/>
          <dgm:bulletEnabled/>
        </dgm:presLayoutVars>
      </dgm:prSet>
      <dgm:spPr/>
    </dgm:pt>
    <dgm:pt modelId="{256CB002-770B-4F0B-847A-F7B411730DD5}" type="pres">
      <dgm:prSet presAssocID="{566205A4-F802-4983-8622-AB7A0F71B61B}" presName="textRect" presStyleLbl="revTx" presStyleIdx="5" presStyleCnt="6">
        <dgm:presLayoutVars>
          <dgm:bulletEnabled/>
        </dgm:presLayoutVars>
      </dgm:prSet>
      <dgm:spPr/>
    </dgm:pt>
  </dgm:ptLst>
  <dgm:cxnLst>
    <dgm:cxn modelId="{91BC7B24-727C-408D-87AA-A870360E5F84}" srcId="{566205A4-F802-4983-8622-AB7A0F71B61B}" destId="{7D2B855D-D9FF-482D-B7B0-3549E4B2E962}" srcOrd="0" destOrd="0" parTransId="{A81BEAE9-A03D-4D14-9A98-D0435CFD0462}" sibTransId="{90029666-0AFC-4565-9944-803F750BAC5B}"/>
    <dgm:cxn modelId="{3BCA8D39-BCEB-4020-B7A1-6CE6F634627B}" srcId="{81744D04-6818-4129-9A24-8B66D4187EB6}" destId="{266C20A8-14B6-4BD9-B46C-9EE8024AC034}" srcOrd="0" destOrd="0" parTransId="{9FFD411B-1D20-4680-A1F0-AEB40EA0C54F}" sibTransId="{1411CA39-9E8E-4021-A310-0F882EC540D9}"/>
    <dgm:cxn modelId="{4B3D283C-5478-4892-B933-7F4C48001A88}" srcId="{84AA76D2-0E8F-4A30-AECF-550436F17C42}" destId="{566205A4-F802-4983-8622-AB7A0F71B61B}" srcOrd="2" destOrd="0" parTransId="{50B46C2D-1C13-4D68-856F-003AB2FC120B}" sibTransId="{AC4DF9A5-D5C5-45CF-A146-02762664C46A}"/>
    <dgm:cxn modelId="{99D10041-F28D-44C3-9CD8-C059087159DD}" type="presOf" srcId="{D55EF4E6-44AB-4C75-A1DC-64956375859C}" destId="{A7F2BEB2-3D4A-480A-A463-B252C14E2A92}" srcOrd="0" destOrd="0" presId="urn:microsoft.com/office/officeart/2024/3/layout/hArchList1"/>
    <dgm:cxn modelId="{0A497672-F412-4724-8116-23A931CDBAFA}" type="presOf" srcId="{5FF665D5-FE70-4EDE-8EDB-E8776DAA2FFA}" destId="{538C4E31-3703-4A0E-B4A0-64A1352925B5}" srcOrd="0" destOrd="0" presId="urn:microsoft.com/office/officeart/2024/3/layout/hArchList1"/>
    <dgm:cxn modelId="{5791EB53-1F13-4A8E-9865-FEB1E064104F}" type="presOf" srcId="{369E35EC-24D4-4437-A7C1-F84361D9C391}" destId="{C3D44CBA-F39B-4D5E-97E9-706C3A2FFAEC}" srcOrd="0" destOrd="0" presId="urn:microsoft.com/office/officeart/2024/3/layout/hArchList1"/>
    <dgm:cxn modelId="{0D040057-0FB2-4763-BA93-6DEF02A356E3}" type="presOf" srcId="{81744D04-6818-4129-9A24-8B66D4187EB6}" destId="{277A07F7-140D-4D95-80A8-0F9E14F5B23B}" srcOrd="0" destOrd="0" presId="urn:microsoft.com/office/officeart/2024/3/layout/hArchList1"/>
    <dgm:cxn modelId="{84674477-CA50-4E0A-B13F-E71A24191879}" type="presOf" srcId="{566205A4-F802-4983-8622-AB7A0F71B61B}" destId="{1565BAAE-C6F4-48A6-A776-3D036C74959C}" srcOrd="0" destOrd="0" presId="urn:microsoft.com/office/officeart/2024/3/layout/hArchList1"/>
    <dgm:cxn modelId="{816C3E7D-F993-49EA-A96D-83B8EB00F7AC}" srcId="{84AA76D2-0E8F-4A30-AECF-550436F17C42}" destId="{B5D736AC-C3AF-4E50-9C98-449D320AD708}" srcOrd="0" destOrd="0" parTransId="{63428D20-B953-4A04-A3D1-48656171FDE5}" sibTransId="{5FF665D5-FE70-4EDE-8EDB-E8776DAA2FFA}"/>
    <dgm:cxn modelId="{09B6DEA9-7F51-4489-A342-7860405D2B3E}" srcId="{84AA76D2-0E8F-4A30-AECF-550436F17C42}" destId="{81744D04-6818-4129-9A24-8B66D4187EB6}" srcOrd="1" destOrd="0" parTransId="{76124769-E8E2-4411-8B29-534F4D7E2900}" sibTransId="{D55EF4E6-44AB-4C75-A1DC-64956375859C}"/>
    <dgm:cxn modelId="{D60A82AD-6EB9-43FA-AE3C-F8FFFAC7124A}" type="presOf" srcId="{B5D736AC-C3AF-4E50-9C98-449D320AD708}" destId="{B474ECA3-CEFD-46A5-943B-0D7F56AD987F}" srcOrd="0" destOrd="0" presId="urn:microsoft.com/office/officeart/2024/3/layout/hArchList1"/>
    <dgm:cxn modelId="{298A4FAE-FDE3-4433-A3A4-DE672B8FDEBE}" type="presOf" srcId="{7D2B855D-D9FF-482D-B7B0-3549E4B2E962}" destId="{256CB002-770B-4F0B-847A-F7B411730DD5}" srcOrd="0" destOrd="0" presId="urn:microsoft.com/office/officeart/2024/3/layout/hArchList1"/>
    <dgm:cxn modelId="{F431C8CA-6775-4938-9BB0-9CA94A6EF27E}" type="presOf" srcId="{266C20A8-14B6-4BD9-B46C-9EE8024AC034}" destId="{E043E998-2A8F-476F-B125-A5C612378D9C}" srcOrd="0" destOrd="0" presId="urn:microsoft.com/office/officeart/2024/3/layout/hArchList1"/>
    <dgm:cxn modelId="{0DCD41E9-ABF2-4118-9808-141EC3D2480B}" srcId="{B5D736AC-C3AF-4E50-9C98-449D320AD708}" destId="{369E35EC-24D4-4437-A7C1-F84361D9C391}" srcOrd="0" destOrd="0" parTransId="{251078D9-954B-44F1-B22E-397901E54800}" sibTransId="{029A5C7D-EC29-4F8F-9AB8-2D91C42B79DD}"/>
    <dgm:cxn modelId="{C681D9F0-770E-4F6F-84BE-39F52248BA80}" type="presOf" srcId="{84AA76D2-0E8F-4A30-AECF-550436F17C42}" destId="{1C2B9EF7-7F97-4BFE-B3A2-FE7B2C96B80F}" srcOrd="0" destOrd="0" presId="urn:microsoft.com/office/officeart/2024/3/layout/hArchList1"/>
    <dgm:cxn modelId="{6EBDFA68-A726-4E28-B566-DD3AF1B00F36}" type="presParOf" srcId="{1C2B9EF7-7F97-4BFE-B3A2-FE7B2C96B80F}" destId="{5109019A-CEE3-4C0E-B51C-613DF9E16EE1}" srcOrd="0" destOrd="0" presId="urn:microsoft.com/office/officeart/2024/3/layout/hArchList1"/>
    <dgm:cxn modelId="{F754686E-8A3C-442B-84FE-4A437F1CC858}" type="presParOf" srcId="{5109019A-CEE3-4C0E-B51C-613DF9E16EE1}" destId="{B474ECA3-CEFD-46A5-943B-0D7F56AD987F}" srcOrd="0" destOrd="0" presId="urn:microsoft.com/office/officeart/2024/3/layout/hArchList1"/>
    <dgm:cxn modelId="{A441A310-B833-47ED-A581-DF13AC05A8D0}" type="presParOf" srcId="{5109019A-CEE3-4C0E-B51C-613DF9E16EE1}" destId="{C3D44CBA-F39B-4D5E-97E9-706C3A2FFAEC}" srcOrd="1" destOrd="0" presId="urn:microsoft.com/office/officeart/2024/3/layout/hArchList1"/>
    <dgm:cxn modelId="{4356AAA2-1AC6-4B17-AF30-01E2B3BD722D}" type="presParOf" srcId="{1C2B9EF7-7F97-4BFE-B3A2-FE7B2C96B80F}" destId="{538C4E31-3703-4A0E-B4A0-64A1352925B5}" srcOrd="1" destOrd="0" presId="urn:microsoft.com/office/officeart/2024/3/layout/hArchList1"/>
    <dgm:cxn modelId="{AA5B0358-CB71-4EC7-B7FD-F08C55ADAD7D}" type="presParOf" srcId="{1C2B9EF7-7F97-4BFE-B3A2-FE7B2C96B80F}" destId="{452CA7B6-8E80-43DF-BD90-B8CC41EB181B}" srcOrd="2" destOrd="0" presId="urn:microsoft.com/office/officeart/2024/3/layout/hArchList1"/>
    <dgm:cxn modelId="{23DCB3C9-5508-4E9A-9218-2C34B39E319D}" type="presParOf" srcId="{452CA7B6-8E80-43DF-BD90-B8CC41EB181B}" destId="{277A07F7-140D-4D95-80A8-0F9E14F5B23B}" srcOrd="0" destOrd="0" presId="urn:microsoft.com/office/officeart/2024/3/layout/hArchList1"/>
    <dgm:cxn modelId="{B4ED8337-90C3-4E21-A3D6-1908AF11C813}" type="presParOf" srcId="{452CA7B6-8E80-43DF-BD90-B8CC41EB181B}" destId="{E043E998-2A8F-476F-B125-A5C612378D9C}" srcOrd="1" destOrd="0" presId="urn:microsoft.com/office/officeart/2024/3/layout/hArchList1"/>
    <dgm:cxn modelId="{AD890D58-2284-4A50-9590-A5E586B42CCD}" type="presParOf" srcId="{1C2B9EF7-7F97-4BFE-B3A2-FE7B2C96B80F}" destId="{A7F2BEB2-3D4A-480A-A463-B252C14E2A92}" srcOrd="3" destOrd="0" presId="urn:microsoft.com/office/officeart/2024/3/layout/hArchList1"/>
    <dgm:cxn modelId="{DB0B5664-ED3C-424A-AD77-214B13D052B3}" type="presParOf" srcId="{1C2B9EF7-7F97-4BFE-B3A2-FE7B2C96B80F}" destId="{ACAD0136-726D-40F8-A99A-60BF99D98B6C}" srcOrd="4" destOrd="0" presId="urn:microsoft.com/office/officeart/2024/3/layout/hArchList1"/>
    <dgm:cxn modelId="{FF65A11E-835B-4C66-B65F-9CF88B9CCACD}" type="presParOf" srcId="{ACAD0136-726D-40F8-A99A-60BF99D98B6C}" destId="{1565BAAE-C6F4-48A6-A776-3D036C74959C}" srcOrd="0" destOrd="0" presId="urn:microsoft.com/office/officeart/2024/3/layout/hArchList1"/>
    <dgm:cxn modelId="{61D80E1C-EFB6-460A-907D-009C66C019C8}" type="presParOf" srcId="{ACAD0136-726D-40F8-A99A-60BF99D98B6C}" destId="{256CB002-770B-4F0B-847A-F7B411730DD5}"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F97AA5-A032-465F-9957-C30D1CA2323A}">
      <dsp:nvSpPr>
        <dsp:cNvPr id="0" name=""/>
        <dsp:cNvSpPr/>
      </dsp:nvSpPr>
      <dsp:spPr>
        <a:xfrm>
          <a:off x="0" y="0"/>
          <a:ext cx="1809729" cy="180972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263" r="29987"/>
          <a:stretch/>
        </a:blipFill>
        <a:ln>
          <a:noFill/>
        </a:ln>
        <a:effectLst/>
      </dsp:spPr>
      <dsp:style>
        <a:lnRef idx="0">
          <a:scrgbClr r="0" g="0" b="0"/>
        </a:lnRef>
        <a:fillRef idx="3">
          <a:scrgbClr r="0" g="0" b="0"/>
        </a:fillRef>
        <a:effectRef idx="2">
          <a:scrgbClr r="0" g="0" b="0"/>
        </a:effectRef>
        <a:fontRef idx="minor">
          <a:schemeClr val="lt1"/>
        </a:fontRef>
      </dsp:style>
    </dsp:sp>
    <dsp:sp modelId="{02CF6475-DA8E-42EE-AB9A-8DC124562E99}">
      <dsp:nvSpPr>
        <dsp:cNvPr id="0" name=""/>
        <dsp:cNvSpPr/>
      </dsp:nvSpPr>
      <dsp:spPr>
        <a:xfrm>
          <a:off x="1989729" y="0"/>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Understanding Usage Habits</a:t>
          </a:r>
        </a:p>
      </dsp:txBody>
      <dsp:txXfrm>
        <a:off x="1989729" y="0"/>
        <a:ext cx="4200050" cy="368353"/>
      </dsp:txXfrm>
    </dsp:sp>
    <dsp:sp modelId="{601728C4-989B-45C0-9F70-3EE7B86725BC}">
      <dsp:nvSpPr>
        <dsp:cNvPr id="0" name=""/>
        <dsp:cNvSpPr/>
      </dsp:nvSpPr>
      <dsp:spPr>
        <a:xfrm>
          <a:off x="1989729" y="368353"/>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Knowing your data, call, and text usage is vital to choose a mobile plan that fits your needs.</a:t>
          </a:r>
        </a:p>
      </dsp:txBody>
      <dsp:txXfrm>
        <a:off x="1989729" y="368353"/>
        <a:ext cx="4200050" cy="1441375"/>
      </dsp:txXfrm>
    </dsp:sp>
    <dsp:sp modelId="{F8C98134-15A0-4EFB-AD8C-899615C423D9}">
      <dsp:nvSpPr>
        <dsp:cNvPr id="0" name=""/>
        <dsp:cNvSpPr/>
      </dsp:nvSpPr>
      <dsp:spPr>
        <a:xfrm>
          <a:off x="0" y="1954508"/>
          <a:ext cx="1809729" cy="180972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r="46748" b="-4"/>
          <a:stretch/>
        </a:blipFill>
        <a:ln>
          <a:noFill/>
        </a:ln>
        <a:effectLst/>
      </dsp:spPr>
      <dsp:style>
        <a:lnRef idx="0">
          <a:scrgbClr r="0" g="0" b="0"/>
        </a:lnRef>
        <a:fillRef idx="3">
          <a:scrgbClr r="0" g="0" b="0"/>
        </a:fillRef>
        <a:effectRef idx="2">
          <a:scrgbClr r="0" g="0" b="0"/>
        </a:effectRef>
        <a:fontRef idx="minor">
          <a:schemeClr val="lt1"/>
        </a:fontRef>
      </dsp:style>
    </dsp:sp>
    <dsp:sp modelId="{66E523FD-686E-4DD5-8535-1DF355A3C957}">
      <dsp:nvSpPr>
        <dsp:cNvPr id="0" name=""/>
        <dsp:cNvSpPr/>
      </dsp:nvSpPr>
      <dsp:spPr>
        <a:xfrm>
          <a:off x="1989729" y="1954508"/>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Budget Management</a:t>
          </a:r>
        </a:p>
      </dsp:txBody>
      <dsp:txXfrm>
        <a:off x="1989729" y="1954508"/>
        <a:ext cx="4200050" cy="368353"/>
      </dsp:txXfrm>
    </dsp:sp>
    <dsp:sp modelId="{932461BF-6EB1-423D-BEEF-6C9266DB156C}">
      <dsp:nvSpPr>
        <dsp:cNvPr id="0" name=""/>
        <dsp:cNvSpPr/>
      </dsp:nvSpPr>
      <dsp:spPr>
        <a:xfrm>
          <a:off x="1989729" y="2322862"/>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Choosing the right contract helps manage your budget effectively by aligning costs with your usage habits.</a:t>
          </a:r>
        </a:p>
      </dsp:txBody>
      <dsp:txXfrm>
        <a:off x="1989729" y="2322862"/>
        <a:ext cx="4200050" cy="1441375"/>
      </dsp:txXfrm>
    </dsp:sp>
    <dsp:sp modelId="{01F7175E-ACE9-4788-BA7A-7A930C4F272C}">
      <dsp:nvSpPr>
        <dsp:cNvPr id="0" name=""/>
        <dsp:cNvSpPr/>
      </dsp:nvSpPr>
      <dsp:spPr>
        <a:xfrm>
          <a:off x="0" y="3909016"/>
          <a:ext cx="1809729" cy="180972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1022" r="22228"/>
          <a:stretch/>
        </a:blipFill>
        <a:ln>
          <a:noFill/>
        </a:ln>
        <a:effectLst/>
      </dsp:spPr>
      <dsp:style>
        <a:lnRef idx="0">
          <a:scrgbClr r="0" g="0" b="0"/>
        </a:lnRef>
        <a:fillRef idx="3">
          <a:scrgbClr r="0" g="0" b="0"/>
        </a:fillRef>
        <a:effectRef idx="2">
          <a:scrgbClr r="0" g="0" b="0"/>
        </a:effectRef>
        <a:fontRef idx="minor">
          <a:schemeClr val="lt1"/>
        </a:fontRef>
      </dsp:style>
    </dsp:sp>
    <dsp:sp modelId="{F2002EEC-5EFF-4828-802C-81AF9D1A1739}">
      <dsp:nvSpPr>
        <dsp:cNvPr id="0" name=""/>
        <dsp:cNvSpPr/>
      </dsp:nvSpPr>
      <dsp:spPr>
        <a:xfrm>
          <a:off x="1989729" y="3909016"/>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Avoiding Unexpected Charges</a:t>
          </a:r>
        </a:p>
      </dsp:txBody>
      <dsp:txXfrm>
        <a:off x="1989729" y="3909016"/>
        <a:ext cx="4200050" cy="368353"/>
      </dsp:txXfrm>
    </dsp:sp>
    <dsp:sp modelId="{599A417E-07C4-4C9D-8F8F-D5EB77974AA7}">
      <dsp:nvSpPr>
        <dsp:cNvPr id="0" name=""/>
        <dsp:cNvSpPr/>
      </dsp:nvSpPr>
      <dsp:spPr>
        <a:xfrm>
          <a:off x="1989729" y="4277370"/>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A suitable contract reduces the risk of unexpected fees and ensures a more predictable monthly bill.</a:t>
          </a:r>
        </a:p>
      </dsp:txBody>
      <dsp:txXfrm>
        <a:off x="1989729" y="4277370"/>
        <a:ext cx="4200050" cy="14413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9DB69-E0B8-42F6-869D-19AD07BF205A}">
      <dsp:nvSpPr>
        <dsp:cNvPr id="0" name=""/>
        <dsp:cNvSpPr/>
      </dsp:nvSpPr>
      <dsp:spPr>
        <a:xfrm>
          <a:off x="0" y="0"/>
          <a:ext cx="1809729" cy="180972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30108" r="3142"/>
          <a:stretch/>
        </a:blipFill>
        <a:ln>
          <a:noFill/>
        </a:ln>
        <a:effectLst/>
      </dsp:spPr>
      <dsp:style>
        <a:lnRef idx="0">
          <a:scrgbClr r="0" g="0" b="0"/>
        </a:lnRef>
        <a:fillRef idx="3">
          <a:scrgbClr r="0" g="0" b="0"/>
        </a:fillRef>
        <a:effectRef idx="2">
          <a:scrgbClr r="0" g="0" b="0"/>
        </a:effectRef>
        <a:fontRef idx="minor">
          <a:schemeClr val="lt1"/>
        </a:fontRef>
      </dsp:style>
    </dsp:sp>
    <dsp:sp modelId="{6DC6A995-8415-4755-B7E3-E82C4AABD763}">
      <dsp:nvSpPr>
        <dsp:cNvPr id="0" name=""/>
        <dsp:cNvSpPr/>
      </dsp:nvSpPr>
      <dsp:spPr>
        <a:xfrm>
          <a:off x="1989729" y="0"/>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What is SIM-Only?</a:t>
          </a:r>
        </a:p>
      </dsp:txBody>
      <dsp:txXfrm>
        <a:off x="1989729" y="0"/>
        <a:ext cx="4200050" cy="368353"/>
      </dsp:txXfrm>
    </dsp:sp>
    <dsp:sp modelId="{036755BE-03F9-4A92-B689-E3B7CE6C3C3A}">
      <dsp:nvSpPr>
        <dsp:cNvPr id="0" name=""/>
        <dsp:cNvSpPr/>
      </dsp:nvSpPr>
      <dsp:spPr>
        <a:xfrm>
          <a:off x="1989729" y="368353"/>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SIM-Only contracts allow customers to use their existing phones while receiving a package of calls, texts, and data.</a:t>
          </a:r>
        </a:p>
      </dsp:txBody>
      <dsp:txXfrm>
        <a:off x="1989729" y="368353"/>
        <a:ext cx="4200050" cy="1441375"/>
      </dsp:txXfrm>
    </dsp:sp>
    <dsp:sp modelId="{DB320DED-34AC-4FFB-96F2-ED5864746134}">
      <dsp:nvSpPr>
        <dsp:cNvPr id="0" name=""/>
        <dsp:cNvSpPr/>
      </dsp:nvSpPr>
      <dsp:spPr>
        <a:xfrm>
          <a:off x="0" y="1954508"/>
          <a:ext cx="1809729" cy="180972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6120" r="17130"/>
          <a:stretch/>
        </a:blipFill>
        <a:ln>
          <a:noFill/>
        </a:ln>
        <a:effectLst/>
      </dsp:spPr>
      <dsp:style>
        <a:lnRef idx="0">
          <a:scrgbClr r="0" g="0" b="0"/>
        </a:lnRef>
        <a:fillRef idx="3">
          <a:scrgbClr r="0" g="0" b="0"/>
        </a:fillRef>
        <a:effectRef idx="2">
          <a:scrgbClr r="0" g="0" b="0"/>
        </a:effectRef>
        <a:fontRef idx="minor">
          <a:schemeClr val="lt1"/>
        </a:fontRef>
      </dsp:style>
    </dsp:sp>
    <dsp:sp modelId="{FC9BB6EC-BF07-43A5-8B2B-0C6CC8BC2563}">
      <dsp:nvSpPr>
        <dsp:cNvPr id="0" name=""/>
        <dsp:cNvSpPr/>
      </dsp:nvSpPr>
      <dsp:spPr>
        <a:xfrm>
          <a:off x="1989729" y="1954508"/>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Benefits of SIM-Only</a:t>
          </a:r>
        </a:p>
      </dsp:txBody>
      <dsp:txXfrm>
        <a:off x="1989729" y="1954508"/>
        <a:ext cx="4200050" cy="368353"/>
      </dsp:txXfrm>
    </dsp:sp>
    <dsp:sp modelId="{DF5CC228-D7A0-46E4-9303-DE19ECEF7EF7}">
      <dsp:nvSpPr>
        <dsp:cNvPr id="0" name=""/>
        <dsp:cNvSpPr/>
      </dsp:nvSpPr>
      <dsp:spPr>
        <a:xfrm>
          <a:off x="1989729" y="2322862"/>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These contracts offer flexibility and cost-effectiveness for customers who do not need a new phone.</a:t>
          </a:r>
        </a:p>
      </dsp:txBody>
      <dsp:txXfrm>
        <a:off x="1989729" y="2322862"/>
        <a:ext cx="4200050" cy="1441375"/>
      </dsp:txXfrm>
    </dsp:sp>
    <dsp:sp modelId="{CB83CFCE-F24C-49D0-B835-58837170B02C}">
      <dsp:nvSpPr>
        <dsp:cNvPr id="0" name=""/>
        <dsp:cNvSpPr/>
      </dsp:nvSpPr>
      <dsp:spPr>
        <a:xfrm>
          <a:off x="0" y="3909016"/>
          <a:ext cx="1809729" cy="180972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23080" r="10170"/>
          <a:stretch/>
        </a:blipFill>
        <a:ln>
          <a:noFill/>
        </a:ln>
        <a:effectLst/>
      </dsp:spPr>
      <dsp:style>
        <a:lnRef idx="0">
          <a:scrgbClr r="0" g="0" b="0"/>
        </a:lnRef>
        <a:fillRef idx="3">
          <a:scrgbClr r="0" g="0" b="0"/>
        </a:fillRef>
        <a:effectRef idx="2">
          <a:scrgbClr r="0" g="0" b="0"/>
        </a:effectRef>
        <a:fontRef idx="minor">
          <a:schemeClr val="lt1"/>
        </a:fontRef>
      </dsp:style>
    </dsp:sp>
    <dsp:sp modelId="{B381FBBB-E575-42E4-A203-128B3428E067}">
      <dsp:nvSpPr>
        <dsp:cNvPr id="0" name=""/>
        <dsp:cNvSpPr/>
      </dsp:nvSpPr>
      <dsp:spPr>
        <a:xfrm>
          <a:off x="1989729" y="3909016"/>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Target Audience</a:t>
          </a:r>
        </a:p>
      </dsp:txBody>
      <dsp:txXfrm>
        <a:off x="1989729" y="3909016"/>
        <a:ext cx="4200050" cy="368353"/>
      </dsp:txXfrm>
    </dsp:sp>
    <dsp:sp modelId="{CD7A768C-D8FF-4D46-98F2-F5D68F82D805}">
      <dsp:nvSpPr>
        <dsp:cNvPr id="0" name=""/>
        <dsp:cNvSpPr/>
      </dsp:nvSpPr>
      <dsp:spPr>
        <a:xfrm>
          <a:off x="1989729" y="4277370"/>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Ideal for individuals who already own a compatible phone and want to minimize their monthly bills.</a:t>
          </a:r>
        </a:p>
      </dsp:txBody>
      <dsp:txXfrm>
        <a:off x="1989729" y="4277370"/>
        <a:ext cx="4200050" cy="14413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2FEC0B-4865-41E1-86D1-81DEA5AA188D}">
      <dsp:nvSpPr>
        <dsp:cNvPr id="0" name=""/>
        <dsp:cNvSpPr/>
      </dsp:nvSpPr>
      <dsp:spPr>
        <a:xfrm>
          <a:off x="0" y="0"/>
          <a:ext cx="1809729" cy="180972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1094" r="30408" b="2"/>
          <a:stretch/>
        </a:blipFill>
        <a:ln>
          <a:noFill/>
        </a:ln>
        <a:effectLst/>
      </dsp:spPr>
      <dsp:style>
        <a:lnRef idx="0">
          <a:scrgbClr r="0" g="0" b="0"/>
        </a:lnRef>
        <a:fillRef idx="3">
          <a:scrgbClr r="0" g="0" b="0"/>
        </a:fillRef>
        <a:effectRef idx="2">
          <a:scrgbClr r="0" g="0" b="0"/>
        </a:effectRef>
        <a:fontRef idx="minor">
          <a:schemeClr val="lt1"/>
        </a:fontRef>
      </dsp:style>
    </dsp:sp>
    <dsp:sp modelId="{27D240BC-73CF-4FB3-A2C9-8750129EB8DC}">
      <dsp:nvSpPr>
        <dsp:cNvPr id="0" name=""/>
        <dsp:cNvSpPr/>
      </dsp:nvSpPr>
      <dsp:spPr>
        <a:xfrm>
          <a:off x="1989729" y="0"/>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Limitations on Flexibility</a:t>
          </a:r>
        </a:p>
      </dsp:txBody>
      <dsp:txXfrm>
        <a:off x="1989729" y="0"/>
        <a:ext cx="4200050" cy="368353"/>
      </dsp:txXfrm>
    </dsp:sp>
    <dsp:sp modelId="{4DA74E01-AE5C-4FFE-A277-67400C659435}">
      <dsp:nvSpPr>
        <dsp:cNvPr id="0" name=""/>
        <dsp:cNvSpPr/>
      </dsp:nvSpPr>
      <dsp:spPr>
        <a:xfrm>
          <a:off x="1989729" y="368353"/>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Bundled services can restrict customer choices, making it difficult to select individual services that best fit their needs.</a:t>
          </a:r>
        </a:p>
      </dsp:txBody>
      <dsp:txXfrm>
        <a:off x="1989729" y="368353"/>
        <a:ext cx="4200050" cy="1441375"/>
      </dsp:txXfrm>
    </dsp:sp>
    <dsp:sp modelId="{E3D90DE5-6EE0-475A-9A50-1EA5C5392E91}">
      <dsp:nvSpPr>
        <dsp:cNvPr id="0" name=""/>
        <dsp:cNvSpPr/>
      </dsp:nvSpPr>
      <dsp:spPr>
        <a:xfrm>
          <a:off x="0" y="1954508"/>
          <a:ext cx="1809729" cy="180972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097" r="22897" b="-7"/>
          <a:stretch/>
        </a:blipFill>
        <a:ln>
          <a:noFill/>
        </a:ln>
        <a:effectLst/>
      </dsp:spPr>
      <dsp:style>
        <a:lnRef idx="0">
          <a:scrgbClr r="0" g="0" b="0"/>
        </a:lnRef>
        <a:fillRef idx="3">
          <a:scrgbClr r="0" g="0" b="0"/>
        </a:fillRef>
        <a:effectRef idx="2">
          <a:scrgbClr r="0" g="0" b="0"/>
        </a:effectRef>
        <a:fontRef idx="minor">
          <a:schemeClr val="lt1"/>
        </a:fontRef>
      </dsp:style>
    </dsp:sp>
    <dsp:sp modelId="{7458AA4B-AB4F-4143-8AC8-34581CF77478}">
      <dsp:nvSpPr>
        <dsp:cNvPr id="0" name=""/>
        <dsp:cNvSpPr/>
      </dsp:nvSpPr>
      <dsp:spPr>
        <a:xfrm>
          <a:off x="1989729" y="1954508"/>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Tied to One Provider</a:t>
          </a:r>
        </a:p>
      </dsp:txBody>
      <dsp:txXfrm>
        <a:off x="1989729" y="1954508"/>
        <a:ext cx="4200050" cy="368353"/>
      </dsp:txXfrm>
    </dsp:sp>
    <dsp:sp modelId="{0189B293-989D-4B65-A671-8F4D31FB9470}">
      <dsp:nvSpPr>
        <dsp:cNvPr id="0" name=""/>
        <dsp:cNvSpPr/>
      </dsp:nvSpPr>
      <dsp:spPr>
        <a:xfrm>
          <a:off x="1989729" y="2322862"/>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Users may become dependent on a single provider, which could lead to dissatisfaction if the service quality declines.</a:t>
          </a:r>
        </a:p>
      </dsp:txBody>
      <dsp:txXfrm>
        <a:off x="1989729" y="2322862"/>
        <a:ext cx="4200050" cy="1441375"/>
      </dsp:txXfrm>
    </dsp:sp>
    <dsp:sp modelId="{BB972B5F-C639-405C-9200-A5F532F628D9}">
      <dsp:nvSpPr>
        <dsp:cNvPr id="0" name=""/>
        <dsp:cNvSpPr/>
      </dsp:nvSpPr>
      <dsp:spPr>
        <a:xfrm>
          <a:off x="0" y="3909016"/>
          <a:ext cx="1809729" cy="180972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r="33250"/>
          <a:stretch/>
        </a:blipFill>
        <a:ln>
          <a:noFill/>
        </a:ln>
        <a:effectLst/>
      </dsp:spPr>
      <dsp:style>
        <a:lnRef idx="0">
          <a:scrgbClr r="0" g="0" b="0"/>
        </a:lnRef>
        <a:fillRef idx="3">
          <a:scrgbClr r="0" g="0" b="0"/>
        </a:fillRef>
        <a:effectRef idx="2">
          <a:scrgbClr r="0" g="0" b="0"/>
        </a:effectRef>
        <a:fontRef idx="minor">
          <a:schemeClr val="lt1"/>
        </a:fontRef>
      </dsp:style>
    </dsp:sp>
    <dsp:sp modelId="{7F4F6E70-C3E5-4C22-94EE-067D5506AC85}">
      <dsp:nvSpPr>
        <dsp:cNvPr id="0" name=""/>
        <dsp:cNvSpPr/>
      </dsp:nvSpPr>
      <dsp:spPr>
        <a:xfrm>
          <a:off x="1989729" y="3909016"/>
          <a:ext cx="4200050" cy="3683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Potentially Higher Costs</a:t>
          </a:r>
        </a:p>
      </dsp:txBody>
      <dsp:txXfrm>
        <a:off x="1989729" y="3909016"/>
        <a:ext cx="4200050" cy="368353"/>
      </dsp:txXfrm>
    </dsp:sp>
    <dsp:sp modelId="{12A45004-2E6A-4C98-96D3-69CB91535D8E}">
      <dsp:nvSpPr>
        <dsp:cNvPr id="0" name=""/>
        <dsp:cNvSpPr/>
      </dsp:nvSpPr>
      <dsp:spPr>
        <a:xfrm>
          <a:off x="1989729" y="4277370"/>
          <a:ext cx="4200050" cy="1441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Bundled packages may not always provide the best price; customers could save more by choosing services individually.</a:t>
          </a:r>
        </a:p>
      </dsp:txBody>
      <dsp:txXfrm>
        <a:off x="1989729" y="4277370"/>
        <a:ext cx="4200050" cy="14413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74ECA3-CEFD-46A5-943B-0D7F56AD987F}">
      <dsp:nvSpPr>
        <dsp:cNvPr id="0" name=""/>
        <dsp:cNvSpPr/>
      </dsp:nvSpPr>
      <dsp:spPr>
        <a:xfrm>
          <a:off x="0" y="0"/>
          <a:ext cx="3403282" cy="624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Understanding Mobile Contracts</a:t>
          </a:r>
          <a:endParaRPr lang="en-US" sz="1800" kern="1200" dirty="0"/>
        </a:p>
      </dsp:txBody>
      <dsp:txXfrm>
        <a:off x="0" y="0"/>
        <a:ext cx="3403282" cy="624969"/>
      </dsp:txXfrm>
    </dsp:sp>
    <dsp:sp modelId="{C3D44CBA-F39B-4D5E-97E9-706C3A2FFAEC}">
      <dsp:nvSpPr>
        <dsp:cNvPr id="0" name=""/>
        <dsp:cNvSpPr/>
      </dsp:nvSpPr>
      <dsp:spPr>
        <a:xfrm>
          <a:off x="0" y="624969"/>
          <a:ext cx="3403282" cy="1887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dirty="0"/>
            <a:t>It's important to understand the different types of mobile phone contracts available, including prepaid and postpaid options.</a:t>
          </a:r>
          <a:endParaRPr lang="en-US" sz="1400" kern="1200" dirty="0"/>
        </a:p>
      </dsp:txBody>
      <dsp:txXfrm>
        <a:off x="0" y="624969"/>
        <a:ext cx="3403282" cy="1887445"/>
      </dsp:txXfrm>
    </dsp:sp>
    <dsp:sp modelId="{277A07F7-140D-4D95-80A8-0F9E14F5B23B}">
      <dsp:nvSpPr>
        <dsp:cNvPr id="0" name=""/>
        <dsp:cNvSpPr/>
      </dsp:nvSpPr>
      <dsp:spPr>
        <a:xfrm>
          <a:off x="3743610" y="0"/>
          <a:ext cx="3403282" cy="624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dirty="0"/>
            <a:t>Analysing Usage</a:t>
          </a:r>
          <a:endParaRPr lang="en-US" sz="1800" kern="1200" dirty="0"/>
        </a:p>
      </dsp:txBody>
      <dsp:txXfrm>
        <a:off x="3743610" y="0"/>
        <a:ext cx="3403282" cy="624969"/>
      </dsp:txXfrm>
    </dsp:sp>
    <dsp:sp modelId="{E043E998-2A8F-476F-B125-A5C612378D9C}">
      <dsp:nvSpPr>
        <dsp:cNvPr id="0" name=""/>
        <dsp:cNvSpPr/>
      </dsp:nvSpPr>
      <dsp:spPr>
        <a:xfrm>
          <a:off x="3743610" y="624969"/>
          <a:ext cx="3403282" cy="1887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a:t>Analyzing your mobile usage is essential in selecting the best plan that fits your needs and lifestyle.</a:t>
          </a:r>
          <a:endParaRPr lang="en-US" sz="1400" kern="1200"/>
        </a:p>
      </dsp:txBody>
      <dsp:txXfrm>
        <a:off x="3743610" y="624969"/>
        <a:ext cx="3403282" cy="1887445"/>
      </dsp:txXfrm>
    </dsp:sp>
    <dsp:sp modelId="{1565BAAE-C6F4-48A6-A776-3D036C74959C}">
      <dsp:nvSpPr>
        <dsp:cNvPr id="0" name=""/>
        <dsp:cNvSpPr/>
      </dsp:nvSpPr>
      <dsp:spPr>
        <a:xfrm>
          <a:off x="7487221" y="0"/>
          <a:ext cx="3403282" cy="6249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GB" sz="1800" kern="1200"/>
            <a:t>Choosing the Best Option</a:t>
          </a:r>
          <a:endParaRPr lang="en-US" sz="1800" kern="1200"/>
        </a:p>
      </dsp:txBody>
      <dsp:txXfrm>
        <a:off x="7487221" y="0"/>
        <a:ext cx="3403282" cy="624969"/>
      </dsp:txXfrm>
    </dsp:sp>
    <dsp:sp modelId="{256CB002-770B-4F0B-847A-F7B411730DD5}">
      <dsp:nvSpPr>
        <dsp:cNvPr id="0" name=""/>
        <dsp:cNvSpPr/>
      </dsp:nvSpPr>
      <dsp:spPr>
        <a:xfrm>
          <a:off x="7487221" y="624969"/>
          <a:ext cx="3403282" cy="1887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GB" sz="1400" kern="1200"/>
            <a:t>Selecting the best option involves balancing value and convenience to meet your individual requirements.</a:t>
          </a:r>
          <a:endParaRPr lang="en-US" sz="1400" kern="1200"/>
        </a:p>
      </dsp:txBody>
      <dsp:txXfrm>
        <a:off x="7487221" y="624969"/>
        <a:ext cx="3403282" cy="1887445"/>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CC021E1-D471-4522-B8BA-2B680F86B46A}" type="datetimeFigureOut">
              <a:rPr lang="en-GB" smtClean="0"/>
              <a:t>16/02/2025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B513E4-430A-4B6E-ACD4-9626DB969DC6}" type="slidenum">
              <a:rPr lang="en-GB" smtClean="0"/>
              <a:t>‹#›</a:t>
            </a:fld>
            <a:endParaRPr lang="en-GB"/>
          </a:p>
        </p:txBody>
      </p:sp>
    </p:spTree>
    <p:extLst>
      <p:ext uri="{BB962C8B-B14F-4D97-AF65-F5344CB8AC3E}">
        <p14:creationId xmlns:p14="http://schemas.microsoft.com/office/powerpoint/2010/main" val="3939950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Mobile phone contracts are agreements between customers and service providers that outline the terms of mobile service. It's vital to understand the different types available, as they can significantly impact your usage and expenses.</a:t>
            </a:r>
          </a:p>
          <a:p>
            <a:endParaRPr lang="en-GB" dirty="0"/>
          </a:p>
          <a:p>
            <a:r>
              <a:rPr lang="en-GB" dirty="0"/>
              <a:t>I expect some of you are better qualified than myself to give this presentation, but then I also suspect that many of you are confused by the array and variety of contracts on offer.</a:t>
            </a:r>
          </a:p>
        </p:txBody>
      </p:sp>
      <p:sp>
        <p:nvSpPr>
          <p:cNvPr id="4" name="Slide Number Placeholder 3"/>
          <p:cNvSpPr>
            <a:spLocks noGrp="1"/>
          </p:cNvSpPr>
          <p:nvPr>
            <p:ph type="sldNum" sz="quarter" idx="5"/>
          </p:nvPr>
        </p:nvSpPr>
        <p:spPr/>
        <p:txBody>
          <a:bodyPr/>
          <a:lstStyle/>
          <a:p>
            <a:fld id="{A88D80BE-79BC-4320-914E-98BA7F772E2D}" type="slidenum">
              <a:rPr lang="en-GB" smtClean="0"/>
              <a:t>1</a:t>
            </a:fld>
            <a:endParaRPr lang="en-GB" dirty="0"/>
          </a:p>
        </p:txBody>
      </p:sp>
    </p:spTree>
    <p:extLst>
      <p:ext uri="{BB962C8B-B14F-4D97-AF65-F5344CB8AC3E}">
        <p14:creationId xmlns:p14="http://schemas.microsoft.com/office/powerpoint/2010/main" val="30898110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presentation, we will explore the various types of mobile phone contracts available and the bundled services that often accompany them. It is essential to understand these options to make informed choices that suit your communication needs.
</a:t>
            </a:r>
          </a:p>
        </p:txBody>
      </p:sp>
      <p:sp>
        <p:nvSpPr>
          <p:cNvPr id="4" name="Slide Number Placeholder 3"/>
          <p:cNvSpPr>
            <a:spLocks noGrp="1"/>
          </p:cNvSpPr>
          <p:nvPr>
            <p:ph type="sldNum" sz="quarter" idx="5"/>
          </p:nvPr>
        </p:nvSpPr>
        <p:spPr/>
        <p:txBody>
          <a:bodyPr/>
          <a:lstStyle/>
          <a:p>
            <a:fld id="{A88D80BE-79BC-4320-914E-98BA7F772E2D}" type="slidenum">
              <a:rPr lang="en-GB" smtClean="0"/>
              <a:t>2</a:t>
            </a:fld>
            <a:endParaRPr lang="en-GB" dirty="0"/>
          </a:p>
        </p:txBody>
      </p:sp>
    </p:spTree>
    <p:extLst>
      <p:ext uri="{BB962C8B-B14F-4D97-AF65-F5344CB8AC3E}">
        <p14:creationId xmlns:p14="http://schemas.microsoft.com/office/powerpoint/2010/main" val="2653412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We will begin with an introduction to mobile phone contracts, covering different types and their significance. Following that, we will examine specific contract types, including Pay-As-You-Go, Monthly Pay, SIM-Only &amp; Bundled contracts. We will conclude with a comparison of these options.</a:t>
            </a:r>
          </a:p>
        </p:txBody>
      </p:sp>
      <p:sp>
        <p:nvSpPr>
          <p:cNvPr id="4" name="Slide Number Placeholder 3"/>
          <p:cNvSpPr>
            <a:spLocks noGrp="1"/>
          </p:cNvSpPr>
          <p:nvPr>
            <p:ph type="sldNum" sz="quarter" idx="5"/>
          </p:nvPr>
        </p:nvSpPr>
        <p:spPr/>
        <p:txBody>
          <a:bodyPr/>
          <a:lstStyle/>
          <a:p>
            <a:fld id="{A88D80BE-79BC-4320-914E-98BA7F772E2D}" type="slidenum">
              <a:rPr lang="en-GB" smtClean="0"/>
              <a:t>3</a:t>
            </a:fld>
            <a:endParaRPr lang="en-GB" dirty="0"/>
          </a:p>
        </p:txBody>
      </p:sp>
    </p:spTree>
    <p:extLst>
      <p:ext uri="{BB962C8B-B14F-4D97-AF65-F5344CB8AC3E}">
        <p14:creationId xmlns:p14="http://schemas.microsoft.com/office/powerpoint/2010/main" val="18084325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 are several types of mobile phone contracts: Pay-As-You-Go, Monthly Pay, SIM-Only contracts &amp; Bundled Contracts. Each type has its own features and benefits, catering to different customer needs and usage patterns.</a:t>
            </a:r>
          </a:p>
        </p:txBody>
      </p:sp>
      <p:sp>
        <p:nvSpPr>
          <p:cNvPr id="4" name="Slide Number Placeholder 3"/>
          <p:cNvSpPr>
            <a:spLocks noGrp="1"/>
          </p:cNvSpPr>
          <p:nvPr>
            <p:ph type="sldNum" sz="quarter" idx="5"/>
          </p:nvPr>
        </p:nvSpPr>
        <p:spPr/>
        <p:txBody>
          <a:bodyPr/>
          <a:lstStyle/>
          <a:p>
            <a:fld id="{A88D80BE-79BC-4320-914E-98BA7F772E2D}" type="slidenum">
              <a:rPr lang="en-GB" smtClean="0"/>
              <a:t>4</a:t>
            </a:fld>
            <a:endParaRPr lang="en-GB" dirty="0"/>
          </a:p>
        </p:txBody>
      </p:sp>
    </p:spTree>
    <p:extLst>
      <p:ext uri="{BB962C8B-B14F-4D97-AF65-F5344CB8AC3E}">
        <p14:creationId xmlns:p14="http://schemas.microsoft.com/office/powerpoint/2010/main" val="30684737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Selecting the right mobile contract is crucial to ensure you have the appropriate plan for your usage habits. It can help in managing budget constraints and avoiding unexpected charges.</a:t>
            </a:r>
          </a:p>
        </p:txBody>
      </p:sp>
      <p:sp>
        <p:nvSpPr>
          <p:cNvPr id="4" name="Slide Number Placeholder 3"/>
          <p:cNvSpPr>
            <a:spLocks noGrp="1"/>
          </p:cNvSpPr>
          <p:nvPr>
            <p:ph type="sldNum" sz="quarter" idx="5"/>
          </p:nvPr>
        </p:nvSpPr>
        <p:spPr/>
        <p:txBody>
          <a:bodyPr/>
          <a:lstStyle/>
          <a:p>
            <a:fld id="{A88D80BE-79BC-4320-914E-98BA7F772E2D}" type="slidenum">
              <a:rPr lang="en-GB" smtClean="0"/>
              <a:t>5</a:t>
            </a:fld>
            <a:endParaRPr lang="en-GB" dirty="0"/>
          </a:p>
        </p:txBody>
      </p:sp>
    </p:spTree>
    <p:extLst>
      <p:ext uri="{BB962C8B-B14F-4D97-AF65-F5344CB8AC3E}">
        <p14:creationId xmlns:p14="http://schemas.microsoft.com/office/powerpoint/2010/main" val="3651710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96150-6E0A-B1EB-2423-33ED147E3B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15BC08-EB01-9BBD-A5E0-1BF9B3061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E945AD-6EAC-1E80-D42C-8AAD6718773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80104B0-7C18-C319-0757-0235B0F0F59F}"/>
              </a:ext>
            </a:extLst>
          </p:cNvPr>
          <p:cNvSpPr>
            <a:spLocks noGrp="1"/>
          </p:cNvSpPr>
          <p:nvPr>
            <p:ph type="sldNum" sz="quarter" idx="5"/>
          </p:nvPr>
        </p:nvSpPr>
        <p:spPr/>
        <p:txBody>
          <a:bodyPr/>
          <a:lstStyle/>
          <a:p>
            <a:fld id="{A88D80BE-79BC-4320-914E-98BA7F772E2D}" type="slidenum">
              <a:rPr lang="en-GB" smtClean="0"/>
              <a:t>6</a:t>
            </a:fld>
            <a:endParaRPr lang="en-GB" dirty="0"/>
          </a:p>
        </p:txBody>
      </p:sp>
    </p:spTree>
    <p:extLst>
      <p:ext uri="{BB962C8B-B14F-4D97-AF65-F5344CB8AC3E}">
        <p14:creationId xmlns:p14="http://schemas.microsoft.com/office/powerpoint/2010/main" val="1233576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a:p>
            <a:r>
              <a:rPr lang="en-GB" dirty="0"/>
              <a:t>In mobile contracts, 'minutes' are the allocated time for voice calls, often measured per billing cycle. </a:t>
            </a:r>
            <a:br>
              <a:rPr lang="en-GB" dirty="0"/>
            </a:br>
            <a:r>
              <a:rPr lang="en-GB" dirty="0"/>
              <a:t>*****</a:t>
            </a:r>
            <a:br>
              <a:rPr lang="en-GB" dirty="0"/>
            </a:br>
            <a:r>
              <a:rPr lang="en-GB" dirty="0"/>
              <a:t>'Texts' are the short messages sent and received, typically with a character limit. </a:t>
            </a:r>
          </a:p>
          <a:p>
            <a:r>
              <a:rPr lang="en-GB" dirty="0"/>
              <a:t>*****</a:t>
            </a:r>
          </a:p>
          <a:p>
            <a:r>
              <a:rPr lang="en-GB" dirty="0"/>
              <a:t>'Data' is the amount of information transferred when using the internet, crucial for browsing, streaming, and using apps. Understanding these terms helps consumers choose the right plan for their usage.</a:t>
            </a:r>
          </a:p>
        </p:txBody>
      </p:sp>
      <p:sp>
        <p:nvSpPr>
          <p:cNvPr id="4" name="Slide Number Placeholder 3"/>
          <p:cNvSpPr>
            <a:spLocks noGrp="1"/>
          </p:cNvSpPr>
          <p:nvPr>
            <p:ph type="sldNum" sz="quarter" idx="5"/>
          </p:nvPr>
        </p:nvSpPr>
        <p:spPr/>
        <p:txBody>
          <a:bodyPr/>
          <a:lstStyle/>
          <a:p>
            <a:fld id="{C9B513E4-430A-4B6E-ACD4-9626DB969DC6}" type="slidenum">
              <a:rPr lang="en-GB" smtClean="0"/>
              <a:t>7</a:t>
            </a:fld>
            <a:endParaRPr lang="en-GB" dirty="0"/>
          </a:p>
        </p:txBody>
      </p:sp>
    </p:spTree>
    <p:extLst>
      <p:ext uri="{BB962C8B-B14F-4D97-AF65-F5344CB8AC3E}">
        <p14:creationId xmlns:p14="http://schemas.microsoft.com/office/powerpoint/2010/main" val="27184382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C3107-1E5A-2881-B0BE-37AB10BF0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1399D-516B-2069-5334-1B98ACB27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8851BA-78FB-C1E2-FEE5-471D0F8778E3}"/>
              </a:ext>
            </a:extLst>
          </p:cNvPr>
          <p:cNvSpPr>
            <a:spLocks noGrp="1"/>
          </p:cNvSpPr>
          <p:nvPr>
            <p:ph type="body" idx="1"/>
          </p:nvPr>
        </p:nvSpPr>
        <p:spPr/>
        <p:txBody>
          <a:bodyPr/>
          <a:lstStyle/>
          <a:p>
            <a:r>
              <a:rPr lang="en-GB" dirty="0"/>
              <a:t>Unlimited UK Minutes and Texts.</a:t>
            </a:r>
            <a:br>
              <a:rPr lang="en-GB" dirty="0"/>
            </a:br>
            <a:r>
              <a:rPr lang="en-GB" dirty="0"/>
              <a:t>10 GB of Data.</a:t>
            </a:r>
          </a:p>
        </p:txBody>
      </p:sp>
      <p:sp>
        <p:nvSpPr>
          <p:cNvPr id="4" name="Slide Number Placeholder 3">
            <a:extLst>
              <a:ext uri="{FF2B5EF4-FFF2-40B4-BE49-F238E27FC236}">
                <a16:creationId xmlns:a16="http://schemas.microsoft.com/office/drawing/2014/main" id="{8487CD50-49ED-10A9-D5EC-72F93DB2A722}"/>
              </a:ext>
            </a:extLst>
          </p:cNvPr>
          <p:cNvSpPr>
            <a:spLocks noGrp="1"/>
          </p:cNvSpPr>
          <p:nvPr>
            <p:ph type="sldNum" sz="quarter" idx="5"/>
          </p:nvPr>
        </p:nvSpPr>
        <p:spPr/>
        <p:txBody>
          <a:bodyPr/>
          <a:lstStyle/>
          <a:p>
            <a:fld id="{C9B513E4-430A-4B6E-ACD4-9626DB969DC6}" type="slidenum">
              <a:rPr lang="en-GB" smtClean="0"/>
              <a:t>8</a:t>
            </a:fld>
            <a:endParaRPr lang="en-GB" dirty="0"/>
          </a:p>
        </p:txBody>
      </p:sp>
    </p:spTree>
    <p:extLst>
      <p:ext uri="{BB962C8B-B14F-4D97-AF65-F5344CB8AC3E}">
        <p14:creationId xmlns:p14="http://schemas.microsoft.com/office/powerpoint/2010/main" val="4216886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B0524-92D0-2497-BF8E-4667935C4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DC10F-52D5-C779-954D-06AE966A1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8912EF-7887-96FF-D844-801136EDDEB6}"/>
              </a:ext>
            </a:extLst>
          </p:cNvPr>
          <p:cNvSpPr>
            <a:spLocks noGrp="1"/>
          </p:cNvSpPr>
          <p:nvPr>
            <p:ph type="body" idx="1"/>
          </p:nvPr>
        </p:nvSpPr>
        <p:spPr/>
        <p:txBody>
          <a:bodyPr/>
          <a:lstStyle/>
          <a:p>
            <a:r>
              <a:rPr lang="en-GB" dirty="0"/>
              <a:t>This is a 6 month graph for Sandra’s phone.  On average just over 1GB per month.  So all the adverts that say 30GB or 40GB can </a:t>
            </a:r>
            <a:r>
              <a:rPr lang="en-GB"/>
              <a:t>be ignored</a:t>
            </a:r>
            <a:endParaRPr lang="en-GB" dirty="0"/>
          </a:p>
        </p:txBody>
      </p:sp>
      <p:sp>
        <p:nvSpPr>
          <p:cNvPr id="4" name="Slide Number Placeholder 3">
            <a:extLst>
              <a:ext uri="{FF2B5EF4-FFF2-40B4-BE49-F238E27FC236}">
                <a16:creationId xmlns:a16="http://schemas.microsoft.com/office/drawing/2014/main" id="{A464E389-BB75-6166-D52A-961A8B02402F}"/>
              </a:ext>
            </a:extLst>
          </p:cNvPr>
          <p:cNvSpPr>
            <a:spLocks noGrp="1"/>
          </p:cNvSpPr>
          <p:nvPr>
            <p:ph type="sldNum" sz="quarter" idx="5"/>
          </p:nvPr>
        </p:nvSpPr>
        <p:spPr/>
        <p:txBody>
          <a:bodyPr/>
          <a:lstStyle/>
          <a:p>
            <a:fld id="{C9B513E4-430A-4B6E-ACD4-9626DB969DC6}" type="slidenum">
              <a:rPr lang="en-GB" smtClean="0"/>
              <a:t>9</a:t>
            </a:fld>
            <a:endParaRPr lang="en-GB" dirty="0"/>
          </a:p>
        </p:txBody>
      </p:sp>
    </p:spTree>
    <p:extLst>
      <p:ext uri="{BB962C8B-B14F-4D97-AF65-F5344CB8AC3E}">
        <p14:creationId xmlns:p14="http://schemas.microsoft.com/office/powerpoint/2010/main" val="35234690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95828-69E2-5C95-D71F-3FC8E5AEF3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6BEBA-1A93-AB66-FC76-6887A2249F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E3388-F7A3-7941-C59A-5CEE9D2DBB7A}"/>
              </a:ext>
            </a:extLst>
          </p:cNvPr>
          <p:cNvSpPr>
            <a:spLocks noGrp="1"/>
          </p:cNvSpPr>
          <p:nvPr>
            <p:ph type="body" idx="1"/>
          </p:nvPr>
        </p:nvSpPr>
        <p:spPr/>
        <p:txBody>
          <a:bodyPr/>
          <a:lstStyle/>
          <a:p>
            <a:r>
              <a:rPr lang="en-GB" dirty="0"/>
              <a:t>Also unlimited Minutes and Texts</a:t>
            </a:r>
          </a:p>
          <a:p>
            <a:r>
              <a:rPr lang="en-GB" dirty="0"/>
              <a:t>5GB of Data.  Half that of Sandra, but still more than enough for me.</a:t>
            </a:r>
            <a:br>
              <a:rPr lang="en-GB" dirty="0"/>
            </a:br>
            <a:r>
              <a:rPr lang="en-GB" dirty="0"/>
              <a:t>Look at your history to see how much you use.</a:t>
            </a:r>
          </a:p>
        </p:txBody>
      </p:sp>
      <p:sp>
        <p:nvSpPr>
          <p:cNvPr id="4" name="Slide Number Placeholder 3">
            <a:extLst>
              <a:ext uri="{FF2B5EF4-FFF2-40B4-BE49-F238E27FC236}">
                <a16:creationId xmlns:a16="http://schemas.microsoft.com/office/drawing/2014/main" id="{7160E8DD-8341-F105-3B54-5873EE4402D0}"/>
              </a:ext>
            </a:extLst>
          </p:cNvPr>
          <p:cNvSpPr>
            <a:spLocks noGrp="1"/>
          </p:cNvSpPr>
          <p:nvPr>
            <p:ph type="sldNum" sz="quarter" idx="5"/>
          </p:nvPr>
        </p:nvSpPr>
        <p:spPr/>
        <p:txBody>
          <a:bodyPr/>
          <a:lstStyle/>
          <a:p>
            <a:fld id="{C9B513E4-430A-4B6E-ACD4-9626DB969DC6}" type="slidenum">
              <a:rPr lang="en-GB" smtClean="0"/>
              <a:t>10</a:t>
            </a:fld>
            <a:endParaRPr lang="en-GB" dirty="0"/>
          </a:p>
        </p:txBody>
      </p:sp>
    </p:spTree>
    <p:extLst>
      <p:ext uri="{BB962C8B-B14F-4D97-AF65-F5344CB8AC3E}">
        <p14:creationId xmlns:p14="http://schemas.microsoft.com/office/powerpoint/2010/main" val="1654373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eSIM technology is a significant advancement in mobile connectivity. Unlike traditional SIM cards, eSIMs are embedded directly into devices, allowing for easier switching between carriers. This technology supports multiple profiles, making it convenient for users who travel frequently or want to manage multiple network subscriptions without dealing with physical cards.</a:t>
            </a:r>
          </a:p>
        </p:txBody>
      </p:sp>
      <p:sp>
        <p:nvSpPr>
          <p:cNvPr id="4" name="Slide Number Placeholder 3"/>
          <p:cNvSpPr>
            <a:spLocks noGrp="1"/>
          </p:cNvSpPr>
          <p:nvPr>
            <p:ph type="sldNum" sz="quarter" idx="5"/>
          </p:nvPr>
        </p:nvSpPr>
        <p:spPr/>
        <p:txBody>
          <a:bodyPr/>
          <a:lstStyle/>
          <a:p>
            <a:fld id="{C9B513E4-430A-4B6E-ACD4-9626DB969DC6}" type="slidenum">
              <a:rPr lang="en-GB" smtClean="0"/>
              <a:t>13</a:t>
            </a:fld>
            <a:endParaRPr lang="en-GB"/>
          </a:p>
        </p:txBody>
      </p:sp>
    </p:spTree>
    <p:extLst>
      <p:ext uri="{BB962C8B-B14F-4D97-AF65-F5344CB8AC3E}">
        <p14:creationId xmlns:p14="http://schemas.microsoft.com/office/powerpoint/2010/main" val="7925574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benefits of eSIMs extend beyond convenience. They enhance security by being embedded in the device, reducing the risk of loss or damage. Additionally, eSIMs can be activated remotely, making the process of changing carriers seamless and straightforward for users.</a:t>
            </a:r>
          </a:p>
        </p:txBody>
      </p:sp>
      <p:sp>
        <p:nvSpPr>
          <p:cNvPr id="4" name="Slide Number Placeholder 3"/>
          <p:cNvSpPr>
            <a:spLocks noGrp="1"/>
          </p:cNvSpPr>
          <p:nvPr>
            <p:ph type="sldNum" sz="quarter" idx="5"/>
          </p:nvPr>
        </p:nvSpPr>
        <p:spPr/>
        <p:txBody>
          <a:bodyPr/>
          <a:lstStyle/>
          <a:p>
            <a:fld id="{C9B513E4-430A-4B6E-ACD4-9626DB969DC6}" type="slidenum">
              <a:rPr lang="en-GB" smtClean="0"/>
              <a:t>14</a:t>
            </a:fld>
            <a:endParaRPr lang="en-GB"/>
          </a:p>
        </p:txBody>
      </p:sp>
    </p:spTree>
    <p:extLst>
      <p:ext uri="{BB962C8B-B14F-4D97-AF65-F5344CB8AC3E}">
        <p14:creationId xmlns:p14="http://schemas.microsoft.com/office/powerpoint/2010/main" val="23287875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PAYG contracts allow users to pay for their mobile services as they go, without committing to monthly fees. This flexibility makes them ideal for occasional users.</a:t>
            </a:r>
          </a:p>
        </p:txBody>
      </p:sp>
      <p:sp>
        <p:nvSpPr>
          <p:cNvPr id="4" name="Slide Number Placeholder 3"/>
          <p:cNvSpPr>
            <a:spLocks noGrp="1"/>
          </p:cNvSpPr>
          <p:nvPr>
            <p:ph type="sldNum" sz="quarter" idx="5"/>
          </p:nvPr>
        </p:nvSpPr>
        <p:spPr/>
        <p:txBody>
          <a:bodyPr/>
          <a:lstStyle/>
          <a:p>
            <a:fld id="{A88D80BE-79BC-4320-914E-98BA7F772E2D}" type="slidenum">
              <a:rPr lang="en-GB" smtClean="0"/>
              <a:t>15</a:t>
            </a:fld>
            <a:endParaRPr lang="en-GB" dirty="0"/>
          </a:p>
        </p:txBody>
      </p:sp>
    </p:spTree>
    <p:extLst>
      <p:ext uri="{BB962C8B-B14F-4D97-AF65-F5344CB8AC3E}">
        <p14:creationId xmlns:p14="http://schemas.microsoft.com/office/powerpoint/2010/main" val="5599867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PAYG contracts, users purchase credit in advance and use it until it runs out. There are no fixed monthly payments, making it easy to control spending.</a:t>
            </a:r>
          </a:p>
        </p:txBody>
      </p:sp>
      <p:sp>
        <p:nvSpPr>
          <p:cNvPr id="4" name="Slide Number Placeholder 3"/>
          <p:cNvSpPr>
            <a:spLocks noGrp="1"/>
          </p:cNvSpPr>
          <p:nvPr>
            <p:ph type="sldNum" sz="quarter" idx="5"/>
          </p:nvPr>
        </p:nvSpPr>
        <p:spPr/>
        <p:txBody>
          <a:bodyPr/>
          <a:lstStyle/>
          <a:p>
            <a:fld id="{A88D80BE-79BC-4320-914E-98BA7F772E2D}" type="slidenum">
              <a:rPr lang="en-GB" smtClean="0"/>
              <a:t>16</a:t>
            </a:fld>
            <a:endParaRPr lang="en-GB" dirty="0"/>
          </a:p>
        </p:txBody>
      </p:sp>
    </p:spTree>
    <p:extLst>
      <p:ext uri="{BB962C8B-B14F-4D97-AF65-F5344CB8AC3E}">
        <p14:creationId xmlns:p14="http://schemas.microsoft.com/office/powerpoint/2010/main" val="617825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main advantages of PAYG contracts include no long-term commitments, control over spending, and the ability to switch providers easily without penalties.</a:t>
            </a:r>
          </a:p>
        </p:txBody>
      </p:sp>
      <p:sp>
        <p:nvSpPr>
          <p:cNvPr id="4" name="Slide Number Placeholder 3"/>
          <p:cNvSpPr>
            <a:spLocks noGrp="1"/>
          </p:cNvSpPr>
          <p:nvPr>
            <p:ph type="sldNum" sz="quarter" idx="5"/>
          </p:nvPr>
        </p:nvSpPr>
        <p:spPr/>
        <p:txBody>
          <a:bodyPr/>
          <a:lstStyle/>
          <a:p>
            <a:fld id="{A88D80BE-79BC-4320-914E-98BA7F772E2D}" type="slidenum">
              <a:rPr lang="en-GB" smtClean="0"/>
              <a:t>17</a:t>
            </a:fld>
            <a:endParaRPr lang="en-GB" dirty="0"/>
          </a:p>
        </p:txBody>
      </p:sp>
    </p:spTree>
    <p:extLst>
      <p:ext uri="{BB962C8B-B14F-4D97-AF65-F5344CB8AC3E}">
        <p14:creationId xmlns:p14="http://schemas.microsoft.com/office/powerpoint/2010/main" val="527570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PAYG contracts may have higher per-minute or per-text rates compared to monthly contracts, and users might find it inconvenient to reload credit frequently.</a:t>
            </a:r>
          </a:p>
        </p:txBody>
      </p:sp>
      <p:sp>
        <p:nvSpPr>
          <p:cNvPr id="4" name="Slide Number Placeholder 3"/>
          <p:cNvSpPr>
            <a:spLocks noGrp="1"/>
          </p:cNvSpPr>
          <p:nvPr>
            <p:ph type="sldNum" sz="quarter" idx="5"/>
          </p:nvPr>
        </p:nvSpPr>
        <p:spPr/>
        <p:txBody>
          <a:bodyPr/>
          <a:lstStyle/>
          <a:p>
            <a:fld id="{A88D80BE-79BC-4320-914E-98BA7F772E2D}" type="slidenum">
              <a:rPr lang="en-GB" smtClean="0"/>
              <a:t>18</a:t>
            </a:fld>
            <a:endParaRPr lang="en-GB" dirty="0"/>
          </a:p>
        </p:txBody>
      </p:sp>
    </p:spTree>
    <p:extLst>
      <p:ext uri="{BB962C8B-B14F-4D97-AF65-F5344CB8AC3E}">
        <p14:creationId xmlns:p14="http://schemas.microsoft.com/office/powerpoint/2010/main" val="2156267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Monthly pay contracts require users to commit to a fixed monthly fee for a specified duration, typically 12 or 24 months. This is a common choice for users who need consistent service.</a:t>
            </a:r>
          </a:p>
        </p:txBody>
      </p:sp>
      <p:sp>
        <p:nvSpPr>
          <p:cNvPr id="4" name="Slide Number Placeholder 3"/>
          <p:cNvSpPr>
            <a:spLocks noGrp="1"/>
          </p:cNvSpPr>
          <p:nvPr>
            <p:ph type="sldNum" sz="quarter" idx="5"/>
          </p:nvPr>
        </p:nvSpPr>
        <p:spPr/>
        <p:txBody>
          <a:bodyPr/>
          <a:lstStyle/>
          <a:p>
            <a:fld id="{A88D80BE-79BC-4320-914E-98BA7F772E2D}" type="slidenum">
              <a:rPr lang="en-GB" smtClean="0"/>
              <a:t>19</a:t>
            </a:fld>
            <a:endParaRPr lang="en-GB" dirty="0"/>
          </a:p>
        </p:txBody>
      </p:sp>
    </p:spTree>
    <p:extLst>
      <p:ext uri="{BB962C8B-B14F-4D97-AF65-F5344CB8AC3E}">
        <p14:creationId xmlns:p14="http://schemas.microsoft.com/office/powerpoint/2010/main" val="3305303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Monthly pay contracts provide users with a set number of minutes, texts, and data each month. Users are billed every month, with services continuing until the contract ends.</a:t>
            </a:r>
          </a:p>
        </p:txBody>
      </p:sp>
      <p:sp>
        <p:nvSpPr>
          <p:cNvPr id="4" name="Slide Number Placeholder 3"/>
          <p:cNvSpPr>
            <a:spLocks noGrp="1"/>
          </p:cNvSpPr>
          <p:nvPr>
            <p:ph type="sldNum" sz="quarter" idx="5"/>
          </p:nvPr>
        </p:nvSpPr>
        <p:spPr/>
        <p:txBody>
          <a:bodyPr/>
          <a:lstStyle/>
          <a:p>
            <a:fld id="{A88D80BE-79BC-4320-914E-98BA7F772E2D}" type="slidenum">
              <a:rPr lang="en-GB" smtClean="0"/>
              <a:t>20</a:t>
            </a:fld>
            <a:endParaRPr lang="en-GB" dirty="0"/>
          </a:p>
        </p:txBody>
      </p:sp>
    </p:spTree>
    <p:extLst>
      <p:ext uri="{BB962C8B-B14F-4D97-AF65-F5344CB8AC3E}">
        <p14:creationId xmlns:p14="http://schemas.microsoft.com/office/powerpoint/2010/main" val="1754633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contracts often come with lower rates for calls and texts, bundled data, and the potential for obtaining a new phone at a subsidized price when signing up.</a:t>
            </a:r>
          </a:p>
        </p:txBody>
      </p:sp>
      <p:sp>
        <p:nvSpPr>
          <p:cNvPr id="4" name="Slide Number Placeholder 3"/>
          <p:cNvSpPr>
            <a:spLocks noGrp="1"/>
          </p:cNvSpPr>
          <p:nvPr>
            <p:ph type="sldNum" sz="quarter" idx="5"/>
          </p:nvPr>
        </p:nvSpPr>
        <p:spPr/>
        <p:txBody>
          <a:bodyPr/>
          <a:lstStyle/>
          <a:p>
            <a:fld id="{A88D80BE-79BC-4320-914E-98BA7F772E2D}" type="slidenum">
              <a:rPr lang="en-GB" smtClean="0"/>
              <a:t>21</a:t>
            </a:fld>
            <a:endParaRPr lang="en-GB" dirty="0"/>
          </a:p>
        </p:txBody>
      </p:sp>
    </p:spTree>
    <p:extLst>
      <p:ext uri="{BB962C8B-B14F-4D97-AF65-F5344CB8AC3E}">
        <p14:creationId xmlns:p14="http://schemas.microsoft.com/office/powerpoint/2010/main" val="10789329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the downside, users may face early termination fees if they wish to cancel the contract before the term expires, and they may end up paying for unused services.</a:t>
            </a:r>
          </a:p>
        </p:txBody>
      </p:sp>
      <p:sp>
        <p:nvSpPr>
          <p:cNvPr id="4" name="Slide Number Placeholder 3"/>
          <p:cNvSpPr>
            <a:spLocks noGrp="1"/>
          </p:cNvSpPr>
          <p:nvPr>
            <p:ph type="sldNum" sz="quarter" idx="5"/>
          </p:nvPr>
        </p:nvSpPr>
        <p:spPr/>
        <p:txBody>
          <a:bodyPr/>
          <a:lstStyle/>
          <a:p>
            <a:fld id="{A88D80BE-79BC-4320-914E-98BA7F772E2D}" type="slidenum">
              <a:rPr lang="en-GB" smtClean="0"/>
              <a:t>22</a:t>
            </a:fld>
            <a:endParaRPr lang="en-GB" dirty="0"/>
          </a:p>
        </p:txBody>
      </p:sp>
    </p:spTree>
    <p:extLst>
      <p:ext uri="{BB962C8B-B14F-4D97-AF65-F5344CB8AC3E}">
        <p14:creationId xmlns:p14="http://schemas.microsoft.com/office/powerpoint/2010/main" val="12232827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SIM-Only contracts offer a middle ground between PAYG and monthly pay contracts. Users pay a monthly fee for a SIM card without committing to a phone.</a:t>
            </a:r>
          </a:p>
        </p:txBody>
      </p:sp>
      <p:sp>
        <p:nvSpPr>
          <p:cNvPr id="4" name="Slide Number Placeholder 3"/>
          <p:cNvSpPr>
            <a:spLocks noGrp="1"/>
          </p:cNvSpPr>
          <p:nvPr>
            <p:ph type="sldNum" sz="quarter" idx="5"/>
          </p:nvPr>
        </p:nvSpPr>
        <p:spPr/>
        <p:txBody>
          <a:bodyPr/>
          <a:lstStyle/>
          <a:p>
            <a:fld id="{A88D80BE-79BC-4320-914E-98BA7F772E2D}" type="slidenum">
              <a:rPr lang="en-GB" smtClean="0"/>
              <a:t>23</a:t>
            </a:fld>
            <a:endParaRPr lang="en-GB" dirty="0"/>
          </a:p>
        </p:txBody>
      </p:sp>
    </p:spTree>
    <p:extLst>
      <p:ext uri="{BB962C8B-B14F-4D97-AF65-F5344CB8AC3E}">
        <p14:creationId xmlns:p14="http://schemas.microsoft.com/office/powerpoint/2010/main" val="3541502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With SIM-Only contracts, customers get a SIM card that provides a package of calls, texts, and data. This is ideal for those who already own a compatible phone.</a:t>
            </a:r>
          </a:p>
        </p:txBody>
      </p:sp>
      <p:sp>
        <p:nvSpPr>
          <p:cNvPr id="4" name="Slide Number Placeholder 3"/>
          <p:cNvSpPr>
            <a:spLocks noGrp="1"/>
          </p:cNvSpPr>
          <p:nvPr>
            <p:ph type="sldNum" sz="quarter" idx="5"/>
          </p:nvPr>
        </p:nvSpPr>
        <p:spPr/>
        <p:txBody>
          <a:bodyPr/>
          <a:lstStyle/>
          <a:p>
            <a:fld id="{A88D80BE-79BC-4320-914E-98BA7F772E2D}" type="slidenum">
              <a:rPr lang="en-GB" smtClean="0"/>
              <a:t>24</a:t>
            </a:fld>
            <a:endParaRPr lang="en-GB" dirty="0"/>
          </a:p>
        </p:txBody>
      </p:sp>
    </p:spTree>
    <p:extLst>
      <p:ext uri="{BB962C8B-B14F-4D97-AF65-F5344CB8AC3E}">
        <p14:creationId xmlns:p14="http://schemas.microsoft.com/office/powerpoint/2010/main" val="3892002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advantages include lower monthly costs compared to phone contracts, flexibility to change providers more easily, and no need for a long-term commitment.</a:t>
            </a:r>
          </a:p>
        </p:txBody>
      </p:sp>
      <p:sp>
        <p:nvSpPr>
          <p:cNvPr id="4" name="Slide Number Placeholder 3"/>
          <p:cNvSpPr>
            <a:spLocks noGrp="1"/>
          </p:cNvSpPr>
          <p:nvPr>
            <p:ph type="sldNum" sz="quarter" idx="5"/>
          </p:nvPr>
        </p:nvSpPr>
        <p:spPr/>
        <p:txBody>
          <a:bodyPr/>
          <a:lstStyle/>
          <a:p>
            <a:fld id="{A88D80BE-79BC-4320-914E-98BA7F772E2D}" type="slidenum">
              <a:rPr lang="en-GB" smtClean="0"/>
              <a:t>25</a:t>
            </a:fld>
            <a:endParaRPr lang="en-GB" dirty="0"/>
          </a:p>
        </p:txBody>
      </p:sp>
    </p:spTree>
    <p:extLst>
      <p:ext uri="{BB962C8B-B14F-4D97-AF65-F5344CB8AC3E}">
        <p14:creationId xmlns:p14="http://schemas.microsoft.com/office/powerpoint/2010/main" val="200986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there may be limited choices regarding phone upgrades, and users are responsible for their device, which can be a barrier for some.</a:t>
            </a:r>
          </a:p>
        </p:txBody>
      </p:sp>
      <p:sp>
        <p:nvSpPr>
          <p:cNvPr id="4" name="Slide Number Placeholder 3"/>
          <p:cNvSpPr>
            <a:spLocks noGrp="1"/>
          </p:cNvSpPr>
          <p:nvPr>
            <p:ph type="sldNum" sz="quarter" idx="5"/>
          </p:nvPr>
        </p:nvSpPr>
        <p:spPr/>
        <p:txBody>
          <a:bodyPr/>
          <a:lstStyle/>
          <a:p>
            <a:fld id="{A88D80BE-79BC-4320-914E-98BA7F772E2D}" type="slidenum">
              <a:rPr lang="en-GB" smtClean="0"/>
              <a:t>26</a:t>
            </a:fld>
            <a:endParaRPr lang="en-GB" dirty="0"/>
          </a:p>
        </p:txBody>
      </p:sp>
    </p:spTree>
    <p:extLst>
      <p:ext uri="{BB962C8B-B14F-4D97-AF65-F5344CB8AC3E}">
        <p14:creationId xmlns:p14="http://schemas.microsoft.com/office/powerpoint/2010/main" val="42123596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Bundled services allow customers to combine multiple services into one package, often resulting in cost savings. This section will explore the benefits and drawbacks of such bundles.</a:t>
            </a:r>
          </a:p>
        </p:txBody>
      </p:sp>
      <p:sp>
        <p:nvSpPr>
          <p:cNvPr id="4" name="Slide Number Placeholder 3"/>
          <p:cNvSpPr>
            <a:spLocks noGrp="1"/>
          </p:cNvSpPr>
          <p:nvPr>
            <p:ph type="sldNum" sz="quarter" idx="5"/>
          </p:nvPr>
        </p:nvSpPr>
        <p:spPr/>
        <p:txBody>
          <a:bodyPr/>
          <a:lstStyle/>
          <a:p>
            <a:fld id="{A88D80BE-79BC-4320-914E-98BA7F772E2D}" type="slidenum">
              <a:rPr lang="en-GB" smtClean="0"/>
              <a:t>27</a:t>
            </a:fld>
            <a:endParaRPr lang="en-GB" dirty="0"/>
          </a:p>
        </p:txBody>
      </p:sp>
    </p:spTree>
    <p:extLst>
      <p:ext uri="{BB962C8B-B14F-4D97-AF65-F5344CB8AC3E}">
        <p14:creationId xmlns:p14="http://schemas.microsoft.com/office/powerpoint/2010/main" val="29852502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Bundled services often include additional features, such as home broadband, TV packages, or landline services, which can provide value and convenience for consumers looking for comprehensive communication solutions.</a:t>
            </a:r>
          </a:p>
        </p:txBody>
      </p:sp>
      <p:sp>
        <p:nvSpPr>
          <p:cNvPr id="4" name="Slide Number Placeholder 3"/>
          <p:cNvSpPr>
            <a:spLocks noGrp="1"/>
          </p:cNvSpPr>
          <p:nvPr>
            <p:ph type="sldNum" sz="quarter" idx="5"/>
          </p:nvPr>
        </p:nvSpPr>
        <p:spPr/>
        <p:txBody>
          <a:bodyPr/>
          <a:lstStyle/>
          <a:p>
            <a:fld id="{A88D80BE-79BC-4320-914E-98BA7F772E2D}" type="slidenum">
              <a:rPr lang="en-GB" smtClean="0"/>
              <a:t>28</a:t>
            </a:fld>
            <a:endParaRPr lang="en-GB" dirty="0"/>
          </a:p>
        </p:txBody>
      </p:sp>
    </p:spTree>
    <p:extLst>
      <p:ext uri="{BB962C8B-B14F-4D97-AF65-F5344CB8AC3E}">
        <p14:creationId xmlns:p14="http://schemas.microsoft.com/office/powerpoint/2010/main" val="26175938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Bundled services typically include mobile phone plans, home broadband, and TV subscriptions, providing convenience and potentially reduced costs for customers who need multiple services.</a:t>
            </a:r>
          </a:p>
        </p:txBody>
      </p:sp>
      <p:sp>
        <p:nvSpPr>
          <p:cNvPr id="4" name="Slide Number Placeholder 3"/>
          <p:cNvSpPr>
            <a:spLocks noGrp="1"/>
          </p:cNvSpPr>
          <p:nvPr>
            <p:ph type="sldNum" sz="quarter" idx="5"/>
          </p:nvPr>
        </p:nvSpPr>
        <p:spPr/>
        <p:txBody>
          <a:bodyPr/>
          <a:lstStyle/>
          <a:p>
            <a:fld id="{A88D80BE-79BC-4320-914E-98BA7F772E2D}" type="slidenum">
              <a:rPr lang="en-GB" smtClean="0"/>
              <a:t>29</a:t>
            </a:fld>
            <a:endParaRPr lang="en-GB" dirty="0"/>
          </a:p>
        </p:txBody>
      </p:sp>
    </p:spTree>
    <p:extLst>
      <p:ext uri="{BB962C8B-B14F-4D97-AF65-F5344CB8AC3E}">
        <p14:creationId xmlns:p14="http://schemas.microsoft.com/office/powerpoint/2010/main" val="3514351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benefits of bundled services often include discounted pricing, simplified billing, and the convenience of managing all services through a single provider.</a:t>
            </a:r>
          </a:p>
        </p:txBody>
      </p:sp>
      <p:sp>
        <p:nvSpPr>
          <p:cNvPr id="4" name="Slide Number Placeholder 3"/>
          <p:cNvSpPr>
            <a:spLocks noGrp="1"/>
          </p:cNvSpPr>
          <p:nvPr>
            <p:ph type="sldNum" sz="quarter" idx="5"/>
          </p:nvPr>
        </p:nvSpPr>
        <p:spPr/>
        <p:txBody>
          <a:bodyPr/>
          <a:lstStyle/>
          <a:p>
            <a:fld id="{A88D80BE-79BC-4320-914E-98BA7F772E2D}" type="slidenum">
              <a:rPr lang="en-GB" smtClean="0"/>
              <a:t>30</a:t>
            </a:fld>
            <a:endParaRPr lang="en-GB" dirty="0"/>
          </a:p>
        </p:txBody>
      </p:sp>
    </p:spTree>
    <p:extLst>
      <p:ext uri="{BB962C8B-B14F-4D97-AF65-F5344CB8AC3E}">
        <p14:creationId xmlns:p14="http://schemas.microsoft.com/office/powerpoint/2010/main" val="26540271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the contrary, bundled services may limit customer flexibility and tie users to a single provider, which may not always offer the best service or price.</a:t>
            </a:r>
          </a:p>
        </p:txBody>
      </p:sp>
      <p:sp>
        <p:nvSpPr>
          <p:cNvPr id="4" name="Slide Number Placeholder 3"/>
          <p:cNvSpPr>
            <a:spLocks noGrp="1"/>
          </p:cNvSpPr>
          <p:nvPr>
            <p:ph type="sldNum" sz="quarter" idx="5"/>
          </p:nvPr>
        </p:nvSpPr>
        <p:spPr/>
        <p:txBody>
          <a:bodyPr/>
          <a:lstStyle/>
          <a:p>
            <a:fld id="{A88D80BE-79BC-4320-914E-98BA7F772E2D}" type="slidenum">
              <a:rPr lang="en-GB" smtClean="0"/>
              <a:t>31</a:t>
            </a:fld>
            <a:endParaRPr lang="en-GB" dirty="0"/>
          </a:p>
        </p:txBody>
      </p:sp>
    </p:spTree>
    <p:extLst>
      <p:ext uri="{BB962C8B-B14F-4D97-AF65-F5344CB8AC3E}">
        <p14:creationId xmlns:p14="http://schemas.microsoft.com/office/powerpoint/2010/main" val="157010480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Understanding how different contract types and bundled services compare is essential for making informed decisions regarding your mobile and communication needs.</a:t>
            </a:r>
          </a:p>
        </p:txBody>
      </p:sp>
      <p:sp>
        <p:nvSpPr>
          <p:cNvPr id="4" name="Slide Number Placeholder 3"/>
          <p:cNvSpPr>
            <a:spLocks noGrp="1"/>
          </p:cNvSpPr>
          <p:nvPr>
            <p:ph type="sldNum" sz="quarter" idx="5"/>
          </p:nvPr>
        </p:nvSpPr>
        <p:spPr/>
        <p:txBody>
          <a:bodyPr/>
          <a:lstStyle/>
          <a:p>
            <a:fld id="{A88D80BE-79BC-4320-914E-98BA7F772E2D}" type="slidenum">
              <a:rPr lang="en-GB" smtClean="0"/>
              <a:t>32</a:t>
            </a:fld>
            <a:endParaRPr lang="en-GB" dirty="0"/>
          </a:p>
        </p:txBody>
      </p:sp>
    </p:spTree>
    <p:extLst>
      <p:ext uri="{BB962C8B-B14F-4D97-AF65-F5344CB8AC3E}">
        <p14:creationId xmlns:p14="http://schemas.microsoft.com/office/powerpoint/2010/main" val="15203037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important to evaluate the total cost of each contract type and bundle over time, taking into account monthly fees, additional charges, and potential savings.</a:t>
            </a:r>
          </a:p>
        </p:txBody>
      </p:sp>
      <p:sp>
        <p:nvSpPr>
          <p:cNvPr id="4" name="Slide Number Placeholder 3"/>
          <p:cNvSpPr>
            <a:spLocks noGrp="1"/>
          </p:cNvSpPr>
          <p:nvPr>
            <p:ph type="sldNum" sz="quarter" idx="5"/>
          </p:nvPr>
        </p:nvSpPr>
        <p:spPr/>
        <p:txBody>
          <a:bodyPr/>
          <a:lstStyle/>
          <a:p>
            <a:fld id="{A88D80BE-79BC-4320-914E-98BA7F772E2D}" type="slidenum">
              <a:rPr lang="en-GB" smtClean="0"/>
              <a:t>33</a:t>
            </a:fld>
            <a:endParaRPr lang="en-GB" dirty="0"/>
          </a:p>
        </p:txBody>
      </p:sp>
    </p:spTree>
    <p:extLst>
      <p:ext uri="{BB962C8B-B14F-4D97-AF65-F5344CB8AC3E}">
        <p14:creationId xmlns:p14="http://schemas.microsoft.com/office/powerpoint/2010/main" val="472242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Consider the flexibility of each option, especially regarding contract length and the ability to switch providers or modify services without incurring penalties.</a:t>
            </a:r>
          </a:p>
        </p:txBody>
      </p:sp>
      <p:sp>
        <p:nvSpPr>
          <p:cNvPr id="4" name="Slide Number Placeholder 3"/>
          <p:cNvSpPr>
            <a:spLocks noGrp="1"/>
          </p:cNvSpPr>
          <p:nvPr>
            <p:ph type="sldNum" sz="quarter" idx="5"/>
          </p:nvPr>
        </p:nvSpPr>
        <p:spPr/>
        <p:txBody>
          <a:bodyPr/>
          <a:lstStyle/>
          <a:p>
            <a:fld id="{A88D80BE-79BC-4320-914E-98BA7F772E2D}" type="slidenum">
              <a:rPr lang="en-GB" smtClean="0"/>
              <a:t>34</a:t>
            </a:fld>
            <a:endParaRPr lang="en-GB" dirty="0"/>
          </a:p>
        </p:txBody>
      </p:sp>
    </p:spTree>
    <p:extLst>
      <p:ext uri="{BB962C8B-B14F-4D97-AF65-F5344CB8AC3E}">
        <p14:creationId xmlns:p14="http://schemas.microsoft.com/office/powerpoint/2010/main" val="12834345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Finally, different users have different needs. Understanding which contracts and services best suit your lifestyle will help you make the most cost-effective and beneficial choice.</a:t>
            </a:r>
          </a:p>
        </p:txBody>
      </p:sp>
      <p:sp>
        <p:nvSpPr>
          <p:cNvPr id="4" name="Slide Number Placeholder 3"/>
          <p:cNvSpPr>
            <a:spLocks noGrp="1"/>
          </p:cNvSpPr>
          <p:nvPr>
            <p:ph type="sldNum" sz="quarter" idx="5"/>
          </p:nvPr>
        </p:nvSpPr>
        <p:spPr/>
        <p:txBody>
          <a:bodyPr/>
          <a:lstStyle/>
          <a:p>
            <a:fld id="{A88D80BE-79BC-4320-914E-98BA7F772E2D}" type="slidenum">
              <a:rPr lang="en-GB" smtClean="0"/>
              <a:t>35</a:t>
            </a:fld>
            <a:endParaRPr lang="en-GB" dirty="0"/>
          </a:p>
        </p:txBody>
      </p:sp>
    </p:spTree>
    <p:extLst>
      <p:ext uri="{BB962C8B-B14F-4D97-AF65-F5344CB8AC3E}">
        <p14:creationId xmlns:p14="http://schemas.microsoft.com/office/powerpoint/2010/main" val="28282731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conclusion, understanding the various types of mobile phone contracts and bundled services is crucial for making informed decisions. By analyzing your usage and needs, you can select the best option that provides both value and convenience.</a:t>
            </a:r>
          </a:p>
        </p:txBody>
      </p:sp>
      <p:sp>
        <p:nvSpPr>
          <p:cNvPr id="4" name="Slide Number Placeholder 3"/>
          <p:cNvSpPr>
            <a:spLocks noGrp="1"/>
          </p:cNvSpPr>
          <p:nvPr>
            <p:ph type="sldNum" sz="quarter" idx="5"/>
          </p:nvPr>
        </p:nvSpPr>
        <p:spPr/>
        <p:txBody>
          <a:bodyPr/>
          <a:lstStyle/>
          <a:p>
            <a:fld id="{A88D80BE-79BC-4320-914E-98BA7F772E2D}" type="slidenum">
              <a:rPr lang="en-GB" smtClean="0"/>
              <a:t>36</a:t>
            </a:fld>
            <a:endParaRPr lang="en-GB"/>
          </a:p>
        </p:txBody>
      </p:sp>
    </p:spTree>
    <p:extLst>
      <p:ext uri="{BB962C8B-B14F-4D97-AF65-F5344CB8AC3E}">
        <p14:creationId xmlns:p14="http://schemas.microsoft.com/office/powerpoint/2010/main" val="37012150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DD9A2-9727-F13B-EC83-021154970A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FABCC7-23E8-6902-E96C-4BC0A1ABDB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F655A-3288-4874-E3C3-CB0236DD525A}"/>
              </a:ext>
            </a:extLst>
          </p:cNvPr>
          <p:cNvSpPr>
            <a:spLocks noGrp="1"/>
          </p:cNvSpPr>
          <p:nvPr>
            <p:ph type="body" idx="1"/>
          </p:nvPr>
        </p:nvSpPr>
        <p:spPr/>
        <p:txBody>
          <a:bodyPr/>
          <a:lstStyle/>
          <a:p>
            <a:r>
              <a:rPr lang="en-GB" dirty="0"/>
              <a:t>Questions &amp; Discussion</a:t>
            </a:r>
          </a:p>
        </p:txBody>
      </p:sp>
      <p:sp>
        <p:nvSpPr>
          <p:cNvPr id="4" name="Slide Number Placeholder 3">
            <a:extLst>
              <a:ext uri="{FF2B5EF4-FFF2-40B4-BE49-F238E27FC236}">
                <a16:creationId xmlns:a16="http://schemas.microsoft.com/office/drawing/2014/main" id="{F22C8CEE-BB1C-8E59-9090-259527646C64}"/>
              </a:ext>
            </a:extLst>
          </p:cNvPr>
          <p:cNvSpPr>
            <a:spLocks noGrp="1"/>
          </p:cNvSpPr>
          <p:nvPr>
            <p:ph type="sldNum" sz="quarter" idx="5"/>
          </p:nvPr>
        </p:nvSpPr>
        <p:spPr/>
        <p:txBody>
          <a:bodyPr/>
          <a:lstStyle/>
          <a:p>
            <a:fld id="{A88D80BE-79BC-4320-914E-98BA7F772E2D}" type="slidenum">
              <a:rPr lang="en-GB" smtClean="0"/>
              <a:t>37</a:t>
            </a:fld>
            <a:endParaRPr lang="en-GB"/>
          </a:p>
        </p:txBody>
      </p:sp>
    </p:spTree>
    <p:extLst>
      <p:ext uri="{BB962C8B-B14F-4D97-AF65-F5344CB8AC3E}">
        <p14:creationId xmlns:p14="http://schemas.microsoft.com/office/powerpoint/2010/main" val="14259100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C128FA71-3A18-48C0-980F-4B68F7F63042}" type="datetime1">
              <a:rPr lang="en-US" smtClean="0"/>
              <a:t>2/16/2025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759302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51C1210E-201E-4473-82AC-2466F5386C38}" type="datetime1">
              <a:rPr lang="en-US" smtClean="0"/>
              <a:t>2/16/2025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46496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B01EA198-6CAB-4B8F-B93F-1F9C8C4B6CE7}" type="datetime1">
              <a:rPr lang="en-US" smtClean="0"/>
              <a:t>2/16/2025</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4358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A06041F-4525-44D5-AA4F-332294BF1F56}" type="datetime1">
              <a:rPr lang="en-US" smtClean="0"/>
              <a:t>2/16/2025</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547642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9557091-BBDF-4EB9-BA6B-2BB67AC4FC0F}" type="datetime1">
              <a:rPr lang="en-US" smtClean="0"/>
              <a:t>2/16/2025</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22176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D6B226B-77A6-410C-9796-083F278E0125}" type="datetime1">
              <a:rPr lang="en-US" smtClean="0"/>
              <a:t>2/16/2025</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310066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23A578B-D289-4C40-8593-3D356C49DA58}" type="datetime1">
              <a:rPr lang="en-US" smtClean="0"/>
              <a:t>2/16/2025</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91450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713DFAE3-14DB-48A7-A80F-80DDB072CE3D}" type="datetime1">
              <a:rPr lang="en-US" smtClean="0"/>
              <a:t>2/16/2025</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82771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92C5EAEF-6478-4102-8F5D-A5FE9FC97ACB}" type="datetime1">
              <a:rPr lang="en-US" smtClean="0"/>
              <a:t>2/16/2025</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68506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7104EDB3-C0E8-45F8-9E1D-1B6C8D1880C0}" type="datetime1">
              <a:rPr lang="en-US" smtClean="0"/>
              <a:t>2/16/2025</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0054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9CF0EC4B-54ED-4041-B552-9BA760FA3DBA}" type="datetime1">
              <a:rPr lang="en-US" smtClean="0"/>
              <a:t>2/16/2025</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67779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67F45AC6-C491-4585-A584-9CE2AF7D5500}" type="datetime1">
              <a:rPr lang="en-US" smtClean="0"/>
              <a:t>2/16/2025</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8671452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40000">
              <a:schemeClr val="tx1"/>
            </a:gs>
            <a:gs pos="0">
              <a:schemeClr val="tx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CB5D-246A-0078-D4E0-56E10D034086}"/>
              </a:ext>
            </a:extLst>
          </p:cNvPr>
          <p:cNvSpPr>
            <a:spLocks noGrp="1"/>
          </p:cNvSpPr>
          <p:nvPr>
            <p:ph type="ctrTitle"/>
          </p:nvPr>
        </p:nvSpPr>
        <p:spPr>
          <a:xfrm>
            <a:off x="277091" y="1814321"/>
            <a:ext cx="7772400" cy="4560920"/>
          </a:xfrm>
        </p:spPr>
        <p:txBody>
          <a:bodyPr anchor="b">
            <a:normAutofit/>
          </a:bodyPr>
          <a:lstStyle/>
          <a:p>
            <a:pPr algn="l"/>
            <a:r>
              <a:rPr lang="en-GB" sz="7400" dirty="0">
                <a:solidFill>
                  <a:schemeClr val="bg1"/>
                </a:solidFill>
              </a:rPr>
              <a:t>Understanding  Mobile Phone Contracts</a:t>
            </a:r>
          </a:p>
        </p:txBody>
      </p:sp>
    </p:spTree>
    <p:extLst>
      <p:ext uri="{BB962C8B-B14F-4D97-AF65-F5344CB8AC3E}">
        <p14:creationId xmlns:p14="http://schemas.microsoft.com/office/powerpoint/2010/main" val="34284522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wo generic smartphonse with screens of simple icons. Clipping path supplied.">
            <a:extLst>
              <a:ext uri="{FF2B5EF4-FFF2-40B4-BE49-F238E27FC236}">
                <a16:creationId xmlns:a16="http://schemas.microsoft.com/office/drawing/2014/main" id="{B30ABC9D-E230-4376-BC00-DF1ED590D9EF}"/>
              </a:ext>
            </a:extLst>
          </p:cNvPr>
          <p:cNvPicPr>
            <a:picLocks noChangeAspect="1"/>
          </p:cNvPicPr>
          <p:nvPr/>
        </p:nvPicPr>
        <p:blipFill>
          <a:blip r:embed="rId3"/>
          <a:srcRect l="14359" r="10666" b="2"/>
          <a:stretch/>
        </p:blipFill>
        <p:spPr>
          <a:xfrm>
            <a:off x="1190113" y="1160168"/>
            <a:ext cx="4535401" cy="4536803"/>
          </a:xfrm>
          <a:prstGeom prst="rect">
            <a:avLst/>
          </a:prstGeom>
        </p:spPr>
      </p:pic>
      <p:sp>
        <p:nvSpPr>
          <p:cNvPr id="2" name="Title 1">
            <a:extLst>
              <a:ext uri="{FF2B5EF4-FFF2-40B4-BE49-F238E27FC236}">
                <a16:creationId xmlns:a16="http://schemas.microsoft.com/office/drawing/2014/main" id="{175228FF-3A32-6869-6DC2-D923DFF1C0B8}"/>
              </a:ext>
            </a:extLst>
          </p:cNvPr>
          <p:cNvSpPr>
            <a:spLocks noGrp="1"/>
          </p:cNvSpPr>
          <p:nvPr>
            <p:ph type="ctrTitle"/>
          </p:nvPr>
        </p:nvSpPr>
        <p:spPr>
          <a:xfrm>
            <a:off x="6546870" y="1255367"/>
            <a:ext cx="4540945" cy="2724433"/>
          </a:xfrm>
        </p:spPr>
        <p:txBody>
          <a:bodyPr>
            <a:normAutofit/>
          </a:bodyPr>
          <a:lstStyle/>
          <a:p>
            <a:pPr algn="l"/>
            <a:r>
              <a:rPr lang="en-GB" sz="3700" dirty="0"/>
              <a:t>Understanding Different Types of Mobile Phone Contracts and Bundled Services</a:t>
            </a:r>
          </a:p>
        </p:txBody>
      </p:sp>
      <p:sp>
        <p:nvSpPr>
          <p:cNvPr id="3" name="Subtitle 2">
            <a:extLst>
              <a:ext uri="{FF2B5EF4-FFF2-40B4-BE49-F238E27FC236}">
                <a16:creationId xmlns:a16="http://schemas.microsoft.com/office/drawing/2014/main" id="{71C91BC9-6A74-2798-6518-C9C0F2D89720}"/>
              </a:ext>
            </a:extLst>
          </p:cNvPr>
          <p:cNvSpPr>
            <a:spLocks noGrp="1"/>
          </p:cNvSpPr>
          <p:nvPr>
            <p:ph type="subTitle" idx="1"/>
          </p:nvPr>
        </p:nvSpPr>
        <p:spPr>
          <a:xfrm>
            <a:off x="6546869" y="4209874"/>
            <a:ext cx="4535401" cy="1487097"/>
          </a:xfrm>
        </p:spPr>
        <p:txBody>
          <a:bodyPr>
            <a:normAutofit/>
          </a:bodyPr>
          <a:lstStyle/>
          <a:p>
            <a:pPr algn="l"/>
            <a:r>
              <a:rPr lang="en-GB" sz="2000" dirty="0"/>
              <a:t>Exploring options for informed mobile communication choices</a:t>
            </a:r>
          </a:p>
        </p:txBody>
      </p:sp>
    </p:spTree>
    <p:extLst>
      <p:ext uri="{BB962C8B-B14F-4D97-AF65-F5344CB8AC3E}">
        <p14:creationId xmlns:p14="http://schemas.microsoft.com/office/powerpoint/2010/main" val="83547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Flat lay depicting multiple generations of cell phone handsets on a textured stone surface.">
            <a:extLst>
              <a:ext uri="{FF2B5EF4-FFF2-40B4-BE49-F238E27FC236}">
                <a16:creationId xmlns:a16="http://schemas.microsoft.com/office/drawing/2014/main" id="{55F98DF3-B074-490F-96F9-7BBA90A3F444}"/>
              </a:ext>
            </a:extLst>
          </p:cNvPr>
          <p:cNvPicPr>
            <a:picLocks noGrp="1" noChangeAspect="1"/>
          </p:cNvPicPr>
          <p:nvPr>
            <p:ph sz="half" idx="1"/>
          </p:nvPr>
        </p:nvPicPr>
        <p:blipFill>
          <a:blip r:embed="rId3"/>
          <a:srcRect l="5383" r="32583" b="-2"/>
          <a:stretch/>
        </p:blipFill>
        <p:spPr>
          <a:xfrm>
            <a:off x="5818632" y="-1"/>
            <a:ext cx="6373368" cy="6857999"/>
          </a:xfrm>
          <a:prstGeom prst="rect">
            <a:avLst/>
          </a:prstGeom>
        </p:spPr>
      </p:pic>
      <p:sp>
        <p:nvSpPr>
          <p:cNvPr id="2" name="Title 1">
            <a:extLst>
              <a:ext uri="{FF2B5EF4-FFF2-40B4-BE49-F238E27FC236}">
                <a16:creationId xmlns:a16="http://schemas.microsoft.com/office/drawing/2014/main" id="{1C33A5F0-5A24-CA37-176E-57F96FC5760F}"/>
              </a:ext>
            </a:extLst>
          </p:cNvPr>
          <p:cNvSpPr>
            <a:spLocks noGrp="1"/>
          </p:cNvSpPr>
          <p:nvPr>
            <p:ph type="title"/>
          </p:nvPr>
        </p:nvSpPr>
        <p:spPr>
          <a:xfrm>
            <a:off x="614680" y="603504"/>
            <a:ext cx="4361688" cy="1527048"/>
          </a:xfrm>
        </p:spPr>
        <p:txBody>
          <a:bodyPr vert="horz" lIns="91440" tIns="45720" rIns="91440" bIns="45720" rtlCol="0" anchor="b">
            <a:normAutofit/>
          </a:bodyPr>
          <a:lstStyle/>
          <a:p>
            <a:r>
              <a:rPr lang="en-US" b="1" kern="1200" dirty="0">
                <a:solidFill>
                  <a:schemeClr val="tx1"/>
                </a:solidFill>
                <a:latin typeface="+mj-lt"/>
                <a:ea typeface="+mj-ea"/>
                <a:cs typeface="+mj-cs"/>
              </a:rPr>
              <a:t>Agenda Items</a:t>
            </a:r>
          </a:p>
        </p:txBody>
      </p:sp>
      <p:sp>
        <p:nvSpPr>
          <p:cNvPr id="4" name="Content Placeholder 3">
            <a:extLst>
              <a:ext uri="{FF2B5EF4-FFF2-40B4-BE49-F238E27FC236}">
                <a16:creationId xmlns:a16="http://schemas.microsoft.com/office/drawing/2014/main" id="{4A3B2443-D20C-303D-01D8-6D397085C78C}"/>
              </a:ext>
            </a:extLst>
          </p:cNvPr>
          <p:cNvSpPr>
            <a:spLocks noGrp="1"/>
          </p:cNvSpPr>
          <p:nvPr>
            <p:ph sz="half" idx="2"/>
          </p:nvPr>
        </p:nvSpPr>
        <p:spPr>
          <a:xfrm>
            <a:off x="614679" y="2212848"/>
            <a:ext cx="4361688" cy="4096512"/>
          </a:xfrm>
        </p:spPr>
        <p:txBody>
          <a:bodyPr vert="horz" lIns="91440" tIns="45720" rIns="91440" bIns="45720" rtlCol="0">
            <a:normAutofit fontScale="92500"/>
          </a:bodyPr>
          <a:lstStyle/>
          <a:p>
            <a:r>
              <a:rPr lang="en-US" sz="1800" dirty="0"/>
              <a:t>Overview of Mobile Phone Contracts</a:t>
            </a:r>
          </a:p>
          <a:p>
            <a:r>
              <a:rPr lang="en-US" sz="1800" dirty="0"/>
              <a:t>Understanding ‘Minutes’, ‘Text’ &amp; ‘Data’</a:t>
            </a:r>
          </a:p>
          <a:p>
            <a:r>
              <a:rPr lang="en-US" sz="1800" dirty="0" err="1"/>
              <a:t>eSIMS</a:t>
            </a:r>
            <a:endParaRPr lang="en-US" sz="1800" dirty="0"/>
          </a:p>
          <a:p>
            <a:r>
              <a:rPr lang="en-US" sz="1800" dirty="0"/>
              <a:t>Pay-As-You-Go (PAYG) Contracts</a:t>
            </a:r>
          </a:p>
          <a:p>
            <a:r>
              <a:rPr lang="en-US" sz="1800" dirty="0"/>
              <a:t>Monthly Pay Contracts</a:t>
            </a:r>
          </a:p>
          <a:p>
            <a:r>
              <a:rPr lang="en-US" sz="1800" dirty="0"/>
              <a:t>SIM-Only Contracts</a:t>
            </a:r>
          </a:p>
          <a:p>
            <a:r>
              <a:rPr lang="en-US" sz="1800" dirty="0"/>
              <a:t>Bundled Services: Home Broadband, TV, and Phone</a:t>
            </a:r>
          </a:p>
          <a:p>
            <a:r>
              <a:rPr lang="en-US" sz="1800" dirty="0"/>
              <a:t>Comparing Contract Types and Bundled Services</a:t>
            </a:r>
          </a:p>
        </p:txBody>
      </p:sp>
    </p:spTree>
    <p:extLst>
      <p:ext uri="{BB962C8B-B14F-4D97-AF65-F5344CB8AC3E}">
        <p14:creationId xmlns:p14="http://schemas.microsoft.com/office/powerpoint/2010/main" val="13278965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loud computing social network mobile phone whiteboard">
            <a:extLst>
              <a:ext uri="{FF2B5EF4-FFF2-40B4-BE49-F238E27FC236}">
                <a16:creationId xmlns:a16="http://schemas.microsoft.com/office/drawing/2014/main" id="{4C7AB94D-AECA-41A9-B033-F921DCDB9391}"/>
              </a:ext>
            </a:extLst>
          </p:cNvPr>
          <p:cNvPicPr>
            <a:picLocks noGrp="1" noChangeAspect="1"/>
          </p:cNvPicPr>
          <p:nvPr>
            <p:ph sz="half" idx="1"/>
          </p:nvPr>
        </p:nvPicPr>
        <p:blipFill>
          <a:blip r:embed="rId3"/>
          <a:srcRect l="23472" r="23528"/>
          <a:stretch/>
        </p:blipFill>
        <p:spPr>
          <a:xfrm>
            <a:off x="7345680" y="10"/>
            <a:ext cx="4846320" cy="6857990"/>
          </a:xfrm>
          <a:prstGeom prst="rect">
            <a:avLst/>
          </a:prstGeom>
        </p:spPr>
      </p:pic>
      <p:sp>
        <p:nvSpPr>
          <p:cNvPr id="2" name="Title 1">
            <a:extLst>
              <a:ext uri="{FF2B5EF4-FFF2-40B4-BE49-F238E27FC236}">
                <a16:creationId xmlns:a16="http://schemas.microsoft.com/office/drawing/2014/main" id="{EA55A1BB-AD4B-73FB-1D09-3F0C516A5BF2}"/>
              </a:ext>
            </a:extLst>
          </p:cNvPr>
          <p:cNvSpPr>
            <a:spLocks noGrp="1"/>
          </p:cNvSpPr>
          <p:nvPr>
            <p:ph type="title"/>
          </p:nvPr>
        </p:nvSpPr>
        <p:spPr>
          <a:xfrm>
            <a:off x="612648" y="600075"/>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Overview of Contract Types</a:t>
            </a:r>
          </a:p>
        </p:txBody>
      </p:sp>
      <p:sp>
        <p:nvSpPr>
          <p:cNvPr id="4" name="Content Placeholder 3">
            <a:extLst>
              <a:ext uri="{FF2B5EF4-FFF2-40B4-BE49-F238E27FC236}">
                <a16:creationId xmlns:a16="http://schemas.microsoft.com/office/drawing/2014/main" id="{59880F37-45BB-8C7E-0815-BD8A006199C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2212848"/>
            <a:ext cx="6035040" cy="4275634"/>
          </a:xfrm>
        </p:spPr>
        <p:txBody>
          <a:bodyPr>
            <a:normAutofit/>
          </a:bodyPr>
          <a:lstStyle/>
          <a:p>
            <a:pPr marL="0" indent="0">
              <a:spcBef>
                <a:spcPts val="2500"/>
              </a:spcBef>
              <a:buNone/>
            </a:pPr>
            <a:r>
              <a:rPr lang="en-GB" sz="1400" b="1" dirty="0"/>
              <a:t>Pay-As-You-Go Contracts</a:t>
            </a:r>
          </a:p>
          <a:p>
            <a:pPr marL="0" lvl="1" indent="0">
              <a:buNone/>
            </a:pPr>
            <a:r>
              <a:rPr lang="en-GB" sz="1400" dirty="0"/>
              <a:t>Pay-As-You-Go contracts offer flexibility without long-term commitments, allowing users to pay for what they use.</a:t>
            </a:r>
          </a:p>
          <a:p>
            <a:pPr marL="0" indent="0">
              <a:spcBef>
                <a:spcPts val="2500"/>
              </a:spcBef>
              <a:buNone/>
            </a:pPr>
            <a:r>
              <a:rPr lang="en-GB" sz="1400" b="1" dirty="0"/>
              <a:t>Monthly Pay Contracts</a:t>
            </a:r>
          </a:p>
          <a:p>
            <a:pPr marL="0" lvl="1" indent="0">
              <a:buNone/>
            </a:pPr>
            <a:r>
              <a:rPr lang="en-GB" sz="1400" dirty="0"/>
              <a:t>Monthly Pay contracts involve a fixed monthly fee, providing a set amount of data, texts, and calls each month.</a:t>
            </a:r>
          </a:p>
          <a:p>
            <a:pPr marL="0" indent="0">
              <a:spcBef>
                <a:spcPts val="2500"/>
              </a:spcBef>
              <a:buNone/>
            </a:pPr>
            <a:r>
              <a:rPr lang="en-GB" sz="1400" b="1" dirty="0"/>
              <a:t>SIM-Only Contracts</a:t>
            </a:r>
          </a:p>
          <a:p>
            <a:pPr marL="0" lvl="1" indent="0">
              <a:buNone/>
            </a:pPr>
            <a:r>
              <a:rPr lang="en-GB" sz="1400" dirty="0"/>
              <a:t>SIM-Only contracts provide a SIM card without a phone, ideal for users who already have a device and wish to save costs.</a:t>
            </a:r>
          </a:p>
          <a:p>
            <a:pPr marL="0" lvl="1" indent="0">
              <a:buNone/>
            </a:pPr>
            <a:endParaRPr lang="en-GB" sz="1400" dirty="0"/>
          </a:p>
          <a:p>
            <a:pPr marL="0" lvl="1" indent="0">
              <a:buNone/>
            </a:pPr>
            <a:r>
              <a:rPr lang="en-GB" sz="1400" b="1" dirty="0"/>
              <a:t>Bundled Services</a:t>
            </a:r>
          </a:p>
          <a:p>
            <a:pPr marL="0" lvl="1" indent="0">
              <a:buNone/>
            </a:pPr>
            <a:r>
              <a:rPr lang="en-GB" sz="1400" dirty="0"/>
              <a:t>Internet, TV, Landline and Mobile phone all in one contract</a:t>
            </a:r>
          </a:p>
          <a:p>
            <a:pPr marL="0" lvl="1" indent="0">
              <a:buNone/>
            </a:pPr>
            <a:endParaRPr lang="en-GB" sz="1400" dirty="0"/>
          </a:p>
        </p:txBody>
      </p:sp>
    </p:spTree>
    <p:extLst>
      <p:ext uri="{BB962C8B-B14F-4D97-AF65-F5344CB8AC3E}">
        <p14:creationId xmlns:p14="http://schemas.microsoft.com/office/powerpoint/2010/main" val="35749728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59DD8-7B3B-3857-FECC-85AEEA12D24B}"/>
              </a:ext>
            </a:extLst>
          </p:cNvPr>
          <p:cNvSpPr>
            <a:spLocks noGrp="1"/>
          </p:cNvSpPr>
          <p:nvPr>
            <p:ph type="title"/>
          </p:nvPr>
        </p:nvSpPr>
        <p:spPr>
          <a:xfrm>
            <a:off x="614679" y="548639"/>
            <a:ext cx="3977640" cy="5719640"/>
          </a:xfrm>
        </p:spPr>
        <p:txBody>
          <a:bodyPr anchor="t">
            <a:normAutofit/>
          </a:bodyPr>
          <a:lstStyle/>
          <a:p>
            <a:r>
              <a:rPr lang="en-GB" dirty="0"/>
              <a:t>Importance of Choosing the Right Contract</a:t>
            </a:r>
          </a:p>
        </p:txBody>
      </p:sp>
      <p:graphicFrame>
        <p:nvGraphicFramePr>
          <p:cNvPr id="4" name="Content Placeholder 4">
            <a:extLst>
              <a:ext uri="{FF2B5EF4-FFF2-40B4-BE49-F238E27FC236}">
                <a16:creationId xmlns:a16="http://schemas.microsoft.com/office/drawing/2014/main" id="{CC1390DF-CA8C-4E8D-8FF5-600C96194154}"/>
              </a:ext>
            </a:extLst>
          </p:cNvPr>
          <p:cNvGraphicFramePr>
            <a:graphicFrameLocks noGrp="1"/>
          </p:cNvGraphicFramePr>
          <p:nvPr>
            <p:ph idx="1"/>
            <p:extLs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87542" y="548639"/>
          <a:ext cx="6189780" cy="5719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2549452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40000">
              <a:schemeClr val="tx1"/>
            </a:gs>
            <a:gs pos="0">
              <a:schemeClr val="tx1"/>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73F96A3E-454D-E2B3-CA5F-A722061E3B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3837E-65D3-86CA-4F2D-9752A8B709B7}"/>
              </a:ext>
            </a:extLst>
          </p:cNvPr>
          <p:cNvSpPr>
            <a:spLocks noGrp="1"/>
          </p:cNvSpPr>
          <p:nvPr>
            <p:ph type="ctrTitle"/>
          </p:nvPr>
        </p:nvSpPr>
        <p:spPr>
          <a:xfrm>
            <a:off x="277091" y="1814321"/>
            <a:ext cx="7772400" cy="4560920"/>
          </a:xfrm>
        </p:spPr>
        <p:txBody>
          <a:bodyPr anchor="b">
            <a:normAutofit/>
          </a:bodyPr>
          <a:lstStyle/>
          <a:p>
            <a:pPr algn="l"/>
            <a:r>
              <a:rPr lang="en-GB" sz="7400" dirty="0">
                <a:solidFill>
                  <a:schemeClr val="bg1"/>
                </a:solidFill>
              </a:rPr>
              <a:t>Minutes, Text and Data</a:t>
            </a:r>
          </a:p>
        </p:txBody>
      </p:sp>
    </p:spTree>
    <p:extLst>
      <p:ext uri="{BB962C8B-B14F-4D97-AF65-F5344CB8AC3E}">
        <p14:creationId xmlns:p14="http://schemas.microsoft.com/office/powerpoint/2010/main" val="917166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Cell phone isolated on a white background.">
            <a:extLst>
              <a:ext uri="{FF2B5EF4-FFF2-40B4-BE49-F238E27FC236}">
                <a16:creationId xmlns:a16="http://schemas.microsoft.com/office/drawing/2014/main" id="{B72DB54F-9013-4048-8029-0DE4515C4247}"/>
              </a:ext>
            </a:extLst>
          </p:cNvPr>
          <p:cNvPicPr>
            <a:picLocks noGrp="1" noChangeAspect="1"/>
          </p:cNvPicPr>
          <p:nvPr>
            <p:ph sz="half" idx="1"/>
          </p:nvPr>
        </p:nvPicPr>
        <p:blipFill>
          <a:blip r:embed="rId3"/>
          <a:srcRect l="22433" r="15533" b="-2"/>
          <a:stretch/>
        </p:blipFill>
        <p:spPr>
          <a:xfrm>
            <a:off x="5818632" y="-1"/>
            <a:ext cx="6373368" cy="6857999"/>
          </a:xfrm>
          <a:prstGeom prst="rect">
            <a:avLst/>
          </a:prstGeom>
        </p:spPr>
      </p:pic>
      <p:sp>
        <p:nvSpPr>
          <p:cNvPr id="2" name="Title 1">
            <a:extLst>
              <a:ext uri="{FF2B5EF4-FFF2-40B4-BE49-F238E27FC236}">
                <a16:creationId xmlns:a16="http://schemas.microsoft.com/office/drawing/2014/main" id="{A7401EAB-9DA4-8295-B16A-3F143586D5D7}"/>
              </a:ext>
            </a:extLst>
          </p:cNvPr>
          <p:cNvSpPr>
            <a:spLocks noGrp="1"/>
          </p:cNvSpPr>
          <p:nvPr>
            <p:ph type="title"/>
          </p:nvPr>
        </p:nvSpPr>
        <p:spPr>
          <a:xfrm>
            <a:off x="614680" y="603504"/>
            <a:ext cx="4361688" cy="1527048"/>
          </a:xfrm>
        </p:spPr>
        <p:txBody>
          <a:bodyPr vert="horz" lIns="91440" tIns="45720" rIns="91440" bIns="45720" rtlCol="0" anchor="b">
            <a:normAutofit/>
          </a:bodyPr>
          <a:lstStyle/>
          <a:p>
            <a:r>
              <a:rPr lang="en-US" sz="3300" b="1" kern="1200" dirty="0">
                <a:solidFill>
                  <a:schemeClr val="tx1"/>
                </a:solidFill>
                <a:latin typeface="+mj-lt"/>
                <a:ea typeface="+mj-ea"/>
                <a:cs typeface="+mj-cs"/>
              </a:rPr>
              <a:t>Understanding Minutes, Texts, and Data</a:t>
            </a:r>
          </a:p>
        </p:txBody>
      </p:sp>
      <p:sp>
        <p:nvSpPr>
          <p:cNvPr id="4" name="Content Placeholder 3">
            <a:extLst>
              <a:ext uri="{FF2B5EF4-FFF2-40B4-BE49-F238E27FC236}">
                <a16:creationId xmlns:a16="http://schemas.microsoft.com/office/drawing/2014/main" id="{E2474363-D932-742F-BC1F-5B741CAEF4DB}"/>
              </a:ext>
            </a:extLst>
          </p:cNvPr>
          <p:cNvSpPr>
            <a:spLocks noGrp="1"/>
          </p:cNvSpPr>
          <p:nvPr>
            <p:ph sz="half" idx="2"/>
          </p:nvPr>
        </p:nvSpPr>
        <p:spPr>
          <a:xfrm>
            <a:off x="614679" y="2212848"/>
            <a:ext cx="4361688" cy="4096512"/>
          </a:xfrm>
        </p:spPr>
        <p:txBody>
          <a:bodyPr vert="horz" lIns="91440" tIns="45720" rIns="91440" bIns="45720" rtlCol="0">
            <a:normAutofit/>
          </a:bodyPr>
          <a:lstStyle/>
          <a:p>
            <a:r>
              <a:rPr lang="en-US" sz="1800" dirty="0"/>
              <a:t>Minutes refer to the time you can talk on your mobile phone.</a:t>
            </a:r>
          </a:p>
          <a:p>
            <a:r>
              <a:rPr lang="en-US" sz="1800" dirty="0"/>
              <a:t>Texts are the written messages sent between phones.</a:t>
            </a:r>
          </a:p>
          <a:p>
            <a:r>
              <a:rPr lang="en-US" sz="1800" dirty="0"/>
              <a:t>Data allows you to access the internet and use apps on your phone.</a:t>
            </a:r>
          </a:p>
        </p:txBody>
      </p:sp>
    </p:spTree>
    <p:extLst>
      <p:ext uri="{BB962C8B-B14F-4D97-AF65-F5344CB8AC3E}">
        <p14:creationId xmlns:p14="http://schemas.microsoft.com/office/powerpoint/2010/main" val="235440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35489-6E21-A83E-A20C-177F2A0198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47C147-D3D0-AB89-9DF8-8A5D1AEA8AB1}"/>
              </a:ext>
            </a:extLst>
          </p:cNvPr>
          <p:cNvSpPr>
            <a:spLocks noGrp="1"/>
          </p:cNvSpPr>
          <p:nvPr>
            <p:ph type="title"/>
          </p:nvPr>
        </p:nvSpPr>
        <p:spPr>
          <a:xfrm>
            <a:off x="614680" y="603504"/>
            <a:ext cx="4361688" cy="598995"/>
          </a:xfrm>
        </p:spPr>
        <p:txBody>
          <a:bodyPr vert="horz" lIns="91440" tIns="45720" rIns="91440" bIns="45720" rtlCol="0" anchor="b">
            <a:normAutofit/>
          </a:bodyPr>
          <a:lstStyle/>
          <a:p>
            <a:r>
              <a:rPr lang="en-US" sz="3300" b="1" kern="1200" dirty="0">
                <a:solidFill>
                  <a:schemeClr val="tx1"/>
                </a:solidFill>
                <a:latin typeface="+mj-lt"/>
                <a:ea typeface="+mj-ea"/>
                <a:cs typeface="+mj-cs"/>
              </a:rPr>
              <a:t>Analysing Usage</a:t>
            </a:r>
          </a:p>
        </p:txBody>
      </p:sp>
      <p:sp>
        <p:nvSpPr>
          <p:cNvPr id="4" name="Content Placeholder 3">
            <a:extLst>
              <a:ext uri="{FF2B5EF4-FFF2-40B4-BE49-F238E27FC236}">
                <a16:creationId xmlns:a16="http://schemas.microsoft.com/office/drawing/2014/main" id="{D08FC717-1929-764A-E3C4-A00C38FAB0E4}"/>
              </a:ext>
            </a:extLst>
          </p:cNvPr>
          <p:cNvSpPr>
            <a:spLocks noGrp="1"/>
          </p:cNvSpPr>
          <p:nvPr>
            <p:ph sz="half" idx="2"/>
          </p:nvPr>
        </p:nvSpPr>
        <p:spPr>
          <a:xfrm>
            <a:off x="4848476" y="283840"/>
            <a:ext cx="7013672" cy="4096512"/>
          </a:xfrm>
        </p:spPr>
        <p:txBody>
          <a:bodyPr vert="horz" lIns="91440" tIns="45720" rIns="91440" bIns="45720" rtlCol="0">
            <a:normAutofit/>
          </a:bodyPr>
          <a:lstStyle/>
          <a:p>
            <a:r>
              <a:rPr lang="en-US" sz="1800" dirty="0"/>
              <a:t>Minutes and Texts (Messages) are unlimited.</a:t>
            </a:r>
          </a:p>
          <a:p>
            <a:r>
              <a:rPr lang="en-US" sz="1800" dirty="0"/>
              <a:t>This contract has an allowance of 10GB for Data each month.</a:t>
            </a:r>
          </a:p>
          <a:p>
            <a:r>
              <a:rPr lang="en-US" sz="1800" dirty="0"/>
              <a:t>You would pay extra if you went above this.</a:t>
            </a:r>
          </a:p>
        </p:txBody>
      </p:sp>
      <p:pic>
        <p:nvPicPr>
          <p:cNvPr id="8" name="Content Placeholder 7">
            <a:extLst>
              <a:ext uri="{FF2B5EF4-FFF2-40B4-BE49-F238E27FC236}">
                <a16:creationId xmlns:a16="http://schemas.microsoft.com/office/drawing/2014/main" id="{DC1BCE14-D6DC-FE7A-3F4B-B57FCA43BAC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p:blipFill>
        <p:spPr>
          <a:xfrm>
            <a:off x="614680" y="2257659"/>
            <a:ext cx="10828934" cy="4343808"/>
          </a:xfrm>
        </p:spPr>
      </p:pic>
    </p:spTree>
    <p:extLst>
      <p:ext uri="{BB962C8B-B14F-4D97-AF65-F5344CB8AC3E}">
        <p14:creationId xmlns:p14="http://schemas.microsoft.com/office/powerpoint/2010/main" val="1329006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A4B36-9450-66DD-CE69-597BDE9C9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D0220D-7799-726E-AAFD-0652BE2E9A6A}"/>
              </a:ext>
            </a:extLst>
          </p:cNvPr>
          <p:cNvSpPr>
            <a:spLocks noGrp="1"/>
          </p:cNvSpPr>
          <p:nvPr>
            <p:ph type="title"/>
          </p:nvPr>
        </p:nvSpPr>
        <p:spPr>
          <a:xfrm>
            <a:off x="614680" y="603504"/>
            <a:ext cx="4361688" cy="598995"/>
          </a:xfrm>
        </p:spPr>
        <p:txBody>
          <a:bodyPr vert="horz" lIns="91440" tIns="45720" rIns="91440" bIns="45720" rtlCol="0" anchor="b">
            <a:normAutofit/>
          </a:bodyPr>
          <a:lstStyle/>
          <a:p>
            <a:r>
              <a:rPr lang="en-US" sz="3300" b="1" kern="1200" dirty="0">
                <a:solidFill>
                  <a:schemeClr val="tx1"/>
                </a:solidFill>
                <a:latin typeface="+mj-lt"/>
                <a:ea typeface="+mj-ea"/>
                <a:cs typeface="+mj-cs"/>
              </a:rPr>
              <a:t>Analysing Usage</a:t>
            </a:r>
          </a:p>
        </p:txBody>
      </p:sp>
      <p:sp>
        <p:nvSpPr>
          <p:cNvPr id="4" name="Content Placeholder 3">
            <a:extLst>
              <a:ext uri="{FF2B5EF4-FFF2-40B4-BE49-F238E27FC236}">
                <a16:creationId xmlns:a16="http://schemas.microsoft.com/office/drawing/2014/main" id="{8C128698-BBF4-9E8D-7A10-3732B3A8E606}"/>
              </a:ext>
            </a:extLst>
          </p:cNvPr>
          <p:cNvSpPr>
            <a:spLocks noGrp="1"/>
          </p:cNvSpPr>
          <p:nvPr>
            <p:ph sz="half" idx="2"/>
          </p:nvPr>
        </p:nvSpPr>
        <p:spPr>
          <a:xfrm>
            <a:off x="4848476" y="1077238"/>
            <a:ext cx="7013672" cy="3303114"/>
          </a:xfrm>
        </p:spPr>
        <p:txBody>
          <a:bodyPr vert="horz" lIns="91440" tIns="45720" rIns="91440" bIns="45720" rtlCol="0">
            <a:normAutofit/>
          </a:bodyPr>
          <a:lstStyle/>
          <a:p>
            <a:r>
              <a:rPr lang="en-US" sz="1800" dirty="0"/>
              <a:t>6 Monthly graph of data used.</a:t>
            </a:r>
          </a:p>
          <a:p>
            <a:r>
              <a:rPr lang="en-US" sz="1800" dirty="0"/>
              <a:t>During November we were on a cruise to Norway.</a:t>
            </a:r>
          </a:p>
        </p:txBody>
      </p:sp>
      <p:pic>
        <p:nvPicPr>
          <p:cNvPr id="8" name="Content Placeholder 7">
            <a:extLst>
              <a:ext uri="{FF2B5EF4-FFF2-40B4-BE49-F238E27FC236}">
                <a16:creationId xmlns:a16="http://schemas.microsoft.com/office/drawing/2014/main" id="{AE6D2D81-5C6C-CEA6-CA81-714A9DEF1E6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a:stretch/>
        </p:blipFill>
        <p:spPr>
          <a:xfrm>
            <a:off x="614680" y="2257659"/>
            <a:ext cx="10828934" cy="4343808"/>
          </a:xfrm>
          <a:ln w="25400">
            <a:solidFill>
              <a:schemeClr val="accent1"/>
            </a:solidFill>
          </a:ln>
        </p:spPr>
      </p:pic>
    </p:spTree>
    <p:extLst>
      <p:ext uri="{BB962C8B-B14F-4D97-AF65-F5344CB8AC3E}">
        <p14:creationId xmlns:p14="http://schemas.microsoft.com/office/powerpoint/2010/main" val="1051704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0CCD5-C477-460C-97B1-96719B7D94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D6D71C-5155-FA37-C643-468F752BE0C1}"/>
              </a:ext>
            </a:extLst>
          </p:cNvPr>
          <p:cNvSpPr>
            <a:spLocks noGrp="1"/>
          </p:cNvSpPr>
          <p:nvPr>
            <p:ph type="title"/>
          </p:nvPr>
        </p:nvSpPr>
        <p:spPr>
          <a:xfrm>
            <a:off x="614680" y="603504"/>
            <a:ext cx="4361688" cy="598995"/>
          </a:xfrm>
        </p:spPr>
        <p:txBody>
          <a:bodyPr vert="horz" lIns="91440" tIns="45720" rIns="91440" bIns="45720" rtlCol="0" anchor="b">
            <a:normAutofit/>
          </a:bodyPr>
          <a:lstStyle/>
          <a:p>
            <a:r>
              <a:rPr lang="en-US" sz="3300" b="1" kern="1200" dirty="0">
                <a:solidFill>
                  <a:schemeClr val="tx1"/>
                </a:solidFill>
                <a:latin typeface="+mj-lt"/>
                <a:ea typeface="+mj-ea"/>
                <a:cs typeface="+mj-cs"/>
              </a:rPr>
              <a:t>Analysing Usage</a:t>
            </a:r>
          </a:p>
        </p:txBody>
      </p:sp>
      <p:sp>
        <p:nvSpPr>
          <p:cNvPr id="4" name="Content Placeholder 3">
            <a:extLst>
              <a:ext uri="{FF2B5EF4-FFF2-40B4-BE49-F238E27FC236}">
                <a16:creationId xmlns:a16="http://schemas.microsoft.com/office/drawing/2014/main" id="{D42BF246-BA83-FFF7-1512-3E3FB51B4A34}"/>
              </a:ext>
            </a:extLst>
          </p:cNvPr>
          <p:cNvSpPr>
            <a:spLocks noGrp="1"/>
          </p:cNvSpPr>
          <p:nvPr>
            <p:ph sz="half" idx="2"/>
          </p:nvPr>
        </p:nvSpPr>
        <p:spPr>
          <a:xfrm>
            <a:off x="5731026" y="375322"/>
            <a:ext cx="6024116" cy="2734933"/>
          </a:xfrm>
        </p:spPr>
        <p:txBody>
          <a:bodyPr vert="horz" lIns="91440" tIns="45720" rIns="91440" bIns="45720" rtlCol="0">
            <a:normAutofit/>
          </a:bodyPr>
          <a:lstStyle/>
          <a:p>
            <a:r>
              <a:rPr lang="en-US" sz="1800" dirty="0"/>
              <a:t>This account also has unlimited UK Minutes and Texts.</a:t>
            </a:r>
          </a:p>
          <a:p>
            <a:r>
              <a:rPr lang="en-US" sz="1800" dirty="0"/>
              <a:t>Data allowance is smaller, 5GB for Data per month.</a:t>
            </a:r>
          </a:p>
          <a:p>
            <a:r>
              <a:rPr lang="en-US" sz="1800" dirty="0"/>
              <a:t>I don’t use much at all.</a:t>
            </a:r>
          </a:p>
        </p:txBody>
      </p:sp>
      <p:pic>
        <p:nvPicPr>
          <p:cNvPr id="7" name="Picture 6" descr="A screenshot of a computer&#10;&#10;AI-generated content may be incorrect.">
            <a:extLst>
              <a:ext uri="{FF2B5EF4-FFF2-40B4-BE49-F238E27FC236}">
                <a16:creationId xmlns:a16="http://schemas.microsoft.com/office/drawing/2014/main" id="{6B368E96-B7D0-0CB7-502A-3AA31FAEBA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1026" y="3747745"/>
            <a:ext cx="5690230" cy="2506751"/>
          </a:xfrm>
          <a:prstGeom prst="rect">
            <a:avLst/>
          </a:prstGeom>
        </p:spPr>
      </p:pic>
      <p:pic>
        <p:nvPicPr>
          <p:cNvPr id="10" name="Picture 9" descr="A screenshot of a data allowance&#10;&#10;AI-generated content may be incorrect.">
            <a:extLst>
              <a:ext uri="{FF2B5EF4-FFF2-40B4-BE49-F238E27FC236}">
                <a16:creationId xmlns:a16="http://schemas.microsoft.com/office/drawing/2014/main" id="{B3B34C44-1852-6A9F-D894-9074625B52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969" y="1739016"/>
            <a:ext cx="4991797" cy="4515480"/>
          </a:xfrm>
          <a:prstGeom prst="rect">
            <a:avLst/>
          </a:prstGeom>
        </p:spPr>
      </p:pic>
    </p:spTree>
    <p:extLst>
      <p:ext uri="{BB962C8B-B14F-4D97-AF65-F5344CB8AC3E}">
        <p14:creationId xmlns:p14="http://schemas.microsoft.com/office/powerpoint/2010/main" val="3540637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ell phone with a screen and a screen&#10;&#10;AI-generated content may be incorrect.">
            <a:extLst>
              <a:ext uri="{FF2B5EF4-FFF2-40B4-BE49-F238E27FC236}">
                <a16:creationId xmlns:a16="http://schemas.microsoft.com/office/drawing/2014/main" id="{977D29E4-F775-FEF7-286B-74441FB7A6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24" y="400833"/>
            <a:ext cx="12186843" cy="6075123"/>
          </a:xfrm>
          <a:prstGeom prst="rect">
            <a:avLst/>
          </a:prstGeom>
        </p:spPr>
      </p:pic>
    </p:spTree>
    <p:extLst>
      <p:ext uri="{BB962C8B-B14F-4D97-AF65-F5344CB8AC3E}">
        <p14:creationId xmlns:p14="http://schemas.microsoft.com/office/powerpoint/2010/main" val="589920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B4509-BEDF-202F-F8C8-049A15A68EC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BBCD4E-EED4-7F04-1F3D-4A24DE518B0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2163" y="400833"/>
            <a:ext cx="12065364" cy="6075123"/>
          </a:xfrm>
          <a:prstGeom prst="rect">
            <a:avLst/>
          </a:prstGeom>
        </p:spPr>
      </p:pic>
    </p:spTree>
    <p:extLst>
      <p:ext uri="{BB962C8B-B14F-4D97-AF65-F5344CB8AC3E}">
        <p14:creationId xmlns:p14="http://schemas.microsoft.com/office/powerpoint/2010/main" val="13485094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lose-up of circuit board">
            <a:extLst>
              <a:ext uri="{FF2B5EF4-FFF2-40B4-BE49-F238E27FC236}">
                <a16:creationId xmlns:a16="http://schemas.microsoft.com/office/drawing/2014/main" id="{626016CC-4FBF-495A-A94E-3EFA1B6E3857}"/>
              </a:ext>
            </a:extLst>
          </p:cNvPr>
          <p:cNvPicPr>
            <a:picLocks noGrp="1" noChangeAspect="1"/>
          </p:cNvPicPr>
          <p:nvPr>
            <p:ph sz="half" idx="1"/>
          </p:nvPr>
        </p:nvPicPr>
        <p:blipFill>
          <a:blip r:embed="rId3"/>
          <a:srcRect l="37968" r="-2" b="-2"/>
          <a:stretch/>
        </p:blipFill>
        <p:spPr>
          <a:xfrm>
            <a:off x="5818632" y="-1"/>
            <a:ext cx="6373368" cy="6857999"/>
          </a:xfrm>
          <a:prstGeom prst="rect">
            <a:avLst/>
          </a:prstGeom>
        </p:spPr>
      </p:pic>
      <p:sp>
        <p:nvSpPr>
          <p:cNvPr id="2" name="Title 1">
            <a:extLst>
              <a:ext uri="{FF2B5EF4-FFF2-40B4-BE49-F238E27FC236}">
                <a16:creationId xmlns:a16="http://schemas.microsoft.com/office/drawing/2014/main" id="{7D03868C-AAE5-182E-9E46-6CF90F4F050C}"/>
              </a:ext>
            </a:extLst>
          </p:cNvPr>
          <p:cNvSpPr>
            <a:spLocks noGrp="1"/>
          </p:cNvSpPr>
          <p:nvPr>
            <p:ph type="title"/>
          </p:nvPr>
        </p:nvSpPr>
        <p:spPr>
          <a:xfrm>
            <a:off x="614680" y="603504"/>
            <a:ext cx="4361688" cy="1527048"/>
          </a:xfrm>
        </p:spPr>
        <p:txBody>
          <a:bodyPr vert="horz" lIns="91440" tIns="45720" rIns="91440" bIns="45720" rtlCol="0" anchor="b">
            <a:normAutofit/>
          </a:bodyPr>
          <a:lstStyle/>
          <a:p>
            <a:r>
              <a:rPr lang="en-US" b="1" kern="1200">
                <a:solidFill>
                  <a:schemeClr val="tx1"/>
                </a:solidFill>
                <a:latin typeface="+mj-lt"/>
                <a:ea typeface="+mj-ea"/>
                <a:cs typeface="+mj-cs"/>
              </a:rPr>
              <a:t>Understanding eSIM Technology</a:t>
            </a:r>
          </a:p>
        </p:txBody>
      </p:sp>
      <p:sp>
        <p:nvSpPr>
          <p:cNvPr id="4" name="Content Placeholder 3">
            <a:extLst>
              <a:ext uri="{FF2B5EF4-FFF2-40B4-BE49-F238E27FC236}">
                <a16:creationId xmlns:a16="http://schemas.microsoft.com/office/drawing/2014/main" id="{04B4ECF6-1C57-7EFE-985C-1843B0B9C02B}"/>
              </a:ext>
            </a:extLst>
          </p:cNvPr>
          <p:cNvSpPr>
            <a:spLocks noGrp="1"/>
          </p:cNvSpPr>
          <p:nvPr>
            <p:ph sz="half" idx="2"/>
          </p:nvPr>
        </p:nvSpPr>
        <p:spPr>
          <a:xfrm>
            <a:off x="614679" y="2212848"/>
            <a:ext cx="4361688" cy="4096512"/>
          </a:xfrm>
        </p:spPr>
        <p:txBody>
          <a:bodyPr vert="horz" lIns="91440" tIns="45720" rIns="91440" bIns="45720" rtlCol="0">
            <a:normAutofit/>
          </a:bodyPr>
          <a:lstStyle/>
          <a:p>
            <a:r>
              <a:rPr lang="en-US" sz="1800"/>
              <a:t>eSIMs are embedded SIM cards that eliminate the need for physical SIMs.</a:t>
            </a:r>
          </a:p>
          <a:p>
            <a:r>
              <a:rPr lang="en-US" sz="1800"/>
              <a:t>They allow users to switch carriers without physically changing SIM cards.</a:t>
            </a:r>
          </a:p>
          <a:p>
            <a:r>
              <a:rPr lang="en-US" sz="1800"/>
              <a:t>eSIMs support multiple profiles, making travel and network switching easier.</a:t>
            </a:r>
          </a:p>
        </p:txBody>
      </p:sp>
    </p:spTree>
    <p:extLst>
      <p:ext uri="{BB962C8B-B14F-4D97-AF65-F5344CB8AC3E}">
        <p14:creationId xmlns:p14="http://schemas.microsoft.com/office/powerpoint/2010/main" val="34125718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F462C-4952-E6B4-ECEA-B738963AB784}"/>
              </a:ext>
            </a:extLst>
          </p:cNvPr>
          <p:cNvSpPr>
            <a:spLocks noGrp="1"/>
          </p:cNvSpPr>
          <p:nvPr>
            <p:ph type="title"/>
          </p:nvPr>
        </p:nvSpPr>
        <p:spPr>
          <a:xfrm>
            <a:off x="612648" y="1114923"/>
            <a:ext cx="4621553" cy="1360728"/>
          </a:xfrm>
        </p:spPr>
        <p:txBody>
          <a:bodyPr vert="horz" lIns="91440" tIns="45720" rIns="91440" bIns="45720" rtlCol="0" anchor="b">
            <a:normAutofit/>
          </a:bodyPr>
          <a:lstStyle/>
          <a:p>
            <a:r>
              <a:rPr lang="en-US" b="1" kern="1200">
                <a:solidFill>
                  <a:schemeClr val="tx1"/>
                </a:solidFill>
                <a:latin typeface="+mj-lt"/>
                <a:ea typeface="+mj-ea"/>
                <a:cs typeface="+mj-cs"/>
              </a:rPr>
              <a:t>Benefits of eSIMs</a:t>
            </a:r>
          </a:p>
        </p:txBody>
      </p:sp>
      <p:sp>
        <p:nvSpPr>
          <p:cNvPr id="4" name="Content Placeholder 3">
            <a:extLst>
              <a:ext uri="{FF2B5EF4-FFF2-40B4-BE49-F238E27FC236}">
                <a16:creationId xmlns:a16="http://schemas.microsoft.com/office/drawing/2014/main" id="{D2475B2C-9B4D-054D-36C7-3C76BF7EA78A}"/>
              </a:ext>
            </a:extLst>
          </p:cNvPr>
          <p:cNvSpPr>
            <a:spLocks noGrp="1"/>
          </p:cNvSpPr>
          <p:nvPr>
            <p:ph sz="half" idx="2"/>
          </p:nvPr>
        </p:nvSpPr>
        <p:spPr>
          <a:xfrm>
            <a:off x="612648" y="2584058"/>
            <a:ext cx="4621553" cy="3159018"/>
          </a:xfrm>
        </p:spPr>
        <p:txBody>
          <a:bodyPr vert="horz" lIns="91440" tIns="45720" rIns="91440" bIns="45720" rtlCol="0">
            <a:normAutofit/>
          </a:bodyPr>
          <a:lstStyle/>
          <a:p>
            <a:r>
              <a:rPr lang="en-US" sz="1800"/>
              <a:t>Enhanced convenience for users by removing the need for physical SIM cards.</a:t>
            </a:r>
          </a:p>
          <a:p>
            <a:r>
              <a:rPr lang="en-US" sz="1800"/>
              <a:t>Improved security as eSIMs are less prone to loss or damage.</a:t>
            </a:r>
          </a:p>
          <a:p>
            <a:r>
              <a:rPr lang="en-US" sz="1800"/>
              <a:t>eSIMs can be remotely activated, simplifying the process of changing carriers.</a:t>
            </a:r>
          </a:p>
        </p:txBody>
      </p:sp>
      <p:pic>
        <p:nvPicPr>
          <p:cNvPr id="5" name="Content Placeholder 4" descr="SIMlock concept isolated on white background">
            <a:extLst>
              <a:ext uri="{FF2B5EF4-FFF2-40B4-BE49-F238E27FC236}">
                <a16:creationId xmlns:a16="http://schemas.microsoft.com/office/drawing/2014/main" id="{71D7CB6B-1162-4A15-868F-25F705193FF8}"/>
              </a:ext>
            </a:extLst>
          </p:cNvPr>
          <p:cNvPicPr>
            <a:picLocks noGrp="1" noChangeAspect="1"/>
          </p:cNvPicPr>
          <p:nvPr>
            <p:ph sz="half" idx="1"/>
          </p:nvPr>
        </p:nvPicPr>
        <p:blipFill>
          <a:blip r:embed="rId3"/>
          <a:stretch>
            <a:fillRect/>
          </a:stretch>
        </p:blipFill>
        <p:spPr>
          <a:xfrm>
            <a:off x="5691261" y="1239832"/>
            <a:ext cx="5837780" cy="4378335"/>
          </a:xfrm>
          <a:prstGeom prst="rect">
            <a:avLst/>
          </a:prstGeom>
        </p:spPr>
      </p:pic>
    </p:spTree>
    <p:extLst>
      <p:ext uri="{BB962C8B-B14F-4D97-AF65-F5344CB8AC3E}">
        <p14:creationId xmlns:p14="http://schemas.microsoft.com/office/powerpoint/2010/main" val="34089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40000">
              <a:schemeClr val="bg1"/>
            </a:gs>
            <a:gs pos="0">
              <a:schemeClr val="bg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5A73CD7D-333A-2538-98C1-D6B54B9BE314}"/>
              </a:ext>
            </a:extLst>
          </p:cNvPr>
          <p:cNvSpPr>
            <a:spLocks noGrp="1"/>
          </p:cNvSpPr>
          <p:nvPr>
            <p:ph type="ctrTitle"/>
          </p:nvPr>
        </p:nvSpPr>
        <p:spPr>
          <a:xfrm>
            <a:off x="277091" y="1814321"/>
            <a:ext cx="7772400" cy="4560920"/>
          </a:xfrm>
        </p:spPr>
        <p:txBody>
          <a:bodyPr anchor="b">
            <a:normAutofit/>
          </a:bodyPr>
          <a:lstStyle/>
          <a:p>
            <a:pPr algn="l"/>
            <a:r>
              <a:rPr lang="en-GB" sz="7400" dirty="0"/>
              <a:t>Pay-As-You-Go (PAYG) Contracts</a:t>
            </a:r>
          </a:p>
        </p:txBody>
      </p:sp>
    </p:spTree>
    <p:extLst>
      <p:ext uri="{BB962C8B-B14F-4D97-AF65-F5344CB8AC3E}">
        <p14:creationId xmlns:p14="http://schemas.microsoft.com/office/powerpoint/2010/main" val="2188018159"/>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White dummy character isolated on white background">
            <a:extLst>
              <a:ext uri="{FF2B5EF4-FFF2-40B4-BE49-F238E27FC236}">
                <a16:creationId xmlns:a16="http://schemas.microsoft.com/office/drawing/2014/main" id="{A6B4F365-4010-4D3F-9AD6-BA43A4A4CDEE}"/>
              </a:ext>
            </a:extLst>
          </p:cNvPr>
          <p:cNvPicPr>
            <a:picLocks noGrp="1" noChangeAspect="1"/>
          </p:cNvPicPr>
          <p:nvPr>
            <p:ph sz="half" idx="1"/>
          </p:nvPr>
        </p:nvPicPr>
        <p:blipFill>
          <a:blip r:embed="rId3"/>
          <a:srcRect l="24139" r="22161"/>
          <a:stretch/>
        </p:blipFill>
        <p:spPr>
          <a:xfrm>
            <a:off x="20" y="10"/>
            <a:ext cx="4910308" cy="6857990"/>
          </a:xfrm>
          <a:prstGeom prst="rect">
            <a:avLst/>
          </a:prstGeom>
        </p:spPr>
      </p:pic>
      <p:sp>
        <p:nvSpPr>
          <p:cNvPr id="2" name="Title 1">
            <a:extLst>
              <a:ext uri="{FF2B5EF4-FFF2-40B4-BE49-F238E27FC236}">
                <a16:creationId xmlns:a16="http://schemas.microsoft.com/office/drawing/2014/main" id="{E360C752-261B-F40C-7764-6F0F9C75EBC0}"/>
              </a:ext>
            </a:extLst>
          </p:cNvPr>
          <p:cNvSpPr>
            <a:spLocks noGrp="1"/>
          </p:cNvSpPr>
          <p:nvPr>
            <p:ph type="title"/>
          </p:nvPr>
        </p:nvSpPr>
        <p:spPr>
          <a:xfrm>
            <a:off x="5568537" y="603504"/>
            <a:ext cx="5916168" cy="1527048"/>
          </a:xfrm>
        </p:spPr>
        <p:txBody>
          <a:bodyPr vert="horz" lIns="91440" tIns="45720" rIns="91440" bIns="45720" rtlCol="0" anchor="b">
            <a:normAutofit/>
          </a:bodyPr>
          <a:lstStyle/>
          <a:p>
            <a:r>
              <a:rPr lang="en-US" b="1" kern="1200" dirty="0">
                <a:solidFill>
                  <a:schemeClr val="tx1"/>
                </a:solidFill>
                <a:latin typeface="+mj-lt"/>
                <a:ea typeface="+mj-ea"/>
                <a:cs typeface="+mj-cs"/>
              </a:rPr>
              <a:t>Description and How It Works</a:t>
            </a:r>
          </a:p>
        </p:txBody>
      </p:sp>
      <p:sp>
        <p:nvSpPr>
          <p:cNvPr id="4" name="Content Placeholder 3">
            <a:extLst>
              <a:ext uri="{FF2B5EF4-FFF2-40B4-BE49-F238E27FC236}">
                <a16:creationId xmlns:a16="http://schemas.microsoft.com/office/drawing/2014/main" id="{40B1BBA0-B7CB-C25E-E12C-92CFAE326C7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rmAutofit/>
          </a:bodyPr>
          <a:lstStyle/>
          <a:p>
            <a:pPr marL="0" indent="0">
              <a:spcBef>
                <a:spcPts val="2500"/>
              </a:spcBef>
              <a:buNone/>
            </a:pPr>
            <a:r>
              <a:rPr lang="en-GB" sz="1400" b="1" dirty="0"/>
              <a:t>Prepaid Credit System</a:t>
            </a:r>
          </a:p>
          <a:p>
            <a:pPr marL="0" lvl="1" indent="0">
              <a:buNone/>
            </a:pPr>
            <a:r>
              <a:rPr lang="en-GB" sz="1400" dirty="0"/>
              <a:t>PAYG contracts allow users to purchase credit in advance for services, ensuring they only pay for what they use.</a:t>
            </a:r>
          </a:p>
          <a:p>
            <a:pPr marL="0" indent="0">
              <a:spcBef>
                <a:spcPts val="2500"/>
              </a:spcBef>
              <a:buNone/>
            </a:pPr>
            <a:r>
              <a:rPr lang="en-GB" sz="1400" b="1" dirty="0"/>
              <a:t>Flexible Spending Control</a:t>
            </a:r>
          </a:p>
          <a:p>
            <a:pPr marL="0" lvl="1" indent="0">
              <a:buNone/>
            </a:pPr>
            <a:r>
              <a:rPr lang="en-GB" sz="1400" dirty="0"/>
              <a:t>Users can easily track and control their spending as there are no fixed monthly payments, promoting budget management.</a:t>
            </a:r>
          </a:p>
          <a:p>
            <a:pPr marL="0" indent="0">
              <a:spcBef>
                <a:spcPts val="2500"/>
              </a:spcBef>
              <a:buNone/>
            </a:pPr>
            <a:r>
              <a:rPr lang="en-GB" sz="1400" b="1" dirty="0"/>
              <a:t>Usage Until Credit Runs Out</a:t>
            </a:r>
          </a:p>
          <a:p>
            <a:pPr marL="0" lvl="1" indent="0">
              <a:buNone/>
            </a:pPr>
            <a:r>
              <a:rPr lang="en-GB" sz="1400" dirty="0"/>
              <a:t>The system allows users to utilize the credit until it is depleted, providing a straightforward usage model.</a:t>
            </a:r>
          </a:p>
        </p:txBody>
      </p:sp>
    </p:spTree>
    <p:extLst>
      <p:ext uri="{BB962C8B-B14F-4D97-AF65-F5344CB8AC3E}">
        <p14:creationId xmlns:p14="http://schemas.microsoft.com/office/powerpoint/2010/main" val="3431839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paying contact less with smartphone">
            <a:extLst>
              <a:ext uri="{FF2B5EF4-FFF2-40B4-BE49-F238E27FC236}">
                <a16:creationId xmlns:a16="http://schemas.microsoft.com/office/drawing/2014/main" id="{E1E6CF59-E868-4A2C-A17D-9DD7D2F53948}"/>
              </a:ext>
            </a:extLst>
          </p:cNvPr>
          <p:cNvPicPr>
            <a:picLocks noGrp="1" noChangeAspect="1"/>
          </p:cNvPicPr>
          <p:nvPr>
            <p:ph sz="half" idx="1"/>
          </p:nvPr>
        </p:nvPicPr>
        <p:blipFill>
          <a:blip r:embed="rId3"/>
          <a:srcRect l="5174" r="47032" b="-1"/>
          <a:stretch/>
        </p:blipFill>
        <p:spPr>
          <a:xfrm>
            <a:off x="20" y="10"/>
            <a:ext cx="4910308" cy="6857990"/>
          </a:xfrm>
          <a:prstGeom prst="rect">
            <a:avLst/>
          </a:prstGeom>
        </p:spPr>
      </p:pic>
      <p:sp>
        <p:nvSpPr>
          <p:cNvPr id="2" name="Title 1">
            <a:extLst>
              <a:ext uri="{FF2B5EF4-FFF2-40B4-BE49-F238E27FC236}">
                <a16:creationId xmlns:a16="http://schemas.microsoft.com/office/drawing/2014/main" id="{20F5F19A-29CE-E86D-84D6-09E229C57FD1}"/>
              </a:ext>
            </a:extLst>
          </p:cNvPr>
          <p:cNvSpPr>
            <a:spLocks noGrp="1"/>
          </p:cNvSpPr>
          <p:nvPr>
            <p:ph type="title"/>
          </p:nvPr>
        </p:nvSpPr>
        <p:spPr>
          <a:xfrm>
            <a:off x="5568537" y="603504"/>
            <a:ext cx="5916168" cy="1527048"/>
          </a:xfrm>
        </p:spPr>
        <p:txBody>
          <a:bodyPr vert="horz" lIns="91440" tIns="45720" rIns="91440" bIns="45720" rtlCol="0" anchor="b">
            <a:normAutofit/>
          </a:bodyPr>
          <a:lstStyle/>
          <a:p>
            <a:r>
              <a:rPr lang="en-US" b="1" kern="1200" dirty="0">
                <a:solidFill>
                  <a:schemeClr val="tx1"/>
                </a:solidFill>
                <a:latin typeface="+mj-lt"/>
                <a:ea typeface="+mj-ea"/>
                <a:cs typeface="+mj-cs"/>
              </a:rPr>
              <a:t>Pros of PAYG Contracts</a:t>
            </a:r>
          </a:p>
        </p:txBody>
      </p:sp>
      <p:sp>
        <p:nvSpPr>
          <p:cNvPr id="4" name="Content Placeholder 3">
            <a:extLst>
              <a:ext uri="{FF2B5EF4-FFF2-40B4-BE49-F238E27FC236}">
                <a16:creationId xmlns:a16="http://schemas.microsoft.com/office/drawing/2014/main" id="{5A51A18D-A3D2-5996-8CB6-0BA413F4E42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rmAutofit/>
          </a:bodyPr>
          <a:lstStyle/>
          <a:p>
            <a:pPr marL="0" indent="0">
              <a:spcBef>
                <a:spcPts val="2500"/>
              </a:spcBef>
              <a:buNone/>
            </a:pPr>
            <a:r>
              <a:rPr lang="en-GB" sz="1400" b="1" dirty="0"/>
              <a:t>No Long-Term Commitments</a:t>
            </a:r>
          </a:p>
          <a:p>
            <a:pPr marL="0" lvl="1" indent="0">
              <a:buNone/>
            </a:pPr>
            <a:r>
              <a:rPr lang="en-GB" sz="1400" dirty="0"/>
              <a:t>PAYG contracts offer flexibility by eliminating long-term commitments, allowing users to adjust their services as needed.</a:t>
            </a:r>
          </a:p>
          <a:p>
            <a:pPr marL="0" indent="0">
              <a:spcBef>
                <a:spcPts val="2500"/>
              </a:spcBef>
              <a:buNone/>
            </a:pPr>
            <a:r>
              <a:rPr lang="en-GB" sz="1400" b="1" dirty="0"/>
              <a:t>Control Over Spending</a:t>
            </a:r>
          </a:p>
          <a:p>
            <a:pPr marL="0" lvl="1" indent="0">
              <a:buNone/>
            </a:pPr>
            <a:r>
              <a:rPr lang="en-GB" sz="1400" dirty="0"/>
              <a:t>With PAYG contracts, users have better control over their spending, paying only for what they use without extra charges.</a:t>
            </a:r>
          </a:p>
          <a:p>
            <a:pPr marL="0" indent="0">
              <a:spcBef>
                <a:spcPts val="2500"/>
              </a:spcBef>
              <a:buNone/>
            </a:pPr>
            <a:r>
              <a:rPr lang="en-GB" sz="1400" b="1" dirty="0"/>
              <a:t>Easy Provider Switching</a:t>
            </a:r>
          </a:p>
          <a:p>
            <a:pPr marL="0" lvl="1" indent="0">
              <a:buNone/>
            </a:pPr>
            <a:r>
              <a:rPr lang="en-GB" sz="1400" dirty="0"/>
              <a:t>Users can easily switch service providers without penalties, ensuring they can find the best deals and services.</a:t>
            </a:r>
          </a:p>
        </p:txBody>
      </p:sp>
    </p:spTree>
    <p:extLst>
      <p:ext uri="{BB962C8B-B14F-4D97-AF65-F5344CB8AC3E}">
        <p14:creationId xmlns:p14="http://schemas.microsoft.com/office/powerpoint/2010/main" val="12524446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2CC1E4F-F1F0-B945-BE50-C72A7103E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3D illustration">
            <a:extLst>
              <a:ext uri="{FF2B5EF4-FFF2-40B4-BE49-F238E27FC236}">
                <a16:creationId xmlns:a16="http://schemas.microsoft.com/office/drawing/2014/main" id="{D75D07CF-4BC3-435E-9F2F-1B3AB9938F4A}"/>
              </a:ext>
            </a:extLst>
          </p:cNvPr>
          <p:cNvPicPr>
            <a:picLocks noGrp="1" noChangeAspect="1"/>
          </p:cNvPicPr>
          <p:nvPr>
            <p:ph sz="half" idx="1"/>
          </p:nvPr>
        </p:nvPicPr>
        <p:blipFill>
          <a:blip r:embed="rId3"/>
          <a:srcRect l="2121" r="35845" b="-1"/>
          <a:stretch/>
        </p:blipFill>
        <p:spPr>
          <a:xfrm>
            <a:off x="1" y="10"/>
            <a:ext cx="6373368" cy="6857990"/>
          </a:xfrm>
          <a:prstGeom prst="rect">
            <a:avLst/>
          </a:prstGeom>
        </p:spPr>
      </p:pic>
      <p:sp>
        <p:nvSpPr>
          <p:cNvPr id="2" name="Title 1">
            <a:extLst>
              <a:ext uri="{FF2B5EF4-FFF2-40B4-BE49-F238E27FC236}">
                <a16:creationId xmlns:a16="http://schemas.microsoft.com/office/drawing/2014/main" id="{1E6020D0-F187-70B0-BB4C-159E42301697}"/>
              </a:ext>
            </a:extLst>
          </p:cNvPr>
          <p:cNvSpPr>
            <a:spLocks noGrp="1"/>
          </p:cNvSpPr>
          <p:nvPr>
            <p:ph type="title"/>
          </p:nvPr>
        </p:nvSpPr>
        <p:spPr>
          <a:xfrm>
            <a:off x="7123015" y="603504"/>
            <a:ext cx="4361689" cy="1527048"/>
          </a:xfrm>
        </p:spPr>
        <p:txBody>
          <a:bodyPr vert="horz" lIns="91440" tIns="45720" rIns="91440" bIns="45720" rtlCol="0" anchor="b">
            <a:normAutofit/>
          </a:bodyPr>
          <a:lstStyle/>
          <a:p>
            <a:r>
              <a:rPr lang="en-US" b="1" kern="1200" dirty="0">
                <a:solidFill>
                  <a:schemeClr val="tx1"/>
                </a:solidFill>
                <a:latin typeface="+mj-lt"/>
                <a:ea typeface="+mj-ea"/>
                <a:cs typeface="+mj-cs"/>
              </a:rPr>
              <a:t>Cons of PAYG Contracts</a:t>
            </a:r>
          </a:p>
        </p:txBody>
      </p:sp>
      <p:sp>
        <p:nvSpPr>
          <p:cNvPr id="4" name="Content Placeholder 3">
            <a:extLst>
              <a:ext uri="{FF2B5EF4-FFF2-40B4-BE49-F238E27FC236}">
                <a16:creationId xmlns:a16="http://schemas.microsoft.com/office/drawing/2014/main" id="{2FBE91D9-6874-1F14-8BA6-7B7FB02EDDE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23017" y="2212848"/>
            <a:ext cx="4361688" cy="4096512"/>
          </a:xfrm>
        </p:spPr>
        <p:txBody>
          <a:bodyPr>
            <a:normAutofit/>
          </a:bodyPr>
          <a:lstStyle/>
          <a:p>
            <a:pPr marL="0" indent="0">
              <a:spcBef>
                <a:spcPts val="2500"/>
              </a:spcBef>
              <a:buNone/>
            </a:pPr>
            <a:r>
              <a:rPr lang="en-GB" sz="1400" b="1" dirty="0"/>
              <a:t>Higher Rates</a:t>
            </a:r>
          </a:p>
          <a:p>
            <a:pPr marL="0" lvl="1" indent="0">
              <a:buNone/>
            </a:pPr>
            <a:r>
              <a:rPr lang="en-GB" sz="1400" dirty="0"/>
              <a:t>PAYG contracts often come with elevated per-minute or per-text rates, making them potentially more expensive than monthly options.</a:t>
            </a:r>
          </a:p>
          <a:p>
            <a:pPr marL="0" indent="0">
              <a:spcBef>
                <a:spcPts val="2500"/>
              </a:spcBef>
              <a:buNone/>
            </a:pPr>
            <a:r>
              <a:rPr lang="en-GB" sz="1400" b="1" dirty="0"/>
              <a:t>Inconvenient Credit Reloads</a:t>
            </a:r>
          </a:p>
          <a:p>
            <a:pPr marL="0" lvl="1" indent="0">
              <a:buNone/>
            </a:pPr>
            <a:r>
              <a:rPr lang="en-GB" sz="1400" dirty="0"/>
              <a:t>Users of PAYG contracts may find the need to reload credit frequently to be inconvenient and time-consuming.</a:t>
            </a:r>
          </a:p>
        </p:txBody>
      </p:sp>
    </p:spTree>
    <p:extLst>
      <p:ext uri="{BB962C8B-B14F-4D97-AF65-F5344CB8AC3E}">
        <p14:creationId xmlns:p14="http://schemas.microsoft.com/office/powerpoint/2010/main" val="3264177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40000">
              <a:schemeClr val="bg1"/>
            </a:gs>
            <a:gs pos="0">
              <a:schemeClr val="bg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4115E1C0-27C7-0758-98A5-4E9056621E8F}"/>
              </a:ext>
            </a:extLst>
          </p:cNvPr>
          <p:cNvSpPr>
            <a:spLocks noGrp="1"/>
          </p:cNvSpPr>
          <p:nvPr>
            <p:ph type="ctrTitle"/>
          </p:nvPr>
        </p:nvSpPr>
        <p:spPr>
          <a:xfrm>
            <a:off x="277091" y="1814321"/>
            <a:ext cx="7772400" cy="4560920"/>
          </a:xfrm>
        </p:spPr>
        <p:txBody>
          <a:bodyPr anchor="b">
            <a:normAutofit/>
          </a:bodyPr>
          <a:lstStyle/>
          <a:p>
            <a:pPr algn="l"/>
            <a:r>
              <a:rPr lang="en-GB" sz="7400" dirty="0"/>
              <a:t>Monthly Pay Contracts</a:t>
            </a:r>
          </a:p>
        </p:txBody>
      </p:sp>
    </p:spTree>
    <p:extLst>
      <p:ext uri="{BB962C8B-B14F-4D97-AF65-F5344CB8AC3E}">
        <p14:creationId xmlns:p14="http://schemas.microsoft.com/office/powerpoint/2010/main" val="356495541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Currency converter app on smart phone screen, home interior. Hand holding phone, desktop shot.">
            <a:extLst>
              <a:ext uri="{FF2B5EF4-FFF2-40B4-BE49-F238E27FC236}">
                <a16:creationId xmlns:a16="http://schemas.microsoft.com/office/drawing/2014/main" id="{0F28EE35-ABC8-4372-B0C8-81AC789C16D7}"/>
              </a:ext>
            </a:extLst>
          </p:cNvPr>
          <p:cNvPicPr>
            <a:picLocks noGrp="1" noChangeAspect="1"/>
          </p:cNvPicPr>
          <p:nvPr>
            <p:ph sz="half" idx="1"/>
          </p:nvPr>
        </p:nvPicPr>
        <p:blipFill>
          <a:blip r:embed="rId3"/>
          <a:srcRect l="18349" r="33858" b="-1"/>
          <a:stretch/>
        </p:blipFill>
        <p:spPr>
          <a:xfrm>
            <a:off x="20" y="10"/>
            <a:ext cx="4910308" cy="6857990"/>
          </a:xfrm>
          <a:prstGeom prst="rect">
            <a:avLst/>
          </a:prstGeom>
        </p:spPr>
      </p:pic>
      <p:sp>
        <p:nvSpPr>
          <p:cNvPr id="2" name="Title 1">
            <a:extLst>
              <a:ext uri="{FF2B5EF4-FFF2-40B4-BE49-F238E27FC236}">
                <a16:creationId xmlns:a16="http://schemas.microsoft.com/office/drawing/2014/main" id="{70509F8F-F173-17A9-3311-466F5A7F5187}"/>
              </a:ext>
            </a:extLst>
          </p:cNvPr>
          <p:cNvSpPr>
            <a:spLocks noGrp="1"/>
          </p:cNvSpPr>
          <p:nvPr>
            <p:ph type="title"/>
          </p:nvPr>
        </p:nvSpPr>
        <p:spPr>
          <a:xfrm>
            <a:off x="5568537" y="603504"/>
            <a:ext cx="5916168" cy="1527048"/>
          </a:xfrm>
        </p:spPr>
        <p:txBody>
          <a:bodyPr vert="horz" lIns="91440" tIns="45720" rIns="91440" bIns="45720" rtlCol="0" anchor="b">
            <a:normAutofit/>
          </a:bodyPr>
          <a:lstStyle/>
          <a:p>
            <a:r>
              <a:rPr lang="en-US" b="1" kern="1200" dirty="0">
                <a:solidFill>
                  <a:schemeClr val="tx1"/>
                </a:solidFill>
                <a:latin typeface="+mj-lt"/>
                <a:ea typeface="+mj-ea"/>
                <a:cs typeface="+mj-cs"/>
              </a:rPr>
              <a:t>Description and How It Works</a:t>
            </a:r>
          </a:p>
        </p:txBody>
      </p:sp>
      <p:sp>
        <p:nvSpPr>
          <p:cNvPr id="4" name="Content Placeholder 3">
            <a:extLst>
              <a:ext uri="{FF2B5EF4-FFF2-40B4-BE49-F238E27FC236}">
                <a16:creationId xmlns:a16="http://schemas.microsoft.com/office/drawing/2014/main" id="{C0EDA911-758D-965D-777D-88F3A5CF8A4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rmAutofit/>
          </a:bodyPr>
          <a:lstStyle/>
          <a:p>
            <a:pPr marL="0" indent="0">
              <a:spcBef>
                <a:spcPts val="2500"/>
              </a:spcBef>
              <a:buNone/>
            </a:pPr>
            <a:r>
              <a:rPr lang="en-GB" sz="1400" b="1" dirty="0"/>
              <a:t>Monthly Service Package</a:t>
            </a:r>
          </a:p>
          <a:p>
            <a:pPr marL="0" lvl="1" indent="0">
              <a:buNone/>
            </a:pPr>
            <a:r>
              <a:rPr lang="en-GB" sz="1400" dirty="0"/>
              <a:t>Monthly pay contracts offer a predefined package of minutes, texts, and data for users each month.</a:t>
            </a:r>
          </a:p>
          <a:p>
            <a:pPr marL="0" indent="0">
              <a:spcBef>
                <a:spcPts val="2500"/>
              </a:spcBef>
              <a:buNone/>
            </a:pPr>
            <a:r>
              <a:rPr lang="en-GB" sz="1400" b="1" dirty="0"/>
              <a:t>Regular Billing Cycle</a:t>
            </a:r>
          </a:p>
          <a:p>
            <a:pPr marL="0" lvl="1" indent="0">
              <a:buNone/>
            </a:pPr>
            <a:r>
              <a:rPr lang="en-GB" sz="1400" dirty="0"/>
              <a:t>Users are billed monthly, ensuring a predictable payment schedule for their communication services.</a:t>
            </a:r>
          </a:p>
          <a:p>
            <a:pPr marL="0" indent="0">
              <a:spcBef>
                <a:spcPts val="2500"/>
              </a:spcBef>
              <a:buNone/>
            </a:pPr>
            <a:r>
              <a:rPr lang="en-GB" sz="1400" b="1" dirty="0"/>
              <a:t>Contract Duration</a:t>
            </a:r>
          </a:p>
          <a:p>
            <a:pPr marL="0" lvl="1" indent="0">
              <a:buNone/>
            </a:pPr>
            <a:r>
              <a:rPr lang="en-GB" sz="1400" dirty="0"/>
              <a:t>Services continue until the end of the contract, providing uninterrupted access during the contract term.</a:t>
            </a:r>
          </a:p>
        </p:txBody>
      </p:sp>
    </p:spTree>
    <p:extLst>
      <p:ext uri="{BB962C8B-B14F-4D97-AF65-F5344CB8AC3E}">
        <p14:creationId xmlns:p14="http://schemas.microsoft.com/office/powerpoint/2010/main" val="74036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Businessman's hand showing file icon on mobile phone screen. File icons drawn on blackboard which rotating around the phone.">
            <a:extLst>
              <a:ext uri="{FF2B5EF4-FFF2-40B4-BE49-F238E27FC236}">
                <a16:creationId xmlns:a16="http://schemas.microsoft.com/office/drawing/2014/main" id="{F5ECFDF5-EFED-4C0C-ADBC-4C73AFF8F295}"/>
              </a:ext>
            </a:extLst>
          </p:cNvPr>
          <p:cNvPicPr>
            <a:picLocks noGrp="1" noChangeAspect="1"/>
          </p:cNvPicPr>
          <p:nvPr>
            <p:ph sz="half" idx="1"/>
          </p:nvPr>
        </p:nvPicPr>
        <p:blipFill>
          <a:blip r:embed="rId3"/>
          <a:srcRect l="27899" r="24930" b="-1"/>
          <a:stretch/>
        </p:blipFill>
        <p:spPr>
          <a:xfrm>
            <a:off x="7345680" y="10"/>
            <a:ext cx="4846320" cy="6857990"/>
          </a:xfrm>
          <a:prstGeom prst="rect">
            <a:avLst/>
          </a:prstGeom>
        </p:spPr>
      </p:pic>
      <p:sp>
        <p:nvSpPr>
          <p:cNvPr id="2" name="Title 1">
            <a:extLst>
              <a:ext uri="{FF2B5EF4-FFF2-40B4-BE49-F238E27FC236}">
                <a16:creationId xmlns:a16="http://schemas.microsoft.com/office/drawing/2014/main" id="{FE328C29-E2DA-4A4D-E279-3E750E41312D}"/>
              </a:ext>
            </a:extLst>
          </p:cNvPr>
          <p:cNvSpPr>
            <a:spLocks noGrp="1"/>
          </p:cNvSpPr>
          <p:nvPr>
            <p:ph type="title"/>
          </p:nvPr>
        </p:nvSpPr>
        <p:spPr>
          <a:xfrm>
            <a:off x="612648" y="600075"/>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Pros of Monthly Pay Contracts</a:t>
            </a:r>
          </a:p>
        </p:txBody>
      </p:sp>
      <p:sp>
        <p:nvSpPr>
          <p:cNvPr id="4" name="Content Placeholder 3">
            <a:extLst>
              <a:ext uri="{FF2B5EF4-FFF2-40B4-BE49-F238E27FC236}">
                <a16:creationId xmlns:a16="http://schemas.microsoft.com/office/drawing/2014/main" id="{2304645A-3FE1-AD52-297A-4AADB2A781D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2212848"/>
            <a:ext cx="6035040" cy="4096512"/>
          </a:xfrm>
        </p:spPr>
        <p:txBody>
          <a:bodyPr>
            <a:normAutofit/>
          </a:bodyPr>
          <a:lstStyle/>
          <a:p>
            <a:pPr marL="0" indent="0">
              <a:spcBef>
                <a:spcPts val="2500"/>
              </a:spcBef>
              <a:buNone/>
            </a:pPr>
            <a:r>
              <a:rPr lang="en-GB" sz="1400" b="1" dirty="0"/>
              <a:t>Lower Rates for Services</a:t>
            </a:r>
          </a:p>
          <a:p>
            <a:pPr marL="0" lvl="1" indent="0">
              <a:buNone/>
            </a:pPr>
            <a:r>
              <a:rPr lang="en-GB" sz="1400" dirty="0"/>
              <a:t>Monthly pay contracts typically offer lower rates for calls and texts, making communication more affordable.</a:t>
            </a:r>
          </a:p>
          <a:p>
            <a:pPr marL="0" indent="0">
              <a:spcBef>
                <a:spcPts val="2500"/>
              </a:spcBef>
              <a:buNone/>
            </a:pPr>
            <a:r>
              <a:rPr lang="en-GB" sz="1400" b="1" dirty="0"/>
              <a:t>Bundled Data Plans</a:t>
            </a:r>
          </a:p>
          <a:p>
            <a:pPr marL="0" lvl="1" indent="0">
              <a:buNone/>
            </a:pPr>
            <a:r>
              <a:rPr lang="en-GB" sz="1400" dirty="0"/>
              <a:t>These contracts often include bundled data, providing better value for users who rely on mobile data.</a:t>
            </a:r>
          </a:p>
          <a:p>
            <a:pPr marL="0" indent="0">
              <a:spcBef>
                <a:spcPts val="2500"/>
              </a:spcBef>
              <a:buNone/>
            </a:pPr>
            <a:r>
              <a:rPr lang="en-GB" sz="1400" b="1" dirty="0"/>
              <a:t>Subsidized New Phones</a:t>
            </a:r>
          </a:p>
          <a:p>
            <a:pPr marL="0" lvl="1" indent="0">
              <a:buNone/>
            </a:pPr>
            <a:r>
              <a:rPr lang="en-GB" sz="1400" dirty="0"/>
              <a:t>Signing a monthly pay contract can lead to obtaining a new phone at a subsidized price, enhancing user experience.</a:t>
            </a:r>
          </a:p>
        </p:txBody>
      </p:sp>
    </p:spTree>
    <p:extLst>
      <p:ext uri="{BB962C8B-B14F-4D97-AF65-F5344CB8AC3E}">
        <p14:creationId xmlns:p14="http://schemas.microsoft.com/office/powerpoint/2010/main" val="17619091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Close-up high angle view shot of unrecognizable doctor giving a COVID-19 vaccination record card to his patient at the hospital">
            <a:extLst>
              <a:ext uri="{FF2B5EF4-FFF2-40B4-BE49-F238E27FC236}">
                <a16:creationId xmlns:a16="http://schemas.microsoft.com/office/drawing/2014/main" id="{F4CFB6B4-AB3F-44D4-BAE9-B4018621D63C}"/>
              </a:ext>
            </a:extLst>
          </p:cNvPr>
          <p:cNvPicPr>
            <a:picLocks noGrp="1" noChangeAspect="1"/>
          </p:cNvPicPr>
          <p:nvPr>
            <p:ph sz="half" idx="1"/>
          </p:nvPr>
        </p:nvPicPr>
        <p:blipFill>
          <a:blip r:embed="rId3"/>
          <a:srcRect l="8437" r="29529" b="-2"/>
          <a:stretch/>
        </p:blipFill>
        <p:spPr>
          <a:xfrm>
            <a:off x="5818632" y="-1"/>
            <a:ext cx="6373368" cy="6857999"/>
          </a:xfrm>
          <a:prstGeom prst="rect">
            <a:avLst/>
          </a:prstGeom>
        </p:spPr>
      </p:pic>
      <p:sp>
        <p:nvSpPr>
          <p:cNvPr id="2" name="Title 1">
            <a:extLst>
              <a:ext uri="{FF2B5EF4-FFF2-40B4-BE49-F238E27FC236}">
                <a16:creationId xmlns:a16="http://schemas.microsoft.com/office/drawing/2014/main" id="{D6C42A78-9670-9DAF-1F61-5ABE15FA03AC}"/>
              </a:ext>
            </a:extLst>
          </p:cNvPr>
          <p:cNvSpPr>
            <a:spLocks noGrp="1"/>
          </p:cNvSpPr>
          <p:nvPr>
            <p:ph type="title"/>
          </p:nvPr>
        </p:nvSpPr>
        <p:spPr>
          <a:xfrm>
            <a:off x="614680" y="603504"/>
            <a:ext cx="4361688" cy="1527048"/>
          </a:xfrm>
        </p:spPr>
        <p:txBody>
          <a:bodyPr vert="horz" lIns="91440" tIns="45720" rIns="91440" bIns="45720" rtlCol="0" anchor="b">
            <a:normAutofit/>
          </a:bodyPr>
          <a:lstStyle/>
          <a:p>
            <a:r>
              <a:rPr lang="en-US" b="1" kern="1200" dirty="0">
                <a:solidFill>
                  <a:schemeClr val="tx1"/>
                </a:solidFill>
                <a:latin typeface="+mj-lt"/>
                <a:ea typeface="+mj-ea"/>
                <a:cs typeface="+mj-cs"/>
              </a:rPr>
              <a:t>Cons of Monthly Pay Contracts</a:t>
            </a:r>
          </a:p>
        </p:txBody>
      </p:sp>
      <p:sp>
        <p:nvSpPr>
          <p:cNvPr id="4" name="Content Placeholder 3">
            <a:extLst>
              <a:ext uri="{FF2B5EF4-FFF2-40B4-BE49-F238E27FC236}">
                <a16:creationId xmlns:a16="http://schemas.microsoft.com/office/drawing/2014/main" id="{34A73420-9643-72A2-3F68-884D03FBB69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4679" y="2212848"/>
            <a:ext cx="4361688" cy="4096512"/>
          </a:xfrm>
        </p:spPr>
        <p:txBody>
          <a:bodyPr>
            <a:normAutofit/>
          </a:bodyPr>
          <a:lstStyle/>
          <a:p>
            <a:pPr marL="0" indent="0">
              <a:spcBef>
                <a:spcPts val="2500"/>
              </a:spcBef>
              <a:buNone/>
            </a:pPr>
            <a:r>
              <a:rPr lang="en-GB" sz="1400" b="1" dirty="0"/>
              <a:t>Early Termination Fees</a:t>
            </a:r>
          </a:p>
          <a:p>
            <a:pPr marL="0" lvl="1" indent="0">
              <a:buNone/>
            </a:pPr>
            <a:r>
              <a:rPr lang="en-GB" sz="1400" dirty="0"/>
              <a:t>Users may incur significant fees if they decide to terminate their monthly pay contract before it expires.</a:t>
            </a:r>
          </a:p>
          <a:p>
            <a:pPr marL="0" indent="0">
              <a:spcBef>
                <a:spcPts val="2500"/>
              </a:spcBef>
              <a:buNone/>
            </a:pPr>
            <a:r>
              <a:rPr lang="en-GB" sz="1400" b="1" dirty="0"/>
              <a:t>Paying for Unused Services</a:t>
            </a:r>
          </a:p>
          <a:p>
            <a:pPr marL="0" lvl="1" indent="0">
              <a:buNone/>
            </a:pPr>
            <a:r>
              <a:rPr lang="en-GB" sz="1400" dirty="0"/>
              <a:t>Customers might end up paying for services they do not use, leading to wasted expenses.</a:t>
            </a:r>
          </a:p>
        </p:txBody>
      </p:sp>
    </p:spTree>
    <p:extLst>
      <p:ext uri="{BB962C8B-B14F-4D97-AF65-F5344CB8AC3E}">
        <p14:creationId xmlns:p14="http://schemas.microsoft.com/office/powerpoint/2010/main" val="5851014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40000">
              <a:schemeClr val="bg1"/>
            </a:gs>
            <a:gs pos="0">
              <a:schemeClr val="bg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3DEDCB1-354E-C7B2-172E-EF25669F4941}"/>
              </a:ext>
            </a:extLst>
          </p:cNvPr>
          <p:cNvSpPr>
            <a:spLocks noGrp="1"/>
          </p:cNvSpPr>
          <p:nvPr>
            <p:ph type="ctrTitle"/>
          </p:nvPr>
        </p:nvSpPr>
        <p:spPr>
          <a:xfrm>
            <a:off x="277091" y="1814321"/>
            <a:ext cx="7772400" cy="4560920"/>
          </a:xfrm>
        </p:spPr>
        <p:txBody>
          <a:bodyPr anchor="b">
            <a:normAutofit/>
          </a:bodyPr>
          <a:lstStyle/>
          <a:p>
            <a:pPr algn="l"/>
            <a:r>
              <a:rPr lang="en-GB" sz="7400" dirty="0"/>
              <a:t>SIM-Only Contracts</a:t>
            </a:r>
          </a:p>
        </p:txBody>
      </p:sp>
    </p:spTree>
    <p:extLst>
      <p:ext uri="{BB962C8B-B14F-4D97-AF65-F5344CB8AC3E}">
        <p14:creationId xmlns:p14="http://schemas.microsoft.com/office/powerpoint/2010/main" val="371315332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9DCBFCFA-68F0-3EB1-A930-80554B081E0A}"/>
              </a:ext>
            </a:extLst>
          </p:cNvPr>
          <p:cNvSpPr>
            <a:spLocks noGrp="1"/>
          </p:cNvSpPr>
          <p:nvPr>
            <p:ph type="title"/>
          </p:nvPr>
        </p:nvSpPr>
        <p:spPr>
          <a:xfrm>
            <a:off x="614679" y="548639"/>
            <a:ext cx="3977640" cy="5719640"/>
          </a:xfrm>
        </p:spPr>
        <p:txBody>
          <a:bodyPr anchor="t">
            <a:normAutofit/>
          </a:bodyPr>
          <a:lstStyle/>
          <a:p>
            <a:r>
              <a:rPr lang="en-GB" dirty="0"/>
              <a:t>Description and How It Works</a:t>
            </a:r>
          </a:p>
        </p:txBody>
      </p:sp>
      <p:graphicFrame>
        <p:nvGraphicFramePr>
          <p:cNvPr id="4" name="Content Placeholder 4">
            <a:extLst>
              <a:ext uri="{FF2B5EF4-FFF2-40B4-BE49-F238E27FC236}">
                <a16:creationId xmlns:a16="http://schemas.microsoft.com/office/drawing/2014/main" id="{BFB0FA27-5F4D-4FA5-885A-1F099D64F679}"/>
              </a:ext>
            </a:extLst>
          </p:cNvPr>
          <p:cNvGraphicFramePr>
            <a:graphicFrameLocks noGrp="1"/>
          </p:cNvGraphicFramePr>
          <p:nvPr>
            <p:ph idx="1"/>
            <p:extLst>
              <p:ext uri="{D42A27DB-BD31-4B8C-83A1-F6EECF244321}">
                <p14:modId xmlns:p14="http://schemas.microsoft.com/office/powerpoint/2010/main" val="3459634931"/>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87542" y="548639"/>
          <a:ext cx="6189780" cy="5719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6641529"/>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INSPECTOR: As per Scout ticket 2148741, smartphone is acceptable.">
            <a:extLst>
              <a:ext uri="{FF2B5EF4-FFF2-40B4-BE49-F238E27FC236}">
                <a16:creationId xmlns:a16="http://schemas.microsoft.com/office/drawing/2014/main" id="{F0E1687C-E243-4A07-A787-2A5983216865}"/>
              </a:ext>
            </a:extLst>
          </p:cNvPr>
          <p:cNvPicPr>
            <a:picLocks noGrp="1" noChangeAspect="1"/>
          </p:cNvPicPr>
          <p:nvPr>
            <p:ph sz="half" idx="1"/>
          </p:nvPr>
        </p:nvPicPr>
        <p:blipFill>
          <a:blip r:embed="rId3"/>
          <a:srcRect l="21587" r="24713"/>
          <a:stretch/>
        </p:blipFill>
        <p:spPr>
          <a:xfrm>
            <a:off x="20" y="10"/>
            <a:ext cx="4910308" cy="6857990"/>
          </a:xfrm>
          <a:prstGeom prst="rect">
            <a:avLst/>
          </a:prstGeom>
        </p:spPr>
      </p:pic>
      <p:sp>
        <p:nvSpPr>
          <p:cNvPr id="2" name="Title 1">
            <a:extLst>
              <a:ext uri="{FF2B5EF4-FFF2-40B4-BE49-F238E27FC236}">
                <a16:creationId xmlns:a16="http://schemas.microsoft.com/office/drawing/2014/main" id="{EB3BEF33-438B-92B3-F0CA-6024BEE09554}"/>
              </a:ext>
            </a:extLst>
          </p:cNvPr>
          <p:cNvSpPr>
            <a:spLocks noGrp="1"/>
          </p:cNvSpPr>
          <p:nvPr>
            <p:ph type="title"/>
          </p:nvPr>
        </p:nvSpPr>
        <p:spPr>
          <a:xfrm>
            <a:off x="5568537" y="603504"/>
            <a:ext cx="5916168" cy="1527048"/>
          </a:xfrm>
        </p:spPr>
        <p:txBody>
          <a:bodyPr vert="horz" lIns="91440" tIns="45720" rIns="91440" bIns="45720" rtlCol="0" anchor="b">
            <a:normAutofit/>
          </a:bodyPr>
          <a:lstStyle/>
          <a:p>
            <a:r>
              <a:rPr lang="en-US" b="1" kern="1200" dirty="0">
                <a:solidFill>
                  <a:schemeClr val="tx1"/>
                </a:solidFill>
                <a:latin typeface="+mj-lt"/>
                <a:ea typeface="+mj-ea"/>
                <a:cs typeface="+mj-cs"/>
              </a:rPr>
              <a:t>Pros of SIM-Only Contracts</a:t>
            </a:r>
          </a:p>
        </p:txBody>
      </p:sp>
      <p:sp>
        <p:nvSpPr>
          <p:cNvPr id="4" name="Content Placeholder 3">
            <a:extLst>
              <a:ext uri="{FF2B5EF4-FFF2-40B4-BE49-F238E27FC236}">
                <a16:creationId xmlns:a16="http://schemas.microsoft.com/office/drawing/2014/main" id="{DFBB1EF1-D4A7-BABE-C737-4B73E03D45BF}"/>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rmAutofit/>
          </a:bodyPr>
          <a:lstStyle/>
          <a:p>
            <a:pPr marL="0" indent="0">
              <a:spcBef>
                <a:spcPts val="2500"/>
              </a:spcBef>
              <a:buNone/>
            </a:pPr>
            <a:r>
              <a:rPr lang="en-GB" sz="1400" b="1" dirty="0"/>
              <a:t>Lower Monthly Costs</a:t>
            </a:r>
          </a:p>
          <a:p>
            <a:pPr marL="0" lvl="1" indent="0">
              <a:buNone/>
            </a:pPr>
            <a:r>
              <a:rPr lang="en-GB" sz="1400" dirty="0"/>
              <a:t>SIM-only contracts typically offer lower monthly fees compared to traditional phone contracts, saving consumers money.</a:t>
            </a:r>
          </a:p>
          <a:p>
            <a:pPr marL="0" indent="0">
              <a:spcBef>
                <a:spcPts val="2500"/>
              </a:spcBef>
              <a:buNone/>
            </a:pPr>
            <a:r>
              <a:rPr lang="en-GB" sz="1400" b="1" dirty="0"/>
              <a:t>Flexibility to Change Providers</a:t>
            </a:r>
          </a:p>
          <a:p>
            <a:pPr marL="0" lvl="1" indent="0">
              <a:buNone/>
            </a:pPr>
            <a:r>
              <a:rPr lang="en-GB" sz="1400" dirty="0"/>
              <a:t>Users enjoy the flexibility to switch providers easily without being tied to a long-term contract, promoting better service choices.</a:t>
            </a:r>
          </a:p>
          <a:p>
            <a:pPr marL="0" indent="0">
              <a:spcBef>
                <a:spcPts val="2500"/>
              </a:spcBef>
              <a:buNone/>
            </a:pPr>
            <a:r>
              <a:rPr lang="en-GB" sz="1400" b="1" dirty="0"/>
              <a:t>No Long-Term Commitment</a:t>
            </a:r>
          </a:p>
          <a:p>
            <a:pPr marL="0" lvl="1" indent="0">
              <a:buNone/>
            </a:pPr>
            <a:r>
              <a:rPr lang="en-GB" sz="1400" dirty="0"/>
              <a:t>SIM-only contracts do not require a long-term commitment, allowing users to cancel or change plans at any time.</a:t>
            </a:r>
          </a:p>
        </p:txBody>
      </p:sp>
    </p:spTree>
    <p:extLst>
      <p:ext uri="{BB962C8B-B14F-4D97-AF65-F5344CB8AC3E}">
        <p14:creationId xmlns:p14="http://schemas.microsoft.com/office/powerpoint/2010/main" val="28408093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20CE451-818C-E63D-258B-234B6C543D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Pencil with paper blank">
            <a:extLst>
              <a:ext uri="{FF2B5EF4-FFF2-40B4-BE49-F238E27FC236}">
                <a16:creationId xmlns:a16="http://schemas.microsoft.com/office/drawing/2014/main" id="{8B5AC359-C98C-43BB-9386-468BA489C57E}"/>
              </a:ext>
            </a:extLst>
          </p:cNvPr>
          <p:cNvPicPr>
            <a:picLocks noGrp="1" noChangeAspect="1"/>
          </p:cNvPicPr>
          <p:nvPr>
            <p:ph sz="half" idx="1"/>
          </p:nvPr>
        </p:nvPicPr>
        <p:blipFill>
          <a:blip r:embed="rId3"/>
          <a:srcRect r="38663" b="-1"/>
          <a:stretch/>
        </p:blipFill>
        <p:spPr>
          <a:xfrm>
            <a:off x="5818632" y="-1"/>
            <a:ext cx="6373368" cy="6857999"/>
          </a:xfrm>
          <a:prstGeom prst="rect">
            <a:avLst/>
          </a:prstGeom>
        </p:spPr>
      </p:pic>
      <p:sp>
        <p:nvSpPr>
          <p:cNvPr id="2" name="Title 1">
            <a:extLst>
              <a:ext uri="{FF2B5EF4-FFF2-40B4-BE49-F238E27FC236}">
                <a16:creationId xmlns:a16="http://schemas.microsoft.com/office/drawing/2014/main" id="{FD7CA84C-5AF7-E8E5-6247-15AB301848A4}"/>
              </a:ext>
            </a:extLst>
          </p:cNvPr>
          <p:cNvSpPr>
            <a:spLocks noGrp="1"/>
          </p:cNvSpPr>
          <p:nvPr>
            <p:ph type="title"/>
          </p:nvPr>
        </p:nvSpPr>
        <p:spPr>
          <a:xfrm>
            <a:off x="614680" y="603504"/>
            <a:ext cx="4361688" cy="1527048"/>
          </a:xfrm>
        </p:spPr>
        <p:txBody>
          <a:bodyPr vert="horz" lIns="91440" tIns="45720" rIns="91440" bIns="45720" rtlCol="0" anchor="b">
            <a:normAutofit/>
          </a:bodyPr>
          <a:lstStyle/>
          <a:p>
            <a:r>
              <a:rPr lang="en-US" b="1" kern="1200" dirty="0">
                <a:solidFill>
                  <a:schemeClr val="tx1"/>
                </a:solidFill>
                <a:latin typeface="+mj-lt"/>
                <a:ea typeface="+mj-ea"/>
                <a:cs typeface="+mj-cs"/>
              </a:rPr>
              <a:t>Cons of SIM-Only Contracts</a:t>
            </a:r>
          </a:p>
        </p:txBody>
      </p:sp>
      <p:sp>
        <p:nvSpPr>
          <p:cNvPr id="4" name="Content Placeholder 3">
            <a:extLst>
              <a:ext uri="{FF2B5EF4-FFF2-40B4-BE49-F238E27FC236}">
                <a16:creationId xmlns:a16="http://schemas.microsoft.com/office/drawing/2014/main" id="{F415FD5E-B67F-0039-C6CC-1775F8A4E3C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4679" y="2212848"/>
            <a:ext cx="4361688" cy="4096512"/>
          </a:xfrm>
        </p:spPr>
        <p:txBody>
          <a:bodyPr>
            <a:normAutofit/>
          </a:bodyPr>
          <a:lstStyle/>
          <a:p>
            <a:pPr marL="0" indent="0">
              <a:spcBef>
                <a:spcPts val="2500"/>
              </a:spcBef>
              <a:buNone/>
            </a:pPr>
            <a:r>
              <a:rPr lang="en-GB" sz="1400" b="1" dirty="0"/>
              <a:t>Limited Phone Upgrade Options</a:t>
            </a:r>
          </a:p>
          <a:p>
            <a:pPr marL="0" lvl="1" indent="0">
              <a:buNone/>
            </a:pPr>
            <a:r>
              <a:rPr lang="en-GB" sz="1400" dirty="0"/>
              <a:t>SIM-only contracts may restrict users' choices for upgrading their mobile devices, making it less flexible.</a:t>
            </a:r>
          </a:p>
          <a:p>
            <a:pPr marL="0" indent="0">
              <a:spcBef>
                <a:spcPts val="2500"/>
              </a:spcBef>
              <a:buNone/>
            </a:pPr>
            <a:r>
              <a:rPr lang="en-GB" sz="1400" b="1" dirty="0"/>
              <a:t>User Device Responsibility</a:t>
            </a:r>
          </a:p>
          <a:p>
            <a:pPr marL="0" lvl="1" indent="0">
              <a:buNone/>
            </a:pPr>
            <a:r>
              <a:rPr lang="en-GB" sz="1400" dirty="0"/>
              <a:t>Users must take full responsibility for their device, which can be a barrier for those who prefer bundled plans.</a:t>
            </a:r>
          </a:p>
        </p:txBody>
      </p:sp>
    </p:spTree>
    <p:extLst>
      <p:ext uri="{BB962C8B-B14F-4D97-AF65-F5344CB8AC3E}">
        <p14:creationId xmlns:p14="http://schemas.microsoft.com/office/powerpoint/2010/main" val="34178215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40000">
              <a:schemeClr val="bg1"/>
            </a:gs>
            <a:gs pos="0">
              <a:schemeClr val="bg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66BA083-932A-A89B-2273-D0BBCA47AF8B}"/>
              </a:ext>
            </a:extLst>
          </p:cNvPr>
          <p:cNvSpPr>
            <a:spLocks noGrp="1"/>
          </p:cNvSpPr>
          <p:nvPr>
            <p:ph type="ctrTitle"/>
          </p:nvPr>
        </p:nvSpPr>
        <p:spPr>
          <a:xfrm>
            <a:off x="277091" y="1814321"/>
            <a:ext cx="7772400" cy="4560920"/>
          </a:xfrm>
        </p:spPr>
        <p:txBody>
          <a:bodyPr anchor="b">
            <a:normAutofit/>
          </a:bodyPr>
          <a:lstStyle/>
          <a:p>
            <a:pPr algn="l"/>
            <a:r>
              <a:rPr lang="en-GB" sz="7400" dirty="0"/>
              <a:t>Bundled Services: Home Broadband, TV, and Phone</a:t>
            </a:r>
          </a:p>
        </p:txBody>
      </p:sp>
    </p:spTree>
    <p:extLst>
      <p:ext uri="{BB962C8B-B14F-4D97-AF65-F5344CB8AC3E}">
        <p14:creationId xmlns:p14="http://schemas.microsoft.com/office/powerpoint/2010/main" val="143631063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Computer Network optimization and internet technology abstract digital concept">
            <a:extLst>
              <a:ext uri="{FF2B5EF4-FFF2-40B4-BE49-F238E27FC236}">
                <a16:creationId xmlns:a16="http://schemas.microsoft.com/office/drawing/2014/main" id="{7BA8C242-C624-47FE-85F7-16EE607D555E}"/>
              </a:ext>
            </a:extLst>
          </p:cNvPr>
          <p:cNvPicPr>
            <a:picLocks noGrp="1" noChangeAspect="1"/>
          </p:cNvPicPr>
          <p:nvPr>
            <p:ph sz="half" idx="1"/>
          </p:nvPr>
        </p:nvPicPr>
        <p:blipFill>
          <a:blip r:embed="rId3"/>
          <a:srcRect l="25877" r="20423"/>
          <a:stretch/>
        </p:blipFill>
        <p:spPr>
          <a:xfrm>
            <a:off x="20" y="10"/>
            <a:ext cx="4910308" cy="6857990"/>
          </a:xfrm>
          <a:prstGeom prst="rect">
            <a:avLst/>
          </a:prstGeom>
        </p:spPr>
      </p:pic>
      <p:sp>
        <p:nvSpPr>
          <p:cNvPr id="2" name="Title 1">
            <a:extLst>
              <a:ext uri="{FF2B5EF4-FFF2-40B4-BE49-F238E27FC236}">
                <a16:creationId xmlns:a16="http://schemas.microsoft.com/office/drawing/2014/main" id="{D55F1AC1-0E5D-81D9-3907-73B545DF5CA5}"/>
              </a:ext>
            </a:extLst>
          </p:cNvPr>
          <p:cNvSpPr>
            <a:spLocks noGrp="1"/>
          </p:cNvSpPr>
          <p:nvPr>
            <p:ph type="title"/>
          </p:nvPr>
        </p:nvSpPr>
        <p:spPr>
          <a:xfrm>
            <a:off x="5568537" y="603504"/>
            <a:ext cx="5916168" cy="799411"/>
          </a:xfrm>
        </p:spPr>
        <p:txBody>
          <a:bodyPr vert="horz" lIns="91440" tIns="45720" rIns="91440" bIns="45720" rtlCol="0" anchor="b">
            <a:normAutofit/>
          </a:bodyPr>
          <a:lstStyle/>
          <a:p>
            <a:r>
              <a:rPr lang="en-US" b="1" kern="1200" dirty="0">
                <a:solidFill>
                  <a:schemeClr val="tx1"/>
                </a:solidFill>
                <a:latin typeface="+mj-lt"/>
                <a:ea typeface="+mj-ea"/>
                <a:cs typeface="+mj-cs"/>
              </a:rPr>
              <a:t>Bundled Services</a:t>
            </a:r>
          </a:p>
        </p:txBody>
      </p:sp>
      <p:sp>
        <p:nvSpPr>
          <p:cNvPr id="4" name="Content Placeholder 3">
            <a:extLst>
              <a:ext uri="{FF2B5EF4-FFF2-40B4-BE49-F238E27FC236}">
                <a16:creationId xmlns:a16="http://schemas.microsoft.com/office/drawing/2014/main" id="{C891ABD9-08EF-F138-602A-6203383102E3}"/>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rmAutofit/>
          </a:bodyPr>
          <a:lstStyle/>
          <a:p>
            <a:pPr marL="0" indent="0">
              <a:spcBef>
                <a:spcPts val="2500"/>
              </a:spcBef>
              <a:buNone/>
            </a:pPr>
            <a:r>
              <a:rPr lang="en-GB" sz="1400" b="1" dirty="0"/>
              <a:t>Value of Bundled Services</a:t>
            </a:r>
          </a:p>
          <a:p>
            <a:pPr marL="0" lvl="1" indent="0">
              <a:buNone/>
            </a:pPr>
            <a:r>
              <a:rPr lang="en-GB" sz="1400" dirty="0"/>
              <a:t>Bundled services provide consumers with added value by combining multiple communication solutions into one package.</a:t>
            </a:r>
          </a:p>
          <a:p>
            <a:pPr marL="0" indent="0">
              <a:spcBef>
                <a:spcPts val="2500"/>
              </a:spcBef>
              <a:buNone/>
            </a:pPr>
            <a:r>
              <a:rPr lang="en-GB" sz="1400" b="1" dirty="0"/>
              <a:t>Convenience for Consumers</a:t>
            </a:r>
          </a:p>
          <a:p>
            <a:pPr marL="0" lvl="1" indent="0">
              <a:buNone/>
            </a:pPr>
            <a:r>
              <a:rPr lang="en-GB" sz="1400" dirty="0"/>
              <a:t>Consumers benefit from the convenience of managing multiple services through a single provider, simplifying their communication needs.</a:t>
            </a:r>
          </a:p>
          <a:p>
            <a:pPr marL="0" indent="0">
              <a:spcBef>
                <a:spcPts val="2500"/>
              </a:spcBef>
              <a:buNone/>
            </a:pPr>
            <a:r>
              <a:rPr lang="en-GB" sz="1400" b="1" dirty="0"/>
              <a:t>Comprehensive Solutions</a:t>
            </a:r>
          </a:p>
          <a:p>
            <a:pPr marL="0" lvl="1" indent="0">
              <a:buNone/>
            </a:pPr>
            <a:r>
              <a:rPr lang="en-GB" sz="1400" dirty="0"/>
              <a:t>Bundled services offer a comprehensive approach to communication, including internet, TV, and landline features.</a:t>
            </a:r>
          </a:p>
        </p:txBody>
      </p:sp>
    </p:spTree>
    <p:extLst>
      <p:ext uri="{BB962C8B-B14F-4D97-AF65-F5344CB8AC3E}">
        <p14:creationId xmlns:p14="http://schemas.microsoft.com/office/powerpoint/2010/main" val="25769459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Cloud computing application theory.">
            <a:extLst>
              <a:ext uri="{FF2B5EF4-FFF2-40B4-BE49-F238E27FC236}">
                <a16:creationId xmlns:a16="http://schemas.microsoft.com/office/drawing/2014/main" id="{9FF2A3E1-A8C3-4E96-B6D2-9313B1DDCB34}"/>
              </a:ext>
            </a:extLst>
          </p:cNvPr>
          <p:cNvPicPr>
            <a:picLocks noGrp="1" noChangeAspect="1"/>
          </p:cNvPicPr>
          <p:nvPr>
            <p:ph sz="half" idx="1"/>
          </p:nvPr>
        </p:nvPicPr>
        <p:blipFill>
          <a:blip r:embed="rId3"/>
          <a:srcRect l="37241" r="15588" b="-1"/>
          <a:stretch/>
        </p:blipFill>
        <p:spPr>
          <a:xfrm>
            <a:off x="7345680" y="10"/>
            <a:ext cx="4846320" cy="6857990"/>
          </a:xfrm>
          <a:prstGeom prst="rect">
            <a:avLst/>
          </a:prstGeom>
        </p:spPr>
      </p:pic>
      <p:sp>
        <p:nvSpPr>
          <p:cNvPr id="2" name="Title 1">
            <a:extLst>
              <a:ext uri="{FF2B5EF4-FFF2-40B4-BE49-F238E27FC236}">
                <a16:creationId xmlns:a16="http://schemas.microsoft.com/office/drawing/2014/main" id="{CC2A5D76-2E0A-8E4C-1D7B-78532E9A00FB}"/>
              </a:ext>
            </a:extLst>
          </p:cNvPr>
          <p:cNvSpPr>
            <a:spLocks noGrp="1"/>
          </p:cNvSpPr>
          <p:nvPr>
            <p:ph type="title"/>
          </p:nvPr>
        </p:nvSpPr>
        <p:spPr>
          <a:xfrm>
            <a:off x="612648" y="600075"/>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Overview of Bundled Services</a:t>
            </a:r>
          </a:p>
        </p:txBody>
      </p:sp>
      <p:sp>
        <p:nvSpPr>
          <p:cNvPr id="4" name="Content Placeholder 3">
            <a:extLst>
              <a:ext uri="{FF2B5EF4-FFF2-40B4-BE49-F238E27FC236}">
                <a16:creationId xmlns:a16="http://schemas.microsoft.com/office/drawing/2014/main" id="{45A3D92C-489A-6A76-24A7-A3ACE539C84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2212848"/>
            <a:ext cx="6035040" cy="4096512"/>
          </a:xfrm>
        </p:spPr>
        <p:txBody>
          <a:bodyPr>
            <a:normAutofit/>
          </a:bodyPr>
          <a:lstStyle/>
          <a:p>
            <a:pPr marL="0" indent="0">
              <a:spcBef>
                <a:spcPts val="2500"/>
              </a:spcBef>
              <a:buNone/>
            </a:pPr>
            <a:r>
              <a:rPr lang="en-GB" sz="1400" b="1" dirty="0"/>
              <a:t>Convenience of Bundling</a:t>
            </a:r>
          </a:p>
          <a:p>
            <a:pPr marL="0" lvl="1" indent="0">
              <a:buNone/>
            </a:pPr>
            <a:r>
              <a:rPr lang="en-GB" sz="1400" dirty="0"/>
              <a:t>Bundled services offer convenience by consolidating multiple services into one package, making management easier for customers.</a:t>
            </a:r>
          </a:p>
          <a:p>
            <a:pPr marL="0" indent="0">
              <a:spcBef>
                <a:spcPts val="2500"/>
              </a:spcBef>
              <a:buNone/>
            </a:pPr>
            <a:r>
              <a:rPr lang="en-GB" sz="1400" b="1" dirty="0"/>
              <a:t>Cost Savings</a:t>
            </a:r>
          </a:p>
          <a:p>
            <a:pPr marL="0" lvl="1" indent="0">
              <a:buNone/>
            </a:pPr>
            <a:r>
              <a:rPr lang="en-GB" sz="1400" dirty="0"/>
              <a:t>Customers can enjoy potential cost savings by opting for bundled services rather than purchasing each service individually.</a:t>
            </a:r>
          </a:p>
          <a:p>
            <a:pPr marL="0" indent="0">
              <a:spcBef>
                <a:spcPts val="2500"/>
              </a:spcBef>
              <a:buNone/>
            </a:pPr>
            <a:r>
              <a:rPr lang="en-GB" sz="1400" b="1" dirty="0"/>
              <a:t>Service Variety</a:t>
            </a:r>
          </a:p>
          <a:p>
            <a:pPr marL="0" lvl="1" indent="0">
              <a:buNone/>
            </a:pPr>
            <a:r>
              <a:rPr lang="en-GB" sz="1400" dirty="0"/>
              <a:t>Bundled services often include a variety of options, catering to different customer needs, from mobile plans to entertainment subscriptions.</a:t>
            </a:r>
          </a:p>
        </p:txBody>
      </p:sp>
    </p:spTree>
    <p:extLst>
      <p:ext uri="{BB962C8B-B14F-4D97-AF65-F5344CB8AC3E}">
        <p14:creationId xmlns:p14="http://schemas.microsoft.com/office/powerpoint/2010/main" val="35495046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The technology of the home automation system.&#10;Smart home icons : https://www.freepik.com/free-vector/smart-home-controlled-by-phone-infographic-vector_3458597.htm#query=smart%20home&amp;position=21&amp;from_view=search&amp;track=sph">
            <a:extLst>
              <a:ext uri="{FF2B5EF4-FFF2-40B4-BE49-F238E27FC236}">
                <a16:creationId xmlns:a16="http://schemas.microsoft.com/office/drawing/2014/main" id="{C72FAE11-9FEE-421C-AE69-09A2CF9C6E95}"/>
              </a:ext>
            </a:extLst>
          </p:cNvPr>
          <p:cNvPicPr>
            <a:picLocks noGrp="1" noChangeAspect="1"/>
          </p:cNvPicPr>
          <p:nvPr>
            <p:ph sz="half" idx="1"/>
          </p:nvPr>
        </p:nvPicPr>
        <p:blipFill>
          <a:blip r:embed="rId3"/>
          <a:srcRect l="29705" r="28409" b="1"/>
          <a:stretch/>
        </p:blipFill>
        <p:spPr>
          <a:xfrm>
            <a:off x="20" y="10"/>
            <a:ext cx="4910308" cy="6857990"/>
          </a:xfrm>
          <a:prstGeom prst="rect">
            <a:avLst/>
          </a:prstGeom>
        </p:spPr>
      </p:pic>
      <p:sp>
        <p:nvSpPr>
          <p:cNvPr id="2" name="Title 1">
            <a:extLst>
              <a:ext uri="{FF2B5EF4-FFF2-40B4-BE49-F238E27FC236}">
                <a16:creationId xmlns:a16="http://schemas.microsoft.com/office/drawing/2014/main" id="{E35CC94F-2833-EA45-87C9-5356E111CA32}"/>
              </a:ext>
            </a:extLst>
          </p:cNvPr>
          <p:cNvSpPr>
            <a:spLocks noGrp="1"/>
          </p:cNvSpPr>
          <p:nvPr>
            <p:ph type="title"/>
          </p:nvPr>
        </p:nvSpPr>
        <p:spPr>
          <a:xfrm>
            <a:off x="5568537" y="603504"/>
            <a:ext cx="5916168" cy="1527048"/>
          </a:xfrm>
        </p:spPr>
        <p:txBody>
          <a:bodyPr vert="horz" lIns="91440" tIns="45720" rIns="91440" bIns="45720" rtlCol="0" anchor="b">
            <a:normAutofit/>
          </a:bodyPr>
          <a:lstStyle/>
          <a:p>
            <a:r>
              <a:rPr lang="en-US" b="1" kern="1200" dirty="0">
                <a:solidFill>
                  <a:schemeClr val="tx1"/>
                </a:solidFill>
                <a:latin typeface="+mj-lt"/>
                <a:ea typeface="+mj-ea"/>
                <a:cs typeface="+mj-cs"/>
              </a:rPr>
              <a:t>Pros of Bundled Services</a:t>
            </a:r>
          </a:p>
        </p:txBody>
      </p:sp>
      <p:sp>
        <p:nvSpPr>
          <p:cNvPr id="4" name="Content Placeholder 3">
            <a:extLst>
              <a:ext uri="{FF2B5EF4-FFF2-40B4-BE49-F238E27FC236}">
                <a16:creationId xmlns:a16="http://schemas.microsoft.com/office/drawing/2014/main" id="{732B9C98-DB0A-FD5B-B17C-5E2CDE3E9E62}"/>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rmAutofit/>
          </a:bodyPr>
          <a:lstStyle/>
          <a:p>
            <a:pPr marL="0" indent="0">
              <a:spcBef>
                <a:spcPts val="2500"/>
              </a:spcBef>
              <a:buNone/>
            </a:pPr>
            <a:r>
              <a:rPr lang="en-GB" sz="1400" b="1" dirty="0"/>
              <a:t>Discounted Pricing</a:t>
            </a:r>
          </a:p>
          <a:p>
            <a:pPr marL="0" lvl="1" indent="0">
              <a:buNone/>
            </a:pPr>
            <a:r>
              <a:rPr lang="en-GB" sz="1400" dirty="0"/>
              <a:t>Bundled services often come with discounted pricing, providing significant savings compared to purchasing services individually.</a:t>
            </a:r>
          </a:p>
          <a:p>
            <a:pPr marL="0" indent="0">
              <a:spcBef>
                <a:spcPts val="2500"/>
              </a:spcBef>
              <a:buNone/>
            </a:pPr>
            <a:r>
              <a:rPr lang="en-GB" sz="1400" b="1" dirty="0"/>
              <a:t>Simplified Billing</a:t>
            </a:r>
          </a:p>
          <a:p>
            <a:pPr marL="0" lvl="1" indent="0">
              <a:buNone/>
            </a:pPr>
            <a:r>
              <a:rPr lang="en-GB" sz="1400" dirty="0"/>
              <a:t>With bundled services, billing is simplified, allowing users to manage their payments more easily and efficiently.</a:t>
            </a:r>
          </a:p>
          <a:p>
            <a:pPr marL="0" indent="0">
              <a:spcBef>
                <a:spcPts val="2500"/>
              </a:spcBef>
              <a:buNone/>
            </a:pPr>
            <a:r>
              <a:rPr lang="en-GB" sz="1400" b="1" dirty="0"/>
              <a:t>Convenient Management</a:t>
            </a:r>
          </a:p>
          <a:p>
            <a:pPr marL="0" lvl="1" indent="0">
              <a:buNone/>
            </a:pPr>
            <a:r>
              <a:rPr lang="en-GB" sz="1400" dirty="0"/>
              <a:t>Managing all services through a single provider increases convenience and improves the customer experience.</a:t>
            </a:r>
          </a:p>
        </p:txBody>
      </p:sp>
    </p:spTree>
    <p:extLst>
      <p:ext uri="{BB962C8B-B14F-4D97-AF65-F5344CB8AC3E}">
        <p14:creationId xmlns:p14="http://schemas.microsoft.com/office/powerpoint/2010/main" val="1492897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DD1D22E-5996-E45B-92B2-659F701A4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E1B5460A-5D20-7FEE-75CE-F4E72B50DC88}"/>
              </a:ext>
            </a:extLst>
          </p:cNvPr>
          <p:cNvSpPr>
            <a:spLocks noGrp="1"/>
          </p:cNvSpPr>
          <p:nvPr>
            <p:ph type="title"/>
          </p:nvPr>
        </p:nvSpPr>
        <p:spPr>
          <a:xfrm>
            <a:off x="614679" y="548639"/>
            <a:ext cx="3977640" cy="5719640"/>
          </a:xfrm>
        </p:spPr>
        <p:txBody>
          <a:bodyPr anchor="t">
            <a:normAutofit/>
          </a:bodyPr>
          <a:lstStyle/>
          <a:p>
            <a:r>
              <a:rPr lang="en-GB" dirty="0"/>
              <a:t>Cons of Bundled Services</a:t>
            </a:r>
          </a:p>
        </p:txBody>
      </p:sp>
      <p:graphicFrame>
        <p:nvGraphicFramePr>
          <p:cNvPr id="4" name="Content Placeholder 4">
            <a:extLst>
              <a:ext uri="{FF2B5EF4-FFF2-40B4-BE49-F238E27FC236}">
                <a16:creationId xmlns:a16="http://schemas.microsoft.com/office/drawing/2014/main" id="{A437D4A1-EB51-4A9E-90D1-0C61AA63FFD3}"/>
              </a:ext>
            </a:extLst>
          </p:cNvPr>
          <p:cNvGraphicFramePr>
            <a:graphicFrameLocks noGrp="1"/>
          </p:cNvGraphicFramePr>
          <p:nvPr>
            <p:ph idx="1"/>
            <p:extLst>
              <p:ext uri="{D42A27DB-BD31-4B8C-83A1-F6EECF244321}">
                <p14:modId xmlns:p14="http://schemas.microsoft.com/office/powerpoint/2010/main" val="1319033630"/>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5387542" y="548639"/>
          <a:ext cx="6189780" cy="5719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92695427"/>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40000">
              <a:schemeClr val="bg1"/>
            </a:gs>
            <a:gs pos="0">
              <a:schemeClr val="bg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3E8498D-DA8F-EF6C-5420-F153D4979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DAA41582-0B0B-4F39-8EF7-3E074BF76F48}"/>
              </a:ext>
            </a:extLst>
          </p:cNvPr>
          <p:cNvSpPr>
            <a:spLocks noGrp="1"/>
          </p:cNvSpPr>
          <p:nvPr>
            <p:ph type="ctrTitle"/>
          </p:nvPr>
        </p:nvSpPr>
        <p:spPr>
          <a:xfrm>
            <a:off x="277091" y="1814321"/>
            <a:ext cx="7772400" cy="4560920"/>
          </a:xfrm>
        </p:spPr>
        <p:txBody>
          <a:bodyPr anchor="b">
            <a:normAutofit/>
          </a:bodyPr>
          <a:lstStyle/>
          <a:p>
            <a:pPr algn="l"/>
            <a:r>
              <a:rPr lang="en-GB" sz="7400" dirty="0"/>
              <a:t>Comparing Contract Types and Bundled Services</a:t>
            </a:r>
          </a:p>
        </p:txBody>
      </p:sp>
    </p:spTree>
    <p:extLst>
      <p:ext uri="{BB962C8B-B14F-4D97-AF65-F5344CB8AC3E}">
        <p14:creationId xmlns:p14="http://schemas.microsoft.com/office/powerpoint/2010/main" val="1926057920"/>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ACA6F80-D392-A64E-3CF8-F28F1CCEE6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pic>
        <p:nvPicPr>
          <p:cNvPr id="5" name="Content Placeholder 4" descr="Growing money">
            <a:extLst>
              <a:ext uri="{FF2B5EF4-FFF2-40B4-BE49-F238E27FC236}">
                <a16:creationId xmlns:a16="http://schemas.microsoft.com/office/drawing/2014/main" id="{3742B89A-CE5D-4B47-8352-0728B8877E40}"/>
              </a:ext>
            </a:extLst>
          </p:cNvPr>
          <p:cNvPicPr>
            <a:picLocks noGrp="1" noChangeAspect="1"/>
          </p:cNvPicPr>
          <p:nvPr>
            <p:ph sz="half" idx="1"/>
          </p:nvPr>
        </p:nvPicPr>
        <p:blipFill>
          <a:blip r:embed="rId3"/>
          <a:srcRect l="15652" r="11592" b="-1"/>
          <a:stretch/>
        </p:blipFill>
        <p:spPr>
          <a:xfrm>
            <a:off x="731521" y="2011679"/>
            <a:ext cx="4684352" cy="4297680"/>
          </a:xfrm>
          <a:prstGeom prst="rect">
            <a:avLst/>
          </a:prstGeom>
        </p:spPr>
      </p:pic>
      <p:sp>
        <p:nvSpPr>
          <p:cNvPr id="2" name="Title 1">
            <a:extLst>
              <a:ext uri="{FF2B5EF4-FFF2-40B4-BE49-F238E27FC236}">
                <a16:creationId xmlns:a16="http://schemas.microsoft.com/office/drawing/2014/main" id="{327233A0-051C-25E1-096B-BE6858BCB329}"/>
              </a:ext>
            </a:extLst>
          </p:cNvPr>
          <p:cNvSpPr>
            <a:spLocks noGrp="1"/>
          </p:cNvSpPr>
          <p:nvPr>
            <p:ph type="title"/>
          </p:nvPr>
        </p:nvSpPr>
        <p:spPr>
          <a:xfrm>
            <a:off x="614679" y="548641"/>
            <a:ext cx="4779572" cy="1298448"/>
          </a:xfrm>
        </p:spPr>
        <p:txBody>
          <a:bodyPr vert="horz" lIns="91440" tIns="45720" rIns="91440" bIns="45720" rtlCol="0" anchor="t">
            <a:normAutofit/>
          </a:bodyPr>
          <a:lstStyle/>
          <a:p>
            <a:r>
              <a:rPr lang="en-US" b="1" kern="1200" dirty="0">
                <a:solidFill>
                  <a:schemeClr val="tx1"/>
                </a:solidFill>
                <a:latin typeface="+mj-lt"/>
                <a:ea typeface="+mj-ea"/>
                <a:cs typeface="+mj-cs"/>
              </a:rPr>
              <a:t>Cost Comparison</a:t>
            </a:r>
          </a:p>
        </p:txBody>
      </p:sp>
      <p:sp>
        <p:nvSpPr>
          <p:cNvPr id="4" name="Content Placeholder 3">
            <a:extLst>
              <a:ext uri="{FF2B5EF4-FFF2-40B4-BE49-F238E27FC236}">
                <a16:creationId xmlns:a16="http://schemas.microsoft.com/office/drawing/2014/main" id="{848B41C7-B247-0664-13AA-63A1317C530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30551" y="548638"/>
            <a:ext cx="5546770" cy="5760721"/>
          </a:xfrm>
        </p:spPr>
        <p:txBody>
          <a:bodyPr>
            <a:normAutofit/>
          </a:bodyPr>
          <a:lstStyle/>
          <a:p>
            <a:pPr marL="0" indent="0">
              <a:spcBef>
                <a:spcPts val="2500"/>
              </a:spcBef>
              <a:buNone/>
            </a:pPr>
            <a:r>
              <a:rPr lang="en-GB" sz="1400" b="1" dirty="0"/>
              <a:t>Total Cost Evaluation</a:t>
            </a:r>
          </a:p>
          <a:p>
            <a:pPr marL="0" lvl="1" indent="0">
              <a:buNone/>
            </a:pPr>
            <a:r>
              <a:rPr lang="en-GB" sz="1400" dirty="0"/>
              <a:t>Evaluating the total cost of each contract type is crucial for making informed decisions over time.</a:t>
            </a:r>
          </a:p>
          <a:p>
            <a:pPr marL="0" indent="0">
              <a:spcBef>
                <a:spcPts val="2500"/>
              </a:spcBef>
              <a:buNone/>
            </a:pPr>
            <a:r>
              <a:rPr lang="en-GB" sz="1400" b="1" dirty="0"/>
              <a:t>Monthly Fees Assessment</a:t>
            </a:r>
          </a:p>
          <a:p>
            <a:pPr marL="0" lvl="1" indent="0">
              <a:buNone/>
            </a:pPr>
            <a:r>
              <a:rPr lang="en-GB" sz="1400" dirty="0"/>
              <a:t>Monthly fees should be carefully assessed to understand their impact on the overall cost of contracts.</a:t>
            </a:r>
          </a:p>
          <a:p>
            <a:pPr marL="0" indent="0">
              <a:spcBef>
                <a:spcPts val="2500"/>
              </a:spcBef>
              <a:buNone/>
            </a:pPr>
            <a:r>
              <a:rPr lang="en-GB" sz="1400" b="1" dirty="0"/>
              <a:t>Additional Charges</a:t>
            </a:r>
          </a:p>
          <a:p>
            <a:pPr marL="0" lvl="1" indent="0">
              <a:buNone/>
            </a:pPr>
            <a:r>
              <a:rPr lang="en-GB" sz="1400" dirty="0"/>
              <a:t>It's essential to factor in additional charges as they can significantly affect the total expenses incurred.</a:t>
            </a:r>
          </a:p>
          <a:p>
            <a:pPr marL="0" indent="0">
              <a:spcBef>
                <a:spcPts val="2500"/>
              </a:spcBef>
              <a:buNone/>
            </a:pPr>
            <a:r>
              <a:rPr lang="en-GB" sz="1400" b="1" dirty="0"/>
              <a:t>Potential Savings</a:t>
            </a:r>
          </a:p>
          <a:p>
            <a:pPr marL="0" lvl="1" indent="0">
              <a:buNone/>
            </a:pPr>
            <a:r>
              <a:rPr lang="en-GB" sz="1400" dirty="0"/>
              <a:t>Identifying potential savings helps to make more cost-effective choices when selecting contracts.</a:t>
            </a:r>
          </a:p>
        </p:txBody>
      </p:sp>
    </p:spTree>
    <p:extLst>
      <p:ext uri="{BB962C8B-B14F-4D97-AF65-F5344CB8AC3E}">
        <p14:creationId xmlns:p14="http://schemas.microsoft.com/office/powerpoint/2010/main" val="36157456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961259D-605E-E200-FF9F-7C8C71D7C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Man reading financial papers in bubble bathRelated Files:">
            <a:extLst>
              <a:ext uri="{FF2B5EF4-FFF2-40B4-BE49-F238E27FC236}">
                <a16:creationId xmlns:a16="http://schemas.microsoft.com/office/drawing/2014/main" id="{DF6336E6-8D8B-4A77-BD1C-4F2D064C5039}"/>
              </a:ext>
            </a:extLst>
          </p:cNvPr>
          <p:cNvPicPr>
            <a:picLocks noGrp="1" noChangeAspect="1"/>
          </p:cNvPicPr>
          <p:nvPr>
            <p:ph sz="half" idx="1"/>
          </p:nvPr>
        </p:nvPicPr>
        <p:blipFill>
          <a:blip r:embed="rId3"/>
          <a:srcRect t="5543"/>
          <a:stretch/>
        </p:blipFill>
        <p:spPr>
          <a:xfrm>
            <a:off x="7345680" y="10"/>
            <a:ext cx="4846320" cy="6857990"/>
          </a:xfrm>
          <a:prstGeom prst="rect">
            <a:avLst/>
          </a:prstGeom>
        </p:spPr>
      </p:pic>
      <p:sp>
        <p:nvSpPr>
          <p:cNvPr id="2" name="Title 1">
            <a:extLst>
              <a:ext uri="{FF2B5EF4-FFF2-40B4-BE49-F238E27FC236}">
                <a16:creationId xmlns:a16="http://schemas.microsoft.com/office/drawing/2014/main" id="{029D7396-197A-2279-7679-4C74A3B86273}"/>
              </a:ext>
            </a:extLst>
          </p:cNvPr>
          <p:cNvSpPr>
            <a:spLocks noGrp="1"/>
          </p:cNvSpPr>
          <p:nvPr>
            <p:ph type="title"/>
          </p:nvPr>
        </p:nvSpPr>
        <p:spPr>
          <a:xfrm>
            <a:off x="612648" y="600075"/>
            <a:ext cx="6035040" cy="1529932"/>
          </a:xfrm>
        </p:spPr>
        <p:txBody>
          <a:bodyPr vert="horz" lIns="91440" tIns="45720" rIns="91440" bIns="45720" rtlCol="0" anchor="b">
            <a:normAutofit/>
          </a:bodyPr>
          <a:lstStyle/>
          <a:p>
            <a:r>
              <a:rPr lang="en-US" b="1" kern="1200" dirty="0">
                <a:solidFill>
                  <a:schemeClr val="tx1"/>
                </a:solidFill>
                <a:latin typeface="+mj-lt"/>
                <a:ea typeface="+mj-ea"/>
                <a:cs typeface="+mj-cs"/>
              </a:rPr>
              <a:t>Flexibility and Commitment</a:t>
            </a:r>
          </a:p>
        </p:txBody>
      </p:sp>
      <p:sp>
        <p:nvSpPr>
          <p:cNvPr id="4" name="Content Placeholder 3">
            <a:extLst>
              <a:ext uri="{FF2B5EF4-FFF2-40B4-BE49-F238E27FC236}">
                <a16:creationId xmlns:a16="http://schemas.microsoft.com/office/drawing/2014/main" id="{52B3B14D-F76C-30E5-5E00-D8368B0A07C9}"/>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2648" y="2212848"/>
            <a:ext cx="6035040" cy="4096512"/>
          </a:xfrm>
        </p:spPr>
        <p:txBody>
          <a:bodyPr>
            <a:normAutofit/>
          </a:bodyPr>
          <a:lstStyle/>
          <a:p>
            <a:pPr marL="0" indent="0">
              <a:spcBef>
                <a:spcPts val="2500"/>
              </a:spcBef>
              <a:buNone/>
            </a:pPr>
            <a:r>
              <a:rPr lang="en-GB" sz="1400" b="1" dirty="0"/>
              <a:t>Contract Length Flexibility</a:t>
            </a:r>
          </a:p>
          <a:p>
            <a:pPr marL="0" lvl="1" indent="0">
              <a:buNone/>
            </a:pPr>
            <a:r>
              <a:rPr lang="en-GB" sz="1400" dirty="0"/>
              <a:t>Evaluate how flexible the contract lengths are for each option, ensuring they meet your needs.</a:t>
            </a:r>
          </a:p>
          <a:p>
            <a:pPr marL="0" indent="0">
              <a:spcBef>
                <a:spcPts val="2500"/>
              </a:spcBef>
              <a:buNone/>
            </a:pPr>
            <a:r>
              <a:rPr lang="en-GB" sz="1400" b="1" dirty="0"/>
              <a:t>Switching Providers Ease</a:t>
            </a:r>
          </a:p>
          <a:p>
            <a:pPr marL="0" lvl="1" indent="0">
              <a:buNone/>
            </a:pPr>
            <a:r>
              <a:rPr lang="en-GB" sz="1400" dirty="0"/>
              <a:t>Consider the ease with which you can switch providers without facing penalties or complications.</a:t>
            </a:r>
          </a:p>
          <a:p>
            <a:pPr marL="0" indent="0">
              <a:spcBef>
                <a:spcPts val="2500"/>
              </a:spcBef>
              <a:buNone/>
            </a:pPr>
            <a:r>
              <a:rPr lang="en-GB" sz="1400" b="1" dirty="0"/>
              <a:t>Service Modification Options</a:t>
            </a:r>
          </a:p>
          <a:p>
            <a:pPr marL="0" lvl="1" indent="0">
              <a:buNone/>
            </a:pPr>
            <a:r>
              <a:rPr lang="en-GB" sz="1400" dirty="0"/>
              <a:t>Look into how easily you can modify services to better suit your changing needs or preferences.</a:t>
            </a:r>
          </a:p>
        </p:txBody>
      </p:sp>
    </p:spTree>
    <p:extLst>
      <p:ext uri="{BB962C8B-B14F-4D97-AF65-F5344CB8AC3E}">
        <p14:creationId xmlns:p14="http://schemas.microsoft.com/office/powerpoint/2010/main" val="41732620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8D3B17-7638-DFD3-18E4-8A6D611749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Content Placeholder 4" descr="High angle shot of a group of work colleagues brainstorming and coming up with ideas in a circle in the office">
            <a:extLst>
              <a:ext uri="{FF2B5EF4-FFF2-40B4-BE49-F238E27FC236}">
                <a16:creationId xmlns:a16="http://schemas.microsoft.com/office/drawing/2014/main" id="{C3F3AC4F-DCB8-42CC-88F9-3059CB910846}"/>
              </a:ext>
            </a:extLst>
          </p:cNvPr>
          <p:cNvPicPr>
            <a:picLocks noGrp="1" noChangeAspect="1"/>
          </p:cNvPicPr>
          <p:nvPr>
            <p:ph sz="half" idx="1"/>
          </p:nvPr>
        </p:nvPicPr>
        <p:blipFill>
          <a:blip r:embed="rId3"/>
          <a:srcRect l="33184" r="19023" b="-1"/>
          <a:stretch/>
        </p:blipFill>
        <p:spPr>
          <a:xfrm>
            <a:off x="20" y="10"/>
            <a:ext cx="4910308" cy="6857990"/>
          </a:xfrm>
          <a:prstGeom prst="rect">
            <a:avLst/>
          </a:prstGeom>
        </p:spPr>
      </p:pic>
      <p:sp>
        <p:nvSpPr>
          <p:cNvPr id="2" name="Title 1">
            <a:extLst>
              <a:ext uri="{FF2B5EF4-FFF2-40B4-BE49-F238E27FC236}">
                <a16:creationId xmlns:a16="http://schemas.microsoft.com/office/drawing/2014/main" id="{B63554FD-A49C-6A55-794D-0F18D3940E4B}"/>
              </a:ext>
            </a:extLst>
          </p:cNvPr>
          <p:cNvSpPr>
            <a:spLocks noGrp="1"/>
          </p:cNvSpPr>
          <p:nvPr>
            <p:ph type="title"/>
          </p:nvPr>
        </p:nvSpPr>
        <p:spPr>
          <a:xfrm>
            <a:off x="5568537" y="603504"/>
            <a:ext cx="5916168" cy="1527048"/>
          </a:xfrm>
        </p:spPr>
        <p:txBody>
          <a:bodyPr vert="horz" lIns="91440" tIns="45720" rIns="91440" bIns="45720" rtlCol="0" anchor="b">
            <a:normAutofit/>
          </a:bodyPr>
          <a:lstStyle/>
          <a:p>
            <a:r>
              <a:rPr lang="en-US" b="1" kern="1200" dirty="0">
                <a:solidFill>
                  <a:schemeClr val="tx1"/>
                </a:solidFill>
                <a:latin typeface="+mj-lt"/>
                <a:ea typeface="+mj-ea"/>
                <a:cs typeface="+mj-cs"/>
              </a:rPr>
              <a:t>Best Options for Different Needs</a:t>
            </a:r>
          </a:p>
        </p:txBody>
      </p:sp>
      <p:sp>
        <p:nvSpPr>
          <p:cNvPr id="4" name="Content Placeholder 3">
            <a:extLst>
              <a:ext uri="{FF2B5EF4-FFF2-40B4-BE49-F238E27FC236}">
                <a16:creationId xmlns:a16="http://schemas.microsoft.com/office/drawing/2014/main" id="{6FF9E8F0-C3E9-D1BB-6BD2-5CEC5945E69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68537" y="2214282"/>
            <a:ext cx="5916168" cy="4095078"/>
          </a:xfrm>
        </p:spPr>
        <p:txBody>
          <a:bodyPr>
            <a:normAutofit/>
          </a:bodyPr>
          <a:lstStyle/>
          <a:p>
            <a:pPr marL="0" indent="0">
              <a:spcBef>
                <a:spcPts val="2500"/>
              </a:spcBef>
              <a:buNone/>
            </a:pPr>
            <a:r>
              <a:rPr lang="en-GB" sz="1400" b="1" dirty="0"/>
              <a:t>Understanding User Needs</a:t>
            </a:r>
          </a:p>
          <a:p>
            <a:pPr marL="0" lvl="1" indent="0">
              <a:buNone/>
            </a:pPr>
            <a:r>
              <a:rPr lang="en-GB" sz="1400" dirty="0"/>
              <a:t>Different users have unique requirements that influence their choice of services and contracts.</a:t>
            </a:r>
          </a:p>
          <a:p>
            <a:pPr marL="0" indent="0">
              <a:spcBef>
                <a:spcPts val="2500"/>
              </a:spcBef>
              <a:buNone/>
            </a:pPr>
            <a:r>
              <a:rPr lang="en-GB" sz="1400" b="1" dirty="0"/>
              <a:t>Cost-Effective Choices</a:t>
            </a:r>
          </a:p>
          <a:p>
            <a:pPr marL="0" lvl="1" indent="0">
              <a:buNone/>
            </a:pPr>
            <a:r>
              <a:rPr lang="en-GB" sz="1400" dirty="0"/>
              <a:t>Identifying the most cost-effective solutions ensures that users receive maximum value for their investment.</a:t>
            </a:r>
          </a:p>
          <a:p>
            <a:pPr marL="0" indent="0">
              <a:spcBef>
                <a:spcPts val="2500"/>
              </a:spcBef>
              <a:buNone/>
            </a:pPr>
            <a:r>
              <a:rPr lang="en-GB" sz="1400" b="1" dirty="0"/>
              <a:t>Beneficial Service Selection</a:t>
            </a:r>
          </a:p>
          <a:p>
            <a:pPr marL="0" lvl="1" indent="0">
              <a:buNone/>
            </a:pPr>
            <a:r>
              <a:rPr lang="en-GB" sz="1400" dirty="0"/>
              <a:t>Choosing services that align with your lifestyle can lead to improved satisfaction and better outcomes.</a:t>
            </a:r>
          </a:p>
        </p:txBody>
      </p:sp>
    </p:spTree>
    <p:extLst>
      <p:ext uri="{BB962C8B-B14F-4D97-AF65-F5344CB8AC3E}">
        <p14:creationId xmlns:p14="http://schemas.microsoft.com/office/powerpoint/2010/main" val="2233710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40000">
              <a:schemeClr val="bg1"/>
            </a:gs>
            <a:gs pos="0">
              <a:schemeClr val="bg1"/>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6F74C59-445A-9824-B537-A392A6ECEC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53441845-7A4B-5869-7EA3-175733436678}"/>
              </a:ext>
            </a:extLst>
          </p:cNvPr>
          <p:cNvSpPr>
            <a:spLocks noGrp="1"/>
          </p:cNvSpPr>
          <p:nvPr>
            <p:ph type="title"/>
          </p:nvPr>
        </p:nvSpPr>
        <p:spPr>
          <a:xfrm>
            <a:off x="612648" y="1847088"/>
            <a:ext cx="7344336" cy="1133856"/>
          </a:xfrm>
        </p:spPr>
        <p:txBody>
          <a:bodyPr anchor="b">
            <a:normAutofit/>
          </a:bodyPr>
          <a:lstStyle/>
          <a:p>
            <a:r>
              <a:rPr lang="en-GB" sz="6000" dirty="0"/>
              <a:t>Conclusion</a:t>
            </a:r>
          </a:p>
        </p:txBody>
      </p:sp>
      <p:graphicFrame>
        <p:nvGraphicFramePr>
          <p:cNvPr id="9" name="Content Placeholder 2">
            <a:extLst>
              <a:ext uri="{FF2B5EF4-FFF2-40B4-BE49-F238E27FC236}">
                <a16:creationId xmlns:a16="http://schemas.microsoft.com/office/drawing/2014/main" id="{FC92F04E-CA70-81E0-4F06-8C3BBE443A64}"/>
              </a:ext>
            </a:extLst>
          </p:cNvPr>
          <p:cNvGraphicFramePr>
            <a:graphicFrameLocks noGrp="1"/>
          </p:cNvGraphicFramePr>
          <p:nvPr>
            <p:ph idx="1"/>
            <p:extLst>
              <p:ext uri="{D42A27DB-BD31-4B8C-83A1-F6EECF244321}">
                <p14:modId xmlns:p14="http://schemas.microsoft.com/office/powerpoint/2010/main" val="46879132"/>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612646" y="3593592"/>
          <a:ext cx="10890504" cy="2512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3202627"/>
      </p:ext>
    </p:extLst>
  </p:cSld>
  <p:clrMapOvr>
    <a:overrideClrMapping bg1="dk1" tx1="lt1" bg2="dk2" tx2="lt2" accent1="accent1" accent2="accent2" accent3="accent3" accent4="accent4" accent5="accent5" accent6="accent6" hlink="hlink" folHlink="folHlink"/>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gradFill>
          <a:gsLst>
            <a:gs pos="40400">
              <a:schemeClr val="tx1"/>
            </a:gs>
            <a:gs pos="0">
              <a:schemeClr val="tx1"/>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40B299CA-820D-939B-DABF-89320EF3E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04F477-F91D-D571-1D21-573D17D98F7C}"/>
              </a:ext>
            </a:extLst>
          </p:cNvPr>
          <p:cNvSpPr>
            <a:spLocks noGrp="1"/>
          </p:cNvSpPr>
          <p:nvPr>
            <p:ph type="title"/>
          </p:nvPr>
        </p:nvSpPr>
        <p:spPr>
          <a:xfrm>
            <a:off x="612648" y="1847088"/>
            <a:ext cx="7344336" cy="1133856"/>
          </a:xfrm>
        </p:spPr>
        <p:txBody>
          <a:bodyPr anchor="b">
            <a:normAutofit/>
          </a:bodyPr>
          <a:lstStyle/>
          <a:p>
            <a:r>
              <a:rPr lang="en-GB" sz="6000" dirty="0">
                <a:solidFill>
                  <a:schemeClr val="bg1"/>
                </a:solidFill>
              </a:rPr>
              <a:t>Discuss….</a:t>
            </a:r>
          </a:p>
        </p:txBody>
      </p:sp>
    </p:spTree>
    <p:extLst>
      <p:ext uri="{BB962C8B-B14F-4D97-AF65-F5344CB8AC3E}">
        <p14:creationId xmlns:p14="http://schemas.microsoft.com/office/powerpoint/2010/main" val="3877302978"/>
      </p:ext>
    </p:extLst>
  </p:cSld>
  <p:clrMapOvr>
    <a:masterClrMapping/>
  </p:clrMapOvr>
  <p:transition>
    <p:fade/>
  </p:transition>
</p:sld>
</file>

<file path=ppt/theme/theme1.xml><?xml version="1.0" encoding="utf-8"?>
<a:theme xmlns:a="http://schemas.openxmlformats.org/drawingml/2006/main" name="VanillaVTI">
  <a:themeElements>
    <a:clrScheme name="Vanilla">
      <a:dk1>
        <a:sysClr val="windowText" lastClr="000000"/>
      </a:dk1>
      <a:lt1>
        <a:sysClr val="window" lastClr="FFFFFF"/>
      </a:lt1>
      <a:dk2>
        <a:srgbClr val="2C3932"/>
      </a:dk2>
      <a:lt2>
        <a:srgbClr val="FDF6EA"/>
      </a:lt2>
      <a:accent1>
        <a:srgbClr val="169C9A"/>
      </a:accent1>
      <a:accent2>
        <a:srgbClr val="FA9A42"/>
      </a:accent2>
      <a:accent3>
        <a:srgbClr val="E15C3D"/>
      </a:accent3>
      <a:accent4>
        <a:srgbClr val="E78A67"/>
      </a:accent4>
      <a:accent5>
        <a:srgbClr val="A74B40"/>
      </a:accent5>
      <a:accent6>
        <a:srgbClr val="3D9072"/>
      </a:accent6>
      <a:hlink>
        <a:srgbClr val="169C9A"/>
      </a:hlink>
      <a:folHlink>
        <a:srgbClr val="E15C3D"/>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137</TotalTime>
  <Words>2727</Words>
  <Application>Microsoft Office PowerPoint</Application>
  <PresentationFormat>Widescreen</PresentationFormat>
  <Paragraphs>249</Paragraphs>
  <Slides>37</Slides>
  <Notes>35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Aptos</vt:lpstr>
      <vt:lpstr>Arial</vt:lpstr>
      <vt:lpstr>Neue Haas Grotesk Text Pro</vt:lpstr>
      <vt:lpstr>VanillaVTI</vt:lpstr>
      <vt:lpstr>Understanding  Mobile Phone Contracts</vt:lpstr>
      <vt:lpstr>Understanding Different Types of Mobile Phone Contracts and Bundled Services</vt:lpstr>
      <vt:lpstr>Agenda Items</vt:lpstr>
      <vt:lpstr>Overview of Contract Types</vt:lpstr>
      <vt:lpstr>Importance of Choosing the Right Contract</vt:lpstr>
      <vt:lpstr>Minutes, Text and Data</vt:lpstr>
      <vt:lpstr>Understanding Minutes, Texts, and Data</vt:lpstr>
      <vt:lpstr>Analysing Usage</vt:lpstr>
      <vt:lpstr>Analysing Usage</vt:lpstr>
      <vt:lpstr>Analysing Usage</vt:lpstr>
      <vt:lpstr>PowerPoint Presentation</vt:lpstr>
      <vt:lpstr>PowerPoint Presentation</vt:lpstr>
      <vt:lpstr>Understanding eSIM Technology</vt:lpstr>
      <vt:lpstr>Benefits of eSIMs</vt:lpstr>
      <vt:lpstr>Pay-As-You-Go (PAYG) Contracts</vt:lpstr>
      <vt:lpstr>Description and How It Works</vt:lpstr>
      <vt:lpstr>Pros of PAYG Contracts</vt:lpstr>
      <vt:lpstr>Cons of PAYG Contracts</vt:lpstr>
      <vt:lpstr>Monthly Pay Contracts</vt:lpstr>
      <vt:lpstr>Description and How It Works</vt:lpstr>
      <vt:lpstr>Pros of Monthly Pay Contracts</vt:lpstr>
      <vt:lpstr>Cons of Monthly Pay Contracts</vt:lpstr>
      <vt:lpstr>SIM-Only Contracts</vt:lpstr>
      <vt:lpstr>Description and How It Works</vt:lpstr>
      <vt:lpstr>Pros of SIM-Only Contracts</vt:lpstr>
      <vt:lpstr>Cons of SIM-Only Contracts</vt:lpstr>
      <vt:lpstr>Bundled Services: Home Broadband, TV, and Phone</vt:lpstr>
      <vt:lpstr>Bundled Services</vt:lpstr>
      <vt:lpstr>Overview of Bundled Services</vt:lpstr>
      <vt:lpstr>Pros of Bundled Services</vt:lpstr>
      <vt:lpstr>Cons of Bundled Services</vt:lpstr>
      <vt:lpstr>Comparing Contract Types and Bundled Services</vt:lpstr>
      <vt:lpstr>Cost Comparison</vt:lpstr>
      <vt:lpstr>Flexibility and Commitment</vt:lpstr>
      <vt:lpstr>Best Options for Different Needs</vt:lpstr>
      <vt:lpstr>Conclusion</vt:lpstr>
      <vt:lpstr>Discuss….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17</cp:revision>
  <dcterms:created xsi:type="dcterms:W3CDTF">2025-02-09T13:53:11Z</dcterms:created>
  <dcterms:modified xsi:type="dcterms:W3CDTF">2025-02-16T16:11:49Z</dcterms:modified>
</cp:coreProperties>
</file>