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1" r:id="rId2"/>
    <p:sldId id="2562" r:id="rId3"/>
    <p:sldId id="2567" r:id="rId4"/>
    <p:sldId id="2584" r:id="rId5"/>
    <p:sldId id="2568" r:id="rId6"/>
    <p:sldId id="2569" r:id="rId7"/>
    <p:sldId id="2570" r:id="rId8"/>
    <p:sldId id="2563" r:id="rId9"/>
    <p:sldId id="2589" r:id="rId10"/>
    <p:sldId id="2566" r:id="rId11"/>
    <p:sldId id="2564" r:id="rId12"/>
    <p:sldId id="2565" r:id="rId13"/>
    <p:sldId id="2585" r:id="rId14"/>
    <p:sldId id="2586" r:id="rId15"/>
    <p:sldId id="2571" r:id="rId16"/>
    <p:sldId id="2572" r:id="rId17"/>
    <p:sldId id="2573" r:id="rId18"/>
    <p:sldId id="2574" r:id="rId19"/>
    <p:sldId id="2575" r:id="rId20"/>
    <p:sldId id="2576" r:id="rId21"/>
    <p:sldId id="2577" r:id="rId22"/>
    <p:sldId id="2578" r:id="rId23"/>
    <p:sldId id="2590" r:id="rId24"/>
    <p:sldId id="2591" r:id="rId25"/>
    <p:sldId id="2579" r:id="rId26"/>
    <p:sldId id="2580" r:id="rId27"/>
    <p:sldId id="2581" r:id="rId28"/>
    <p:sldId id="2582" r:id="rId29"/>
    <p:sldId id="2583" r:id="rId30"/>
    <p:sldId id="2587" r:id="rId31"/>
    <p:sldId id="25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sskeys: The Future of Secure Authentication" id="{F692DBF5-F5A8-4840-BC89-56B36A37E8E3}">
          <p14:sldIdLst>
            <p14:sldId id="2561"/>
            <p14:sldId id="2562"/>
          </p14:sldIdLst>
        </p14:section>
        <p14:section name="Weaknesses of Traditional Passwords" id="{AE40D126-1D24-4E67-99FE-CBB98A598F38}">
          <p14:sldIdLst>
            <p14:sldId id="2567"/>
            <p14:sldId id="2584"/>
            <p14:sldId id="2568"/>
            <p14:sldId id="2569"/>
            <p14:sldId id="2570"/>
          </p14:sldIdLst>
        </p14:section>
        <p14:section name="Introduction to Passkeys" id="{A2995FD3-2AC3-429B-B114-2149A956F223}">
          <p14:sldIdLst>
            <p14:sldId id="2563"/>
            <p14:sldId id="2589"/>
            <p14:sldId id="2566"/>
            <p14:sldId id="2564"/>
            <p14:sldId id="2565"/>
            <p14:sldId id="2585"/>
            <p14:sldId id="2586"/>
          </p14:sldIdLst>
        </p14:section>
        <p14:section name="Eliminating Phishing with Passkeys" id="{77A0CE6F-C492-478B-9E54-15AEB598A479}">
          <p14:sldIdLst>
            <p14:sldId id="2571"/>
            <p14:sldId id="2572"/>
            <p14:sldId id="2573"/>
            <p14:sldId id="2574"/>
          </p14:sldIdLst>
        </p14:section>
        <p14:section name="Implementing Passkeys" id="{27D2FA2B-01C1-4D92-B773-B5909F9C6E8E}">
          <p14:sldIdLst>
            <p14:sldId id="2575"/>
            <p14:sldId id="2576"/>
            <p14:sldId id="2577"/>
            <p14:sldId id="2578"/>
            <p14:sldId id="2590"/>
            <p14:sldId id="2591"/>
          </p14:sldIdLst>
        </p14:section>
        <p14:section name="Future of Authentication" id="{3903EF2D-BBB8-419D-8541-668913A5D124}">
          <p14:sldIdLst>
            <p14:sldId id="2579"/>
            <p14:sldId id="2580"/>
            <p14:sldId id="2581"/>
            <p14:sldId id="2582"/>
          </p14:sldIdLst>
        </p14:section>
        <p14:section name="Conclusion" id="{C17B1D57-A3FE-44EB-8867-13ED4DCB2A04}">
          <p14:sldIdLst>
            <p14:sldId id="2583"/>
            <p14:sldId id="2587"/>
            <p14:sldId id="25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950" autoAdjust="0"/>
  </p:normalViewPr>
  <p:slideViewPr>
    <p:cSldViewPr snapToGrid="0">
      <p:cViewPr varScale="1">
        <p:scale>
          <a:sx n="65" d="100"/>
          <a:sy n="65" d="100"/>
        </p:scale>
        <p:origin x="78" y="44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FBB8A7-5FEE-438D-8026-37B20D8CBE26}"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GB"/>
        </a:p>
      </dgm:t>
    </dgm:pt>
    <dgm:pt modelId="{34BEF8D5-0757-4720-9F34-F2E856955405}">
      <dgm:prSet/>
      <dgm:spPr/>
      <dgm:t>
        <a:bodyPr/>
        <a:lstStyle/>
        <a:p>
          <a:pPr>
            <a:lnSpc>
              <a:spcPct val="100000"/>
            </a:lnSpc>
            <a:defRPr b="1"/>
          </a:pPr>
          <a:r>
            <a:rPr lang="en-GB" b="0" dirty="0">
              <a:latin typeface="Arial" panose="020B0604020202020204" pitchFamily="34" charset="0"/>
              <a:cs typeface="Arial" panose="020B0604020202020204" pitchFamily="34" charset="0"/>
            </a:rPr>
            <a:t>Definition of Phishing</a:t>
          </a:r>
        </a:p>
      </dgm:t>
    </dgm:pt>
    <dgm:pt modelId="{86C220C2-05BE-47F8-A9C0-0085899DAC2B}" type="parTrans" cxnId="{8CCD96B3-F356-4464-96DA-C47590FD16B7}">
      <dgm:prSet/>
      <dgm:spPr/>
      <dgm:t>
        <a:bodyPr/>
        <a:lstStyle/>
        <a:p>
          <a:endParaRPr lang="en-GB"/>
        </a:p>
      </dgm:t>
    </dgm:pt>
    <dgm:pt modelId="{9F51EB53-5C88-4D6B-A1BF-271C5CD6A1AD}" type="sibTrans" cxnId="{8CCD96B3-F356-4464-96DA-C47590FD16B7}">
      <dgm:prSet/>
      <dgm:spPr/>
      <dgm:t>
        <a:bodyPr/>
        <a:lstStyle/>
        <a:p>
          <a:pPr>
            <a:lnSpc>
              <a:spcPct val="100000"/>
            </a:lnSpc>
            <a:defRPr b="1"/>
          </a:pPr>
          <a:endParaRPr lang="en-GB"/>
        </a:p>
      </dgm:t>
    </dgm:pt>
    <dgm:pt modelId="{9B6A3140-F2DF-4ADE-9DFB-13EEFBCF297F}">
      <dgm:prSet custT="1"/>
      <dgm:spPr/>
      <dgm:t>
        <a:bodyPr/>
        <a:lstStyle/>
        <a:p>
          <a:pPr>
            <a:lnSpc>
              <a:spcPct val="100000"/>
            </a:lnSpc>
          </a:pPr>
          <a:r>
            <a:rPr lang="en-GB" sz="1800" b="0" dirty="0">
              <a:latin typeface="Arial" panose="020B0604020202020204" pitchFamily="34" charset="0"/>
              <a:cs typeface="Arial" panose="020B0604020202020204" pitchFamily="34" charset="0"/>
            </a:rPr>
            <a:t>Phishing attacks involve tricking users into revealing personal information by pretending to be trustworthy sources.</a:t>
          </a:r>
        </a:p>
      </dgm:t>
    </dgm:pt>
    <dgm:pt modelId="{3627A318-3371-4219-BA78-EFC929D235FB}" type="parTrans" cxnId="{A1A9CF22-5BD3-407A-B61B-8735FDF98087}">
      <dgm:prSet/>
      <dgm:spPr/>
      <dgm:t>
        <a:bodyPr/>
        <a:lstStyle/>
        <a:p>
          <a:endParaRPr lang="en-GB"/>
        </a:p>
      </dgm:t>
    </dgm:pt>
    <dgm:pt modelId="{DC4399B0-EB68-4DFF-B736-26BEDBE118B1}" type="sibTrans" cxnId="{A1A9CF22-5BD3-407A-B61B-8735FDF98087}">
      <dgm:prSet/>
      <dgm:spPr/>
      <dgm:t>
        <a:bodyPr/>
        <a:lstStyle/>
        <a:p>
          <a:endParaRPr lang="en-GB"/>
        </a:p>
      </dgm:t>
    </dgm:pt>
    <dgm:pt modelId="{957F346B-6379-4B04-B280-75187EDBEEF8}">
      <dgm:prSet/>
      <dgm:spPr/>
      <dgm:t>
        <a:bodyPr/>
        <a:lstStyle/>
        <a:p>
          <a:pPr>
            <a:lnSpc>
              <a:spcPct val="100000"/>
            </a:lnSpc>
            <a:defRPr b="1"/>
          </a:pPr>
          <a:r>
            <a:rPr lang="en-GB" b="0" dirty="0">
              <a:latin typeface="Arial" panose="020B0604020202020204" pitchFamily="34" charset="0"/>
              <a:cs typeface="Arial" panose="020B0604020202020204" pitchFamily="34" charset="0"/>
            </a:rPr>
            <a:t>Common Delivery Methods</a:t>
          </a:r>
        </a:p>
      </dgm:t>
    </dgm:pt>
    <dgm:pt modelId="{B214E5F7-264E-4261-B6B4-9EF2423200DB}" type="parTrans" cxnId="{7C42A65E-36F7-4BE0-B5A0-55839BD227D9}">
      <dgm:prSet/>
      <dgm:spPr/>
      <dgm:t>
        <a:bodyPr/>
        <a:lstStyle/>
        <a:p>
          <a:endParaRPr lang="en-GB"/>
        </a:p>
      </dgm:t>
    </dgm:pt>
    <dgm:pt modelId="{87A2FDC5-0664-4E34-95D7-FA9733ADC4B9}" type="sibTrans" cxnId="{7C42A65E-36F7-4BE0-B5A0-55839BD227D9}">
      <dgm:prSet/>
      <dgm:spPr/>
      <dgm:t>
        <a:bodyPr/>
        <a:lstStyle/>
        <a:p>
          <a:pPr>
            <a:lnSpc>
              <a:spcPct val="100000"/>
            </a:lnSpc>
            <a:defRPr b="1"/>
          </a:pPr>
          <a:endParaRPr lang="en-GB"/>
        </a:p>
      </dgm:t>
    </dgm:pt>
    <dgm:pt modelId="{895AE0B9-4C79-4FA3-BCCF-2C0C5D05116B}">
      <dgm:prSet custT="1"/>
      <dgm:spPr/>
      <dgm:t>
        <a:bodyPr/>
        <a:lstStyle/>
        <a:p>
          <a:pPr>
            <a:lnSpc>
              <a:spcPct val="100000"/>
            </a:lnSpc>
          </a:pPr>
          <a:r>
            <a:rPr lang="en-GB" sz="1800" b="0" dirty="0">
              <a:latin typeface="Arial" panose="020B0604020202020204" pitchFamily="34" charset="0"/>
              <a:cs typeface="Arial" panose="020B0604020202020204" pitchFamily="34" charset="0"/>
            </a:rPr>
            <a:t>Phishing attacks frequently occur through deceptive emails or fake websites to lure unsuspecting victims.</a:t>
          </a:r>
        </a:p>
      </dgm:t>
    </dgm:pt>
    <dgm:pt modelId="{5B9B3902-6480-4620-98FD-D5986D6E02CA}" type="parTrans" cxnId="{1D95B505-7A34-4FE9-AA5B-B1FA405FB11A}">
      <dgm:prSet/>
      <dgm:spPr/>
      <dgm:t>
        <a:bodyPr/>
        <a:lstStyle/>
        <a:p>
          <a:endParaRPr lang="en-GB"/>
        </a:p>
      </dgm:t>
    </dgm:pt>
    <dgm:pt modelId="{7C117CF3-E308-4944-9A20-7ADE46D2C86F}" type="sibTrans" cxnId="{1D95B505-7A34-4FE9-AA5B-B1FA405FB11A}">
      <dgm:prSet/>
      <dgm:spPr/>
      <dgm:t>
        <a:bodyPr/>
        <a:lstStyle/>
        <a:p>
          <a:endParaRPr lang="en-GB"/>
        </a:p>
      </dgm:t>
    </dgm:pt>
    <dgm:pt modelId="{C9ADD78D-70F4-4880-BFE8-E0224479083A}">
      <dgm:prSet/>
      <dgm:spPr/>
      <dgm:t>
        <a:bodyPr/>
        <a:lstStyle/>
        <a:p>
          <a:pPr>
            <a:lnSpc>
              <a:spcPct val="100000"/>
            </a:lnSpc>
            <a:defRPr b="1"/>
          </a:pPr>
          <a:r>
            <a:rPr lang="en-GB" b="0" dirty="0">
              <a:latin typeface="Arial" panose="020B0604020202020204" pitchFamily="34" charset="0"/>
              <a:cs typeface="Arial" panose="020B0604020202020204" pitchFamily="34" charset="0"/>
            </a:rPr>
            <a:t>Targeted Victims</a:t>
          </a:r>
        </a:p>
      </dgm:t>
    </dgm:pt>
    <dgm:pt modelId="{58748806-784B-48FD-A090-E10BF6DBF7F7}" type="parTrans" cxnId="{4E807BF3-C9A2-47C1-BCB5-27DA4E6BE518}">
      <dgm:prSet/>
      <dgm:spPr/>
      <dgm:t>
        <a:bodyPr/>
        <a:lstStyle/>
        <a:p>
          <a:endParaRPr lang="en-GB"/>
        </a:p>
      </dgm:t>
    </dgm:pt>
    <dgm:pt modelId="{B493E575-2240-44A2-A80C-693C21968871}" type="sibTrans" cxnId="{4E807BF3-C9A2-47C1-BCB5-27DA4E6BE518}">
      <dgm:prSet/>
      <dgm:spPr/>
      <dgm:t>
        <a:bodyPr/>
        <a:lstStyle/>
        <a:p>
          <a:endParaRPr lang="en-GB"/>
        </a:p>
      </dgm:t>
    </dgm:pt>
    <dgm:pt modelId="{EA1EB659-AEDE-4119-BEBA-485DD04E3AFA}">
      <dgm:prSet custT="1"/>
      <dgm:spPr/>
      <dgm:t>
        <a:bodyPr/>
        <a:lstStyle/>
        <a:p>
          <a:pPr>
            <a:lnSpc>
              <a:spcPct val="100000"/>
            </a:lnSpc>
          </a:pPr>
          <a:r>
            <a:rPr lang="en-GB" sz="1800" b="0" dirty="0">
              <a:latin typeface="Arial" panose="020B0604020202020204" pitchFamily="34" charset="0"/>
              <a:cs typeface="Arial" panose="020B0604020202020204" pitchFamily="34" charset="0"/>
            </a:rPr>
            <a:t>Phishing attacks primarily target unsuspecting users, exploiting their trust and lack of awareness.</a:t>
          </a:r>
        </a:p>
      </dgm:t>
    </dgm:pt>
    <dgm:pt modelId="{601BEBB8-4025-4583-97BC-5DBE7ADF55FA}" type="parTrans" cxnId="{23B0895C-7C75-4527-9B06-D746F05C57C8}">
      <dgm:prSet/>
      <dgm:spPr/>
      <dgm:t>
        <a:bodyPr/>
        <a:lstStyle/>
        <a:p>
          <a:endParaRPr lang="en-GB"/>
        </a:p>
      </dgm:t>
    </dgm:pt>
    <dgm:pt modelId="{530A8B10-3AFB-4D85-A62D-9202F6DFE05F}" type="sibTrans" cxnId="{23B0895C-7C75-4527-9B06-D746F05C57C8}">
      <dgm:prSet/>
      <dgm:spPr/>
      <dgm:t>
        <a:bodyPr/>
        <a:lstStyle/>
        <a:p>
          <a:endParaRPr lang="en-GB"/>
        </a:p>
      </dgm:t>
    </dgm:pt>
    <dgm:pt modelId="{80527C7A-8F2D-4BB4-BB7C-B7AE3B4B0BF0}" type="pres">
      <dgm:prSet presAssocID="{ECFBB8A7-5FEE-438D-8026-37B20D8CBE26}" presName="Root" presStyleCnt="0">
        <dgm:presLayoutVars>
          <dgm:dir/>
          <dgm:resizeHandles val="exact"/>
        </dgm:presLayoutVars>
      </dgm:prSet>
      <dgm:spPr/>
    </dgm:pt>
    <dgm:pt modelId="{55DBF5E2-BE75-42D8-9E4B-B2A6B82009E8}" type="pres">
      <dgm:prSet presAssocID="{34BEF8D5-0757-4720-9F34-F2E856955405}" presName="Composite" presStyleCnt="0"/>
      <dgm:spPr/>
    </dgm:pt>
    <dgm:pt modelId="{6B3C0734-E576-4F0F-B5B5-D2F5AED11040}" type="pres">
      <dgm:prSet presAssocID="{34BEF8D5-0757-4720-9F34-F2E856955405}"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9048" r="5947" b="-6"/>
          <a:stretch/>
        </a:blipFill>
      </dgm:spPr>
      <dgm:extLst>
        <a:ext uri="{E40237B7-FDA0-4F09-8148-C483321AD2D9}">
          <dgm14:cNvPr xmlns:dgm14="http://schemas.microsoft.com/office/drawing/2010/diagram" id="0" name="" descr="Personal Cyber  People Security 3d background"/>
        </a:ext>
      </dgm:extLst>
    </dgm:pt>
    <dgm:pt modelId="{5C295926-A7A6-4AFA-A65B-642C2A430FD1}" type="pres">
      <dgm:prSet presAssocID="{34BEF8D5-0757-4720-9F34-F2E856955405}" presName="Subtitle" presStyleLbl="revTx" presStyleIdx="0" presStyleCnt="6">
        <dgm:presLayoutVars>
          <dgm:chMax val="0"/>
          <dgm:bulletEnabled/>
        </dgm:presLayoutVars>
      </dgm:prSet>
      <dgm:spPr/>
    </dgm:pt>
    <dgm:pt modelId="{8762337A-01CB-442D-B50F-8D8B44818DA6}" type="pres">
      <dgm:prSet presAssocID="{34BEF8D5-0757-4720-9F34-F2E856955405}" presName="Description" presStyleLbl="revTx" presStyleIdx="1" presStyleCnt="6">
        <dgm:presLayoutVars>
          <dgm:bulletEnabled/>
        </dgm:presLayoutVars>
      </dgm:prSet>
      <dgm:spPr/>
    </dgm:pt>
    <dgm:pt modelId="{0666DAF5-1FA4-4B8A-9DEC-D2CBB5BA8F11}" type="pres">
      <dgm:prSet presAssocID="{9F51EB53-5C88-4D6B-A1BF-271C5CD6A1AD}" presName="sibTrans" presStyleLbl="sibTrans2D1" presStyleIdx="0" presStyleCnt="0"/>
      <dgm:spPr/>
    </dgm:pt>
    <dgm:pt modelId="{8A5F5081-AF23-44D9-A88E-E166172980F8}" type="pres">
      <dgm:prSet presAssocID="{957F346B-6379-4B04-B280-75187EDBEEF8}" presName="Composite" presStyleCnt="0"/>
      <dgm:spPr/>
    </dgm:pt>
    <dgm:pt modelId="{880D9E60-A402-4947-B17D-A02657281E02}" type="pres">
      <dgm:prSet presAssocID="{957F346B-6379-4B04-B280-75187EDBEEF8}"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2844" r="8650" b="-8"/>
          <a:stretch/>
        </a:blipFill>
      </dgm:spPr>
      <dgm:extLst>
        <a:ext uri="{E40237B7-FDA0-4F09-8148-C483321AD2D9}">
          <dgm14:cNvPr xmlns:dgm14="http://schemas.microsoft.com/office/drawing/2010/diagram" id="0" name="" descr="https://lh3.googleusercontent.com/-uTirSkAULQs/Ur_BC_2sadI/AAAAAAAAA6U/R5WxtbC73dg/w400-h225-no/Folders.jpg"/>
        </a:ext>
      </dgm:extLst>
    </dgm:pt>
    <dgm:pt modelId="{BCBCF450-54CE-4810-8446-2102046B35BB}" type="pres">
      <dgm:prSet presAssocID="{957F346B-6379-4B04-B280-75187EDBEEF8}" presName="Subtitle" presStyleLbl="revTx" presStyleIdx="2" presStyleCnt="6">
        <dgm:presLayoutVars>
          <dgm:chMax val="0"/>
          <dgm:bulletEnabled/>
        </dgm:presLayoutVars>
      </dgm:prSet>
      <dgm:spPr/>
    </dgm:pt>
    <dgm:pt modelId="{89024BCC-9AB5-4FB5-83B9-1F1349C4A193}" type="pres">
      <dgm:prSet presAssocID="{957F346B-6379-4B04-B280-75187EDBEEF8}" presName="Description" presStyleLbl="revTx" presStyleIdx="3" presStyleCnt="6">
        <dgm:presLayoutVars>
          <dgm:bulletEnabled/>
        </dgm:presLayoutVars>
      </dgm:prSet>
      <dgm:spPr/>
    </dgm:pt>
    <dgm:pt modelId="{AC54E68D-0695-421F-835F-65575B1CAE16}" type="pres">
      <dgm:prSet presAssocID="{87A2FDC5-0664-4E34-95D7-FA9733ADC4B9}" presName="sibTrans" presStyleLbl="sibTrans2D1" presStyleIdx="0" presStyleCnt="0"/>
      <dgm:spPr/>
    </dgm:pt>
    <dgm:pt modelId="{4F4850DF-2B8D-42C8-8609-614CF2E493AC}" type="pres">
      <dgm:prSet presAssocID="{C9ADD78D-70F4-4880-BFE8-E0224479083A}" presName="Composite" presStyleCnt="0"/>
      <dgm:spPr/>
    </dgm:pt>
    <dgm:pt modelId="{6126AE3D-3C80-4DB7-9617-93B59D826904}" type="pres">
      <dgm:prSet presAssocID="{C9ADD78D-70F4-4880-BFE8-E0224479083A}"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8365" r="14884" b="-2"/>
          <a:stretch/>
        </a:blipFill>
      </dgm:spPr>
      <dgm:extLst>
        <a:ext uri="{E40237B7-FDA0-4F09-8148-C483321AD2D9}">
          <dgm14:cNvPr xmlns:dgm14="http://schemas.microsoft.com/office/drawing/2010/diagram" id="0" name="" descr="Laptop with broken combination lock and chain, isolated on white background."/>
        </a:ext>
      </dgm:extLst>
    </dgm:pt>
    <dgm:pt modelId="{26B49372-2D84-4E65-8581-69E4C5689270}" type="pres">
      <dgm:prSet presAssocID="{C9ADD78D-70F4-4880-BFE8-E0224479083A}" presName="Subtitle" presStyleLbl="revTx" presStyleIdx="4" presStyleCnt="6">
        <dgm:presLayoutVars>
          <dgm:chMax val="0"/>
          <dgm:bulletEnabled/>
        </dgm:presLayoutVars>
      </dgm:prSet>
      <dgm:spPr/>
    </dgm:pt>
    <dgm:pt modelId="{ED6B5B07-E558-4D29-9DE4-9F0B12A43C8E}" type="pres">
      <dgm:prSet presAssocID="{C9ADD78D-70F4-4880-BFE8-E0224479083A}" presName="Description" presStyleLbl="revTx" presStyleIdx="5" presStyleCnt="6">
        <dgm:presLayoutVars>
          <dgm:bulletEnabled/>
        </dgm:presLayoutVars>
      </dgm:prSet>
      <dgm:spPr/>
    </dgm:pt>
  </dgm:ptLst>
  <dgm:cxnLst>
    <dgm:cxn modelId="{1D95B505-7A34-4FE9-AA5B-B1FA405FB11A}" srcId="{957F346B-6379-4B04-B280-75187EDBEEF8}" destId="{895AE0B9-4C79-4FA3-BCCF-2C0C5D05116B}" srcOrd="0" destOrd="0" parTransId="{5B9B3902-6480-4620-98FD-D5986D6E02CA}" sibTransId="{7C117CF3-E308-4944-9A20-7ADE46D2C86F}"/>
    <dgm:cxn modelId="{A1A9CF22-5BD3-407A-B61B-8735FDF98087}" srcId="{34BEF8D5-0757-4720-9F34-F2E856955405}" destId="{9B6A3140-F2DF-4ADE-9DFB-13EEFBCF297F}" srcOrd="0" destOrd="0" parTransId="{3627A318-3371-4219-BA78-EFC929D235FB}" sibTransId="{DC4399B0-EB68-4DFF-B736-26BEDBE118B1}"/>
    <dgm:cxn modelId="{E758FD2E-DDCE-45CB-89AF-9B33D28E63A2}" type="presOf" srcId="{895AE0B9-4C79-4FA3-BCCF-2C0C5D05116B}" destId="{89024BCC-9AB5-4FB5-83B9-1F1349C4A193}" srcOrd="0" destOrd="0" presId="urn:microsoft.com/office/officeart/2024/3/layout/verticalVisualTextBlock1"/>
    <dgm:cxn modelId="{30402234-930D-41EF-B747-4AFC36DB79AC}" type="presOf" srcId="{9B6A3140-F2DF-4ADE-9DFB-13EEFBCF297F}" destId="{8762337A-01CB-442D-B50F-8D8B44818DA6}" srcOrd="0" destOrd="0" presId="urn:microsoft.com/office/officeart/2024/3/layout/verticalVisualTextBlock1"/>
    <dgm:cxn modelId="{4175C73F-D818-4237-823A-3CA350B597B3}" type="presOf" srcId="{C9ADD78D-70F4-4880-BFE8-E0224479083A}" destId="{26B49372-2D84-4E65-8581-69E4C5689270}" srcOrd="0" destOrd="0" presId="urn:microsoft.com/office/officeart/2024/3/layout/verticalVisualTextBlock1"/>
    <dgm:cxn modelId="{3BDBF53F-2787-455B-A990-295CE6863D75}" type="presOf" srcId="{ECFBB8A7-5FEE-438D-8026-37B20D8CBE26}" destId="{80527C7A-8F2D-4BB4-BB7C-B7AE3B4B0BF0}" srcOrd="0" destOrd="0" presId="urn:microsoft.com/office/officeart/2024/3/layout/verticalVisualTextBlock1"/>
    <dgm:cxn modelId="{23B0895C-7C75-4527-9B06-D746F05C57C8}" srcId="{C9ADD78D-70F4-4880-BFE8-E0224479083A}" destId="{EA1EB659-AEDE-4119-BEBA-485DD04E3AFA}" srcOrd="0" destOrd="0" parTransId="{601BEBB8-4025-4583-97BC-5DBE7ADF55FA}" sibTransId="{530A8B10-3AFB-4D85-A62D-9202F6DFE05F}"/>
    <dgm:cxn modelId="{7C42A65E-36F7-4BE0-B5A0-55839BD227D9}" srcId="{ECFBB8A7-5FEE-438D-8026-37B20D8CBE26}" destId="{957F346B-6379-4B04-B280-75187EDBEEF8}" srcOrd="1" destOrd="0" parTransId="{B214E5F7-264E-4261-B6B4-9EF2423200DB}" sibTransId="{87A2FDC5-0664-4E34-95D7-FA9733ADC4B9}"/>
    <dgm:cxn modelId="{42342642-87A0-4A64-9D17-7229115A8DF5}" type="presOf" srcId="{957F346B-6379-4B04-B280-75187EDBEEF8}" destId="{BCBCF450-54CE-4810-8446-2102046B35BB}" srcOrd="0" destOrd="0" presId="urn:microsoft.com/office/officeart/2024/3/layout/verticalVisualTextBlock1"/>
    <dgm:cxn modelId="{CB0C4A57-12B7-4410-9C1E-59D8FA1BA03A}" type="presOf" srcId="{EA1EB659-AEDE-4119-BEBA-485DD04E3AFA}" destId="{ED6B5B07-E558-4D29-9DE4-9F0B12A43C8E}" srcOrd="0" destOrd="0" presId="urn:microsoft.com/office/officeart/2024/3/layout/verticalVisualTextBlock1"/>
    <dgm:cxn modelId="{3E29A07D-9F70-409D-B7CE-7736DFF54D1C}" type="presOf" srcId="{9F51EB53-5C88-4D6B-A1BF-271C5CD6A1AD}" destId="{0666DAF5-1FA4-4B8A-9DEC-D2CBB5BA8F11}" srcOrd="0" destOrd="0" presId="urn:microsoft.com/office/officeart/2024/3/layout/verticalVisualTextBlock1"/>
    <dgm:cxn modelId="{B489A892-A6B3-47A8-9061-4F3FDEED2935}" type="presOf" srcId="{87A2FDC5-0664-4E34-95D7-FA9733ADC4B9}" destId="{AC54E68D-0695-421F-835F-65575B1CAE16}" srcOrd="0" destOrd="0" presId="urn:microsoft.com/office/officeart/2024/3/layout/verticalVisualTextBlock1"/>
    <dgm:cxn modelId="{8CCD96B3-F356-4464-96DA-C47590FD16B7}" srcId="{ECFBB8A7-5FEE-438D-8026-37B20D8CBE26}" destId="{34BEF8D5-0757-4720-9F34-F2E856955405}" srcOrd="0" destOrd="0" parTransId="{86C220C2-05BE-47F8-A9C0-0085899DAC2B}" sibTransId="{9F51EB53-5C88-4D6B-A1BF-271C5CD6A1AD}"/>
    <dgm:cxn modelId="{E00F36E8-6FCA-481B-AA01-6D6C6AA03F5B}" type="presOf" srcId="{34BEF8D5-0757-4720-9F34-F2E856955405}" destId="{5C295926-A7A6-4AFA-A65B-642C2A430FD1}" srcOrd="0" destOrd="0" presId="urn:microsoft.com/office/officeart/2024/3/layout/verticalVisualTextBlock1"/>
    <dgm:cxn modelId="{4E807BF3-C9A2-47C1-BCB5-27DA4E6BE518}" srcId="{ECFBB8A7-5FEE-438D-8026-37B20D8CBE26}" destId="{C9ADD78D-70F4-4880-BFE8-E0224479083A}" srcOrd="2" destOrd="0" parTransId="{58748806-784B-48FD-A090-E10BF6DBF7F7}" sibTransId="{B493E575-2240-44A2-A80C-693C21968871}"/>
    <dgm:cxn modelId="{FB11675D-3DC7-4970-9FE6-E0E4B2A9AE77}" type="presParOf" srcId="{80527C7A-8F2D-4BB4-BB7C-B7AE3B4B0BF0}" destId="{55DBF5E2-BE75-42D8-9E4B-B2A6B82009E8}" srcOrd="0" destOrd="0" presId="urn:microsoft.com/office/officeart/2024/3/layout/verticalVisualTextBlock1"/>
    <dgm:cxn modelId="{AF01F52B-737F-45B1-8530-3B5F02EC6751}" type="presParOf" srcId="{55DBF5E2-BE75-42D8-9E4B-B2A6B82009E8}" destId="{6B3C0734-E576-4F0F-B5B5-D2F5AED11040}" srcOrd="0" destOrd="0" presId="urn:microsoft.com/office/officeart/2024/3/layout/verticalVisualTextBlock1"/>
    <dgm:cxn modelId="{0C87A9CA-1A31-4A45-B5FB-18F45CA46F1D}" type="presParOf" srcId="{55DBF5E2-BE75-42D8-9E4B-B2A6B82009E8}" destId="{5C295926-A7A6-4AFA-A65B-642C2A430FD1}" srcOrd="1" destOrd="0" presId="urn:microsoft.com/office/officeart/2024/3/layout/verticalVisualTextBlock1"/>
    <dgm:cxn modelId="{B886CC20-E5B2-4000-A956-BA4B9E954B9C}" type="presParOf" srcId="{55DBF5E2-BE75-42D8-9E4B-B2A6B82009E8}" destId="{8762337A-01CB-442D-B50F-8D8B44818DA6}" srcOrd="2" destOrd="0" presId="urn:microsoft.com/office/officeart/2024/3/layout/verticalVisualTextBlock1"/>
    <dgm:cxn modelId="{39775F5B-6C81-4219-A082-A3E937C096F5}" type="presParOf" srcId="{80527C7A-8F2D-4BB4-BB7C-B7AE3B4B0BF0}" destId="{0666DAF5-1FA4-4B8A-9DEC-D2CBB5BA8F11}" srcOrd="1" destOrd="0" presId="urn:microsoft.com/office/officeart/2024/3/layout/verticalVisualTextBlock1"/>
    <dgm:cxn modelId="{D06661D8-7197-4A60-AF1B-C48B3753CB74}" type="presParOf" srcId="{80527C7A-8F2D-4BB4-BB7C-B7AE3B4B0BF0}" destId="{8A5F5081-AF23-44D9-A88E-E166172980F8}" srcOrd="2" destOrd="0" presId="urn:microsoft.com/office/officeart/2024/3/layout/verticalVisualTextBlock1"/>
    <dgm:cxn modelId="{1C649C6B-FD8A-4BA3-8A12-FD3C3E7CF38E}" type="presParOf" srcId="{8A5F5081-AF23-44D9-A88E-E166172980F8}" destId="{880D9E60-A402-4947-B17D-A02657281E02}" srcOrd="0" destOrd="0" presId="urn:microsoft.com/office/officeart/2024/3/layout/verticalVisualTextBlock1"/>
    <dgm:cxn modelId="{505A8412-FA8E-463D-91EF-991F6739580C}" type="presParOf" srcId="{8A5F5081-AF23-44D9-A88E-E166172980F8}" destId="{BCBCF450-54CE-4810-8446-2102046B35BB}" srcOrd="1" destOrd="0" presId="urn:microsoft.com/office/officeart/2024/3/layout/verticalVisualTextBlock1"/>
    <dgm:cxn modelId="{B372DD5F-DFF5-47AE-9035-913FEAB7E5D0}" type="presParOf" srcId="{8A5F5081-AF23-44D9-A88E-E166172980F8}" destId="{89024BCC-9AB5-4FB5-83B9-1F1349C4A193}" srcOrd="2" destOrd="0" presId="urn:microsoft.com/office/officeart/2024/3/layout/verticalVisualTextBlock1"/>
    <dgm:cxn modelId="{9B5D7554-44B1-4375-A351-96143F92D211}" type="presParOf" srcId="{80527C7A-8F2D-4BB4-BB7C-B7AE3B4B0BF0}" destId="{AC54E68D-0695-421F-835F-65575B1CAE16}" srcOrd="3" destOrd="0" presId="urn:microsoft.com/office/officeart/2024/3/layout/verticalVisualTextBlock1"/>
    <dgm:cxn modelId="{9367A175-D7D6-4C4B-9188-12D66F7CC0F4}" type="presParOf" srcId="{80527C7A-8F2D-4BB4-BB7C-B7AE3B4B0BF0}" destId="{4F4850DF-2B8D-42C8-8609-614CF2E493AC}" srcOrd="4" destOrd="0" presId="urn:microsoft.com/office/officeart/2024/3/layout/verticalVisualTextBlock1"/>
    <dgm:cxn modelId="{5B9AABB0-DE98-4995-A6D2-8D9682C53734}" type="presParOf" srcId="{4F4850DF-2B8D-42C8-8609-614CF2E493AC}" destId="{6126AE3D-3C80-4DB7-9617-93B59D826904}" srcOrd="0" destOrd="0" presId="urn:microsoft.com/office/officeart/2024/3/layout/verticalVisualTextBlock1"/>
    <dgm:cxn modelId="{D202E34F-4F6B-4E73-828F-7C44D6429266}" type="presParOf" srcId="{4F4850DF-2B8D-42C8-8609-614CF2E493AC}" destId="{26B49372-2D84-4E65-8581-69E4C5689270}" srcOrd="1" destOrd="0" presId="urn:microsoft.com/office/officeart/2024/3/layout/verticalVisualTextBlock1"/>
    <dgm:cxn modelId="{3A4AB094-5DEA-4B04-89B7-197EED1C194A}" type="presParOf" srcId="{4F4850DF-2B8D-42C8-8609-614CF2E493AC}" destId="{ED6B5B07-E558-4D29-9DE4-9F0B12A43C8E}"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1CDA5C-E10E-4E54-A41A-2D55153C0E9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1E6400A5-D3FF-4A0F-AC78-A8F1FEF9CF95}">
      <dgm:prSet/>
      <dgm:spPr/>
      <dgm:t>
        <a:bodyPr/>
        <a:lstStyle/>
        <a:p>
          <a:pPr>
            <a:lnSpc>
              <a:spcPct val="100000"/>
            </a:lnSpc>
            <a:defRPr b="1"/>
          </a:pPr>
          <a:r>
            <a:rPr lang="en-GB" b="0" dirty="0">
              <a:latin typeface="Arial" panose="020B0604020202020204" pitchFamily="34" charset="0"/>
              <a:cs typeface="Arial" panose="020B0604020202020204" pitchFamily="34" charset="0"/>
            </a:rPr>
            <a:t>Future of Authentication</a:t>
          </a:r>
          <a:endParaRPr lang="en-US" b="0" dirty="0">
            <a:latin typeface="Arial" panose="020B0604020202020204" pitchFamily="34" charset="0"/>
            <a:cs typeface="Arial" panose="020B0604020202020204" pitchFamily="34" charset="0"/>
          </a:endParaRPr>
        </a:p>
      </dgm:t>
    </dgm:pt>
    <dgm:pt modelId="{3528153B-F894-4667-B45B-97D52241BA38}" type="parTrans" cxnId="{38115BB1-522F-4277-9AAB-53736C78C9DD}">
      <dgm:prSet/>
      <dgm:spPr/>
      <dgm:t>
        <a:bodyPr/>
        <a:lstStyle/>
        <a:p>
          <a:endParaRPr lang="en-US"/>
        </a:p>
      </dgm:t>
    </dgm:pt>
    <dgm:pt modelId="{39E597AF-A1BA-477E-A178-949C0F0688CD}" type="sibTrans" cxnId="{38115BB1-522F-4277-9AAB-53736C78C9DD}">
      <dgm:prSet/>
      <dgm:spPr/>
      <dgm:t>
        <a:bodyPr/>
        <a:lstStyle/>
        <a:p>
          <a:pPr>
            <a:lnSpc>
              <a:spcPct val="100000"/>
            </a:lnSpc>
            <a:defRPr b="1"/>
          </a:pPr>
          <a:endParaRPr lang="en-US"/>
        </a:p>
      </dgm:t>
    </dgm:pt>
    <dgm:pt modelId="{B3414C94-DE2F-4230-93CF-210DCFC0DEC1}">
      <dgm:prSet custT="1"/>
      <dgm:spPr/>
      <dgm:t>
        <a:bodyPr/>
        <a:lstStyle/>
        <a:p>
          <a:pPr>
            <a:lnSpc>
              <a:spcPct val="100000"/>
            </a:lnSpc>
          </a:pPr>
          <a:r>
            <a:rPr lang="en-GB" sz="1800" b="0" dirty="0">
              <a:latin typeface="Arial" panose="020B0604020202020204" pitchFamily="34" charset="0"/>
              <a:cs typeface="Arial" panose="020B0604020202020204" pitchFamily="34" charset="0"/>
            </a:rPr>
            <a:t>Passkeys represent a significant advancement in secure authentication methods, overcoming the vulnerabilities of traditional passwords.</a:t>
          </a:r>
          <a:endParaRPr lang="en-US" sz="1800" b="0" dirty="0">
            <a:latin typeface="Arial" panose="020B0604020202020204" pitchFamily="34" charset="0"/>
            <a:cs typeface="Arial" panose="020B0604020202020204" pitchFamily="34" charset="0"/>
          </a:endParaRPr>
        </a:p>
      </dgm:t>
    </dgm:pt>
    <dgm:pt modelId="{B5F975BD-873D-46B7-AA9D-1F13DDDDAE24}" type="parTrans" cxnId="{0840404A-F24E-4AE4-94D7-36C376ECD631}">
      <dgm:prSet/>
      <dgm:spPr/>
      <dgm:t>
        <a:bodyPr/>
        <a:lstStyle/>
        <a:p>
          <a:endParaRPr lang="en-US"/>
        </a:p>
      </dgm:t>
    </dgm:pt>
    <dgm:pt modelId="{7B795114-1741-4B30-A042-960FEBC16F33}" type="sibTrans" cxnId="{0840404A-F24E-4AE4-94D7-36C376ECD631}">
      <dgm:prSet/>
      <dgm:spPr/>
      <dgm:t>
        <a:bodyPr/>
        <a:lstStyle/>
        <a:p>
          <a:endParaRPr lang="en-US"/>
        </a:p>
      </dgm:t>
    </dgm:pt>
    <dgm:pt modelId="{7EEA2AF8-7DA9-4295-8A8C-5AA9867F80D7}" type="pres">
      <dgm:prSet presAssocID="{D71CDA5C-E10E-4E54-A41A-2D55153C0E93}" presName="Name0" presStyleCnt="0">
        <dgm:presLayoutVars>
          <dgm:dir/>
          <dgm:resizeHandles val="exact"/>
        </dgm:presLayoutVars>
      </dgm:prSet>
      <dgm:spPr/>
    </dgm:pt>
    <dgm:pt modelId="{03E1C6DA-EE65-46F9-8FD9-1E9E0358FD57}" type="pres">
      <dgm:prSet presAssocID="{1E6400A5-D3FF-4A0F-AC78-A8F1FEF9CF95}" presName="compNode" presStyleCnt="0"/>
      <dgm:spPr/>
    </dgm:pt>
    <dgm:pt modelId="{722DF2D4-5C06-4BF2-8D41-E6FE41DFDD04}" type="pres">
      <dgm:prSet presAssocID="{1E6400A5-D3FF-4A0F-AC78-A8F1FEF9CF95}" presName="pictRect" presStyleLbl="revTx" presStyleIdx="0" presStyleCnt="2">
        <dgm:presLayoutVars>
          <dgm:chMax val="0"/>
          <dgm:bulletEnabled/>
        </dgm:presLayoutVars>
      </dgm:prSet>
      <dgm:spPr/>
    </dgm:pt>
    <dgm:pt modelId="{DED3FC3E-A064-41DC-920E-0B9453C24784}" type="pres">
      <dgm:prSet presAssocID="{1E6400A5-D3FF-4A0F-AC78-A8F1FEF9CF95}" presName="textRect" presStyleLbl="revTx" presStyleIdx="1" presStyleCnt="2">
        <dgm:presLayoutVars>
          <dgm:bulletEnabled/>
        </dgm:presLayoutVars>
      </dgm:prSet>
      <dgm:spPr/>
    </dgm:pt>
  </dgm:ptLst>
  <dgm:cxnLst>
    <dgm:cxn modelId="{DAB92E22-7BF9-4A0F-AFD2-DA0941323D1E}" type="presOf" srcId="{1E6400A5-D3FF-4A0F-AC78-A8F1FEF9CF95}" destId="{722DF2D4-5C06-4BF2-8D41-E6FE41DFDD04}" srcOrd="0" destOrd="0" presId="urn:microsoft.com/office/officeart/2024/3/layout/hArchList1"/>
    <dgm:cxn modelId="{0840404A-F24E-4AE4-94D7-36C376ECD631}" srcId="{1E6400A5-D3FF-4A0F-AC78-A8F1FEF9CF95}" destId="{B3414C94-DE2F-4230-93CF-210DCFC0DEC1}" srcOrd="0" destOrd="0" parTransId="{B5F975BD-873D-46B7-AA9D-1F13DDDDAE24}" sibTransId="{7B795114-1741-4B30-A042-960FEBC16F33}"/>
    <dgm:cxn modelId="{38115BB1-522F-4277-9AAB-53736C78C9DD}" srcId="{D71CDA5C-E10E-4E54-A41A-2D55153C0E93}" destId="{1E6400A5-D3FF-4A0F-AC78-A8F1FEF9CF95}" srcOrd="0" destOrd="0" parTransId="{3528153B-F894-4667-B45B-97D52241BA38}" sibTransId="{39E597AF-A1BA-477E-A178-949C0F0688CD}"/>
    <dgm:cxn modelId="{D79885B7-18C0-49A4-A699-84136C9323F6}" type="presOf" srcId="{B3414C94-DE2F-4230-93CF-210DCFC0DEC1}" destId="{DED3FC3E-A064-41DC-920E-0B9453C24784}" srcOrd="0" destOrd="0" presId="urn:microsoft.com/office/officeart/2024/3/layout/hArchList1"/>
    <dgm:cxn modelId="{F6698BE3-5D55-4F68-A42C-D12ECE5E542E}" type="presOf" srcId="{D71CDA5C-E10E-4E54-A41A-2D55153C0E93}" destId="{7EEA2AF8-7DA9-4295-8A8C-5AA9867F80D7}" srcOrd="0" destOrd="0" presId="urn:microsoft.com/office/officeart/2024/3/layout/hArchList1"/>
    <dgm:cxn modelId="{357CE600-74A5-492B-98B1-3A867C473192}" type="presParOf" srcId="{7EEA2AF8-7DA9-4295-8A8C-5AA9867F80D7}" destId="{03E1C6DA-EE65-46F9-8FD9-1E9E0358FD57}" srcOrd="0" destOrd="0" presId="urn:microsoft.com/office/officeart/2024/3/layout/hArchList1"/>
    <dgm:cxn modelId="{F3923FF2-991D-4A7B-A8DE-E9A4354030E1}" type="presParOf" srcId="{03E1C6DA-EE65-46F9-8FD9-1E9E0358FD57}" destId="{722DF2D4-5C06-4BF2-8D41-E6FE41DFDD04}" srcOrd="0" destOrd="0" presId="urn:microsoft.com/office/officeart/2024/3/layout/hArchList1"/>
    <dgm:cxn modelId="{419BE91C-DA0B-48C4-AF0A-F10986A07405}" type="presParOf" srcId="{03E1C6DA-EE65-46F9-8FD9-1E9E0358FD57}" destId="{DED3FC3E-A064-41DC-920E-0B9453C24784}"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C0734-E576-4F0F-B5B5-D2F5AED11040}">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9048" r="5947" b="-6"/>
          <a:stretch/>
        </a:blipFill>
        <a:ln>
          <a:noFill/>
        </a:ln>
        <a:effectLst/>
      </dsp:spPr>
      <dsp:style>
        <a:lnRef idx="0">
          <a:scrgbClr r="0" g="0" b="0"/>
        </a:lnRef>
        <a:fillRef idx="3">
          <a:scrgbClr r="0" g="0" b="0"/>
        </a:fillRef>
        <a:effectRef idx="2">
          <a:scrgbClr r="0" g="0" b="0"/>
        </a:effectRef>
        <a:fontRef idx="minor">
          <a:schemeClr val="lt1"/>
        </a:fontRef>
      </dsp:style>
    </dsp:sp>
    <dsp:sp modelId="{5C295926-A7A6-4AFA-A65B-642C2A430FD1}">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b="0" kern="1200" dirty="0">
              <a:latin typeface="Arial" panose="020B0604020202020204" pitchFamily="34" charset="0"/>
              <a:cs typeface="Arial" panose="020B0604020202020204" pitchFamily="34" charset="0"/>
            </a:rPr>
            <a:t>Definition of Phishing</a:t>
          </a:r>
        </a:p>
      </dsp:txBody>
      <dsp:txXfrm>
        <a:off x="1861599" y="0"/>
        <a:ext cx="5167674" cy="346182"/>
      </dsp:txXfrm>
    </dsp:sp>
    <dsp:sp modelId="{8762337A-01CB-442D-B50F-8D8B44818DA6}">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GB" sz="1800" b="0" kern="1200" dirty="0">
              <a:latin typeface="Arial" panose="020B0604020202020204" pitchFamily="34" charset="0"/>
              <a:cs typeface="Arial" panose="020B0604020202020204" pitchFamily="34" charset="0"/>
            </a:rPr>
            <a:t>Phishing attacks involve tricking users into revealing personal information by pretending to be trustworthy sources.</a:t>
          </a:r>
        </a:p>
      </dsp:txBody>
      <dsp:txXfrm>
        <a:off x="1861599" y="346182"/>
        <a:ext cx="5167674" cy="1335417"/>
      </dsp:txXfrm>
    </dsp:sp>
    <dsp:sp modelId="{880D9E60-A402-4947-B17D-A02657281E02}">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2844" r="8650" b="-8"/>
          <a:stretch/>
        </a:blipFill>
        <a:ln>
          <a:noFill/>
        </a:ln>
        <a:effectLst/>
      </dsp:spPr>
      <dsp:style>
        <a:lnRef idx="0">
          <a:scrgbClr r="0" g="0" b="0"/>
        </a:lnRef>
        <a:fillRef idx="3">
          <a:scrgbClr r="0" g="0" b="0"/>
        </a:fillRef>
        <a:effectRef idx="2">
          <a:scrgbClr r="0" g="0" b="0"/>
        </a:effectRef>
        <a:fontRef idx="minor">
          <a:schemeClr val="lt1"/>
        </a:fontRef>
      </dsp:style>
    </dsp:sp>
    <dsp:sp modelId="{BCBCF450-54CE-4810-8446-2102046B35BB}">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b="0" kern="1200" dirty="0">
              <a:latin typeface="Arial" panose="020B0604020202020204" pitchFamily="34" charset="0"/>
              <a:cs typeface="Arial" panose="020B0604020202020204" pitchFamily="34" charset="0"/>
            </a:rPr>
            <a:t>Common Delivery Methods</a:t>
          </a:r>
        </a:p>
      </dsp:txBody>
      <dsp:txXfrm>
        <a:off x="1861599" y="1816127"/>
        <a:ext cx="5167674" cy="346182"/>
      </dsp:txXfrm>
    </dsp:sp>
    <dsp:sp modelId="{89024BCC-9AB5-4FB5-83B9-1F1349C4A193}">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GB" sz="1800" b="0" kern="1200" dirty="0">
              <a:latin typeface="Arial" panose="020B0604020202020204" pitchFamily="34" charset="0"/>
              <a:cs typeface="Arial" panose="020B0604020202020204" pitchFamily="34" charset="0"/>
            </a:rPr>
            <a:t>Phishing attacks frequently occur through deceptive emails or fake websites to lure unsuspecting victims.</a:t>
          </a:r>
        </a:p>
      </dsp:txBody>
      <dsp:txXfrm>
        <a:off x="1861599" y="2162310"/>
        <a:ext cx="5167674" cy="1335417"/>
      </dsp:txXfrm>
    </dsp:sp>
    <dsp:sp modelId="{6126AE3D-3C80-4DB7-9617-93B59D826904}">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8365" r="14884" b="-2"/>
          <a:stretch/>
        </a:blipFill>
        <a:ln>
          <a:noFill/>
        </a:ln>
        <a:effectLst/>
      </dsp:spPr>
      <dsp:style>
        <a:lnRef idx="0">
          <a:scrgbClr r="0" g="0" b="0"/>
        </a:lnRef>
        <a:fillRef idx="3">
          <a:scrgbClr r="0" g="0" b="0"/>
        </a:fillRef>
        <a:effectRef idx="2">
          <a:scrgbClr r="0" g="0" b="0"/>
        </a:effectRef>
        <a:fontRef idx="minor">
          <a:schemeClr val="lt1"/>
        </a:fontRef>
      </dsp:style>
    </dsp:sp>
    <dsp:sp modelId="{26B49372-2D84-4E65-8581-69E4C5689270}">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b="0" kern="1200" dirty="0">
              <a:latin typeface="Arial" panose="020B0604020202020204" pitchFamily="34" charset="0"/>
              <a:cs typeface="Arial" panose="020B0604020202020204" pitchFamily="34" charset="0"/>
            </a:rPr>
            <a:t>Targeted Victims</a:t>
          </a:r>
        </a:p>
      </dsp:txBody>
      <dsp:txXfrm>
        <a:off x="1861599" y="3632255"/>
        <a:ext cx="5167674" cy="346182"/>
      </dsp:txXfrm>
    </dsp:sp>
    <dsp:sp modelId="{ED6B5B07-E558-4D29-9DE4-9F0B12A43C8E}">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GB" sz="1800" b="0" kern="1200" dirty="0">
              <a:latin typeface="Arial" panose="020B0604020202020204" pitchFamily="34" charset="0"/>
              <a:cs typeface="Arial" panose="020B0604020202020204" pitchFamily="34" charset="0"/>
            </a:rPr>
            <a:t>Phishing attacks primarily target unsuspecting users, exploiting their trust and lack of awareness.</a:t>
          </a:r>
        </a:p>
      </dsp:txBody>
      <dsp:txXfrm>
        <a:off x="1861599" y="3978438"/>
        <a:ext cx="5167674" cy="1335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DF2D4-5C06-4BF2-8D41-E6FE41DFDD04}">
      <dsp:nvSpPr>
        <dsp:cNvPr id="0" name=""/>
        <dsp:cNvSpPr/>
      </dsp:nvSpPr>
      <dsp:spPr>
        <a:xfrm>
          <a:off x="0" y="0"/>
          <a:ext cx="5147111" cy="36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b="0" kern="1200" dirty="0">
              <a:latin typeface="Arial" panose="020B0604020202020204" pitchFamily="34" charset="0"/>
              <a:cs typeface="Arial" panose="020B0604020202020204" pitchFamily="34" charset="0"/>
            </a:rPr>
            <a:t>Future of Authentication</a:t>
          </a:r>
          <a:endParaRPr lang="en-US" sz="1800" b="0" kern="1200" dirty="0">
            <a:latin typeface="Arial" panose="020B0604020202020204" pitchFamily="34" charset="0"/>
            <a:cs typeface="Arial" panose="020B0604020202020204" pitchFamily="34" charset="0"/>
          </a:endParaRPr>
        </a:p>
      </dsp:txBody>
      <dsp:txXfrm>
        <a:off x="0" y="0"/>
        <a:ext cx="5147111" cy="364421"/>
      </dsp:txXfrm>
    </dsp:sp>
    <dsp:sp modelId="{DED3FC3E-A064-41DC-920E-0B9453C24784}">
      <dsp:nvSpPr>
        <dsp:cNvPr id="0" name=""/>
        <dsp:cNvSpPr/>
      </dsp:nvSpPr>
      <dsp:spPr>
        <a:xfrm>
          <a:off x="0" y="364421"/>
          <a:ext cx="5147111" cy="215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GB" sz="1800" b="0" kern="1200" dirty="0">
              <a:latin typeface="Arial" panose="020B0604020202020204" pitchFamily="34" charset="0"/>
              <a:cs typeface="Arial" panose="020B0604020202020204" pitchFamily="34" charset="0"/>
            </a:rPr>
            <a:t>Passkeys represent a significant advancement in secure authentication methods, overcoming the vulnerabilities of traditional passwords.</a:t>
          </a:r>
          <a:endParaRPr lang="en-US" sz="1800" b="0" kern="1200" dirty="0">
            <a:latin typeface="Arial" panose="020B0604020202020204" pitchFamily="34" charset="0"/>
            <a:cs typeface="Arial" panose="020B0604020202020204" pitchFamily="34" charset="0"/>
          </a:endParaRPr>
        </a:p>
      </dsp:txBody>
      <dsp:txXfrm>
        <a:off x="0" y="364421"/>
        <a:ext cx="5147111" cy="2150178"/>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3A5E79-B98E-4569-8671-E25BCA06C674}" type="datetimeFigureOut">
              <a:rPr lang="en-GB" smtClean="0"/>
              <a:t>16/03/2025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F4356-493D-4367-B6E4-338D3036976C}" type="slidenum">
              <a:rPr lang="en-GB" smtClean="0"/>
              <a:t>‹#›</a:t>
            </a:fld>
            <a:endParaRPr lang="en-GB"/>
          </a:p>
        </p:txBody>
      </p:sp>
    </p:spTree>
    <p:extLst>
      <p:ext uri="{BB962C8B-B14F-4D97-AF65-F5344CB8AC3E}">
        <p14:creationId xmlns:p14="http://schemas.microsoft.com/office/powerpoint/2010/main" val="2661363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navigate the digital landscape, ensuring secure authentication is crucial. This presentation will explore passkeys, a modern solution designed to enhance security and eliminate vulnerabilities associated with traditional passwords.</a:t>
            </a:r>
          </a:p>
          <a:p>
            <a:endParaRPr lang="en-GB" dirty="0"/>
          </a:p>
          <a:p>
            <a:r>
              <a:rPr lang="en-GB" dirty="0"/>
              <a:t>What do we mean by Authentication? </a:t>
            </a:r>
            <a:r>
              <a:rPr lang="en-GB" b="0" i="0" dirty="0">
                <a:solidFill>
                  <a:srgbClr val="1F1F1F"/>
                </a:solidFill>
                <a:effectLst/>
                <a:latin typeface="Arial" panose="020B0604020202020204" pitchFamily="34" charset="0"/>
              </a:rPr>
              <a:t>The process or action of verifying the identity of a user or process.</a:t>
            </a:r>
            <a:r>
              <a:rPr lang="en-GB" dirty="0"/>
              <a:t>
</a:t>
            </a:r>
          </a:p>
        </p:txBody>
      </p:sp>
      <p:sp>
        <p:nvSpPr>
          <p:cNvPr id="4" name="Slide Number Placeholder 3"/>
          <p:cNvSpPr>
            <a:spLocks noGrp="1"/>
          </p:cNvSpPr>
          <p:nvPr>
            <p:ph type="sldNum" sz="quarter" idx="5"/>
          </p:nvPr>
        </p:nvSpPr>
        <p:spPr/>
        <p:txBody>
          <a:bodyPr/>
          <a:lstStyle/>
          <a:p>
            <a:fld id="{A4B757F8-DD5E-4046-9807-14876EC07478}" type="slidenum">
              <a:rPr lang="en-GB" smtClean="0"/>
              <a:t>1</a:t>
            </a:fld>
            <a:endParaRPr lang="en-GB"/>
          </a:p>
        </p:txBody>
      </p:sp>
    </p:spTree>
    <p:extLst>
      <p:ext uri="{BB962C8B-B14F-4D97-AF65-F5344CB8AC3E}">
        <p14:creationId xmlns:p14="http://schemas.microsoft.com/office/powerpoint/2010/main" val="874083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start with the weaknesses of traditional passwords and the statistics surrounding password breaches. Followed by an introduction to passkeys, defining what they are and how they function. Next, we will discuss how passkeys tackle phishing attacks and conclude with the process of implementing them along with future trends in authentication technology.</a:t>
            </a:r>
          </a:p>
        </p:txBody>
      </p:sp>
      <p:sp>
        <p:nvSpPr>
          <p:cNvPr id="4" name="Slide Number Placeholder 3"/>
          <p:cNvSpPr>
            <a:spLocks noGrp="1"/>
          </p:cNvSpPr>
          <p:nvPr>
            <p:ph type="sldNum" sz="quarter" idx="5"/>
          </p:nvPr>
        </p:nvSpPr>
        <p:spPr/>
        <p:txBody>
          <a:bodyPr/>
          <a:lstStyle/>
          <a:p>
            <a:fld id="{A4B757F8-DD5E-4046-9807-14876EC07478}" type="slidenum">
              <a:rPr lang="en-GB" smtClean="0"/>
              <a:t>2</a:t>
            </a:fld>
            <a:endParaRPr lang="en-GB"/>
          </a:p>
        </p:txBody>
      </p:sp>
    </p:spTree>
    <p:extLst>
      <p:ext uri="{BB962C8B-B14F-4D97-AF65-F5344CB8AC3E}">
        <p14:creationId xmlns:p14="http://schemas.microsoft.com/office/powerpoint/2010/main" val="1996495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Despite being a longstanding method of authentication, traditional passwords come with numerous vulnerabilities that can compromise security. Understanding these weaknesses is essential for improving authentication methods.</a:t>
            </a:r>
          </a:p>
        </p:txBody>
      </p:sp>
      <p:sp>
        <p:nvSpPr>
          <p:cNvPr id="4" name="Slide Number Placeholder 3"/>
          <p:cNvSpPr>
            <a:spLocks noGrp="1"/>
          </p:cNvSpPr>
          <p:nvPr>
            <p:ph type="sldNum" sz="quarter" idx="5"/>
          </p:nvPr>
        </p:nvSpPr>
        <p:spPr/>
        <p:txBody>
          <a:bodyPr/>
          <a:lstStyle/>
          <a:p>
            <a:fld id="{A4B757F8-DD5E-4046-9807-14876EC07478}" type="slidenum">
              <a:rPr lang="en-GB" smtClean="0"/>
              <a:t>3</a:t>
            </a:fld>
            <a:endParaRPr lang="en-GB"/>
          </a:p>
        </p:txBody>
      </p:sp>
    </p:spTree>
    <p:extLst>
      <p:ext uri="{BB962C8B-B14F-4D97-AF65-F5344CB8AC3E}">
        <p14:creationId xmlns:p14="http://schemas.microsoft.com/office/powerpoint/2010/main" val="1409839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E3F59-BEC9-F6A7-698C-20B13D349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D4EF23-1674-FA54-68CF-E23238F9E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5DED5-0103-F423-D6C2-74A4A85ECCAD}"/>
              </a:ext>
            </a:extLst>
          </p:cNvPr>
          <p:cNvSpPr>
            <a:spLocks noGrp="1"/>
          </p:cNvSpPr>
          <p:nvPr>
            <p:ph type="body" idx="1"/>
          </p:nvPr>
        </p:nvSpPr>
        <p:spPr/>
        <p:txBody>
          <a:bodyPr/>
          <a:lstStyle/>
          <a:p>
            <a:r>
              <a:rPr lang="en-GB"/>
              <a:t>Common vulnerabilities include weak passwords, reuse of passwords across multiple accounts, and the tendency to choose easily guessable passwords. These practices make accounts susceptible to unauthorized access.</a:t>
            </a:r>
          </a:p>
        </p:txBody>
      </p:sp>
      <p:sp>
        <p:nvSpPr>
          <p:cNvPr id="4" name="Slide Number Placeholder 3">
            <a:extLst>
              <a:ext uri="{FF2B5EF4-FFF2-40B4-BE49-F238E27FC236}">
                <a16:creationId xmlns:a16="http://schemas.microsoft.com/office/drawing/2014/main" id="{025C9F56-B81B-DDC7-14E9-EBF6C20E5369}"/>
              </a:ext>
            </a:extLst>
          </p:cNvPr>
          <p:cNvSpPr>
            <a:spLocks noGrp="1"/>
          </p:cNvSpPr>
          <p:nvPr>
            <p:ph type="sldNum" sz="quarter" idx="5"/>
          </p:nvPr>
        </p:nvSpPr>
        <p:spPr/>
        <p:txBody>
          <a:bodyPr/>
          <a:lstStyle/>
          <a:p>
            <a:fld id="{A4B757F8-DD5E-4046-9807-14876EC07478}" type="slidenum">
              <a:rPr lang="en-GB" smtClean="0"/>
              <a:t>4</a:t>
            </a:fld>
            <a:endParaRPr lang="en-GB"/>
          </a:p>
        </p:txBody>
      </p:sp>
    </p:spTree>
    <p:extLst>
      <p:ext uri="{BB962C8B-B14F-4D97-AF65-F5344CB8AC3E}">
        <p14:creationId xmlns:p14="http://schemas.microsoft.com/office/powerpoint/2010/main" val="3589421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Common Password Problems</a:t>
            </a:r>
          </a:p>
          <a:p>
            <a:endParaRPr lang="en-GB" dirty="0"/>
          </a:p>
          <a:p>
            <a:r>
              <a:rPr lang="en-GB" dirty="0"/>
              <a:t>Brute Force Attack</a:t>
            </a:r>
          </a:p>
          <a:p>
            <a:r>
              <a:rPr lang="en-GB" dirty="0"/>
              <a:t>Man in the Middle Attack</a:t>
            </a:r>
          </a:p>
          <a:p>
            <a:r>
              <a:rPr lang="en-GB" dirty="0"/>
              <a:t>Phishing Attack</a:t>
            </a:r>
          </a:p>
          <a:p>
            <a:r>
              <a:rPr lang="en-GB" dirty="0"/>
              <a:t>SQL Injection Attack.</a:t>
            </a:r>
          </a:p>
        </p:txBody>
      </p:sp>
      <p:sp>
        <p:nvSpPr>
          <p:cNvPr id="4" name="Slide Number Placeholder 3"/>
          <p:cNvSpPr>
            <a:spLocks noGrp="1"/>
          </p:cNvSpPr>
          <p:nvPr>
            <p:ph type="sldNum" sz="quarter" idx="5"/>
          </p:nvPr>
        </p:nvSpPr>
        <p:spPr/>
        <p:txBody>
          <a:bodyPr/>
          <a:lstStyle/>
          <a:p>
            <a:fld id="{A4B757F8-DD5E-4046-9807-14876EC07478}" type="slidenum">
              <a:rPr lang="en-GB" smtClean="0"/>
              <a:t>5</a:t>
            </a:fld>
            <a:endParaRPr lang="en-GB"/>
          </a:p>
        </p:txBody>
      </p:sp>
    </p:spTree>
    <p:extLst>
      <p:ext uri="{BB962C8B-B14F-4D97-AF65-F5344CB8AC3E}">
        <p14:creationId xmlns:p14="http://schemas.microsoft.com/office/powerpoint/2010/main" val="766067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Managing multiple passwords is a significant challenge for users. Many resort to insecure practices, such as writing passwords down or using simple variations, which can lead to breaches.</a:t>
            </a:r>
          </a:p>
        </p:txBody>
      </p:sp>
      <p:sp>
        <p:nvSpPr>
          <p:cNvPr id="4" name="Slide Number Placeholder 3"/>
          <p:cNvSpPr>
            <a:spLocks noGrp="1"/>
          </p:cNvSpPr>
          <p:nvPr>
            <p:ph type="sldNum" sz="quarter" idx="5"/>
          </p:nvPr>
        </p:nvSpPr>
        <p:spPr/>
        <p:txBody>
          <a:bodyPr/>
          <a:lstStyle/>
          <a:p>
            <a:fld id="{A4B757F8-DD5E-4046-9807-14876EC07478}" type="slidenum">
              <a:rPr lang="en-GB" smtClean="0"/>
              <a:t>6</a:t>
            </a:fld>
            <a:endParaRPr lang="en-GB"/>
          </a:p>
        </p:txBody>
      </p:sp>
    </p:spTree>
    <p:extLst>
      <p:ext uri="{BB962C8B-B14F-4D97-AF65-F5344CB8AC3E}">
        <p14:creationId xmlns:p14="http://schemas.microsoft.com/office/powerpoint/2010/main" val="2292871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Statistics reveal alarming trends: millions of accounts are compromised each year due to weak or stolen passwords. This highlights the urgent need for more secure authentication methods like passkeys.</a:t>
            </a:r>
          </a:p>
        </p:txBody>
      </p:sp>
      <p:sp>
        <p:nvSpPr>
          <p:cNvPr id="4" name="Slide Number Placeholder 3"/>
          <p:cNvSpPr>
            <a:spLocks noGrp="1"/>
          </p:cNvSpPr>
          <p:nvPr>
            <p:ph type="sldNum" sz="quarter" idx="5"/>
          </p:nvPr>
        </p:nvSpPr>
        <p:spPr/>
        <p:txBody>
          <a:bodyPr/>
          <a:lstStyle/>
          <a:p>
            <a:fld id="{A4B757F8-DD5E-4046-9807-14876EC07478}" type="slidenum">
              <a:rPr lang="en-GB" smtClean="0"/>
              <a:t>7</a:t>
            </a:fld>
            <a:endParaRPr lang="en-GB"/>
          </a:p>
        </p:txBody>
      </p:sp>
    </p:spTree>
    <p:extLst>
      <p:ext uri="{BB962C8B-B14F-4D97-AF65-F5344CB8AC3E}">
        <p14:creationId xmlns:p14="http://schemas.microsoft.com/office/powerpoint/2010/main" val="3270846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Passkeys represent a new paradigm in secure authentication, moving beyond traditional passwords. They offer a more secure and user-friendly way to access accounts and services in today's digital world.</a:t>
            </a:r>
          </a:p>
        </p:txBody>
      </p:sp>
      <p:sp>
        <p:nvSpPr>
          <p:cNvPr id="4" name="Slide Number Placeholder 3"/>
          <p:cNvSpPr>
            <a:spLocks noGrp="1"/>
          </p:cNvSpPr>
          <p:nvPr>
            <p:ph type="sldNum" sz="quarter" idx="5"/>
          </p:nvPr>
        </p:nvSpPr>
        <p:spPr/>
        <p:txBody>
          <a:bodyPr/>
          <a:lstStyle/>
          <a:p>
            <a:fld id="{A4B757F8-DD5E-4046-9807-14876EC07478}" type="slidenum">
              <a:rPr lang="en-GB" smtClean="0"/>
              <a:t>8</a:t>
            </a:fld>
            <a:endParaRPr lang="en-GB"/>
          </a:p>
        </p:txBody>
      </p:sp>
    </p:spTree>
    <p:extLst>
      <p:ext uri="{BB962C8B-B14F-4D97-AF65-F5344CB8AC3E}">
        <p14:creationId xmlns:p14="http://schemas.microsoft.com/office/powerpoint/2010/main" val="2824333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DB88E-71BD-6B4E-87AC-54DB84B50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4E03A-F91D-636B-11C9-956CFABBE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C530F-96E1-0E6F-357D-24ABEE8E1AEC}"/>
              </a:ext>
            </a:extLst>
          </p:cNvPr>
          <p:cNvSpPr>
            <a:spLocks noGrp="1"/>
          </p:cNvSpPr>
          <p:nvPr>
            <p:ph type="body" idx="1"/>
          </p:nvPr>
        </p:nvSpPr>
        <p:spPr/>
        <p:txBody>
          <a:bodyPr/>
          <a:lstStyle/>
          <a:p>
            <a:r>
              <a:rPr lang="en-GB" dirty="0"/>
              <a:t>The Fido Alliance:  </a:t>
            </a:r>
            <a:r>
              <a:rPr lang="en-GB" dirty="0" err="1"/>
              <a:t>Mocrosoft</a:t>
            </a:r>
            <a:r>
              <a:rPr lang="en-GB" dirty="0"/>
              <a:t>, Apple, Google, Amazon, Visa, Mastercard, Password Managers (Dashlane, LastPass, 1 Password, keeper Security, </a:t>
            </a:r>
            <a:r>
              <a:rPr lang="en-GB" dirty="0" err="1"/>
              <a:t>Bitwarden</a:t>
            </a:r>
            <a:r>
              <a:rPr lang="en-GB" dirty="0"/>
              <a:t> and </a:t>
            </a:r>
            <a:r>
              <a:rPr lang="en-GB" dirty="0" err="1"/>
              <a:t>Enpass</a:t>
            </a:r>
            <a:r>
              <a:rPr lang="en-GB" dirty="0"/>
              <a:t> Technologies) and a whole host of others.</a:t>
            </a:r>
          </a:p>
        </p:txBody>
      </p:sp>
      <p:sp>
        <p:nvSpPr>
          <p:cNvPr id="4" name="Slide Number Placeholder 3">
            <a:extLst>
              <a:ext uri="{FF2B5EF4-FFF2-40B4-BE49-F238E27FC236}">
                <a16:creationId xmlns:a16="http://schemas.microsoft.com/office/drawing/2014/main" id="{6EB9FEAD-3748-6A65-4644-7304E719F944}"/>
              </a:ext>
            </a:extLst>
          </p:cNvPr>
          <p:cNvSpPr>
            <a:spLocks noGrp="1"/>
          </p:cNvSpPr>
          <p:nvPr>
            <p:ph type="sldNum" sz="quarter" idx="5"/>
          </p:nvPr>
        </p:nvSpPr>
        <p:spPr/>
        <p:txBody>
          <a:bodyPr/>
          <a:lstStyle/>
          <a:p>
            <a:fld id="{A4B757F8-DD5E-4046-9807-14876EC07478}" type="slidenum">
              <a:rPr lang="en-GB" smtClean="0"/>
              <a:t>9</a:t>
            </a:fld>
            <a:endParaRPr lang="en-GB"/>
          </a:p>
        </p:txBody>
      </p:sp>
    </p:spTree>
    <p:extLst>
      <p:ext uri="{BB962C8B-B14F-4D97-AF65-F5344CB8AC3E}">
        <p14:creationId xmlns:p14="http://schemas.microsoft.com/office/powerpoint/2010/main" val="1874896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benefits of passkeys include enhanced security against phishing and brute-force attacks, improved user experience, and reduced reliance on password management. This shift can significantly lower the risks associated with online authentication.</a:t>
            </a:r>
          </a:p>
        </p:txBody>
      </p:sp>
      <p:sp>
        <p:nvSpPr>
          <p:cNvPr id="4" name="Slide Number Placeholder 3"/>
          <p:cNvSpPr>
            <a:spLocks noGrp="1"/>
          </p:cNvSpPr>
          <p:nvPr>
            <p:ph type="sldNum" sz="quarter" idx="5"/>
          </p:nvPr>
        </p:nvSpPr>
        <p:spPr/>
        <p:txBody>
          <a:bodyPr/>
          <a:lstStyle/>
          <a:p>
            <a:fld id="{A4B757F8-DD5E-4046-9807-14876EC07478}" type="slidenum">
              <a:rPr lang="en-GB" smtClean="0"/>
              <a:t>10</a:t>
            </a:fld>
            <a:endParaRPr lang="en-GB"/>
          </a:p>
        </p:txBody>
      </p:sp>
    </p:spTree>
    <p:extLst>
      <p:ext uri="{BB962C8B-B14F-4D97-AF65-F5344CB8AC3E}">
        <p14:creationId xmlns:p14="http://schemas.microsoft.com/office/powerpoint/2010/main" val="3775288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Passkeys are cryptographic keys that replace traditional passwords. Instead of remembering multiple passwords, users can authenticate using a unique key stored securely on their devices.  Modern devices have the TPM Trusted Platform Module or can use secure dongles; </a:t>
            </a:r>
            <a:r>
              <a:rPr lang="en-GB" dirty="0" err="1"/>
              <a:t>Yubikey</a:t>
            </a:r>
            <a:r>
              <a:rPr lang="en-GB" dirty="0"/>
              <a:t> etc.</a:t>
            </a:r>
          </a:p>
        </p:txBody>
      </p:sp>
      <p:sp>
        <p:nvSpPr>
          <p:cNvPr id="4" name="Slide Number Placeholder 3"/>
          <p:cNvSpPr>
            <a:spLocks noGrp="1"/>
          </p:cNvSpPr>
          <p:nvPr>
            <p:ph type="sldNum" sz="quarter" idx="5"/>
          </p:nvPr>
        </p:nvSpPr>
        <p:spPr/>
        <p:txBody>
          <a:bodyPr/>
          <a:lstStyle/>
          <a:p>
            <a:fld id="{A4B757F8-DD5E-4046-9807-14876EC07478}" type="slidenum">
              <a:rPr lang="en-GB" smtClean="0"/>
              <a:t>11</a:t>
            </a:fld>
            <a:endParaRPr lang="en-GB"/>
          </a:p>
        </p:txBody>
      </p:sp>
    </p:spTree>
    <p:extLst>
      <p:ext uri="{BB962C8B-B14F-4D97-AF65-F5344CB8AC3E}">
        <p14:creationId xmlns:p14="http://schemas.microsoft.com/office/powerpoint/2010/main" val="2333127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Passkeys utilize public key cryptography, where a private key is stored on the user's device and a public key is stored on the server. This method ensures that even if attackers breach the server, they cannot access user credentials.</a:t>
            </a:r>
          </a:p>
        </p:txBody>
      </p:sp>
      <p:sp>
        <p:nvSpPr>
          <p:cNvPr id="4" name="Slide Number Placeholder 3"/>
          <p:cNvSpPr>
            <a:spLocks noGrp="1"/>
          </p:cNvSpPr>
          <p:nvPr>
            <p:ph type="sldNum" sz="quarter" idx="5"/>
          </p:nvPr>
        </p:nvSpPr>
        <p:spPr/>
        <p:txBody>
          <a:bodyPr/>
          <a:lstStyle/>
          <a:p>
            <a:fld id="{A4B757F8-DD5E-4046-9807-14876EC07478}" type="slidenum">
              <a:rPr lang="en-GB" smtClean="0"/>
              <a:t>12</a:t>
            </a:fld>
            <a:endParaRPr lang="en-GB"/>
          </a:p>
        </p:txBody>
      </p:sp>
    </p:spTree>
    <p:extLst>
      <p:ext uri="{BB962C8B-B14F-4D97-AF65-F5344CB8AC3E}">
        <p14:creationId xmlns:p14="http://schemas.microsoft.com/office/powerpoint/2010/main" val="484708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C9A9-E0AE-B258-1F8C-0A54971AB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D4722-3D6E-B0C0-0E92-C7042251B0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72646-3214-AB0B-9510-6F09472F1778}"/>
              </a:ext>
            </a:extLst>
          </p:cNvPr>
          <p:cNvSpPr>
            <a:spLocks noGrp="1"/>
          </p:cNvSpPr>
          <p:nvPr>
            <p:ph type="body" idx="1"/>
          </p:nvPr>
        </p:nvSpPr>
        <p:spPr/>
        <p:txBody>
          <a:bodyPr/>
          <a:lstStyle/>
          <a:p>
            <a:r>
              <a:rPr lang="en-GB" dirty="0"/>
              <a:t>Passkeys utilize public key cryptography, where a private key is stored on the user's device and a public key is stored on the server. This method ensures that even if attackers breach the server, they cannot access user credentials.</a:t>
            </a:r>
          </a:p>
          <a:p>
            <a:endParaRPr lang="en-GB" dirty="0"/>
          </a:p>
          <a:p>
            <a:r>
              <a:rPr lang="en-GB" dirty="0"/>
              <a:t>The Public key is stored on the website server you are trying to access.  For the Private key you need an authenticator:  Be that biometrics, a PIN code, a Password Manager or a hardware device like a </a:t>
            </a:r>
            <a:r>
              <a:rPr lang="en-GB" dirty="0" err="1"/>
              <a:t>Yubikey</a:t>
            </a:r>
            <a:endParaRPr lang="en-GB" dirty="0"/>
          </a:p>
        </p:txBody>
      </p:sp>
      <p:sp>
        <p:nvSpPr>
          <p:cNvPr id="4" name="Slide Number Placeholder 3">
            <a:extLst>
              <a:ext uri="{FF2B5EF4-FFF2-40B4-BE49-F238E27FC236}">
                <a16:creationId xmlns:a16="http://schemas.microsoft.com/office/drawing/2014/main" id="{2FA79A8A-137E-AF5B-22FA-D36C4A0F6DE1}"/>
              </a:ext>
            </a:extLst>
          </p:cNvPr>
          <p:cNvSpPr>
            <a:spLocks noGrp="1"/>
          </p:cNvSpPr>
          <p:nvPr>
            <p:ph type="sldNum" sz="quarter" idx="5"/>
          </p:nvPr>
        </p:nvSpPr>
        <p:spPr/>
        <p:txBody>
          <a:bodyPr/>
          <a:lstStyle/>
          <a:p>
            <a:fld id="{A4B757F8-DD5E-4046-9807-14876EC07478}" type="slidenum">
              <a:rPr lang="en-GB" smtClean="0"/>
              <a:t>13</a:t>
            </a:fld>
            <a:endParaRPr lang="en-GB"/>
          </a:p>
        </p:txBody>
      </p:sp>
    </p:spTree>
    <p:extLst>
      <p:ext uri="{BB962C8B-B14F-4D97-AF65-F5344CB8AC3E}">
        <p14:creationId xmlns:p14="http://schemas.microsoft.com/office/powerpoint/2010/main" val="570550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804C7-C422-48EF-C474-9C39B8464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53DA0-4C00-4FC5-409C-8CF1DE477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2289F7-F926-5729-CE20-BEC5F3480BDC}"/>
              </a:ext>
            </a:extLst>
          </p:cNvPr>
          <p:cNvSpPr>
            <a:spLocks noGrp="1"/>
          </p:cNvSpPr>
          <p:nvPr>
            <p:ph type="body" idx="1"/>
          </p:nvPr>
        </p:nvSpPr>
        <p:spPr/>
        <p:txBody>
          <a:bodyPr/>
          <a:lstStyle/>
          <a:p>
            <a:r>
              <a:rPr lang="en-GB" dirty="0"/>
              <a:t>When your device signs the challenge from the server, it sends back the following data for verification:</a:t>
            </a:r>
          </a:p>
          <a:p>
            <a:pPr>
              <a:buFont typeface="+mj-lt"/>
              <a:buAutoNum type="arabicPeriod"/>
            </a:pPr>
            <a:r>
              <a:rPr lang="en-GB" b="1" dirty="0"/>
              <a:t>The Signed Challenge</a:t>
            </a:r>
            <a:r>
              <a:rPr lang="en-GB" dirty="0"/>
              <a:t>: This is the original challenge data (sent by the server) that has been cryptographically signed using your private key. The signature proves that your device, which holds the private key, processed the challenge.</a:t>
            </a:r>
          </a:p>
          <a:p>
            <a:pPr>
              <a:buFont typeface="+mj-lt"/>
              <a:buAutoNum type="arabicPeriod"/>
            </a:pPr>
            <a:r>
              <a:rPr lang="en-GB" b="1" dirty="0"/>
              <a:t>Public Key Information</a:t>
            </a:r>
            <a:r>
              <a:rPr lang="en-GB" dirty="0"/>
              <a:t>: While the server already has your public key stored, the response might sometimes include an identifier to associate the signature with the correct public key on the server.</a:t>
            </a:r>
          </a:p>
          <a:p>
            <a:pPr>
              <a:buFont typeface="+mj-lt"/>
              <a:buAutoNum type="arabicPeriod"/>
            </a:pPr>
            <a:r>
              <a:rPr lang="en-GB" b="1" dirty="0"/>
              <a:t>Any Protocol-Specific Metadata</a:t>
            </a:r>
            <a:r>
              <a:rPr lang="en-GB" dirty="0"/>
              <a:t>: Some authentication protocols include additional metadata to ensure secure and consistent verification. This can vary based on the implementation.</a:t>
            </a:r>
          </a:p>
          <a:p>
            <a:r>
              <a:rPr lang="en-GB" dirty="0"/>
              <a:t>The server then uses your </a:t>
            </a:r>
            <a:r>
              <a:rPr lang="en-GB" b="1" dirty="0"/>
              <a:t>public key</a:t>
            </a:r>
            <a:r>
              <a:rPr lang="en-GB" dirty="0"/>
              <a:t> to verify the signature. It essentially checks:</a:t>
            </a:r>
          </a:p>
          <a:p>
            <a:pPr>
              <a:buFont typeface="Arial" panose="020B0604020202020204" pitchFamily="34" charset="0"/>
              <a:buChar char="•"/>
            </a:pPr>
            <a:r>
              <a:rPr lang="en-GB" dirty="0"/>
              <a:t>That the signature matches the challenge data it sent earlier.</a:t>
            </a:r>
          </a:p>
          <a:p>
            <a:pPr>
              <a:buFont typeface="Arial" panose="020B0604020202020204" pitchFamily="34" charset="0"/>
              <a:buChar char="•"/>
            </a:pPr>
            <a:r>
              <a:rPr lang="en-GB" dirty="0"/>
              <a:t>That the signature was indeed created using the private key corresponding to your stored public key.</a:t>
            </a:r>
          </a:p>
          <a:p>
            <a:r>
              <a:rPr lang="en-GB" dirty="0"/>
              <a:t>Because the private key never leaves your device, this method ensures secure authentication without exposing sensitive data. It’s quite ingenious, isn’t it?</a:t>
            </a:r>
          </a:p>
          <a:p>
            <a:endParaRPr lang="en-GB" dirty="0"/>
          </a:p>
        </p:txBody>
      </p:sp>
      <p:sp>
        <p:nvSpPr>
          <p:cNvPr id="4" name="Slide Number Placeholder 3">
            <a:extLst>
              <a:ext uri="{FF2B5EF4-FFF2-40B4-BE49-F238E27FC236}">
                <a16:creationId xmlns:a16="http://schemas.microsoft.com/office/drawing/2014/main" id="{3D688B4A-6B5B-EA8A-2158-ACD7DD273D4F}"/>
              </a:ext>
            </a:extLst>
          </p:cNvPr>
          <p:cNvSpPr>
            <a:spLocks noGrp="1"/>
          </p:cNvSpPr>
          <p:nvPr>
            <p:ph type="sldNum" sz="quarter" idx="5"/>
          </p:nvPr>
        </p:nvSpPr>
        <p:spPr/>
        <p:txBody>
          <a:bodyPr/>
          <a:lstStyle/>
          <a:p>
            <a:fld id="{A4B757F8-DD5E-4046-9807-14876EC07478}" type="slidenum">
              <a:rPr lang="en-GB" smtClean="0"/>
              <a:t>14</a:t>
            </a:fld>
            <a:endParaRPr lang="en-GB"/>
          </a:p>
        </p:txBody>
      </p:sp>
    </p:spTree>
    <p:extLst>
      <p:ext uri="{BB962C8B-B14F-4D97-AF65-F5344CB8AC3E}">
        <p14:creationId xmlns:p14="http://schemas.microsoft.com/office/powerpoint/2010/main" val="3448315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Phishing attacks remain one of the most common cyber threats. Passkeys provide a robust defense against these attacks, ensuring that users can authenticate without the risk of divulging sensitive information.</a:t>
            </a:r>
          </a:p>
        </p:txBody>
      </p:sp>
      <p:sp>
        <p:nvSpPr>
          <p:cNvPr id="4" name="Slide Number Placeholder 3"/>
          <p:cNvSpPr>
            <a:spLocks noGrp="1"/>
          </p:cNvSpPr>
          <p:nvPr>
            <p:ph type="sldNum" sz="quarter" idx="5"/>
          </p:nvPr>
        </p:nvSpPr>
        <p:spPr/>
        <p:txBody>
          <a:bodyPr/>
          <a:lstStyle/>
          <a:p>
            <a:fld id="{A4B757F8-DD5E-4046-9807-14876EC07478}" type="slidenum">
              <a:rPr lang="en-GB" smtClean="0"/>
              <a:t>15</a:t>
            </a:fld>
            <a:endParaRPr lang="en-GB"/>
          </a:p>
        </p:txBody>
      </p:sp>
    </p:spTree>
    <p:extLst>
      <p:ext uri="{BB962C8B-B14F-4D97-AF65-F5344CB8AC3E}">
        <p14:creationId xmlns:p14="http://schemas.microsoft.com/office/powerpoint/2010/main" val="865492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Phishing attacks deceive users into providing personal information by masquerading as legitimate entities. They often occur through emails or fake websites, targeting unsuspecting users.</a:t>
            </a:r>
          </a:p>
        </p:txBody>
      </p:sp>
      <p:sp>
        <p:nvSpPr>
          <p:cNvPr id="4" name="Slide Number Placeholder 3"/>
          <p:cNvSpPr>
            <a:spLocks noGrp="1"/>
          </p:cNvSpPr>
          <p:nvPr>
            <p:ph type="sldNum" sz="quarter" idx="5"/>
          </p:nvPr>
        </p:nvSpPr>
        <p:spPr/>
        <p:txBody>
          <a:bodyPr/>
          <a:lstStyle/>
          <a:p>
            <a:fld id="{A4B757F8-DD5E-4046-9807-14876EC07478}" type="slidenum">
              <a:rPr lang="en-GB" smtClean="0"/>
              <a:t>16</a:t>
            </a:fld>
            <a:endParaRPr lang="en-GB"/>
          </a:p>
        </p:txBody>
      </p:sp>
    </p:spTree>
    <p:extLst>
      <p:ext uri="{BB962C8B-B14F-4D97-AF65-F5344CB8AC3E}">
        <p14:creationId xmlns:p14="http://schemas.microsoft.com/office/powerpoint/2010/main" val="148121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passkeys rely on cryptographic keys rather than shared secrets, even if a user is tricked into visiting a phishing site, the attacker cannot obtain the necessary key to access the account.</a:t>
            </a:r>
          </a:p>
        </p:txBody>
      </p:sp>
      <p:sp>
        <p:nvSpPr>
          <p:cNvPr id="4" name="Slide Number Placeholder 3"/>
          <p:cNvSpPr>
            <a:spLocks noGrp="1"/>
          </p:cNvSpPr>
          <p:nvPr>
            <p:ph type="sldNum" sz="quarter" idx="5"/>
          </p:nvPr>
        </p:nvSpPr>
        <p:spPr/>
        <p:txBody>
          <a:bodyPr/>
          <a:lstStyle/>
          <a:p>
            <a:fld id="{A4B757F8-DD5E-4046-9807-14876EC07478}" type="slidenum">
              <a:rPr lang="en-GB" smtClean="0"/>
              <a:t>17</a:t>
            </a:fld>
            <a:endParaRPr lang="en-GB"/>
          </a:p>
        </p:txBody>
      </p:sp>
    </p:spTree>
    <p:extLst>
      <p:ext uri="{BB962C8B-B14F-4D97-AF65-F5344CB8AC3E}">
        <p14:creationId xmlns:p14="http://schemas.microsoft.com/office/powerpoint/2010/main" val="1784438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Various organizations have adopted passkeys to combat phishing attacks successfully. Case studies demonstrate the effectiveness of passkeys in enhancing security and reducing vulnerabilities.</a:t>
            </a:r>
          </a:p>
        </p:txBody>
      </p:sp>
      <p:sp>
        <p:nvSpPr>
          <p:cNvPr id="4" name="Slide Number Placeholder 3"/>
          <p:cNvSpPr>
            <a:spLocks noGrp="1"/>
          </p:cNvSpPr>
          <p:nvPr>
            <p:ph type="sldNum" sz="quarter" idx="5"/>
          </p:nvPr>
        </p:nvSpPr>
        <p:spPr/>
        <p:txBody>
          <a:bodyPr/>
          <a:lstStyle/>
          <a:p>
            <a:fld id="{A4B757F8-DD5E-4046-9807-14876EC07478}" type="slidenum">
              <a:rPr lang="en-GB" smtClean="0"/>
              <a:t>18</a:t>
            </a:fld>
            <a:endParaRPr lang="en-GB"/>
          </a:p>
        </p:txBody>
      </p:sp>
    </p:spTree>
    <p:extLst>
      <p:ext uri="{BB962C8B-B14F-4D97-AF65-F5344CB8AC3E}">
        <p14:creationId xmlns:p14="http://schemas.microsoft.com/office/powerpoint/2010/main" val="2462594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Transitioning to passkeys requires careful planning and execution. Organizations must consider compatibility with existing systems and facilitate user adoption through training.</a:t>
            </a:r>
          </a:p>
        </p:txBody>
      </p:sp>
      <p:sp>
        <p:nvSpPr>
          <p:cNvPr id="4" name="Slide Number Placeholder 3"/>
          <p:cNvSpPr>
            <a:spLocks noGrp="1"/>
          </p:cNvSpPr>
          <p:nvPr>
            <p:ph type="sldNum" sz="quarter" idx="5"/>
          </p:nvPr>
        </p:nvSpPr>
        <p:spPr/>
        <p:txBody>
          <a:bodyPr/>
          <a:lstStyle/>
          <a:p>
            <a:fld id="{A4B757F8-DD5E-4046-9807-14876EC07478}" type="slidenum">
              <a:rPr lang="en-GB" smtClean="0"/>
              <a:t>19</a:t>
            </a:fld>
            <a:endParaRPr lang="en-GB"/>
          </a:p>
        </p:txBody>
      </p:sp>
    </p:spTree>
    <p:extLst>
      <p:ext uri="{BB962C8B-B14F-4D97-AF65-F5344CB8AC3E}">
        <p14:creationId xmlns:p14="http://schemas.microsoft.com/office/powerpoint/2010/main" val="2460274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Integrating passkeys involves assessing current systems, developing a secure architecture for key storage, and ensuring seamless user experiences during the authentication process.</a:t>
            </a:r>
          </a:p>
        </p:txBody>
      </p:sp>
      <p:sp>
        <p:nvSpPr>
          <p:cNvPr id="4" name="Slide Number Placeholder 3"/>
          <p:cNvSpPr>
            <a:spLocks noGrp="1"/>
          </p:cNvSpPr>
          <p:nvPr>
            <p:ph type="sldNum" sz="quarter" idx="5"/>
          </p:nvPr>
        </p:nvSpPr>
        <p:spPr/>
        <p:txBody>
          <a:bodyPr/>
          <a:lstStyle/>
          <a:p>
            <a:fld id="{A4B757F8-DD5E-4046-9807-14876EC07478}" type="slidenum">
              <a:rPr lang="en-GB" smtClean="0"/>
              <a:t>20</a:t>
            </a:fld>
            <a:endParaRPr lang="en-GB"/>
          </a:p>
        </p:txBody>
      </p:sp>
    </p:spTree>
    <p:extLst>
      <p:ext uri="{BB962C8B-B14F-4D97-AF65-F5344CB8AC3E}">
        <p14:creationId xmlns:p14="http://schemas.microsoft.com/office/powerpoint/2010/main" val="282891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Passkeys can be integrated with existing authentication technologies, allowing organizations to enhance their security without a complete overhaul of their systems. This compatibility is crucial for smooth transitions.</a:t>
            </a:r>
          </a:p>
        </p:txBody>
      </p:sp>
      <p:sp>
        <p:nvSpPr>
          <p:cNvPr id="4" name="Slide Number Placeholder 3"/>
          <p:cNvSpPr>
            <a:spLocks noGrp="1"/>
          </p:cNvSpPr>
          <p:nvPr>
            <p:ph type="sldNum" sz="quarter" idx="5"/>
          </p:nvPr>
        </p:nvSpPr>
        <p:spPr/>
        <p:txBody>
          <a:bodyPr/>
          <a:lstStyle/>
          <a:p>
            <a:fld id="{A4B757F8-DD5E-4046-9807-14876EC07478}" type="slidenum">
              <a:rPr lang="en-GB" smtClean="0"/>
              <a:t>21</a:t>
            </a:fld>
            <a:endParaRPr lang="en-GB"/>
          </a:p>
        </p:txBody>
      </p:sp>
    </p:spTree>
    <p:extLst>
      <p:ext uri="{BB962C8B-B14F-4D97-AF65-F5344CB8AC3E}">
        <p14:creationId xmlns:p14="http://schemas.microsoft.com/office/powerpoint/2010/main" val="268387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Successful implementation of passkeys hinges on user adoption. Organizations should provide comprehensive training and support to ensure that users understand how to utilize passkeys effectively.</a:t>
            </a:r>
          </a:p>
        </p:txBody>
      </p:sp>
      <p:sp>
        <p:nvSpPr>
          <p:cNvPr id="4" name="Slide Number Placeholder 3"/>
          <p:cNvSpPr>
            <a:spLocks noGrp="1"/>
          </p:cNvSpPr>
          <p:nvPr>
            <p:ph type="sldNum" sz="quarter" idx="5"/>
          </p:nvPr>
        </p:nvSpPr>
        <p:spPr/>
        <p:txBody>
          <a:bodyPr/>
          <a:lstStyle/>
          <a:p>
            <a:fld id="{A4B757F8-DD5E-4046-9807-14876EC07478}" type="slidenum">
              <a:rPr lang="en-GB" smtClean="0"/>
              <a:t>22</a:t>
            </a:fld>
            <a:endParaRPr lang="en-GB"/>
          </a:p>
        </p:txBody>
      </p:sp>
    </p:spTree>
    <p:extLst>
      <p:ext uri="{BB962C8B-B14F-4D97-AF65-F5344CB8AC3E}">
        <p14:creationId xmlns:p14="http://schemas.microsoft.com/office/powerpoint/2010/main" val="4175462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D96E3-4DE2-F12C-4567-41AF3AA0F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F16D0-EEBF-F0DC-2709-017E40D12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93CA7-F90F-E4C4-93F0-6C4841B5198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1F711E-45D4-5F43-DCC5-E8E1A1E1DE67}"/>
              </a:ext>
            </a:extLst>
          </p:cNvPr>
          <p:cNvSpPr>
            <a:spLocks noGrp="1"/>
          </p:cNvSpPr>
          <p:nvPr>
            <p:ph type="sldNum" sz="quarter" idx="5"/>
          </p:nvPr>
        </p:nvSpPr>
        <p:spPr/>
        <p:txBody>
          <a:bodyPr/>
          <a:lstStyle/>
          <a:p>
            <a:fld id="{A4B757F8-DD5E-4046-9807-14876EC07478}" type="slidenum">
              <a:rPr lang="en-GB" smtClean="0"/>
              <a:t>23</a:t>
            </a:fld>
            <a:endParaRPr lang="en-GB"/>
          </a:p>
        </p:txBody>
      </p:sp>
    </p:spTree>
    <p:extLst>
      <p:ext uri="{BB962C8B-B14F-4D97-AF65-F5344CB8AC3E}">
        <p14:creationId xmlns:p14="http://schemas.microsoft.com/office/powerpoint/2010/main" val="3180506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C48AD-24D7-55CD-F81C-ACC0EDE18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DD580-9884-88E4-FCC5-7EEB514CF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DFA1AA-0467-67AB-52DD-81503A94A13C}"/>
              </a:ext>
            </a:extLst>
          </p:cNvPr>
          <p:cNvSpPr>
            <a:spLocks noGrp="1"/>
          </p:cNvSpPr>
          <p:nvPr>
            <p:ph type="body" idx="1"/>
          </p:nvPr>
        </p:nvSpPr>
        <p:spPr/>
        <p:txBody>
          <a:bodyPr/>
          <a:lstStyle/>
          <a:p>
            <a:r>
              <a:rPr lang="en-GB" dirty="0"/>
              <a:t>Easy to create and easy to delete</a:t>
            </a:r>
          </a:p>
        </p:txBody>
      </p:sp>
      <p:sp>
        <p:nvSpPr>
          <p:cNvPr id="4" name="Slide Number Placeholder 3">
            <a:extLst>
              <a:ext uri="{FF2B5EF4-FFF2-40B4-BE49-F238E27FC236}">
                <a16:creationId xmlns:a16="http://schemas.microsoft.com/office/drawing/2014/main" id="{9C2BD5ED-268A-866A-7B5C-8F584F5BD891}"/>
              </a:ext>
            </a:extLst>
          </p:cNvPr>
          <p:cNvSpPr>
            <a:spLocks noGrp="1"/>
          </p:cNvSpPr>
          <p:nvPr>
            <p:ph type="sldNum" sz="quarter" idx="5"/>
          </p:nvPr>
        </p:nvSpPr>
        <p:spPr/>
        <p:txBody>
          <a:bodyPr/>
          <a:lstStyle/>
          <a:p>
            <a:fld id="{A4B757F8-DD5E-4046-9807-14876EC07478}" type="slidenum">
              <a:rPr lang="en-GB" smtClean="0"/>
              <a:t>24</a:t>
            </a:fld>
            <a:endParaRPr lang="en-GB"/>
          </a:p>
        </p:txBody>
      </p:sp>
    </p:spTree>
    <p:extLst>
      <p:ext uri="{BB962C8B-B14F-4D97-AF65-F5344CB8AC3E}">
        <p14:creationId xmlns:p14="http://schemas.microsoft.com/office/powerpoint/2010/main" val="2586142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technology evolves, authentication methods will continue to advance. Passkeys represent a significant step towards a more secure digital future, but challenges remain.</a:t>
            </a:r>
          </a:p>
        </p:txBody>
      </p:sp>
      <p:sp>
        <p:nvSpPr>
          <p:cNvPr id="4" name="Slide Number Placeholder 3"/>
          <p:cNvSpPr>
            <a:spLocks noGrp="1"/>
          </p:cNvSpPr>
          <p:nvPr>
            <p:ph type="sldNum" sz="quarter" idx="5"/>
          </p:nvPr>
        </p:nvSpPr>
        <p:spPr/>
        <p:txBody>
          <a:bodyPr/>
          <a:lstStyle/>
          <a:p>
            <a:fld id="{A4B757F8-DD5E-4046-9807-14876EC07478}" type="slidenum">
              <a:rPr lang="en-GB" smtClean="0"/>
              <a:t>25</a:t>
            </a:fld>
            <a:endParaRPr lang="en-GB"/>
          </a:p>
        </p:txBody>
      </p:sp>
    </p:spTree>
    <p:extLst>
      <p:ext uri="{BB962C8B-B14F-4D97-AF65-F5344CB8AC3E}">
        <p14:creationId xmlns:p14="http://schemas.microsoft.com/office/powerpoint/2010/main" val="267799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There are ongoing advancements in authentication technologies, including biometric authentication and artificial intelligence, which will enhance security further and complement passkey systems.</a:t>
            </a:r>
          </a:p>
        </p:txBody>
      </p:sp>
      <p:sp>
        <p:nvSpPr>
          <p:cNvPr id="4" name="Slide Number Placeholder 3"/>
          <p:cNvSpPr>
            <a:spLocks noGrp="1"/>
          </p:cNvSpPr>
          <p:nvPr>
            <p:ph type="sldNum" sz="quarter" idx="5"/>
          </p:nvPr>
        </p:nvSpPr>
        <p:spPr/>
        <p:txBody>
          <a:bodyPr/>
          <a:lstStyle/>
          <a:p>
            <a:fld id="{A4B757F8-DD5E-4046-9807-14876EC07478}" type="slidenum">
              <a:rPr lang="en-GB" smtClean="0"/>
              <a:t>26</a:t>
            </a:fld>
            <a:endParaRPr lang="en-GB"/>
          </a:p>
        </p:txBody>
      </p:sp>
    </p:spTree>
    <p:extLst>
      <p:ext uri="{BB962C8B-B14F-4D97-AF65-F5344CB8AC3E}">
        <p14:creationId xmlns:p14="http://schemas.microsoft.com/office/powerpoint/2010/main" val="1973969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While passkeys offer numerous benefits, challenges such as user confusion and technological barriers may arise. Identifying these challenges and developing effective solutions is vital for successful adoption.</a:t>
            </a:r>
          </a:p>
        </p:txBody>
      </p:sp>
      <p:sp>
        <p:nvSpPr>
          <p:cNvPr id="4" name="Slide Number Placeholder 3"/>
          <p:cNvSpPr>
            <a:spLocks noGrp="1"/>
          </p:cNvSpPr>
          <p:nvPr>
            <p:ph type="sldNum" sz="quarter" idx="5"/>
          </p:nvPr>
        </p:nvSpPr>
        <p:spPr/>
        <p:txBody>
          <a:bodyPr/>
          <a:lstStyle/>
          <a:p>
            <a:fld id="{A4B757F8-DD5E-4046-9807-14876EC07478}" type="slidenum">
              <a:rPr lang="en-GB" smtClean="0"/>
              <a:t>27</a:t>
            </a:fld>
            <a:endParaRPr lang="en-GB"/>
          </a:p>
        </p:txBody>
      </p:sp>
    </p:spTree>
    <p:extLst>
      <p:ext uri="{BB962C8B-B14F-4D97-AF65-F5344CB8AC3E}">
        <p14:creationId xmlns:p14="http://schemas.microsoft.com/office/powerpoint/2010/main" val="51924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Many experts predict that passkeys will become a standard in secure authentication as awareness of their benefits grows. As organizations prioritize security, the adoption of passkeys is expected to rise significantly.</a:t>
            </a:r>
          </a:p>
        </p:txBody>
      </p:sp>
      <p:sp>
        <p:nvSpPr>
          <p:cNvPr id="4" name="Slide Number Placeholder 3"/>
          <p:cNvSpPr>
            <a:spLocks noGrp="1"/>
          </p:cNvSpPr>
          <p:nvPr>
            <p:ph type="sldNum" sz="quarter" idx="5"/>
          </p:nvPr>
        </p:nvSpPr>
        <p:spPr/>
        <p:txBody>
          <a:bodyPr/>
          <a:lstStyle/>
          <a:p>
            <a:fld id="{A4B757F8-DD5E-4046-9807-14876EC07478}" type="slidenum">
              <a:rPr lang="en-GB" smtClean="0"/>
              <a:t>28</a:t>
            </a:fld>
            <a:endParaRPr lang="en-GB"/>
          </a:p>
        </p:txBody>
      </p:sp>
    </p:spTree>
    <p:extLst>
      <p:ext uri="{BB962C8B-B14F-4D97-AF65-F5344CB8AC3E}">
        <p14:creationId xmlns:p14="http://schemas.microsoft.com/office/powerpoint/2010/main" val="38092535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conclusion, passkeys offer a promising future for secure authentication by addressing the limitations of traditional passwords. As technology advances, embracing passkeys will be essential for robust cybersecurity.</a:t>
            </a:r>
          </a:p>
          <a:p>
            <a:endParaRPr lang="en-GB" dirty="0"/>
          </a:p>
          <a:p>
            <a:r>
              <a:rPr lang="en-GB" dirty="0"/>
              <a:t>Lets see it in action:</a:t>
            </a:r>
          </a:p>
          <a:p>
            <a:endParaRPr lang="en-GB" dirty="0"/>
          </a:p>
          <a:p>
            <a:r>
              <a:rPr lang="en-GB" dirty="0"/>
              <a:t>Google.</a:t>
            </a:r>
          </a:p>
          <a:p>
            <a:r>
              <a:rPr lang="en-GB" dirty="0"/>
              <a:t>Git Hub</a:t>
            </a:r>
          </a:p>
          <a:p>
            <a:r>
              <a:rPr lang="en-GB"/>
              <a:t>Amazon</a:t>
            </a:r>
            <a:br>
              <a:rPr lang="en-GB"/>
            </a:br>
            <a:r>
              <a:rPr lang="en-GB"/>
              <a:t>BMW</a:t>
            </a:r>
            <a:endParaRPr lang="en-GB" dirty="0"/>
          </a:p>
        </p:txBody>
      </p:sp>
      <p:sp>
        <p:nvSpPr>
          <p:cNvPr id="4" name="Slide Number Placeholder 3"/>
          <p:cNvSpPr>
            <a:spLocks noGrp="1"/>
          </p:cNvSpPr>
          <p:nvPr>
            <p:ph type="sldNum" sz="quarter" idx="5"/>
          </p:nvPr>
        </p:nvSpPr>
        <p:spPr/>
        <p:txBody>
          <a:bodyPr/>
          <a:lstStyle/>
          <a:p>
            <a:fld id="{A4B757F8-DD5E-4046-9807-14876EC07478}" type="slidenum">
              <a:rPr lang="en-GB" smtClean="0"/>
              <a:t>29</a:t>
            </a:fld>
            <a:endParaRPr lang="en-GB"/>
          </a:p>
        </p:txBody>
      </p:sp>
    </p:spTree>
    <p:extLst>
      <p:ext uri="{BB962C8B-B14F-4D97-AF65-F5344CB8AC3E}">
        <p14:creationId xmlns:p14="http://schemas.microsoft.com/office/powerpoint/2010/main" val="28078462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C4EC4-6F61-ABFD-B022-31BB0DD21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49290-5776-860F-CD39-A1DF4B4068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6F15A4-CB87-AF50-C5A6-2E76B4AD5483}"/>
              </a:ext>
            </a:extLst>
          </p:cNvPr>
          <p:cNvSpPr>
            <a:spLocks noGrp="1"/>
          </p:cNvSpPr>
          <p:nvPr>
            <p:ph type="body" idx="1"/>
          </p:nvPr>
        </p:nvSpPr>
        <p:spPr/>
        <p:txBody>
          <a:bodyPr/>
          <a:lstStyle/>
          <a:p>
            <a:r>
              <a:rPr lang="en-GB" dirty="0"/>
              <a:t>Discuss</a:t>
            </a:r>
          </a:p>
        </p:txBody>
      </p:sp>
      <p:sp>
        <p:nvSpPr>
          <p:cNvPr id="4" name="Slide Number Placeholder 3">
            <a:extLst>
              <a:ext uri="{FF2B5EF4-FFF2-40B4-BE49-F238E27FC236}">
                <a16:creationId xmlns:a16="http://schemas.microsoft.com/office/drawing/2014/main" id="{E9A36106-F0C0-A58C-9C12-E6F1EAF5B563}"/>
              </a:ext>
            </a:extLst>
          </p:cNvPr>
          <p:cNvSpPr>
            <a:spLocks noGrp="1"/>
          </p:cNvSpPr>
          <p:nvPr>
            <p:ph type="sldNum" sz="quarter" idx="5"/>
          </p:nvPr>
        </p:nvSpPr>
        <p:spPr/>
        <p:txBody>
          <a:bodyPr/>
          <a:lstStyle/>
          <a:p>
            <a:fld id="{A4B757F8-DD5E-4046-9807-14876EC07478}" type="slidenum">
              <a:rPr lang="en-GB" smtClean="0"/>
              <a:t>30</a:t>
            </a:fld>
            <a:endParaRPr lang="en-GB"/>
          </a:p>
        </p:txBody>
      </p:sp>
    </p:spTree>
    <p:extLst>
      <p:ext uri="{BB962C8B-B14F-4D97-AF65-F5344CB8AC3E}">
        <p14:creationId xmlns:p14="http://schemas.microsoft.com/office/powerpoint/2010/main" val="3872816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02F42-728B-75D9-04A9-0D130C53D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43D28-3300-7772-40F7-C6EB4BBD3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4593B-8160-C5AF-F7C2-FBEF182B4FB6}"/>
              </a:ext>
            </a:extLst>
          </p:cNvPr>
          <p:cNvSpPr>
            <a:spLocks noGrp="1"/>
          </p:cNvSpPr>
          <p:nvPr>
            <p:ph type="body" idx="1"/>
          </p:nvPr>
        </p:nvSpPr>
        <p:spPr/>
        <p:txBody>
          <a:bodyPr/>
          <a:lstStyle/>
          <a:p>
            <a:r>
              <a:rPr lang="en-GB" dirty="0"/>
              <a:t>Discuss</a:t>
            </a:r>
          </a:p>
        </p:txBody>
      </p:sp>
      <p:sp>
        <p:nvSpPr>
          <p:cNvPr id="4" name="Slide Number Placeholder 3">
            <a:extLst>
              <a:ext uri="{FF2B5EF4-FFF2-40B4-BE49-F238E27FC236}">
                <a16:creationId xmlns:a16="http://schemas.microsoft.com/office/drawing/2014/main" id="{61951D56-7BCF-0045-D97B-247F077C6EF7}"/>
              </a:ext>
            </a:extLst>
          </p:cNvPr>
          <p:cNvSpPr>
            <a:spLocks noGrp="1"/>
          </p:cNvSpPr>
          <p:nvPr>
            <p:ph type="sldNum" sz="quarter" idx="5"/>
          </p:nvPr>
        </p:nvSpPr>
        <p:spPr/>
        <p:txBody>
          <a:bodyPr/>
          <a:lstStyle/>
          <a:p>
            <a:fld id="{A4B757F8-DD5E-4046-9807-14876EC07478}" type="slidenum">
              <a:rPr lang="en-GB" smtClean="0"/>
              <a:t>31</a:t>
            </a:fld>
            <a:endParaRPr lang="en-GB"/>
          </a:p>
        </p:txBody>
      </p:sp>
    </p:spTree>
    <p:extLst>
      <p:ext uri="{BB962C8B-B14F-4D97-AF65-F5344CB8AC3E}">
        <p14:creationId xmlns:p14="http://schemas.microsoft.com/office/powerpoint/2010/main" val="1668058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3/16/2025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71063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3/16/2025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85679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3/16/2025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7593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3/16/2025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21379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3/16/2025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83925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3/16/2025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0962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3/16/2025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32084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3/16/2025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78206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3/16/2025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24787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3/16/2025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68695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3/16/2025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9074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100000">
              <a:schemeClr val="accent1">
                <a:lumMod val="10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3/16/2025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955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fidoalliance.org/passkey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magazine.joomla.org/all-issues/december/passwordless-authentication-for-secure-fast-easy-logins-in-joomla-4" TargetMode="External"/><Relationship Id="rId5" Type="http://schemas.openxmlformats.org/officeDocument/2006/relationships/hyperlink" Target="https://support.dashlane.com/hc/en-us/articles/21781136724114-Learn-about-passkeys" TargetMode="External"/><Relationship Id="rId4" Type="http://schemas.openxmlformats.org/officeDocument/2006/relationships/hyperlink" Target="https://passkeys-directory.dashlane.com/?utm_source=b2c_customer&amp;utm_medium=email&amp;utm_campaign=01312025_B2C_newsletter_eng_canvas?utm_source=b2c_customer&amp;utm_medium=email&amp;utm_campaign=01312025_B2C_newsletter_eng_canv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E83610E7-5CFE-A938-4D77-68B1C2DE0475}"/>
              </a:ext>
            </a:extLst>
          </p:cNvPr>
          <p:cNvSpPr>
            <a:spLocks noGrp="1"/>
          </p:cNvSpPr>
          <p:nvPr>
            <p:ph type="ctrTitle"/>
          </p:nvPr>
        </p:nvSpPr>
        <p:spPr>
          <a:xfrm>
            <a:off x="574400" y="997527"/>
            <a:ext cx="4053018" cy="3505057"/>
          </a:xfrm>
        </p:spPr>
        <p:txBody>
          <a:bodyPr anchor="t">
            <a:normAutofit/>
          </a:bodyPr>
          <a:lstStyle/>
          <a:p>
            <a:r>
              <a:rPr lang="en-GB" sz="4800"/>
              <a:t>Passkeys: The Future of Secure Authentication</a:t>
            </a:r>
          </a:p>
        </p:txBody>
      </p:sp>
      <p:sp>
        <p:nvSpPr>
          <p:cNvPr id="3" name="Subtitle 2">
            <a:extLst>
              <a:ext uri="{FF2B5EF4-FFF2-40B4-BE49-F238E27FC236}">
                <a16:creationId xmlns:a16="http://schemas.microsoft.com/office/drawing/2014/main" id="{7B492742-A395-756D-5D31-064E1D80DE45}"/>
              </a:ext>
            </a:extLst>
          </p:cNvPr>
          <p:cNvSpPr>
            <a:spLocks noGrp="1"/>
          </p:cNvSpPr>
          <p:nvPr>
            <p:ph type="subTitle" idx="1"/>
          </p:nvPr>
        </p:nvSpPr>
        <p:spPr>
          <a:xfrm>
            <a:off x="574399" y="4608945"/>
            <a:ext cx="3919961" cy="1334655"/>
          </a:xfrm>
        </p:spPr>
        <p:txBody>
          <a:bodyPr anchor="b">
            <a:normAutofit lnSpcReduction="10000"/>
          </a:bodyPr>
          <a:lstStyle/>
          <a:p>
            <a:r>
              <a:rPr lang="en-GB" sz="1700" dirty="0">
                <a:latin typeface="Arial" panose="020B0604020202020204" pitchFamily="34" charset="0"/>
                <a:cs typeface="Arial" panose="020B0604020202020204" pitchFamily="34" charset="0"/>
              </a:rPr>
              <a:t>Exploring modern solutions for enhanced digital security</a:t>
            </a:r>
          </a:p>
        </p:txBody>
      </p:sp>
      <p:pic>
        <p:nvPicPr>
          <p:cNvPr id="4" name="Picture 3" descr="Network security cyber data protection encryption safety">
            <a:extLst>
              <a:ext uri="{FF2B5EF4-FFF2-40B4-BE49-F238E27FC236}">
                <a16:creationId xmlns:a16="http://schemas.microsoft.com/office/drawing/2014/main" id="{5493ACD7-5505-4E37-B71A-CAD7C460D4EA}"/>
              </a:ext>
            </a:extLst>
          </p:cNvPr>
          <p:cNvPicPr>
            <a:picLocks noChangeAspect="1"/>
          </p:cNvPicPr>
          <p:nvPr/>
        </p:nvPicPr>
        <p:blipFill>
          <a:blip r:embed="rId3"/>
          <a:srcRect r="6548" b="1"/>
          <a:stretch/>
        </p:blipFill>
        <p:spPr>
          <a:xfrm>
            <a:off x="5218980" y="672912"/>
            <a:ext cx="6973019" cy="5596128"/>
          </a:xfrm>
          <a:prstGeom prst="rect">
            <a:avLst/>
          </a:prstGeom>
        </p:spPr>
      </p:pic>
      <p:cxnSp>
        <p:nvCxnSpPr>
          <p:cNvPr id="11" name="Straight Connector 10">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215128" y="6274446"/>
            <a:ext cx="697687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795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an is typing on a laptop and authenticating online with credentials to gain access.">
            <a:extLst>
              <a:ext uri="{FF2B5EF4-FFF2-40B4-BE49-F238E27FC236}">
                <a16:creationId xmlns:a16="http://schemas.microsoft.com/office/drawing/2014/main" id="{896F7E50-19AC-4FA2-B021-947AE6CD5D0D}"/>
              </a:ext>
            </a:extLst>
          </p:cNvPr>
          <p:cNvPicPr>
            <a:picLocks noGrp="1" noChangeAspect="1"/>
          </p:cNvPicPr>
          <p:nvPr>
            <p:ph sz="half" idx="1"/>
          </p:nvPr>
        </p:nvPicPr>
        <p:blipFill>
          <a:blip r:embed="rId3"/>
          <a:srcRect l="2243" r="14753" b="2"/>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FBBEB89-BA67-C24B-FB07-127A47A8EFD9}"/>
              </a:ext>
            </a:extLst>
          </p:cNvPr>
          <p:cNvSpPr>
            <a:spLocks noGrp="1"/>
          </p:cNvSpPr>
          <p:nvPr>
            <p:ph type="title"/>
          </p:nvPr>
        </p:nvSpPr>
        <p:spPr>
          <a:xfrm>
            <a:off x="7269904" y="914400"/>
            <a:ext cx="4261104" cy="1097280"/>
          </a:xfrm>
        </p:spPr>
        <p:txBody>
          <a:bodyPr vert="horz" lIns="91440" tIns="45720" rIns="91440" bIns="45720" rtlCol="0" anchor="t">
            <a:normAutofit/>
          </a:bodyPr>
          <a:lstStyle/>
          <a:p>
            <a:r>
              <a:rPr lang="en-US" sz="3600" dirty="0"/>
              <a:t>Agenda Items</a:t>
            </a:r>
          </a:p>
        </p:txBody>
      </p:sp>
      <p:sp>
        <p:nvSpPr>
          <p:cNvPr id="4" name="Content Placeholder 3">
            <a:extLst>
              <a:ext uri="{FF2B5EF4-FFF2-40B4-BE49-F238E27FC236}">
                <a16:creationId xmlns:a16="http://schemas.microsoft.com/office/drawing/2014/main" id="{F27846DB-9442-CE96-69FC-C2C2328BFA6A}"/>
              </a:ext>
            </a:extLst>
          </p:cNvPr>
          <p:cNvSpPr>
            <a:spLocks noGrp="1"/>
          </p:cNvSpPr>
          <p:nvPr>
            <p:ph sz="half" idx="2"/>
          </p:nvPr>
        </p:nvSpPr>
        <p:spPr>
          <a:xfrm>
            <a:off x="7269905" y="2176036"/>
            <a:ext cx="4261104" cy="4121887"/>
          </a:xfrm>
        </p:spPr>
        <p:txBody>
          <a:bodyPr vert="horz" lIns="91440" tIns="45720" rIns="91440" bIns="45720" rtlCol="0">
            <a:normAutofit/>
          </a:bodyPr>
          <a:lstStyle/>
          <a:p>
            <a:r>
              <a:rPr lang="en-US" dirty="0">
                <a:latin typeface="Arial" panose="020B0604020202020204" pitchFamily="34" charset="0"/>
                <a:cs typeface="Arial" panose="020B0604020202020204" pitchFamily="34" charset="0"/>
              </a:rPr>
              <a:t>Weaknesses of Traditional Passwords</a:t>
            </a:r>
          </a:p>
          <a:p>
            <a:r>
              <a:rPr lang="en-US" dirty="0">
                <a:latin typeface="Arial" panose="020B0604020202020204" pitchFamily="34" charset="0"/>
                <a:cs typeface="Arial" panose="020B0604020202020204" pitchFamily="34" charset="0"/>
              </a:rPr>
              <a:t>Introduction to Passkeys</a:t>
            </a:r>
          </a:p>
          <a:p>
            <a:r>
              <a:rPr lang="en-US" dirty="0">
                <a:latin typeface="Arial" panose="020B0604020202020204" pitchFamily="34" charset="0"/>
                <a:cs typeface="Arial" panose="020B0604020202020204" pitchFamily="34" charset="0"/>
              </a:rPr>
              <a:t>Eliminating Phishing with Passkeys</a:t>
            </a:r>
          </a:p>
          <a:p>
            <a:r>
              <a:rPr lang="en-US" dirty="0">
                <a:latin typeface="Arial" panose="020B0604020202020204" pitchFamily="34" charset="0"/>
                <a:cs typeface="Arial" panose="020B0604020202020204" pitchFamily="34" charset="0"/>
              </a:rPr>
              <a:t>Implementing Passkeys</a:t>
            </a:r>
          </a:p>
          <a:p>
            <a:r>
              <a:rPr lang="en-US" dirty="0">
                <a:latin typeface="Arial" panose="020B0604020202020204" pitchFamily="34" charset="0"/>
                <a:cs typeface="Arial" panose="020B0604020202020204" pitchFamily="34" charset="0"/>
              </a:rPr>
              <a:t>Future of Authentication</a:t>
            </a:r>
          </a:p>
        </p:txBody>
      </p:sp>
    </p:spTree>
    <p:extLst>
      <p:ext uri="{BB962C8B-B14F-4D97-AF65-F5344CB8AC3E}">
        <p14:creationId xmlns:p14="http://schemas.microsoft.com/office/powerpoint/2010/main" val="872815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D52637FD-8701-2DCD-F4B1-59FF07C46400}"/>
              </a:ext>
            </a:extLst>
          </p:cNvPr>
          <p:cNvSpPr>
            <a:spLocks noGrp="1"/>
          </p:cNvSpPr>
          <p:nvPr>
            <p:ph type="ctrTitle"/>
          </p:nvPr>
        </p:nvSpPr>
        <p:spPr>
          <a:xfrm>
            <a:off x="559219" y="1115844"/>
            <a:ext cx="7680960" cy="4631911"/>
          </a:xfrm>
        </p:spPr>
        <p:txBody>
          <a:bodyPr anchor="b">
            <a:normAutofit/>
          </a:bodyPr>
          <a:lstStyle/>
          <a:p>
            <a:r>
              <a:rPr lang="en-GB" sz="6500"/>
              <a:t>Weaknesses of Traditional Passwords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33276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2EEF3-C679-FB57-EA1B-608694D31FF5}"/>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967C02F-A105-A2CF-E1A7-DE291C10D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32A6E232-3722-1BB0-2995-123E19594D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assword concept background with magnifying glass.">
            <a:extLst>
              <a:ext uri="{FF2B5EF4-FFF2-40B4-BE49-F238E27FC236}">
                <a16:creationId xmlns:a16="http://schemas.microsoft.com/office/drawing/2014/main" id="{AD293DDF-A06B-E414-2883-B57B2D1314D7}"/>
              </a:ext>
            </a:extLst>
          </p:cNvPr>
          <p:cNvPicPr>
            <a:picLocks noGrp="1" noChangeAspect="1"/>
          </p:cNvPicPr>
          <p:nvPr>
            <p:ph sz="half" idx="1"/>
          </p:nvPr>
        </p:nvPicPr>
        <p:blipFill>
          <a:blip r:embed="rId3"/>
          <a:srcRect l="5823" r="39111"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B12CEFAB-F3F8-28BD-A4BE-81E4FB162B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2C826CC-6CDC-E14C-FE27-0AFA3B8E66A4}"/>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Common Password Vulnerabilities</a:t>
            </a:r>
          </a:p>
        </p:txBody>
      </p:sp>
      <p:sp>
        <p:nvSpPr>
          <p:cNvPr id="4" name="Content Placeholder 3">
            <a:extLst>
              <a:ext uri="{FF2B5EF4-FFF2-40B4-BE49-F238E27FC236}">
                <a16:creationId xmlns:a16="http://schemas.microsoft.com/office/drawing/2014/main" id="{7D7DECE7-CD72-0D0A-8D99-3DF464D30E8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Weak Passwords</a:t>
            </a:r>
          </a:p>
          <a:p>
            <a:pPr marL="0" lvl="1" indent="0">
              <a:buNone/>
            </a:pPr>
            <a:r>
              <a:rPr lang="en-GB" dirty="0">
                <a:latin typeface="Arial" panose="020B0604020202020204" pitchFamily="34" charset="0"/>
                <a:cs typeface="Arial" panose="020B0604020202020204" pitchFamily="34" charset="0"/>
              </a:rPr>
              <a:t>Using weak passwords such as '123456' or 'password' significantly increases the risk of unauthorized access to accounts.</a:t>
            </a:r>
          </a:p>
          <a:p>
            <a:pPr marL="0" indent="0">
              <a:spcBef>
                <a:spcPts val="2500"/>
              </a:spcBef>
              <a:buNone/>
            </a:pPr>
            <a:r>
              <a:rPr lang="en-GB" sz="1800" dirty="0">
                <a:latin typeface="Arial" panose="020B0604020202020204" pitchFamily="34" charset="0"/>
                <a:cs typeface="Arial" panose="020B0604020202020204" pitchFamily="34" charset="0"/>
              </a:rPr>
              <a:t>Password Reuse</a:t>
            </a:r>
          </a:p>
          <a:p>
            <a:pPr marL="0" lvl="1" indent="0">
              <a:buNone/>
            </a:pPr>
            <a:r>
              <a:rPr lang="en-GB" dirty="0">
                <a:latin typeface="Arial" panose="020B0604020202020204" pitchFamily="34" charset="0"/>
                <a:cs typeface="Arial" panose="020B0604020202020204" pitchFamily="34" charset="0"/>
              </a:rPr>
              <a:t>Reusing passwords across multiple accounts can lead to widespread access if one account is compromised.</a:t>
            </a:r>
          </a:p>
          <a:p>
            <a:pPr marL="0" indent="0">
              <a:spcBef>
                <a:spcPts val="2500"/>
              </a:spcBef>
              <a:buNone/>
            </a:pPr>
            <a:r>
              <a:rPr lang="en-GB" sz="1800" dirty="0">
                <a:latin typeface="Arial" panose="020B0604020202020204" pitchFamily="34" charset="0"/>
                <a:cs typeface="Arial" panose="020B0604020202020204" pitchFamily="34" charset="0"/>
              </a:rPr>
              <a:t>Easily Guessable Passwords</a:t>
            </a:r>
          </a:p>
          <a:p>
            <a:pPr marL="0" lvl="1" indent="0">
              <a:buNone/>
            </a:pPr>
            <a:r>
              <a:rPr lang="en-GB" dirty="0">
                <a:latin typeface="Arial" panose="020B0604020202020204" pitchFamily="34" charset="0"/>
                <a:cs typeface="Arial" panose="020B0604020202020204" pitchFamily="34" charset="0"/>
              </a:rPr>
              <a:t>Choosing easily guessable passwords, like names or birthdays, makes accounts vulnerable to attacks.</a:t>
            </a:r>
          </a:p>
        </p:txBody>
      </p:sp>
    </p:spTree>
    <p:extLst>
      <p:ext uri="{BB962C8B-B14F-4D97-AF65-F5344CB8AC3E}">
        <p14:creationId xmlns:p14="http://schemas.microsoft.com/office/powerpoint/2010/main" val="25401966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assword concept background with magnifying glass.">
            <a:extLst>
              <a:ext uri="{FF2B5EF4-FFF2-40B4-BE49-F238E27FC236}">
                <a16:creationId xmlns:a16="http://schemas.microsoft.com/office/drawing/2014/main" id="{F327288F-F35F-40F2-BA71-3F295911D51D}"/>
              </a:ext>
            </a:extLst>
          </p:cNvPr>
          <p:cNvPicPr>
            <a:picLocks noGrp="1" noChangeAspect="1"/>
          </p:cNvPicPr>
          <p:nvPr>
            <p:ph sz="half" idx="1"/>
          </p:nvPr>
        </p:nvPicPr>
        <p:blipFill>
          <a:blip r:embed="rId3"/>
          <a:srcRect l="5823" r="39111"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02A5B7F-D164-0304-9778-7DDEFF075065}"/>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dirty="0"/>
              <a:t>Common Password Problems</a:t>
            </a:r>
          </a:p>
        </p:txBody>
      </p:sp>
      <p:sp>
        <p:nvSpPr>
          <p:cNvPr id="4" name="Content Placeholder 3">
            <a:extLst>
              <a:ext uri="{FF2B5EF4-FFF2-40B4-BE49-F238E27FC236}">
                <a16:creationId xmlns:a16="http://schemas.microsoft.com/office/drawing/2014/main" id="{2EC0BE5A-2F98-6B66-752D-DD8A6840C23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1815924"/>
            <a:ext cx="6501810" cy="4481998"/>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Brute Force attack</a:t>
            </a:r>
          </a:p>
          <a:p>
            <a:pPr marL="0" lvl="1" indent="0">
              <a:buNone/>
            </a:pPr>
            <a:r>
              <a:rPr lang="en-GB" dirty="0">
                <a:latin typeface="Arial" panose="020B0604020202020204" pitchFamily="34" charset="0"/>
                <a:cs typeface="Arial" panose="020B0604020202020204" pitchFamily="34" charset="0"/>
              </a:rPr>
              <a:t>Someone guesses your password</a:t>
            </a:r>
          </a:p>
          <a:p>
            <a:pPr marL="0" lvl="1" indent="0">
              <a:buNone/>
            </a:pPr>
            <a:endParaRPr lang="en-GB" dirty="0">
              <a:latin typeface="Arial" panose="020B0604020202020204" pitchFamily="34" charset="0"/>
              <a:cs typeface="Arial" panose="020B0604020202020204" pitchFamily="34" charset="0"/>
            </a:endParaRPr>
          </a:p>
          <a:p>
            <a:pPr marL="0" lvl="1" indent="0">
              <a:buNone/>
            </a:pPr>
            <a:r>
              <a:rPr lang="en-GB" dirty="0">
                <a:latin typeface="Arial" panose="020B0604020202020204" pitchFamily="34" charset="0"/>
                <a:cs typeface="Arial" panose="020B0604020202020204" pitchFamily="34" charset="0"/>
              </a:rPr>
              <a:t>Man in the Middle Attack</a:t>
            </a:r>
          </a:p>
          <a:p>
            <a:pPr marL="0" lvl="1" indent="0">
              <a:buNone/>
            </a:pPr>
            <a:r>
              <a:rPr lang="en-GB" dirty="0">
                <a:latin typeface="Arial" panose="020B0604020202020204" pitchFamily="34" charset="0"/>
                <a:cs typeface="Arial" panose="020B0604020202020204" pitchFamily="34" charset="0"/>
              </a:rPr>
              <a:t>Someone intercepted it</a:t>
            </a:r>
          </a:p>
          <a:p>
            <a:pPr marL="0" indent="0">
              <a:spcBef>
                <a:spcPts val="2500"/>
              </a:spcBef>
              <a:buNone/>
            </a:pPr>
            <a:r>
              <a:rPr lang="en-GB" sz="1800" dirty="0">
                <a:latin typeface="Arial" panose="020B0604020202020204" pitchFamily="34" charset="0"/>
                <a:cs typeface="Arial" panose="020B0604020202020204" pitchFamily="34" charset="0"/>
              </a:rPr>
              <a:t>Phishing Attack</a:t>
            </a:r>
          </a:p>
          <a:p>
            <a:pPr marL="0" lvl="1" indent="0">
              <a:buNone/>
            </a:pPr>
            <a:r>
              <a:rPr lang="en-GB" dirty="0">
                <a:latin typeface="Arial" panose="020B0604020202020204" pitchFamily="34" charset="0"/>
                <a:cs typeface="Arial" panose="020B0604020202020204" pitchFamily="34" charset="0"/>
              </a:rPr>
              <a:t>Someone tricked you into divulging it</a:t>
            </a:r>
          </a:p>
          <a:p>
            <a:pPr marL="0" lvl="1" indent="0">
              <a:buNone/>
            </a:pPr>
            <a:endParaRPr lang="en-GB" dirty="0">
              <a:latin typeface="Arial" panose="020B0604020202020204" pitchFamily="34" charset="0"/>
              <a:cs typeface="Arial" panose="020B0604020202020204" pitchFamily="34" charset="0"/>
            </a:endParaRPr>
          </a:p>
          <a:p>
            <a:pPr marL="0" lvl="1" indent="0">
              <a:buNone/>
            </a:pPr>
            <a:r>
              <a:rPr lang="en-GB" dirty="0">
                <a:latin typeface="Arial" panose="020B0604020202020204" pitchFamily="34" charset="0"/>
                <a:cs typeface="Arial" panose="020B0604020202020204" pitchFamily="34" charset="0"/>
              </a:rPr>
              <a:t>SQL Injection Attack</a:t>
            </a:r>
          </a:p>
          <a:p>
            <a:pPr marL="0" lvl="1" indent="0">
              <a:buNone/>
            </a:pPr>
            <a:r>
              <a:rPr lang="en-GB" dirty="0">
                <a:latin typeface="Arial" panose="020B0604020202020204" pitchFamily="34" charset="0"/>
                <a:cs typeface="Arial" panose="020B0604020202020204" pitchFamily="34" charset="0"/>
              </a:rPr>
              <a:t>Someone cracked it after getting hold of your database / configuration file</a:t>
            </a:r>
          </a:p>
        </p:txBody>
      </p:sp>
    </p:spTree>
    <p:extLst>
      <p:ext uri="{BB962C8B-B14F-4D97-AF65-F5344CB8AC3E}">
        <p14:creationId xmlns:p14="http://schemas.microsoft.com/office/powerpoint/2010/main" val="4257801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Internet network security cyber safe protection">
            <a:extLst>
              <a:ext uri="{FF2B5EF4-FFF2-40B4-BE49-F238E27FC236}">
                <a16:creationId xmlns:a16="http://schemas.microsoft.com/office/drawing/2014/main" id="{4F7FC665-8DE2-417A-8CBD-CB641492B881}"/>
              </a:ext>
            </a:extLst>
          </p:cNvPr>
          <p:cNvPicPr>
            <a:picLocks noGrp="1" noChangeAspect="1"/>
          </p:cNvPicPr>
          <p:nvPr>
            <p:ph sz="half" idx="1"/>
          </p:nvPr>
        </p:nvPicPr>
        <p:blipFill>
          <a:blip r:embed="rId3"/>
          <a:srcRect l="33785" r="434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C204203-9127-65EF-97DA-FD2C5E9CCADB}"/>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Challenges of Password Management</a:t>
            </a:r>
          </a:p>
        </p:txBody>
      </p:sp>
      <p:sp>
        <p:nvSpPr>
          <p:cNvPr id="4" name="Content Placeholder 3">
            <a:extLst>
              <a:ext uri="{FF2B5EF4-FFF2-40B4-BE49-F238E27FC236}">
                <a16:creationId xmlns:a16="http://schemas.microsoft.com/office/drawing/2014/main" id="{8DC19C0A-65E4-C4B7-DE17-F3B3454C5B1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sz="1800" dirty="0">
                <a:latin typeface="Arial" panose="020B0604020202020204" pitchFamily="34" charset="0"/>
                <a:cs typeface="Arial" panose="020B0604020202020204" pitchFamily="34" charset="0"/>
              </a:rPr>
              <a:t>Multiple Passwords Challenge</a:t>
            </a:r>
          </a:p>
          <a:p>
            <a:pPr marL="0" lvl="1" indent="0">
              <a:buNone/>
            </a:pPr>
            <a:r>
              <a:rPr lang="en-GB" dirty="0">
                <a:latin typeface="Arial" panose="020B0604020202020204" pitchFamily="34" charset="0"/>
                <a:cs typeface="Arial" panose="020B0604020202020204" pitchFamily="34" charset="0"/>
              </a:rPr>
              <a:t>Managing numerous passwords can be overwhelming for users, leading to poor security practices.</a:t>
            </a:r>
          </a:p>
          <a:p>
            <a:pPr marL="0" indent="0">
              <a:spcBef>
                <a:spcPts val="2500"/>
              </a:spcBef>
              <a:buNone/>
            </a:pPr>
            <a:r>
              <a:rPr lang="en-GB" sz="1800" dirty="0">
                <a:latin typeface="Arial" panose="020B0604020202020204" pitchFamily="34" charset="0"/>
                <a:cs typeface="Arial" panose="020B0604020202020204" pitchFamily="34" charset="0"/>
              </a:rPr>
              <a:t>Insecure Practices</a:t>
            </a:r>
          </a:p>
          <a:p>
            <a:pPr marL="0" lvl="1" indent="0">
              <a:buNone/>
            </a:pPr>
            <a:r>
              <a:rPr lang="en-GB" dirty="0">
                <a:latin typeface="Arial" panose="020B0604020202020204" pitchFamily="34" charset="0"/>
                <a:cs typeface="Arial" panose="020B0604020202020204" pitchFamily="34" charset="0"/>
              </a:rPr>
              <a:t>Users often resort to insecure methods, like writing down passwords or using easy variations, increasing vulnerability.</a:t>
            </a:r>
          </a:p>
          <a:p>
            <a:pPr marL="0" indent="0">
              <a:spcBef>
                <a:spcPts val="2500"/>
              </a:spcBef>
              <a:buNone/>
            </a:pPr>
            <a:r>
              <a:rPr lang="en-GB" sz="1800" dirty="0">
                <a:latin typeface="Arial" panose="020B0604020202020204" pitchFamily="34" charset="0"/>
                <a:cs typeface="Arial" panose="020B0604020202020204" pitchFamily="34" charset="0"/>
              </a:rPr>
              <a:t>Risk of Breaches</a:t>
            </a:r>
          </a:p>
          <a:p>
            <a:pPr marL="0" lvl="1" indent="0">
              <a:buNone/>
            </a:pPr>
            <a:r>
              <a:rPr lang="en-GB" dirty="0">
                <a:latin typeface="Arial" panose="020B0604020202020204" pitchFamily="34" charset="0"/>
                <a:cs typeface="Arial" panose="020B0604020202020204" pitchFamily="34" charset="0"/>
              </a:rPr>
              <a:t>Poor password management can lead to significant security breaches, compromising personal and sensitive information.</a:t>
            </a:r>
          </a:p>
        </p:txBody>
      </p:sp>
    </p:spTree>
    <p:extLst>
      <p:ext uri="{BB962C8B-B14F-4D97-AF65-F5344CB8AC3E}">
        <p14:creationId xmlns:p14="http://schemas.microsoft.com/office/powerpoint/2010/main" val="4351437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Shot of a businessman looking thoughtfully at a graph against a white background">
            <a:extLst>
              <a:ext uri="{FF2B5EF4-FFF2-40B4-BE49-F238E27FC236}">
                <a16:creationId xmlns:a16="http://schemas.microsoft.com/office/drawing/2014/main" id="{F8A04D87-2772-4A40-A8FB-5B0EB1CCD52D}"/>
              </a:ext>
            </a:extLst>
          </p:cNvPr>
          <p:cNvPicPr>
            <a:picLocks noGrp="1" noChangeAspect="1"/>
          </p:cNvPicPr>
          <p:nvPr>
            <p:ph sz="half" idx="1"/>
          </p:nvPr>
        </p:nvPicPr>
        <p:blipFill>
          <a:blip r:embed="rId3"/>
          <a:srcRect r="18696" b="2"/>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92695AC-F2D0-3961-3DFC-2AF4C46767FE}"/>
              </a:ext>
            </a:extLst>
          </p:cNvPr>
          <p:cNvSpPr>
            <a:spLocks noGrp="1"/>
          </p:cNvSpPr>
          <p:nvPr>
            <p:ph type="title"/>
          </p:nvPr>
        </p:nvSpPr>
        <p:spPr>
          <a:xfrm>
            <a:off x="640079" y="914400"/>
            <a:ext cx="4261104" cy="1097280"/>
          </a:xfrm>
        </p:spPr>
        <p:txBody>
          <a:bodyPr vert="horz" lIns="91440" tIns="45720" rIns="91440" bIns="45720" rtlCol="0" anchor="t">
            <a:normAutofit/>
          </a:bodyPr>
          <a:lstStyle/>
          <a:p>
            <a:pPr>
              <a:lnSpc>
                <a:spcPct val="90000"/>
              </a:lnSpc>
            </a:pPr>
            <a:r>
              <a:rPr lang="en-US" sz="3100"/>
              <a:t>Statistics on Password Breaches and Attacks</a:t>
            </a:r>
          </a:p>
        </p:txBody>
      </p:sp>
      <p:sp>
        <p:nvSpPr>
          <p:cNvPr id="4" name="Content Placeholder 3">
            <a:extLst>
              <a:ext uri="{FF2B5EF4-FFF2-40B4-BE49-F238E27FC236}">
                <a16:creationId xmlns:a16="http://schemas.microsoft.com/office/drawing/2014/main" id="{11A81623-7202-8C6B-0572-DF969E1515A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en-GB" sz="1800" dirty="0">
                <a:latin typeface="Arial" panose="020B0604020202020204" pitchFamily="34" charset="0"/>
                <a:cs typeface="Arial" panose="020B0604020202020204" pitchFamily="34" charset="0"/>
              </a:rPr>
              <a:t>Alarming Statistics</a:t>
            </a:r>
          </a:p>
          <a:p>
            <a:pPr marL="0" lvl="1" indent="0">
              <a:buNone/>
            </a:pPr>
            <a:r>
              <a:rPr lang="en-GB" dirty="0">
                <a:latin typeface="Arial" panose="020B0604020202020204" pitchFamily="34" charset="0"/>
                <a:cs typeface="Arial" panose="020B0604020202020204" pitchFamily="34" charset="0"/>
              </a:rPr>
              <a:t>Millions of accounts are compromised each year due to weak or stolen passwords, causing significant security risks.</a:t>
            </a:r>
          </a:p>
          <a:p>
            <a:pPr marL="0" indent="0">
              <a:spcBef>
                <a:spcPts val="2500"/>
              </a:spcBef>
              <a:buNone/>
            </a:pPr>
            <a:r>
              <a:rPr lang="en-GB" sz="1800" dirty="0">
                <a:latin typeface="Arial" panose="020B0604020202020204" pitchFamily="34" charset="0"/>
                <a:cs typeface="Arial" panose="020B0604020202020204" pitchFamily="34" charset="0"/>
              </a:rPr>
              <a:t>Need for Stronger Security</a:t>
            </a:r>
          </a:p>
          <a:p>
            <a:pPr marL="0" lvl="1" indent="0">
              <a:buNone/>
            </a:pPr>
            <a:r>
              <a:rPr lang="en-GB" dirty="0">
                <a:latin typeface="Arial" panose="020B0604020202020204" pitchFamily="34" charset="0"/>
                <a:cs typeface="Arial" panose="020B0604020202020204" pitchFamily="34" charset="0"/>
              </a:rPr>
              <a:t>The rising number of breaches emphasizes the urgent need for implementing more secure authentication methods like passkeys.</a:t>
            </a:r>
          </a:p>
        </p:txBody>
      </p:sp>
    </p:spTree>
    <p:extLst>
      <p:ext uri="{BB962C8B-B14F-4D97-AF65-F5344CB8AC3E}">
        <p14:creationId xmlns:p14="http://schemas.microsoft.com/office/powerpoint/2010/main" val="4259589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084DD2C2-DFEA-29A9-1DD0-9E423CBA7241}"/>
              </a:ext>
            </a:extLst>
          </p:cNvPr>
          <p:cNvSpPr>
            <a:spLocks noGrp="1"/>
          </p:cNvSpPr>
          <p:nvPr>
            <p:ph type="ctrTitle"/>
          </p:nvPr>
        </p:nvSpPr>
        <p:spPr>
          <a:xfrm>
            <a:off x="559219" y="1115844"/>
            <a:ext cx="7680960" cy="4631911"/>
          </a:xfrm>
        </p:spPr>
        <p:txBody>
          <a:bodyPr anchor="b">
            <a:normAutofit/>
          </a:bodyPr>
          <a:lstStyle/>
          <a:p>
            <a:r>
              <a:rPr lang="en-GB" sz="6500"/>
              <a:t>Introduction to Passkeys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732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5878-4510-C93D-1D0B-90EFB6B6518A}"/>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5A7ABEA-F2CF-073D-88F2-20CE3CAEA4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A185F995-FDC4-42A6-8846-3706FFFE0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ED885D35-EE9C-5DBF-C1A1-A86FC5C630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9D472AB-F278-36B0-F794-41C1412B66C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dirty="0"/>
              <a:t>The FIDO Alliance</a:t>
            </a:r>
          </a:p>
        </p:txBody>
      </p:sp>
      <p:sp>
        <p:nvSpPr>
          <p:cNvPr id="4" name="Content Placeholder 3">
            <a:extLst>
              <a:ext uri="{FF2B5EF4-FFF2-40B4-BE49-F238E27FC236}">
                <a16:creationId xmlns:a16="http://schemas.microsoft.com/office/drawing/2014/main" id="{F074797B-56D5-8ED3-5381-F21DAE07956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dirty="0">
                <a:latin typeface="Arial" panose="020B0604020202020204" pitchFamily="34" charset="0"/>
                <a:cs typeface="Arial" panose="020B0604020202020204" pitchFamily="34" charset="0"/>
              </a:rPr>
              <a:t>Passkeys have been created by the FIDO Alliance.</a:t>
            </a:r>
          </a:p>
          <a:p>
            <a:pPr marL="0" indent="0">
              <a:spcBef>
                <a:spcPts val="2500"/>
              </a:spcBef>
              <a:buNone/>
            </a:pPr>
            <a:r>
              <a:rPr lang="en-GB" dirty="0">
                <a:latin typeface="Arial" panose="020B0604020202020204" pitchFamily="34" charset="0"/>
                <a:cs typeface="Arial" panose="020B0604020202020204" pitchFamily="34" charset="0"/>
              </a:rPr>
              <a:t>FIDO: </a:t>
            </a:r>
            <a:r>
              <a:rPr lang="en-GB" dirty="0">
                <a:solidFill>
                  <a:srgbClr val="FF0000"/>
                </a:solidFill>
                <a:latin typeface="Arial" panose="020B0604020202020204" pitchFamily="34" charset="0"/>
                <a:cs typeface="Arial" panose="020B0604020202020204" pitchFamily="34" charset="0"/>
              </a:rPr>
              <a:t>F</a:t>
            </a:r>
            <a:r>
              <a:rPr lang="en-GB" dirty="0">
                <a:latin typeface="Arial" panose="020B0604020202020204" pitchFamily="34" charset="0"/>
                <a:cs typeface="Arial" panose="020B0604020202020204" pitchFamily="34" charset="0"/>
              </a:rPr>
              <a:t>ast </a:t>
            </a:r>
            <a:r>
              <a:rPr lang="en-GB" dirty="0">
                <a:solidFill>
                  <a:srgbClr val="FF0000"/>
                </a:solidFill>
                <a:latin typeface="Arial" panose="020B0604020202020204" pitchFamily="34" charset="0"/>
                <a:cs typeface="Arial" panose="020B0604020202020204" pitchFamily="34" charset="0"/>
              </a:rPr>
              <a:t>Id</a:t>
            </a:r>
            <a:r>
              <a:rPr lang="en-GB" dirty="0">
                <a:latin typeface="Arial" panose="020B0604020202020204" pitchFamily="34" charset="0"/>
                <a:cs typeface="Arial" panose="020B0604020202020204" pitchFamily="34" charset="0"/>
              </a:rPr>
              <a:t>entity </a:t>
            </a:r>
            <a:r>
              <a:rPr lang="en-GB" dirty="0">
                <a:solidFill>
                  <a:srgbClr val="FF0000"/>
                </a:solidFill>
                <a:latin typeface="Arial" panose="020B0604020202020204" pitchFamily="34" charset="0"/>
                <a:cs typeface="Arial" panose="020B0604020202020204" pitchFamily="34" charset="0"/>
              </a:rPr>
              <a:t>O</a:t>
            </a:r>
            <a:r>
              <a:rPr lang="en-GB" dirty="0">
                <a:latin typeface="Arial" panose="020B0604020202020204" pitchFamily="34" charset="0"/>
                <a:cs typeface="Arial" panose="020B0604020202020204" pitchFamily="34" charset="0"/>
              </a:rPr>
              <a:t>nline.</a:t>
            </a:r>
          </a:p>
          <a:p>
            <a:pPr marL="0" indent="0">
              <a:spcBef>
                <a:spcPts val="2500"/>
              </a:spcBef>
              <a:buNone/>
            </a:pPr>
            <a:r>
              <a:rPr lang="en-GB" dirty="0">
                <a:latin typeface="Arial" panose="020B0604020202020204" pitchFamily="34" charset="0"/>
                <a:cs typeface="Arial" panose="020B0604020202020204" pitchFamily="34" charset="0"/>
              </a:rPr>
              <a:t>Provide a secure, </a:t>
            </a:r>
            <a:r>
              <a:rPr lang="en-GB" dirty="0" err="1">
                <a:latin typeface="Arial" panose="020B0604020202020204" pitchFamily="34" charset="0"/>
                <a:cs typeface="Arial" panose="020B0604020202020204" pitchFamily="34" charset="0"/>
              </a:rPr>
              <a:t>passwordless</a:t>
            </a:r>
            <a:r>
              <a:rPr lang="en-GB" dirty="0">
                <a:latin typeface="Arial" panose="020B0604020202020204" pitchFamily="34" charset="0"/>
                <a:cs typeface="Arial" panose="020B0604020202020204" pitchFamily="34" charset="0"/>
              </a:rPr>
              <a:t> authentication method using biometrics, Password Managers, PINs, or patterns tied to cryptographic credentials.</a:t>
            </a:r>
          </a:p>
          <a:p>
            <a:pPr marL="0" indent="0">
              <a:spcBef>
                <a:spcPts val="2500"/>
              </a:spcBef>
              <a:buNone/>
            </a:pPr>
            <a:r>
              <a:rPr lang="en-GB" dirty="0">
                <a:latin typeface="Arial" panose="020B0604020202020204" pitchFamily="34" charset="0"/>
                <a:cs typeface="Arial" panose="020B0604020202020204" pitchFamily="34" charset="0"/>
              </a:rPr>
              <a:t>Modern devices can cope with this; TPM, Secure Dongles etc.</a:t>
            </a:r>
          </a:p>
        </p:txBody>
      </p:sp>
      <p:pic>
        <p:nvPicPr>
          <p:cNvPr id="8" name="Content Placeholder 7" descr="A close-up of a logo&#10;&#10;AI-generated content may be incorrect.">
            <a:extLst>
              <a:ext uri="{FF2B5EF4-FFF2-40B4-BE49-F238E27FC236}">
                <a16:creationId xmlns:a16="http://schemas.microsoft.com/office/drawing/2014/main" id="{12ED8F1D-E336-D765-EA22-5CFF15E95EE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 y="1309636"/>
            <a:ext cx="4368210" cy="4368210"/>
          </a:xfrm>
        </p:spPr>
      </p:pic>
    </p:spTree>
    <p:extLst>
      <p:ext uri="{BB962C8B-B14F-4D97-AF65-F5344CB8AC3E}">
        <p14:creationId xmlns:p14="http://schemas.microsoft.com/office/powerpoint/2010/main" val="1270851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gital concept which shows abstract network and concept of security optimization and internet technology  ">
            <a:extLst>
              <a:ext uri="{FF2B5EF4-FFF2-40B4-BE49-F238E27FC236}">
                <a16:creationId xmlns:a16="http://schemas.microsoft.com/office/drawing/2014/main" id="{32352209-67A9-4208-90E6-30BD90E00EF2}"/>
              </a:ext>
            </a:extLst>
          </p:cNvPr>
          <p:cNvPicPr>
            <a:picLocks noGrp="1" noChangeAspect="1"/>
          </p:cNvPicPr>
          <p:nvPr>
            <p:ph sz="half" idx="1"/>
          </p:nvPr>
        </p:nvPicPr>
        <p:blipFill>
          <a:blip r:embed="rId3"/>
          <a:srcRect l="21463" r="24912"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1B6B964-9F6F-35BD-E62D-69FAD5A72FBD}"/>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Overview of the Benefits of Passkeys</a:t>
            </a:r>
          </a:p>
        </p:txBody>
      </p:sp>
      <p:sp>
        <p:nvSpPr>
          <p:cNvPr id="4" name="Content Placeholder 3">
            <a:extLst>
              <a:ext uri="{FF2B5EF4-FFF2-40B4-BE49-F238E27FC236}">
                <a16:creationId xmlns:a16="http://schemas.microsoft.com/office/drawing/2014/main" id="{FDA87BBF-B230-DC4B-83F6-5FE998003E3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sz="1800" dirty="0">
                <a:latin typeface="Arial" panose="020B0604020202020204" pitchFamily="34" charset="0"/>
                <a:cs typeface="Arial" panose="020B0604020202020204" pitchFamily="34" charset="0"/>
              </a:rPr>
              <a:t>Enhanced Security</a:t>
            </a:r>
          </a:p>
          <a:p>
            <a:pPr marL="0" lvl="1" indent="0">
              <a:buNone/>
            </a:pPr>
            <a:r>
              <a:rPr lang="en-GB" dirty="0">
                <a:latin typeface="Arial" panose="020B0604020202020204" pitchFamily="34" charset="0"/>
                <a:cs typeface="Arial" panose="020B0604020202020204" pitchFamily="34" charset="0"/>
              </a:rPr>
              <a:t>Passkeys offer enhanced protection against phishing and brute-force attacks, making online transactions safer.</a:t>
            </a:r>
          </a:p>
          <a:p>
            <a:pPr marL="0" indent="0">
              <a:spcBef>
                <a:spcPts val="2500"/>
              </a:spcBef>
              <a:buNone/>
            </a:pPr>
            <a:r>
              <a:rPr lang="en-GB" sz="1800" dirty="0">
                <a:latin typeface="Arial" panose="020B0604020202020204" pitchFamily="34" charset="0"/>
                <a:cs typeface="Arial" panose="020B0604020202020204" pitchFamily="34" charset="0"/>
              </a:rPr>
              <a:t>Improved User Experience</a:t>
            </a:r>
          </a:p>
          <a:p>
            <a:pPr marL="0" lvl="1" indent="0">
              <a:buNone/>
            </a:pPr>
            <a:r>
              <a:rPr lang="en-GB" dirty="0">
                <a:latin typeface="Arial" panose="020B0604020202020204" pitchFamily="34" charset="0"/>
                <a:cs typeface="Arial" panose="020B0604020202020204" pitchFamily="34" charset="0"/>
              </a:rPr>
              <a:t>Using passkeys simplifies the login process, providing a more user-friendly and efficient experience.</a:t>
            </a:r>
          </a:p>
          <a:p>
            <a:pPr marL="0" indent="0">
              <a:spcBef>
                <a:spcPts val="2500"/>
              </a:spcBef>
              <a:buNone/>
            </a:pPr>
            <a:r>
              <a:rPr lang="en-GB" sz="1800" dirty="0">
                <a:latin typeface="Arial" panose="020B0604020202020204" pitchFamily="34" charset="0"/>
                <a:cs typeface="Arial" panose="020B0604020202020204" pitchFamily="34" charset="0"/>
              </a:rPr>
              <a:t>Reduced Password Management</a:t>
            </a:r>
          </a:p>
          <a:p>
            <a:pPr marL="0" lvl="1" indent="0">
              <a:buNone/>
            </a:pPr>
            <a:r>
              <a:rPr lang="en-GB" dirty="0">
                <a:latin typeface="Arial" panose="020B0604020202020204" pitchFamily="34" charset="0"/>
                <a:cs typeface="Arial" panose="020B0604020202020204" pitchFamily="34" charset="0"/>
              </a:rPr>
              <a:t>Passkeys lessen the need for complicated password management systems, simplifying user authentication.</a:t>
            </a:r>
          </a:p>
        </p:txBody>
      </p:sp>
    </p:spTree>
    <p:extLst>
      <p:ext uri="{BB962C8B-B14F-4D97-AF65-F5344CB8AC3E}">
        <p14:creationId xmlns:p14="http://schemas.microsoft.com/office/powerpoint/2010/main" val="676119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Internet Cyber Security digital concept">
            <a:extLst>
              <a:ext uri="{FF2B5EF4-FFF2-40B4-BE49-F238E27FC236}">
                <a16:creationId xmlns:a16="http://schemas.microsoft.com/office/drawing/2014/main" id="{C61493F1-DC63-4E6F-A37B-BD0F50A630AC}"/>
              </a:ext>
            </a:extLst>
          </p:cNvPr>
          <p:cNvPicPr>
            <a:picLocks noGrp="1" noChangeAspect="1"/>
          </p:cNvPicPr>
          <p:nvPr>
            <p:ph sz="half" idx="1"/>
          </p:nvPr>
        </p:nvPicPr>
        <p:blipFill>
          <a:blip r:embed="rId3"/>
          <a:srcRect l="46328" r="7266"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16C916-1749-3436-3712-CBD6AB4C7A6B}"/>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What Are Passkeys?</a:t>
            </a:r>
          </a:p>
        </p:txBody>
      </p:sp>
      <p:sp>
        <p:nvSpPr>
          <p:cNvPr id="4" name="Content Placeholder 3">
            <a:extLst>
              <a:ext uri="{FF2B5EF4-FFF2-40B4-BE49-F238E27FC236}">
                <a16:creationId xmlns:a16="http://schemas.microsoft.com/office/drawing/2014/main" id="{F6CC3E99-0B18-409E-8F76-E97A004A1EE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1828808"/>
            <a:ext cx="6501810" cy="4469114"/>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Cryptographic Key Concept</a:t>
            </a:r>
          </a:p>
          <a:p>
            <a:pPr marL="0" lvl="1" indent="0">
              <a:buNone/>
            </a:pPr>
            <a:r>
              <a:rPr lang="en-GB" dirty="0">
                <a:latin typeface="Arial" panose="020B0604020202020204" pitchFamily="34" charset="0"/>
                <a:cs typeface="Arial" panose="020B0604020202020204" pitchFamily="34" charset="0"/>
              </a:rPr>
              <a:t>Passkeys are cryptographic keys designed to enhance security by replacing traditional passwords, making authentication safer.</a:t>
            </a:r>
          </a:p>
          <a:p>
            <a:pPr marL="0" indent="0">
              <a:spcBef>
                <a:spcPts val="2500"/>
              </a:spcBef>
              <a:buNone/>
            </a:pPr>
            <a:r>
              <a:rPr lang="en-GB" sz="1800" dirty="0">
                <a:latin typeface="Arial" panose="020B0604020202020204" pitchFamily="34" charset="0"/>
                <a:cs typeface="Arial" panose="020B0604020202020204" pitchFamily="34" charset="0"/>
              </a:rPr>
              <a:t>Simplified User Experience</a:t>
            </a:r>
          </a:p>
          <a:p>
            <a:pPr marL="0" lvl="1" indent="0">
              <a:buNone/>
            </a:pPr>
            <a:r>
              <a:rPr lang="en-GB" dirty="0">
                <a:latin typeface="Arial" panose="020B0604020202020204" pitchFamily="34" charset="0"/>
                <a:cs typeface="Arial" panose="020B0604020202020204" pitchFamily="34" charset="0"/>
              </a:rPr>
              <a:t>With passkeys, </a:t>
            </a:r>
            <a:r>
              <a:rPr lang="en-GB" dirty="0">
                <a:solidFill>
                  <a:srgbClr val="FF0000"/>
                </a:solidFill>
                <a:latin typeface="Arial" panose="020B0604020202020204" pitchFamily="34" charset="0"/>
                <a:cs typeface="Arial" panose="020B0604020202020204" pitchFamily="34" charset="0"/>
              </a:rPr>
              <a:t>users no longer need to remember multiple passwords,</a:t>
            </a:r>
            <a:r>
              <a:rPr lang="en-GB" dirty="0">
                <a:latin typeface="Arial" panose="020B0604020202020204" pitchFamily="34" charset="0"/>
                <a:cs typeface="Arial" panose="020B0604020202020204" pitchFamily="34" charset="0"/>
              </a:rPr>
              <a:t> simplifying the login process significantly.</a:t>
            </a:r>
          </a:p>
          <a:p>
            <a:pPr marL="0" indent="0">
              <a:spcBef>
                <a:spcPts val="2500"/>
              </a:spcBef>
              <a:buNone/>
            </a:pPr>
            <a:r>
              <a:rPr lang="en-GB" sz="1800" dirty="0">
                <a:latin typeface="Arial" panose="020B0604020202020204" pitchFamily="34" charset="0"/>
                <a:cs typeface="Arial" panose="020B0604020202020204" pitchFamily="34" charset="0"/>
              </a:rPr>
              <a:t>Secure Storage on Devices</a:t>
            </a:r>
          </a:p>
          <a:p>
            <a:pPr marL="0" lvl="1" indent="0">
              <a:buNone/>
            </a:pPr>
            <a:r>
              <a:rPr lang="en-GB" dirty="0">
                <a:latin typeface="Arial" panose="020B0604020202020204" pitchFamily="34" charset="0"/>
                <a:cs typeface="Arial" panose="020B0604020202020204" pitchFamily="34" charset="0"/>
              </a:rPr>
              <a:t>Passkeys are securely stored on devices, ensuring that they are only accessible to authorized users, enhancing overall security.</a:t>
            </a:r>
          </a:p>
        </p:txBody>
      </p:sp>
    </p:spTree>
    <p:extLst>
      <p:ext uri="{BB962C8B-B14F-4D97-AF65-F5344CB8AC3E}">
        <p14:creationId xmlns:p14="http://schemas.microsoft.com/office/powerpoint/2010/main" val="65233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bstract  Digital concept which shows network security optimization and internet technology  ">
            <a:extLst>
              <a:ext uri="{FF2B5EF4-FFF2-40B4-BE49-F238E27FC236}">
                <a16:creationId xmlns:a16="http://schemas.microsoft.com/office/drawing/2014/main" id="{A2D80136-8161-4605-A663-E456FFFB1B89}"/>
              </a:ext>
            </a:extLst>
          </p:cNvPr>
          <p:cNvPicPr>
            <a:picLocks noGrp="1" noChangeAspect="1"/>
          </p:cNvPicPr>
          <p:nvPr>
            <p:ph sz="half" idx="1"/>
          </p:nvPr>
        </p:nvPicPr>
        <p:blipFill>
          <a:blip r:embed="rId3"/>
          <a:srcRect l="8471" r="29656"/>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534FF5D-B9E8-1768-2B15-8A850E655F10}"/>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dirty="0"/>
              <a:t>How Do Passkeys Work?</a:t>
            </a:r>
          </a:p>
        </p:txBody>
      </p:sp>
      <p:sp>
        <p:nvSpPr>
          <p:cNvPr id="4" name="Content Placeholder 3">
            <a:extLst>
              <a:ext uri="{FF2B5EF4-FFF2-40B4-BE49-F238E27FC236}">
                <a16:creationId xmlns:a16="http://schemas.microsoft.com/office/drawing/2014/main" id="{FDCBC52A-B9E3-4129-F55D-786ED4E2C64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sz="1800" dirty="0">
                <a:latin typeface="Arial" panose="020B0604020202020204" pitchFamily="34" charset="0"/>
                <a:cs typeface="Arial" panose="020B0604020202020204" pitchFamily="34" charset="0"/>
              </a:rPr>
              <a:t>Public Key Cryptography</a:t>
            </a:r>
          </a:p>
          <a:p>
            <a:pPr marL="0" lvl="1" indent="0">
              <a:buNone/>
            </a:pPr>
            <a:r>
              <a:rPr lang="en-GB" dirty="0">
                <a:latin typeface="Arial" panose="020B0604020202020204" pitchFamily="34" charset="0"/>
                <a:cs typeface="Arial" panose="020B0604020202020204" pitchFamily="34" charset="0"/>
              </a:rPr>
              <a:t>Public key cryptography uses a pair of keys to secure user credentials, enhancing security over traditional methods.</a:t>
            </a:r>
          </a:p>
          <a:p>
            <a:pPr marL="0" indent="0">
              <a:spcBef>
                <a:spcPts val="2500"/>
              </a:spcBef>
              <a:buNone/>
            </a:pPr>
            <a:r>
              <a:rPr lang="en-GB" sz="1800" dirty="0">
                <a:latin typeface="Arial" panose="020B0604020202020204" pitchFamily="34" charset="0"/>
                <a:cs typeface="Arial" panose="020B0604020202020204" pitchFamily="34" charset="0"/>
              </a:rPr>
              <a:t>Private Key Storage</a:t>
            </a:r>
          </a:p>
          <a:p>
            <a:pPr marL="0" lvl="1" indent="0">
              <a:buNone/>
            </a:pPr>
            <a:r>
              <a:rPr lang="en-GB" dirty="0">
                <a:latin typeface="Arial" panose="020B0604020202020204" pitchFamily="34" charset="0"/>
                <a:cs typeface="Arial" panose="020B0604020202020204" pitchFamily="34" charset="0"/>
              </a:rPr>
              <a:t>The private key is securely stored on the user’s device, preventing unauthorized access from external sources.</a:t>
            </a:r>
          </a:p>
          <a:p>
            <a:pPr marL="0" indent="0">
              <a:spcBef>
                <a:spcPts val="2500"/>
              </a:spcBef>
              <a:buNone/>
            </a:pPr>
            <a:r>
              <a:rPr lang="en-GB" sz="1800" dirty="0">
                <a:latin typeface="Arial" panose="020B0604020202020204" pitchFamily="34" charset="0"/>
                <a:cs typeface="Arial" panose="020B0604020202020204" pitchFamily="34" charset="0"/>
              </a:rPr>
              <a:t>Server Security</a:t>
            </a:r>
          </a:p>
          <a:p>
            <a:pPr marL="0" lvl="1" indent="0">
              <a:buNone/>
            </a:pPr>
            <a:r>
              <a:rPr lang="en-GB" dirty="0">
                <a:latin typeface="Arial" panose="020B0604020202020204" pitchFamily="34" charset="0"/>
                <a:cs typeface="Arial" panose="020B0604020202020204" pitchFamily="34" charset="0"/>
              </a:rPr>
              <a:t>Even if a server is compromised, user credentials remain safe as attackers cannot access the private keys.</a:t>
            </a:r>
          </a:p>
        </p:txBody>
      </p:sp>
    </p:spTree>
    <p:extLst>
      <p:ext uri="{BB962C8B-B14F-4D97-AF65-F5344CB8AC3E}">
        <p14:creationId xmlns:p14="http://schemas.microsoft.com/office/powerpoint/2010/main" val="10369242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DC65E-4AA1-01B6-389E-4F1CB30C9F6D}"/>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4199F38-8E75-BC10-ECA3-EA681614CA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DBC4C08B-569E-85BC-4050-BA5EC45FC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bstract  Digital concept which shows network security optimization and internet technology  ">
            <a:extLst>
              <a:ext uri="{FF2B5EF4-FFF2-40B4-BE49-F238E27FC236}">
                <a16:creationId xmlns:a16="http://schemas.microsoft.com/office/drawing/2014/main" id="{20C9DFFD-4E6F-76D0-DD30-3EEC10ED3AB5}"/>
              </a:ext>
            </a:extLst>
          </p:cNvPr>
          <p:cNvPicPr>
            <a:picLocks noGrp="1" noChangeAspect="1"/>
          </p:cNvPicPr>
          <p:nvPr>
            <p:ph sz="half" idx="1"/>
          </p:nvPr>
        </p:nvPicPr>
        <p:blipFill>
          <a:blip r:embed="rId3"/>
          <a:srcRect l="8471" r="29656"/>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2A376679-B8BA-3060-46A4-B978CE474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788CC40-927A-9D08-A638-5FFCB1BDAF48}"/>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How Do Passkeys Work?</a:t>
            </a:r>
          </a:p>
        </p:txBody>
      </p:sp>
      <p:sp>
        <p:nvSpPr>
          <p:cNvPr id="6" name="Rectangle 2">
            <a:extLst>
              <a:ext uri="{FF2B5EF4-FFF2-40B4-BE49-F238E27FC236}">
                <a16:creationId xmlns:a16="http://schemas.microsoft.com/office/drawing/2014/main" id="{1D228941-B3EF-C60D-879F-5CD98114FD42}"/>
              </a:ext>
            </a:extLst>
          </p:cNvPr>
          <p:cNvSpPr>
            <a:spLocks noGrp="1" noChangeArrowheads="1"/>
          </p:cNvSpPr>
          <p:nvPr>
            <p:ph sz="half" idx="2"/>
          </p:nvPr>
        </p:nvSpPr>
        <p:spPr bwMode="auto">
          <a:xfrm>
            <a:off x="4696265" y="1596183"/>
            <a:ext cx="721602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Public and Private Keys</a:t>
            </a:r>
            <a:r>
              <a:rPr kumimoji="0" lang="en-US" altLang="en-US" sz="1800" b="0" i="0" u="none" strike="noStrike" cap="none" normalizeH="0" baseline="0" dirty="0">
                <a:ln>
                  <a:noFill/>
                </a:ln>
                <a:solidFill>
                  <a:schemeClr val="tx1"/>
                </a:solidFill>
                <a:effectLst/>
                <a:latin typeface="Arial" panose="020B0604020202020204" pitchFamily="34" charset="0"/>
              </a:rPr>
              <a:t>: These keys are a pair—like a lock and key combination.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 </a:t>
            </a:r>
            <a:r>
              <a:rPr kumimoji="0" lang="en-US" altLang="en-US" sz="1800" b="1" i="0" u="none" strike="noStrike" cap="none" normalizeH="0" baseline="0" dirty="0">
                <a:ln>
                  <a:noFill/>
                </a:ln>
                <a:solidFill>
                  <a:schemeClr val="tx1"/>
                </a:solidFill>
                <a:effectLst/>
                <a:latin typeface="Arial" panose="020B0604020202020204" pitchFamily="34" charset="0"/>
              </a:rPr>
              <a:t>public key</a:t>
            </a:r>
            <a:r>
              <a:rPr kumimoji="0" lang="en-US" altLang="en-US" sz="1800" b="0" i="0" u="none" strike="noStrike" cap="none" normalizeH="0" baseline="0" dirty="0">
                <a:ln>
                  <a:noFill/>
                </a:ln>
                <a:solidFill>
                  <a:schemeClr val="tx1"/>
                </a:solidFill>
                <a:effectLst/>
                <a:latin typeface="Arial" panose="020B0604020202020204" pitchFamily="34" charset="0"/>
              </a:rPr>
              <a:t> is shared openly and used to verify authenticity, while the </a:t>
            </a:r>
            <a:r>
              <a:rPr kumimoji="0" lang="en-US" altLang="en-US" sz="1800" b="1" i="0" u="none" strike="noStrike" cap="none" normalizeH="0" baseline="0" dirty="0">
                <a:ln>
                  <a:noFill/>
                </a:ln>
                <a:solidFill>
                  <a:schemeClr val="tx1"/>
                </a:solidFill>
                <a:effectLst/>
                <a:latin typeface="Arial" panose="020B0604020202020204" pitchFamily="34" charset="0"/>
              </a:rPr>
              <a:t>private key</a:t>
            </a:r>
            <a:r>
              <a:rPr kumimoji="0" lang="en-US" altLang="en-US" sz="1800" b="0" i="0" u="none" strike="noStrike" cap="none" normalizeH="0" baseline="0" dirty="0">
                <a:ln>
                  <a:noFill/>
                </a:ln>
                <a:solidFill>
                  <a:schemeClr val="tx1"/>
                </a:solidFill>
                <a:effectLst/>
                <a:latin typeface="Arial" panose="020B0604020202020204" pitchFamily="34" charset="0"/>
              </a:rPr>
              <a:t> is kept secret and is used to create a secure signature.</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Role in Passkeys</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When you create a passkey, your device generates a unique key pair – one of each; a public key and a private key.</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 </a:t>
            </a:r>
            <a:r>
              <a:rPr kumimoji="0" lang="en-US" altLang="en-US" sz="1800" b="1" i="0" u="none" strike="noStrike" cap="none" normalizeH="0" baseline="0" dirty="0">
                <a:ln>
                  <a:noFill/>
                </a:ln>
                <a:solidFill>
                  <a:schemeClr val="tx1"/>
                </a:solidFill>
                <a:effectLst/>
                <a:latin typeface="Arial" panose="020B0604020202020204" pitchFamily="34" charset="0"/>
              </a:rPr>
              <a:t>public key</a:t>
            </a:r>
            <a:r>
              <a:rPr kumimoji="0" lang="en-US" altLang="en-US" sz="1800" b="0" i="0" u="none" strike="noStrike" cap="none" normalizeH="0" baseline="0" dirty="0">
                <a:ln>
                  <a:noFill/>
                </a:ln>
                <a:solidFill>
                  <a:schemeClr val="tx1"/>
                </a:solidFill>
                <a:effectLst/>
                <a:latin typeface="Arial" panose="020B0604020202020204" pitchFamily="34" charset="0"/>
              </a:rPr>
              <a:t> is stored with the service you're authenticating with (like a website or app).</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 </a:t>
            </a:r>
            <a:r>
              <a:rPr kumimoji="0" lang="en-US" altLang="en-US" sz="1800" b="1" i="0" u="none" strike="noStrike" cap="none" normalizeH="0" baseline="0" dirty="0">
                <a:ln>
                  <a:noFill/>
                </a:ln>
                <a:solidFill>
                  <a:schemeClr val="tx1"/>
                </a:solidFill>
                <a:effectLst/>
                <a:latin typeface="Arial" panose="020B0604020202020204" pitchFamily="34" charset="0"/>
              </a:rPr>
              <a:t>private key</a:t>
            </a:r>
            <a:r>
              <a:rPr kumimoji="0" lang="en-US" altLang="en-US" sz="1800" b="0" i="0" u="none" strike="noStrike" cap="none" normalizeH="0" baseline="0" dirty="0">
                <a:ln>
                  <a:noFill/>
                </a:ln>
                <a:solidFill>
                  <a:schemeClr val="tx1"/>
                </a:solidFill>
                <a:effectLst/>
                <a:latin typeface="Arial" panose="020B0604020202020204" pitchFamily="34" charset="0"/>
              </a:rPr>
              <a:t> stays securely on your device (it never leaves).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78807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E412-FCBE-D49E-D00B-0136DBE4C8E1}"/>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1A10EB-F457-A2AA-CC6F-36261D024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B218393-C1F9-8E1D-6028-5D7F988B18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bstract  Digital concept which shows network security optimization and internet technology  ">
            <a:extLst>
              <a:ext uri="{FF2B5EF4-FFF2-40B4-BE49-F238E27FC236}">
                <a16:creationId xmlns:a16="http://schemas.microsoft.com/office/drawing/2014/main" id="{E0BB9EA6-EEB5-4DC9-7FA7-1BC56E522CA9}"/>
              </a:ext>
            </a:extLst>
          </p:cNvPr>
          <p:cNvPicPr>
            <a:picLocks noGrp="1" noChangeAspect="1"/>
          </p:cNvPicPr>
          <p:nvPr>
            <p:ph sz="half" idx="1"/>
          </p:nvPr>
        </p:nvPicPr>
        <p:blipFill>
          <a:blip r:embed="rId3"/>
          <a:srcRect l="8471" r="29656"/>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9FD35514-477D-9725-3806-EAA3FD337B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A74B3FC-510E-10E9-C679-6C6817DDA3E3}"/>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How Do Passkeys Work?</a:t>
            </a:r>
          </a:p>
        </p:txBody>
      </p:sp>
      <p:sp>
        <p:nvSpPr>
          <p:cNvPr id="6" name="Rectangle 2">
            <a:extLst>
              <a:ext uri="{FF2B5EF4-FFF2-40B4-BE49-F238E27FC236}">
                <a16:creationId xmlns:a16="http://schemas.microsoft.com/office/drawing/2014/main" id="{63F63330-4C49-BD38-61BA-995641F489EC}"/>
              </a:ext>
            </a:extLst>
          </p:cNvPr>
          <p:cNvSpPr>
            <a:spLocks noGrp="1" noChangeArrowheads="1"/>
          </p:cNvSpPr>
          <p:nvPr>
            <p:ph sz="half" idx="2"/>
          </p:nvPr>
        </p:nvSpPr>
        <p:spPr bwMode="auto">
          <a:xfrm>
            <a:off x="4696265" y="1686287"/>
            <a:ext cx="7216022"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rPr>
              <a:t>Authentication Process: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When you log in to a service, the server sends a challenge (a random piece of data) to your device.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Your device uses the private key to sign this challenge</a:t>
            </a:r>
            <a:r>
              <a:rPr lang="en-GB" altLang="en-US" sz="1800" dirty="0">
                <a:latin typeface="Arial" panose="020B0604020202020204" pitchFamily="34" charset="0"/>
              </a:rPr>
              <a:t> and send it back to the server.</a:t>
            </a:r>
            <a:r>
              <a:rPr kumimoji="0" lang="en-GB"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indent="0" eaLnBrk="0" fontAlgn="base" hangingPunct="0">
              <a:lnSpc>
                <a:spcPct val="100000"/>
              </a:lnSpc>
              <a:spcBef>
                <a:spcPct val="0"/>
              </a:spcBef>
              <a:spcAft>
                <a:spcPct val="0"/>
              </a:spcAft>
              <a:buSzTx/>
              <a:buNone/>
            </a:pPr>
            <a:r>
              <a:rPr kumimoji="0" lang="en-GB" altLang="en-US" sz="1800" b="0" i="0" u="none" strike="noStrike" cap="none" normalizeH="0" baseline="0" dirty="0">
                <a:ln>
                  <a:noFill/>
                </a:ln>
                <a:solidFill>
                  <a:schemeClr val="tx1"/>
                </a:solidFill>
                <a:effectLst/>
                <a:latin typeface="Arial" panose="020B0604020202020204" pitchFamily="34" charset="0"/>
              </a:rPr>
              <a:t>The server uses your public key to verify that the signature is valid</a:t>
            </a:r>
            <a:r>
              <a:rPr lang="en-GB" altLang="en-US" sz="1800" dirty="0">
                <a:latin typeface="Arial" panose="020B0604020202020204" pitchFamily="34" charset="0"/>
              </a:rPr>
              <a:t> thus proving your identity.</a:t>
            </a: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8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rPr>
              <a:t>This approach ensures: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rPr>
              <a:t>Security</a:t>
            </a:r>
            <a:r>
              <a:rPr kumimoji="0" lang="en-GB" altLang="en-US" sz="1800" b="0" i="0" u="none" strike="noStrike" cap="none" normalizeH="0" baseline="0" dirty="0">
                <a:ln>
                  <a:noFill/>
                </a:ln>
                <a:solidFill>
                  <a:schemeClr val="tx1"/>
                </a:solidFill>
                <a:effectLst/>
                <a:latin typeface="Arial" panose="020B0604020202020204" pitchFamily="34" charset="0"/>
              </a:rPr>
              <a:t>: The private key remains private and safe on your device.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rgbClr val="FF0000"/>
                </a:solidFill>
                <a:effectLst/>
                <a:latin typeface="Arial" panose="020B0604020202020204" pitchFamily="34" charset="0"/>
              </a:rPr>
              <a:t>Convenience</a:t>
            </a:r>
            <a:r>
              <a:rPr kumimoji="0" lang="en-GB" altLang="en-US" sz="1800" b="0" i="0" u="none" strike="noStrike" cap="none" normalizeH="0" baseline="0" dirty="0">
                <a:ln>
                  <a:noFill/>
                </a:ln>
                <a:solidFill>
                  <a:srgbClr val="FF0000"/>
                </a:solidFill>
                <a:effectLst/>
                <a:latin typeface="Arial" panose="020B0604020202020204" pitchFamily="34" charset="0"/>
              </a:rPr>
              <a:t>: No need to remember or type a password.</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rPr>
              <a:t>Phishing Resistance</a:t>
            </a:r>
            <a:r>
              <a:rPr kumimoji="0" lang="en-GB" altLang="en-US" sz="1800" b="0" i="0" u="none" strike="noStrike" cap="none" normalizeH="0" baseline="0" dirty="0">
                <a:ln>
                  <a:noFill/>
                </a:ln>
                <a:solidFill>
                  <a:schemeClr val="tx1"/>
                </a:solidFill>
                <a:effectLst/>
                <a:latin typeface="Arial" panose="020B0604020202020204" pitchFamily="34" charset="0"/>
              </a:rPr>
              <a:t>: Even if someone tricks you into visiting a fake website, they won’t have your private key to authenticate.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32626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3FDD2B91-7B61-A881-4A60-E0E2C1774D50}"/>
              </a:ext>
            </a:extLst>
          </p:cNvPr>
          <p:cNvSpPr>
            <a:spLocks noGrp="1"/>
          </p:cNvSpPr>
          <p:nvPr>
            <p:ph type="ctrTitle"/>
          </p:nvPr>
        </p:nvSpPr>
        <p:spPr>
          <a:xfrm>
            <a:off x="559219" y="1115844"/>
            <a:ext cx="7680960" cy="4631911"/>
          </a:xfrm>
        </p:spPr>
        <p:txBody>
          <a:bodyPr anchor="b">
            <a:normAutofit/>
          </a:bodyPr>
          <a:lstStyle/>
          <a:p>
            <a:r>
              <a:rPr lang="en-GB" sz="6500"/>
              <a:t>Eliminating Phishing with Passkeys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163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4B9EFE27-7040-6AF9-DE5D-CE57959097C1}"/>
              </a:ext>
            </a:extLst>
          </p:cNvPr>
          <p:cNvSpPr>
            <a:spLocks noGrp="1"/>
          </p:cNvSpPr>
          <p:nvPr>
            <p:ph type="title"/>
          </p:nvPr>
        </p:nvSpPr>
        <p:spPr>
          <a:xfrm>
            <a:off x="640080" y="914400"/>
            <a:ext cx="3412998" cy="1839433"/>
          </a:xfrm>
        </p:spPr>
        <p:txBody>
          <a:bodyPr>
            <a:normAutofit/>
          </a:bodyPr>
          <a:lstStyle/>
          <a:p>
            <a:r>
              <a:rPr lang="en-GB" sz="3600"/>
              <a:t>Understanding Phishing Attacks</a:t>
            </a:r>
          </a:p>
        </p:txBody>
      </p:sp>
      <p:graphicFrame>
        <p:nvGraphicFramePr>
          <p:cNvPr id="4" name="Content Placeholder 4">
            <a:extLst>
              <a:ext uri="{FF2B5EF4-FFF2-40B4-BE49-F238E27FC236}">
                <a16:creationId xmlns:a16="http://schemas.microsoft.com/office/drawing/2014/main" id="{303B0E84-4DB5-4BB2-9AEF-F3FE5A5BFC09}"/>
              </a:ext>
            </a:extLst>
          </p:cNvPr>
          <p:cNvGraphicFramePr>
            <a:graphicFrameLocks noGrp="1"/>
          </p:cNvGraphicFramePr>
          <p:nvPr>
            <p:ph idx="1"/>
            <p:extLst>
              <p:ext uri="{D42A27DB-BD31-4B8C-83A1-F6EECF244321}">
                <p14:modId xmlns:p14="http://schemas.microsoft.com/office/powerpoint/2010/main" val="125606733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639079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Note with password question mark on computer keyboard .  The scene is situated in a studio environment. The picture is taken with Panasonic GH5 camera.">
            <a:extLst>
              <a:ext uri="{FF2B5EF4-FFF2-40B4-BE49-F238E27FC236}">
                <a16:creationId xmlns:a16="http://schemas.microsoft.com/office/drawing/2014/main" id="{8B206018-E1D7-4DA6-AE0A-CA8CFB6D6BE7}"/>
              </a:ext>
            </a:extLst>
          </p:cNvPr>
          <p:cNvPicPr>
            <a:picLocks noGrp="1" noChangeAspect="1"/>
          </p:cNvPicPr>
          <p:nvPr>
            <p:ph sz="half" idx="1"/>
          </p:nvPr>
        </p:nvPicPr>
        <p:blipFill>
          <a:blip r:embed="rId3"/>
          <a:srcRect l="25827" r="12300"/>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62CD526-BAC4-AD5A-6DDB-3F8B3045CCD9}"/>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How Passkeys Prevent Phishing</a:t>
            </a:r>
          </a:p>
        </p:txBody>
      </p:sp>
      <p:sp>
        <p:nvSpPr>
          <p:cNvPr id="4" name="Content Placeholder 3">
            <a:extLst>
              <a:ext uri="{FF2B5EF4-FFF2-40B4-BE49-F238E27FC236}">
                <a16:creationId xmlns:a16="http://schemas.microsoft.com/office/drawing/2014/main" id="{ABB1F53B-1DCE-BEED-CC23-ACCE30BFB72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fontScale="92500" lnSpcReduction="20000"/>
          </a:bodyPr>
          <a:lstStyle/>
          <a:p>
            <a:pPr marL="0" indent="0">
              <a:spcBef>
                <a:spcPts val="2500"/>
              </a:spcBef>
              <a:buNone/>
            </a:pPr>
            <a:r>
              <a:rPr lang="en-GB" sz="1800" dirty="0">
                <a:latin typeface="Arial" panose="020B0604020202020204" pitchFamily="34" charset="0"/>
                <a:cs typeface="Arial" panose="020B0604020202020204" pitchFamily="34" charset="0"/>
              </a:rPr>
              <a:t>Understanding Passkeys</a:t>
            </a:r>
          </a:p>
          <a:p>
            <a:pPr marL="0" lvl="1" indent="0">
              <a:buNone/>
            </a:pPr>
            <a:r>
              <a:rPr lang="en-GB" dirty="0">
                <a:latin typeface="Arial" panose="020B0604020202020204" pitchFamily="34" charset="0"/>
                <a:cs typeface="Arial" panose="020B0604020202020204" pitchFamily="34" charset="0"/>
              </a:rPr>
              <a:t>Passkeys use cryptographic keys instead of shared secrets, enhancing security against phishing attempts. </a:t>
            </a:r>
            <a:r>
              <a:rPr lang="en-GB" dirty="0">
                <a:solidFill>
                  <a:schemeClr val="accent1"/>
                </a:solidFill>
                <a:latin typeface="Arial" panose="020B0604020202020204" pitchFamily="34" charset="0"/>
                <a:cs typeface="Arial" panose="020B0604020202020204" pitchFamily="34" charset="0"/>
              </a:rPr>
              <a:t>There is no need to send a password to the internet</a:t>
            </a:r>
          </a:p>
          <a:p>
            <a:pPr marL="0" indent="0">
              <a:spcBef>
                <a:spcPts val="2500"/>
              </a:spcBef>
              <a:buNone/>
            </a:pPr>
            <a:r>
              <a:rPr lang="en-GB" sz="1800" dirty="0">
                <a:latin typeface="Arial" panose="020B0604020202020204" pitchFamily="34" charset="0"/>
                <a:cs typeface="Arial" panose="020B0604020202020204" pitchFamily="34" charset="0"/>
              </a:rPr>
              <a:t>Phishing Attacks</a:t>
            </a:r>
          </a:p>
          <a:p>
            <a:pPr marL="0" lvl="1" indent="0">
              <a:buNone/>
            </a:pPr>
            <a:r>
              <a:rPr lang="en-GB" dirty="0">
                <a:latin typeface="Arial" panose="020B0604020202020204" pitchFamily="34" charset="0"/>
                <a:cs typeface="Arial" panose="020B0604020202020204" pitchFamily="34" charset="0"/>
              </a:rPr>
              <a:t>Phishing attacks trick users into revealing sensitive information, but passkeys mitigate these risks effectively. </a:t>
            </a:r>
            <a:r>
              <a:rPr lang="en-GB" dirty="0">
                <a:solidFill>
                  <a:schemeClr val="accent1"/>
                </a:solidFill>
                <a:latin typeface="Arial" panose="020B0604020202020204" pitchFamily="34" charset="0"/>
                <a:cs typeface="Arial" panose="020B0604020202020204" pitchFamily="34" charset="0"/>
              </a:rPr>
              <a:t>You don’t have to remember (or even know) your private key</a:t>
            </a:r>
          </a:p>
          <a:p>
            <a:pPr marL="0" indent="0">
              <a:spcBef>
                <a:spcPts val="2500"/>
              </a:spcBef>
              <a:buNone/>
            </a:pPr>
            <a:r>
              <a:rPr lang="en-GB" sz="1800" dirty="0">
                <a:latin typeface="Arial" panose="020B0604020202020204" pitchFamily="34" charset="0"/>
                <a:cs typeface="Arial" panose="020B0604020202020204" pitchFamily="34" charset="0"/>
              </a:rPr>
              <a:t>Security Benefits</a:t>
            </a:r>
          </a:p>
          <a:p>
            <a:pPr marL="0" lvl="1" indent="0">
              <a:buNone/>
            </a:pPr>
            <a:r>
              <a:rPr lang="en-GB" dirty="0">
                <a:latin typeface="Arial" panose="020B0604020202020204" pitchFamily="34" charset="0"/>
                <a:cs typeface="Arial" panose="020B0604020202020204" pitchFamily="34" charset="0"/>
              </a:rPr>
              <a:t>Even if users are misled to phishing sites, attackers cannot access accounts without the cryptographic key. </a:t>
            </a:r>
            <a:r>
              <a:rPr lang="en-GB" dirty="0">
                <a:solidFill>
                  <a:schemeClr val="accent1"/>
                </a:solidFill>
                <a:latin typeface="Arial" panose="020B0604020202020204" pitchFamily="34" charset="0"/>
                <a:cs typeface="Arial" panose="020B0604020202020204" pitchFamily="34" charset="0"/>
              </a:rPr>
              <a:t>Your key combination will only work on one specific site.</a:t>
            </a:r>
          </a:p>
        </p:txBody>
      </p:sp>
    </p:spTree>
    <p:extLst>
      <p:ext uri="{BB962C8B-B14F-4D97-AF65-F5344CB8AC3E}">
        <p14:creationId xmlns:p14="http://schemas.microsoft.com/office/powerpoint/2010/main" val="32641983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gital padlock art">
            <a:extLst>
              <a:ext uri="{FF2B5EF4-FFF2-40B4-BE49-F238E27FC236}">
                <a16:creationId xmlns:a16="http://schemas.microsoft.com/office/drawing/2014/main" id="{B561639B-28CE-467A-A2F1-E4B3B9369370}"/>
              </a:ext>
            </a:extLst>
          </p:cNvPr>
          <p:cNvPicPr>
            <a:picLocks noGrp="1" noChangeAspect="1"/>
          </p:cNvPicPr>
          <p:nvPr>
            <p:ph sz="half" idx="1"/>
          </p:nvPr>
        </p:nvPicPr>
        <p:blipFill>
          <a:blip r:embed="rId3"/>
          <a:srcRect l="2218" r="37145" b="-1"/>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AE52CD6-B315-42A1-5EDB-AD35C0F1D73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Real-World Examples and Case Studies</a:t>
            </a:r>
          </a:p>
        </p:txBody>
      </p:sp>
      <p:sp>
        <p:nvSpPr>
          <p:cNvPr id="4" name="Content Placeholder 3">
            <a:extLst>
              <a:ext uri="{FF2B5EF4-FFF2-40B4-BE49-F238E27FC236}">
                <a16:creationId xmlns:a16="http://schemas.microsoft.com/office/drawing/2014/main" id="{26D2062E-9D2C-1896-3AEA-8BCE0610CCB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011680"/>
            <a:ext cx="6501810" cy="4121885"/>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Adoption of Passkeys</a:t>
            </a:r>
          </a:p>
          <a:p>
            <a:pPr marL="0" lvl="1" indent="0">
              <a:buNone/>
            </a:pPr>
            <a:r>
              <a:rPr lang="en-GB" dirty="0">
                <a:latin typeface="Arial" panose="020B0604020202020204" pitchFamily="34" charset="0"/>
                <a:cs typeface="Arial" panose="020B0604020202020204" pitchFamily="34" charset="0"/>
              </a:rPr>
              <a:t>Organizations are increasingly adopting passkeys to effectively combat phishing attacks and enhance cybersecurity. Started in 2022 with Apple &amp; Google.</a:t>
            </a:r>
          </a:p>
          <a:p>
            <a:pPr marL="0" indent="0">
              <a:spcBef>
                <a:spcPts val="2500"/>
              </a:spcBef>
              <a:buNone/>
            </a:pPr>
            <a:r>
              <a:rPr lang="en-GB" sz="1800" dirty="0">
                <a:latin typeface="Arial" panose="020B0604020202020204" pitchFamily="34" charset="0"/>
                <a:cs typeface="Arial" panose="020B0604020202020204" pitchFamily="34" charset="0"/>
              </a:rPr>
              <a:t>Effectiveness of Passkeys</a:t>
            </a:r>
          </a:p>
          <a:p>
            <a:pPr marL="0" lvl="1" indent="0">
              <a:buNone/>
            </a:pPr>
            <a:r>
              <a:rPr lang="en-GB" dirty="0">
                <a:latin typeface="Arial" panose="020B0604020202020204" pitchFamily="34" charset="0"/>
                <a:cs typeface="Arial" panose="020B0604020202020204" pitchFamily="34" charset="0"/>
              </a:rPr>
              <a:t>Case studies highlight the effectiveness of passkeys in significantly reducing security vulnerabilities and enhancing protection.</a:t>
            </a:r>
          </a:p>
          <a:p>
            <a:pPr marL="0" indent="0">
              <a:spcBef>
                <a:spcPts val="2500"/>
              </a:spcBef>
              <a:buNone/>
            </a:pPr>
            <a:r>
              <a:rPr lang="en-GB" sz="1800" dirty="0">
                <a:latin typeface="Arial" panose="020B0604020202020204" pitchFamily="34" charset="0"/>
                <a:cs typeface="Arial" panose="020B0604020202020204" pitchFamily="34" charset="0"/>
              </a:rPr>
              <a:t>Combating Phishing Attacks</a:t>
            </a:r>
          </a:p>
          <a:p>
            <a:pPr marL="0" lvl="1" indent="0">
              <a:buNone/>
            </a:pPr>
            <a:r>
              <a:rPr lang="en-GB" dirty="0">
                <a:latin typeface="Arial" panose="020B0604020202020204" pitchFamily="34" charset="0"/>
                <a:cs typeface="Arial" panose="020B0604020202020204" pitchFamily="34" charset="0"/>
              </a:rPr>
              <a:t>Passkeys serve as a robust solution for organizations to mitigate the risks associated with phishing attacks.</a:t>
            </a:r>
          </a:p>
        </p:txBody>
      </p:sp>
    </p:spTree>
    <p:extLst>
      <p:ext uri="{BB962C8B-B14F-4D97-AF65-F5344CB8AC3E}">
        <p14:creationId xmlns:p14="http://schemas.microsoft.com/office/powerpoint/2010/main" val="2532664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C7F18FD1-51BC-3E9A-27CB-A7CB6DF205DA}"/>
              </a:ext>
            </a:extLst>
          </p:cNvPr>
          <p:cNvSpPr>
            <a:spLocks noGrp="1"/>
          </p:cNvSpPr>
          <p:nvPr>
            <p:ph type="ctrTitle"/>
          </p:nvPr>
        </p:nvSpPr>
        <p:spPr>
          <a:xfrm>
            <a:off x="559219" y="1115844"/>
            <a:ext cx="7680960" cy="4631911"/>
          </a:xfrm>
        </p:spPr>
        <p:txBody>
          <a:bodyPr anchor="b">
            <a:normAutofit/>
          </a:bodyPr>
          <a:lstStyle/>
          <a:p>
            <a:r>
              <a:rPr lang="en-GB" sz="6500"/>
              <a:t>Implementing Passkeys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16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ransparent padlock">
            <a:extLst>
              <a:ext uri="{FF2B5EF4-FFF2-40B4-BE49-F238E27FC236}">
                <a16:creationId xmlns:a16="http://schemas.microsoft.com/office/drawing/2014/main" id="{503AAD10-AF25-47DA-A54D-D2BCC0088A5F}"/>
              </a:ext>
            </a:extLst>
          </p:cNvPr>
          <p:cNvPicPr>
            <a:picLocks noGrp="1" noChangeAspect="1"/>
          </p:cNvPicPr>
          <p:nvPr>
            <p:ph sz="half" idx="1"/>
          </p:nvPr>
        </p:nvPicPr>
        <p:blipFill>
          <a:blip r:embed="rId3"/>
          <a:srcRect l="7690" r="38273" b="-1"/>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2478250-DFA9-C06F-C607-B12AFA620BF7}"/>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Steps to Integrate Passkeys in Your System</a:t>
            </a:r>
          </a:p>
        </p:txBody>
      </p:sp>
      <p:sp>
        <p:nvSpPr>
          <p:cNvPr id="4" name="Content Placeholder 3">
            <a:extLst>
              <a:ext uri="{FF2B5EF4-FFF2-40B4-BE49-F238E27FC236}">
                <a16:creationId xmlns:a16="http://schemas.microsoft.com/office/drawing/2014/main" id="{6D4B042F-315E-94E8-BEF7-23CCFD50F78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011680"/>
            <a:ext cx="6501810" cy="4286241"/>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Assess Current Systems</a:t>
            </a:r>
          </a:p>
          <a:p>
            <a:pPr marL="0" lvl="1" indent="0">
              <a:buNone/>
            </a:pPr>
            <a:r>
              <a:rPr lang="en-GB" dirty="0">
                <a:latin typeface="Arial" panose="020B0604020202020204" pitchFamily="34" charset="0"/>
                <a:cs typeface="Arial" panose="020B0604020202020204" pitchFamily="34" charset="0"/>
              </a:rPr>
              <a:t>Begin by evaluating the existing systems to understand their compatibility with passkey integration and identify necessary updates.</a:t>
            </a:r>
          </a:p>
          <a:p>
            <a:pPr marL="0" indent="0">
              <a:spcBef>
                <a:spcPts val="2500"/>
              </a:spcBef>
              <a:buNone/>
            </a:pPr>
            <a:r>
              <a:rPr lang="en-GB" sz="1800" dirty="0">
                <a:latin typeface="Arial" panose="020B0604020202020204" pitchFamily="34" charset="0"/>
                <a:cs typeface="Arial" panose="020B0604020202020204" pitchFamily="34" charset="0"/>
              </a:rPr>
              <a:t>Secure Key Storage Architecture</a:t>
            </a:r>
          </a:p>
          <a:p>
            <a:pPr marL="0" lvl="1" indent="0">
              <a:buNone/>
            </a:pPr>
            <a:r>
              <a:rPr lang="en-GB" dirty="0">
                <a:latin typeface="Arial" panose="020B0604020202020204" pitchFamily="34" charset="0"/>
                <a:cs typeface="Arial" panose="020B0604020202020204" pitchFamily="34" charset="0"/>
              </a:rPr>
              <a:t>Develop a robust and secure architecture for storing passkeys that protects against unauthorized access and breaches.</a:t>
            </a:r>
          </a:p>
          <a:p>
            <a:pPr marL="0" indent="0">
              <a:spcBef>
                <a:spcPts val="2500"/>
              </a:spcBef>
              <a:buNone/>
            </a:pPr>
            <a:r>
              <a:rPr lang="en-GB" sz="1800" dirty="0">
                <a:latin typeface="Arial" panose="020B0604020202020204" pitchFamily="34" charset="0"/>
                <a:cs typeface="Arial" panose="020B0604020202020204" pitchFamily="34" charset="0"/>
              </a:rPr>
              <a:t>Seamless User Experience</a:t>
            </a:r>
          </a:p>
          <a:p>
            <a:pPr marL="0" lvl="1" indent="0">
              <a:buNone/>
            </a:pPr>
            <a:r>
              <a:rPr lang="en-GB" dirty="0">
                <a:latin typeface="Arial" panose="020B0604020202020204" pitchFamily="34" charset="0"/>
                <a:cs typeface="Arial" panose="020B0604020202020204" pitchFamily="34" charset="0"/>
              </a:rPr>
              <a:t>Ensure that the integration of passkeys provides a seamless and intuitive experience for users during the authentication process.</a:t>
            </a:r>
          </a:p>
        </p:txBody>
      </p:sp>
    </p:spTree>
    <p:extLst>
      <p:ext uri="{BB962C8B-B14F-4D97-AF65-F5344CB8AC3E}">
        <p14:creationId xmlns:p14="http://schemas.microsoft.com/office/powerpoint/2010/main" val="3321078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loud computing concept isolated on white background">
            <a:extLst>
              <a:ext uri="{FF2B5EF4-FFF2-40B4-BE49-F238E27FC236}">
                <a16:creationId xmlns:a16="http://schemas.microsoft.com/office/drawing/2014/main" id="{5B39E712-E069-4F56-BAE6-4667F63FBBA7}"/>
              </a:ext>
            </a:extLst>
          </p:cNvPr>
          <p:cNvPicPr>
            <a:picLocks noGrp="1" noChangeAspect="1"/>
          </p:cNvPicPr>
          <p:nvPr>
            <p:ph sz="half" idx="1"/>
          </p:nvPr>
        </p:nvPicPr>
        <p:blipFill>
          <a:blip r:embed="rId3"/>
          <a:srcRect l="18053" r="20073"/>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CE7FEA1-B4B4-3B91-92B7-811A15054A7C}"/>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Compatibility with Existing Technologies</a:t>
            </a:r>
          </a:p>
        </p:txBody>
      </p:sp>
      <p:sp>
        <p:nvSpPr>
          <p:cNvPr id="4" name="Content Placeholder 3">
            <a:extLst>
              <a:ext uri="{FF2B5EF4-FFF2-40B4-BE49-F238E27FC236}">
                <a16:creationId xmlns:a16="http://schemas.microsoft.com/office/drawing/2014/main" id="{B8155823-2A42-9D41-1016-457B9123792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Seamless Integration</a:t>
            </a:r>
          </a:p>
          <a:p>
            <a:pPr marL="0" lvl="1" indent="0">
              <a:buNone/>
            </a:pPr>
            <a:r>
              <a:rPr lang="en-GB" dirty="0">
                <a:latin typeface="Arial" panose="020B0604020202020204" pitchFamily="34" charset="0"/>
                <a:cs typeface="Arial" panose="020B0604020202020204" pitchFamily="34" charset="0"/>
              </a:rPr>
              <a:t>Passkeys can be seamlessly integrated with current authentication technologies, enhancing security measures without full system replacements.</a:t>
            </a:r>
          </a:p>
          <a:p>
            <a:pPr marL="0" indent="0">
              <a:spcBef>
                <a:spcPts val="2500"/>
              </a:spcBef>
              <a:buNone/>
            </a:pPr>
            <a:r>
              <a:rPr lang="en-GB" sz="1800" dirty="0">
                <a:latin typeface="Arial" panose="020B0604020202020204" pitchFamily="34" charset="0"/>
                <a:cs typeface="Arial" panose="020B0604020202020204" pitchFamily="34" charset="0"/>
              </a:rPr>
              <a:t>Enhanced Security</a:t>
            </a:r>
          </a:p>
          <a:p>
            <a:pPr marL="0" lvl="1" indent="0">
              <a:buNone/>
            </a:pPr>
            <a:r>
              <a:rPr lang="en-GB" dirty="0">
                <a:latin typeface="Arial" panose="020B0604020202020204" pitchFamily="34" charset="0"/>
                <a:cs typeface="Arial" panose="020B0604020202020204" pitchFamily="34" charset="0"/>
              </a:rPr>
              <a:t>Using passkeys improves overall security by adding an extra layer of protection without disrupting existing systems.</a:t>
            </a:r>
          </a:p>
          <a:p>
            <a:pPr marL="0" indent="0">
              <a:spcBef>
                <a:spcPts val="2500"/>
              </a:spcBef>
              <a:buNone/>
            </a:pPr>
            <a:r>
              <a:rPr lang="en-GB" sz="1800" dirty="0">
                <a:latin typeface="Arial" panose="020B0604020202020204" pitchFamily="34" charset="0"/>
                <a:cs typeface="Arial" panose="020B0604020202020204" pitchFamily="34" charset="0"/>
              </a:rPr>
              <a:t>Smooth Transition</a:t>
            </a:r>
          </a:p>
          <a:p>
            <a:pPr marL="0" lvl="1" indent="0">
              <a:buNone/>
            </a:pPr>
            <a:r>
              <a:rPr lang="en-GB" dirty="0">
                <a:latin typeface="Arial" panose="020B0604020202020204" pitchFamily="34" charset="0"/>
                <a:cs typeface="Arial" panose="020B0604020202020204" pitchFamily="34" charset="0"/>
              </a:rPr>
              <a:t>The compatibility of passkeys with existing technologies ensures a smooth transition for organizations upgrading their security.</a:t>
            </a:r>
          </a:p>
        </p:txBody>
      </p:sp>
    </p:spTree>
    <p:extLst>
      <p:ext uri="{BB962C8B-B14F-4D97-AF65-F5344CB8AC3E}">
        <p14:creationId xmlns:p14="http://schemas.microsoft.com/office/powerpoint/2010/main" val="969925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business meeting at  conference room @ Yokohama">
            <a:extLst>
              <a:ext uri="{FF2B5EF4-FFF2-40B4-BE49-F238E27FC236}">
                <a16:creationId xmlns:a16="http://schemas.microsoft.com/office/drawing/2014/main" id="{9A620A5F-8026-4C1C-BD2B-8555A1570485}"/>
              </a:ext>
            </a:extLst>
          </p:cNvPr>
          <p:cNvPicPr>
            <a:picLocks noGrp="1" noChangeAspect="1"/>
          </p:cNvPicPr>
          <p:nvPr>
            <p:ph sz="half" idx="1"/>
          </p:nvPr>
        </p:nvPicPr>
        <p:blipFill>
          <a:blip r:embed="rId3"/>
          <a:srcRect l="19147" r="25787"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FFA232C-6726-1D76-4140-5F0238A12C5E}"/>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User Adoption and Training</a:t>
            </a:r>
          </a:p>
        </p:txBody>
      </p:sp>
      <p:sp>
        <p:nvSpPr>
          <p:cNvPr id="4" name="Content Placeholder 3">
            <a:extLst>
              <a:ext uri="{FF2B5EF4-FFF2-40B4-BE49-F238E27FC236}">
                <a16:creationId xmlns:a16="http://schemas.microsoft.com/office/drawing/2014/main" id="{955C3ACB-D07A-7862-125C-AFE59E753FE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Importance of User Adoption</a:t>
            </a:r>
          </a:p>
          <a:p>
            <a:pPr marL="0" lvl="1" indent="0">
              <a:buNone/>
            </a:pPr>
            <a:r>
              <a:rPr lang="en-GB" dirty="0">
                <a:latin typeface="Arial" panose="020B0604020202020204" pitchFamily="34" charset="0"/>
                <a:cs typeface="Arial" panose="020B0604020202020204" pitchFamily="34" charset="0"/>
              </a:rPr>
              <a:t>User adoption is crucial for the effective implementation of passkeys in any organization, affecting overall security.</a:t>
            </a:r>
          </a:p>
          <a:p>
            <a:pPr marL="0" indent="0">
              <a:spcBef>
                <a:spcPts val="2500"/>
              </a:spcBef>
              <a:buNone/>
            </a:pPr>
            <a:r>
              <a:rPr lang="en-GB" sz="1800" dirty="0">
                <a:latin typeface="Arial" panose="020B0604020202020204" pitchFamily="34" charset="0"/>
                <a:cs typeface="Arial" panose="020B0604020202020204" pitchFamily="34" charset="0"/>
              </a:rPr>
              <a:t>Comprehensive Training Programs</a:t>
            </a:r>
          </a:p>
          <a:p>
            <a:pPr marL="0" lvl="1" indent="0">
              <a:buNone/>
            </a:pPr>
            <a:r>
              <a:rPr lang="en-GB" dirty="0">
                <a:latin typeface="Arial" panose="020B0604020202020204" pitchFamily="34" charset="0"/>
                <a:cs typeface="Arial" panose="020B0604020202020204" pitchFamily="34" charset="0"/>
              </a:rPr>
              <a:t>Providing comprehensive training programs helps users understand how to effectively utilize passkeys and enhances security practices.</a:t>
            </a:r>
          </a:p>
          <a:p>
            <a:pPr marL="0" indent="0">
              <a:spcBef>
                <a:spcPts val="2500"/>
              </a:spcBef>
              <a:buNone/>
            </a:pPr>
            <a:r>
              <a:rPr lang="en-GB" sz="1800" dirty="0">
                <a:latin typeface="Arial" panose="020B0604020202020204" pitchFamily="34" charset="0"/>
                <a:cs typeface="Arial" panose="020B0604020202020204" pitchFamily="34" charset="0"/>
              </a:rPr>
              <a:t>Ongoing Support for Users</a:t>
            </a:r>
          </a:p>
          <a:p>
            <a:pPr marL="0" lvl="1" indent="0">
              <a:buNone/>
            </a:pPr>
            <a:r>
              <a:rPr lang="en-GB" dirty="0">
                <a:latin typeface="Arial" panose="020B0604020202020204" pitchFamily="34" charset="0"/>
                <a:cs typeface="Arial" panose="020B0604020202020204" pitchFamily="34" charset="0"/>
              </a:rPr>
              <a:t>Offering ongoing support is essential to assist users with any challenges they face while using passkeys.</a:t>
            </a:r>
          </a:p>
        </p:txBody>
      </p:sp>
    </p:spTree>
    <p:extLst>
      <p:ext uri="{BB962C8B-B14F-4D97-AF65-F5344CB8AC3E}">
        <p14:creationId xmlns:p14="http://schemas.microsoft.com/office/powerpoint/2010/main" val="2029549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F84C-2775-52D3-D06C-A557D2FE51F5}"/>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897BCC7-A2AE-979D-0173-7D400140CE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BC742A5-CD88-8B43-CA28-E982CFBD4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EA7986D6-CA06-F3F0-CBB7-681400D0C8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ABF3524-4C6F-7FFD-0BEA-CCBE4517A46C}"/>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dirty="0"/>
              <a:t>Creating a Passkey in Practice</a:t>
            </a:r>
          </a:p>
        </p:txBody>
      </p:sp>
      <p:sp>
        <p:nvSpPr>
          <p:cNvPr id="4" name="Content Placeholder 3">
            <a:extLst>
              <a:ext uri="{FF2B5EF4-FFF2-40B4-BE49-F238E27FC236}">
                <a16:creationId xmlns:a16="http://schemas.microsoft.com/office/drawing/2014/main" id="{30B4B793-5670-67B0-CF3F-E3B9963EB74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011680"/>
            <a:ext cx="6501810" cy="4286241"/>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Check first that your website account is geared up for Passkeys.</a:t>
            </a:r>
          </a:p>
          <a:p>
            <a:pPr marL="0" indent="0">
              <a:spcBef>
                <a:spcPts val="2500"/>
              </a:spcBef>
              <a:buNone/>
            </a:pPr>
            <a:r>
              <a:rPr lang="en-GB" sz="1800" dirty="0">
                <a:latin typeface="Arial" panose="020B0604020202020204" pitchFamily="34" charset="0"/>
                <a:cs typeface="Arial" panose="020B0604020202020204" pitchFamily="34" charset="0"/>
              </a:rPr>
              <a:t>Sign in as normal first.</a:t>
            </a:r>
          </a:p>
          <a:p>
            <a:pPr marL="0" indent="0">
              <a:spcBef>
                <a:spcPts val="2500"/>
              </a:spcBef>
              <a:buNone/>
            </a:pPr>
            <a:r>
              <a:rPr lang="en-GB" sz="1800" dirty="0">
                <a:latin typeface="Arial" panose="020B0604020202020204" pitchFamily="34" charset="0"/>
                <a:cs typeface="Arial" panose="020B0604020202020204" pitchFamily="34" charset="0"/>
              </a:rPr>
              <a:t>Then Your Account | Settings | Login &amp; Security (or words similar to that)</a:t>
            </a:r>
          </a:p>
          <a:p>
            <a:pPr marL="0" indent="0">
              <a:spcBef>
                <a:spcPts val="2500"/>
              </a:spcBef>
              <a:buNone/>
            </a:pPr>
            <a:r>
              <a:rPr lang="en-GB" sz="1800" dirty="0">
                <a:latin typeface="Arial" panose="020B0604020202020204" pitchFamily="34" charset="0"/>
                <a:cs typeface="Arial" panose="020B0604020202020204" pitchFamily="34" charset="0"/>
              </a:rPr>
              <a:t>Look for Create Passkey or Add a Passkey.</a:t>
            </a:r>
          </a:p>
          <a:p>
            <a:pPr marL="0" indent="0">
              <a:spcBef>
                <a:spcPts val="2500"/>
              </a:spcBef>
              <a:buNone/>
            </a:pPr>
            <a:r>
              <a:rPr lang="en-GB" sz="1800" dirty="0">
                <a:latin typeface="Arial" panose="020B0604020202020204" pitchFamily="34" charset="0"/>
                <a:cs typeface="Arial" panose="020B0604020202020204" pitchFamily="34" charset="0"/>
              </a:rPr>
              <a:t>Follow the prompts</a:t>
            </a:r>
          </a:p>
          <a:p>
            <a:pPr marL="0" indent="0">
              <a:spcBef>
                <a:spcPts val="2500"/>
              </a:spcBef>
              <a:buNone/>
            </a:pPr>
            <a:endParaRPr lang="en-GB" dirty="0">
              <a:latin typeface="Arial" panose="020B0604020202020204" pitchFamily="34" charset="0"/>
              <a:cs typeface="Arial" panose="020B0604020202020204" pitchFamily="34" charset="0"/>
            </a:endParaRPr>
          </a:p>
        </p:txBody>
      </p:sp>
      <p:pic>
        <p:nvPicPr>
          <p:cNvPr id="8" name="Content Placeholder 7" descr="A screenshot of a login page&#10;&#10;AI-generated content may be incorrect.">
            <a:extLst>
              <a:ext uri="{FF2B5EF4-FFF2-40B4-BE49-F238E27FC236}">
                <a16:creationId xmlns:a16="http://schemas.microsoft.com/office/drawing/2014/main" id="{BCB91A68-F17A-945D-5657-D5C499C13A4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0" y="1214674"/>
            <a:ext cx="4882551" cy="5108480"/>
          </a:xfrm>
        </p:spPr>
      </p:pic>
      <p:sp>
        <p:nvSpPr>
          <p:cNvPr id="9" name="Rectangle 8">
            <a:extLst>
              <a:ext uri="{FF2B5EF4-FFF2-40B4-BE49-F238E27FC236}">
                <a16:creationId xmlns:a16="http://schemas.microsoft.com/office/drawing/2014/main" id="{1EF5CFA9-45D1-ACA3-7CFF-A62B61BDFABE}"/>
              </a:ext>
            </a:extLst>
          </p:cNvPr>
          <p:cNvSpPr/>
          <p:nvPr/>
        </p:nvSpPr>
        <p:spPr>
          <a:xfrm>
            <a:off x="713232" y="5313872"/>
            <a:ext cx="3410194" cy="513126"/>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C92D27A-2570-6CB3-340D-6B5211C10D64}"/>
              </a:ext>
            </a:extLst>
          </p:cNvPr>
          <p:cNvSpPr/>
          <p:nvPr/>
        </p:nvSpPr>
        <p:spPr>
          <a:xfrm>
            <a:off x="516194" y="2890684"/>
            <a:ext cx="560438" cy="2212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6691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BE7AA-EE24-FE64-5A06-F0CB6A55B78B}"/>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B68CCF45-EF06-C3D2-D378-68653704A8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9B7E7BB1-C68B-EDB6-58D4-D644E842E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EC383BE8-9611-AD96-8719-D3C9B78DC9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6" name="Content Placeholder 15" descr="A screenshot of a computer&#10;&#10;AI-generated content may be incorrect.">
            <a:extLst>
              <a:ext uri="{FF2B5EF4-FFF2-40B4-BE49-F238E27FC236}">
                <a16:creationId xmlns:a16="http://schemas.microsoft.com/office/drawing/2014/main" id="{1838976F-D208-395C-4E52-05E4B5AE71F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2064" y="445597"/>
            <a:ext cx="11767871" cy="5966806"/>
          </a:xfrm>
        </p:spPr>
      </p:pic>
    </p:spTree>
    <p:extLst>
      <p:ext uri="{BB962C8B-B14F-4D97-AF65-F5344CB8AC3E}">
        <p14:creationId xmlns:p14="http://schemas.microsoft.com/office/powerpoint/2010/main" val="372221853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89E5863E-39E4-C3E7-B0EC-CE656142DC66}"/>
              </a:ext>
            </a:extLst>
          </p:cNvPr>
          <p:cNvSpPr>
            <a:spLocks noGrp="1"/>
          </p:cNvSpPr>
          <p:nvPr>
            <p:ph type="ctrTitle"/>
          </p:nvPr>
        </p:nvSpPr>
        <p:spPr>
          <a:xfrm>
            <a:off x="559219" y="1115844"/>
            <a:ext cx="7680960" cy="4631911"/>
          </a:xfrm>
        </p:spPr>
        <p:txBody>
          <a:bodyPr anchor="b">
            <a:normAutofit/>
          </a:bodyPr>
          <a:lstStyle/>
          <a:p>
            <a:r>
              <a:rPr lang="en-GB" sz="6500"/>
              <a:t>Future of Authentication</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394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erson identity UI interface digital security concept">
            <a:extLst>
              <a:ext uri="{FF2B5EF4-FFF2-40B4-BE49-F238E27FC236}">
                <a16:creationId xmlns:a16="http://schemas.microsoft.com/office/drawing/2014/main" id="{9B54700E-B4FF-412F-BD4E-AA1359F1B26C}"/>
              </a:ext>
            </a:extLst>
          </p:cNvPr>
          <p:cNvPicPr>
            <a:picLocks noGrp="1" noChangeAspect="1"/>
          </p:cNvPicPr>
          <p:nvPr>
            <p:ph sz="half" idx="1"/>
          </p:nvPr>
        </p:nvPicPr>
        <p:blipFill>
          <a:blip r:embed="rId3"/>
          <a:srcRect l="36113" r="18719" b="-1"/>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D5ED58E-3BF2-1795-5605-8019BE3F47DD}"/>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Advancements in Authentication Technology</a:t>
            </a:r>
          </a:p>
        </p:txBody>
      </p:sp>
      <p:sp>
        <p:nvSpPr>
          <p:cNvPr id="4" name="Content Placeholder 3">
            <a:extLst>
              <a:ext uri="{FF2B5EF4-FFF2-40B4-BE49-F238E27FC236}">
                <a16:creationId xmlns:a16="http://schemas.microsoft.com/office/drawing/2014/main" id="{4DDA9E32-F59B-046E-0DD8-47E1FC9C7AF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199" y="2176036"/>
            <a:ext cx="6930189" cy="4121885"/>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Biometric Authentication</a:t>
            </a:r>
          </a:p>
          <a:p>
            <a:pPr marL="0" lvl="1" indent="0">
              <a:buNone/>
            </a:pPr>
            <a:r>
              <a:rPr lang="en-GB" dirty="0">
                <a:latin typeface="Arial" panose="020B0604020202020204" pitchFamily="34" charset="0"/>
                <a:cs typeface="Arial" panose="020B0604020202020204" pitchFamily="34" charset="0"/>
              </a:rPr>
              <a:t>Biometric authentication utilizes unique physical traits for securing access, enhancing identity verification processes.</a:t>
            </a:r>
          </a:p>
          <a:p>
            <a:pPr marL="0" indent="0">
              <a:spcBef>
                <a:spcPts val="2500"/>
              </a:spcBef>
              <a:buNone/>
            </a:pPr>
            <a:r>
              <a:rPr lang="en-GB" sz="1800" dirty="0">
                <a:latin typeface="Arial" panose="020B0604020202020204" pitchFamily="34" charset="0"/>
                <a:cs typeface="Arial" panose="020B0604020202020204" pitchFamily="34" charset="0"/>
              </a:rPr>
              <a:t>Artificial Intelligence Integration</a:t>
            </a:r>
          </a:p>
          <a:p>
            <a:pPr marL="0" lvl="1" indent="0">
              <a:buNone/>
            </a:pPr>
            <a:r>
              <a:rPr lang="en-GB" dirty="0">
                <a:latin typeface="Arial" panose="020B0604020202020204" pitchFamily="34" charset="0"/>
                <a:cs typeface="Arial" panose="020B0604020202020204" pitchFamily="34" charset="0"/>
              </a:rPr>
              <a:t>Artificial intelligence enhances authentication methods by analysing patterns and identifying anomalies in user behaviour.</a:t>
            </a:r>
          </a:p>
          <a:p>
            <a:pPr marL="0" indent="0">
              <a:spcBef>
                <a:spcPts val="2500"/>
              </a:spcBef>
              <a:buNone/>
            </a:pPr>
            <a:r>
              <a:rPr lang="en-GB" sz="1800" dirty="0">
                <a:latin typeface="Arial" panose="020B0604020202020204" pitchFamily="34" charset="0"/>
                <a:cs typeface="Arial" panose="020B0604020202020204" pitchFamily="34" charset="0"/>
              </a:rPr>
              <a:t>Enhanced Security Systems</a:t>
            </a:r>
          </a:p>
          <a:p>
            <a:pPr marL="0" lvl="1" indent="0">
              <a:buNone/>
            </a:pPr>
            <a:r>
              <a:rPr lang="en-GB" dirty="0">
                <a:latin typeface="Arial" panose="020B0604020202020204" pitchFamily="34" charset="0"/>
                <a:cs typeface="Arial" panose="020B0604020202020204" pitchFamily="34" charset="0"/>
              </a:rPr>
              <a:t>The combination of biometrics and AI provides multilayered security, making unauthorized access significantly more difficult.</a:t>
            </a:r>
          </a:p>
        </p:txBody>
      </p:sp>
    </p:spTree>
    <p:extLst>
      <p:ext uri="{BB962C8B-B14F-4D97-AF65-F5344CB8AC3E}">
        <p14:creationId xmlns:p14="http://schemas.microsoft.com/office/powerpoint/2010/main" val="2621500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roblem solution question answer decision brain idea">
            <a:extLst>
              <a:ext uri="{FF2B5EF4-FFF2-40B4-BE49-F238E27FC236}">
                <a16:creationId xmlns:a16="http://schemas.microsoft.com/office/drawing/2014/main" id="{ADF074FC-1EAE-4D0A-AE9D-D8F0DC29614E}"/>
              </a:ext>
            </a:extLst>
          </p:cNvPr>
          <p:cNvPicPr>
            <a:picLocks noGrp="1" noChangeAspect="1"/>
          </p:cNvPicPr>
          <p:nvPr>
            <p:ph sz="half" idx="1"/>
          </p:nvPr>
        </p:nvPicPr>
        <p:blipFill>
          <a:blip r:embed="rId3"/>
          <a:srcRect l="6269" r="11235" b="1"/>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4E87805-0913-981C-373E-7267DAB2D459}"/>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Potential Challenges and Solutions</a:t>
            </a:r>
          </a:p>
        </p:txBody>
      </p:sp>
      <p:sp>
        <p:nvSpPr>
          <p:cNvPr id="4" name="Content Placeholder 3">
            <a:extLst>
              <a:ext uri="{FF2B5EF4-FFF2-40B4-BE49-F238E27FC236}">
                <a16:creationId xmlns:a16="http://schemas.microsoft.com/office/drawing/2014/main" id="{88170391-674B-67D9-20F6-0CAEAA9B65B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sz="1800" dirty="0">
                <a:latin typeface="Arial" panose="020B0604020202020204" pitchFamily="34" charset="0"/>
                <a:cs typeface="Arial" panose="020B0604020202020204" pitchFamily="34" charset="0"/>
              </a:rPr>
              <a:t>User Confusion</a:t>
            </a:r>
          </a:p>
          <a:p>
            <a:pPr marL="0" lvl="1" indent="0">
              <a:buNone/>
            </a:pPr>
            <a:r>
              <a:rPr lang="en-GB" dirty="0">
                <a:latin typeface="Arial" panose="020B0604020202020204" pitchFamily="34" charset="0"/>
                <a:cs typeface="Arial" panose="020B0604020202020204" pitchFamily="34" charset="0"/>
              </a:rPr>
              <a:t>User confusion can hinder the adoption of passkeys, leading to resistance in utilizing this technology effectively.</a:t>
            </a:r>
          </a:p>
          <a:p>
            <a:pPr marL="0" indent="0">
              <a:spcBef>
                <a:spcPts val="2500"/>
              </a:spcBef>
              <a:buNone/>
            </a:pPr>
            <a:r>
              <a:rPr lang="en-GB" sz="1800" dirty="0">
                <a:latin typeface="Arial" panose="020B0604020202020204" pitchFamily="34" charset="0"/>
                <a:cs typeface="Arial" panose="020B0604020202020204" pitchFamily="34" charset="0"/>
              </a:rPr>
              <a:t>Technological Barriers</a:t>
            </a:r>
          </a:p>
          <a:p>
            <a:pPr marL="0" lvl="1" indent="0">
              <a:buNone/>
            </a:pPr>
            <a:r>
              <a:rPr lang="en-GB" dirty="0">
                <a:latin typeface="Arial" panose="020B0604020202020204" pitchFamily="34" charset="0"/>
                <a:cs typeface="Arial" panose="020B0604020202020204" pitchFamily="34" charset="0"/>
              </a:rPr>
              <a:t>Technological barriers may arise due to compatibility issues or lack of infrastructure, impacting the effectiveness of passkeys.</a:t>
            </a:r>
          </a:p>
          <a:p>
            <a:pPr marL="0" indent="0">
              <a:spcBef>
                <a:spcPts val="2500"/>
              </a:spcBef>
              <a:buNone/>
            </a:pPr>
            <a:r>
              <a:rPr lang="en-GB" sz="1800" dirty="0">
                <a:latin typeface="Arial" panose="020B0604020202020204" pitchFamily="34" charset="0"/>
                <a:cs typeface="Arial" panose="020B0604020202020204" pitchFamily="34" charset="0"/>
              </a:rPr>
              <a:t>Developing Solutions</a:t>
            </a:r>
          </a:p>
          <a:p>
            <a:pPr marL="0" lvl="1" indent="0">
              <a:buNone/>
            </a:pPr>
            <a:r>
              <a:rPr lang="en-GB" dirty="0">
                <a:latin typeface="Arial" panose="020B0604020202020204" pitchFamily="34" charset="0"/>
                <a:cs typeface="Arial" panose="020B0604020202020204" pitchFamily="34" charset="0"/>
              </a:rPr>
              <a:t>Identifying challenges and creating solutions is vital for the successful adoption of passkeys in various applications.</a:t>
            </a:r>
          </a:p>
        </p:txBody>
      </p:sp>
    </p:spTree>
    <p:extLst>
      <p:ext uri="{BB962C8B-B14F-4D97-AF65-F5344CB8AC3E}">
        <p14:creationId xmlns:p14="http://schemas.microsoft.com/office/powerpoint/2010/main" val="3282398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lobal communication and collaboration intricately involving electronic ropes and keys through social networking of smart phones equipped with AI.">
            <a:extLst>
              <a:ext uri="{FF2B5EF4-FFF2-40B4-BE49-F238E27FC236}">
                <a16:creationId xmlns:a16="http://schemas.microsoft.com/office/drawing/2014/main" id="{DED3D15C-D3CE-408F-BDEF-7559830A6A7B}"/>
              </a:ext>
            </a:extLst>
          </p:cNvPr>
          <p:cNvPicPr>
            <a:picLocks noGrp="1" noChangeAspect="1"/>
          </p:cNvPicPr>
          <p:nvPr>
            <p:ph sz="half" idx="1"/>
          </p:nvPr>
        </p:nvPicPr>
        <p:blipFill>
          <a:blip r:embed="rId3"/>
          <a:srcRect l="23381" r="21553"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1FA1AE8-1C04-EF57-77FC-3AC836083004}"/>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Predictions for Widespread Adoption</a:t>
            </a:r>
          </a:p>
        </p:txBody>
      </p:sp>
      <p:sp>
        <p:nvSpPr>
          <p:cNvPr id="4" name="Content Placeholder 3">
            <a:extLst>
              <a:ext uri="{FF2B5EF4-FFF2-40B4-BE49-F238E27FC236}">
                <a16:creationId xmlns:a16="http://schemas.microsoft.com/office/drawing/2014/main" id="{3C7FE1DF-19E6-BE0F-1159-1BC38E04686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199" y="2011680"/>
            <a:ext cx="6882063" cy="4605688"/>
          </a:xfrm>
        </p:spPr>
        <p:txBody>
          <a:bodyPr>
            <a:noAutofit/>
          </a:bodyPr>
          <a:lstStyle/>
          <a:p>
            <a:pPr marL="0" indent="0">
              <a:spcBef>
                <a:spcPts val="2500"/>
              </a:spcBef>
              <a:buNone/>
            </a:pPr>
            <a:r>
              <a:rPr lang="en-GB" sz="1800" dirty="0">
                <a:latin typeface="Arial" panose="020B0604020202020204" pitchFamily="34" charset="0"/>
                <a:cs typeface="Arial" panose="020B0604020202020204" pitchFamily="34" charset="0"/>
              </a:rPr>
              <a:t>Growing Awareness of Passkeys</a:t>
            </a:r>
          </a:p>
          <a:p>
            <a:pPr marL="0" lvl="1" indent="0">
              <a:buNone/>
            </a:pPr>
            <a:r>
              <a:rPr lang="en-GB" dirty="0">
                <a:latin typeface="Arial" panose="020B0604020202020204" pitchFamily="34" charset="0"/>
                <a:cs typeface="Arial" panose="020B0604020202020204" pitchFamily="34" charset="0"/>
              </a:rPr>
              <a:t>As awareness of the benefits of passkeys increases, more organizations are likely to adopt them as a secure authentication method.</a:t>
            </a:r>
          </a:p>
          <a:p>
            <a:pPr marL="0" indent="0">
              <a:spcBef>
                <a:spcPts val="2500"/>
              </a:spcBef>
              <a:buNone/>
            </a:pPr>
            <a:r>
              <a:rPr lang="en-GB" sz="1800" dirty="0">
                <a:latin typeface="Arial" panose="020B0604020202020204" pitchFamily="34" charset="0"/>
                <a:cs typeface="Arial" panose="020B0604020202020204" pitchFamily="34" charset="0"/>
              </a:rPr>
              <a:t>Shift Towards Enhanced Security</a:t>
            </a:r>
          </a:p>
          <a:p>
            <a:pPr marL="0" lvl="1" indent="0">
              <a:buNone/>
            </a:pPr>
            <a:r>
              <a:rPr lang="en-GB" dirty="0">
                <a:latin typeface="Arial" panose="020B0604020202020204" pitchFamily="34" charset="0"/>
                <a:cs typeface="Arial" panose="020B0604020202020204" pitchFamily="34" charset="0"/>
              </a:rPr>
              <a:t>Organizations are prioritizing security, which is leading to a significant rise in the adoption of passkeys.</a:t>
            </a:r>
          </a:p>
          <a:p>
            <a:pPr marL="0" indent="0">
              <a:spcBef>
                <a:spcPts val="2500"/>
              </a:spcBef>
              <a:buNone/>
            </a:pPr>
            <a:r>
              <a:rPr lang="en-GB" sz="1800" dirty="0">
                <a:latin typeface="Arial" panose="020B0604020202020204" pitchFamily="34" charset="0"/>
                <a:cs typeface="Arial" panose="020B0604020202020204" pitchFamily="34" charset="0"/>
              </a:rPr>
              <a:t>Standardization of Authentication Methods</a:t>
            </a:r>
          </a:p>
          <a:p>
            <a:pPr marL="0" lvl="1" indent="0">
              <a:buNone/>
            </a:pPr>
            <a:r>
              <a:rPr lang="en-GB" dirty="0">
                <a:latin typeface="Arial" panose="020B0604020202020204" pitchFamily="34" charset="0"/>
                <a:cs typeface="Arial" panose="020B0604020202020204" pitchFamily="34" charset="0"/>
              </a:rPr>
              <a:t>Experts predict that passkeys will become a standardized approach in secure authentication practices across various sectors.</a:t>
            </a:r>
          </a:p>
        </p:txBody>
      </p:sp>
    </p:spTree>
    <p:extLst>
      <p:ext uri="{BB962C8B-B14F-4D97-AF65-F5344CB8AC3E}">
        <p14:creationId xmlns:p14="http://schemas.microsoft.com/office/powerpoint/2010/main" val="1833879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ABBB60-173D-3315-4F47-F9E4F1813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10" name="Rectangle 9">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FE94A560-88BD-9609-E431-60864E8D47A4}"/>
              </a:ext>
            </a:extLst>
          </p:cNvPr>
          <p:cNvSpPr>
            <a:spLocks noGrp="1"/>
          </p:cNvSpPr>
          <p:nvPr>
            <p:ph type="title"/>
          </p:nvPr>
        </p:nvSpPr>
        <p:spPr>
          <a:xfrm>
            <a:off x="640079" y="1572768"/>
            <a:ext cx="8162176" cy="1406993"/>
          </a:xfrm>
        </p:spPr>
        <p:txBody>
          <a:bodyPr anchor="b">
            <a:normAutofit/>
          </a:bodyPr>
          <a:lstStyle/>
          <a:p>
            <a:r>
              <a:rPr lang="en-GB" sz="6000"/>
              <a:t>Conclusion</a:t>
            </a:r>
          </a:p>
        </p:txBody>
      </p:sp>
      <p:graphicFrame>
        <p:nvGraphicFramePr>
          <p:cNvPr id="13" name="Content Placeholder 2">
            <a:extLst>
              <a:ext uri="{FF2B5EF4-FFF2-40B4-BE49-F238E27FC236}">
                <a16:creationId xmlns:a16="http://schemas.microsoft.com/office/drawing/2014/main" id="{9453F35D-6F08-954D-8606-18690EE3AF11}"/>
              </a:ext>
            </a:extLst>
          </p:cNvPr>
          <p:cNvGraphicFramePr>
            <a:graphicFrameLocks noGrp="1"/>
          </p:cNvGraphicFramePr>
          <p:nvPr>
            <p:ph idx="1"/>
            <p:extLst>
              <p:ext uri="{D42A27DB-BD31-4B8C-83A1-F6EECF244321}">
                <p14:modId xmlns:p14="http://schemas.microsoft.com/office/powerpoint/2010/main" val="3134449768"/>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5147111"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2" name="Straight Connector 11">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00A9B2C2-1B62-02F7-3E90-D4AA2AFF8B9E}"/>
              </a:ext>
            </a:extLst>
          </p:cNvPr>
          <p:cNvGrpSpPr/>
          <p:nvPr/>
        </p:nvGrpSpPr>
        <p:grpSpPr>
          <a:xfrm>
            <a:off x="6404813" y="3983690"/>
            <a:ext cx="5265820" cy="732689"/>
            <a:chOff x="5660060" y="0"/>
            <a:chExt cx="5265820" cy="1208530"/>
          </a:xfrm>
        </p:grpSpPr>
        <p:sp>
          <p:nvSpPr>
            <p:cNvPr id="4" name="Rectangle 3">
              <a:extLst>
                <a:ext uri="{FF2B5EF4-FFF2-40B4-BE49-F238E27FC236}">
                  <a16:creationId xmlns:a16="http://schemas.microsoft.com/office/drawing/2014/main" id="{7EE7509C-D73E-F301-D7FF-0D4F0327BD30}"/>
                </a:ext>
              </a:extLst>
            </p:cNvPr>
            <p:cNvSpPr/>
            <p:nvPr/>
          </p:nvSpPr>
          <p:spPr>
            <a:xfrm>
              <a:off x="5660060" y="0"/>
              <a:ext cx="5145509" cy="36438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5" name="TextBox 4">
              <a:extLst>
                <a:ext uri="{FF2B5EF4-FFF2-40B4-BE49-F238E27FC236}">
                  <a16:creationId xmlns:a16="http://schemas.microsoft.com/office/drawing/2014/main" id="{2431967B-B2B8-69E7-82E9-894D6146FE5E}"/>
                </a:ext>
              </a:extLst>
            </p:cNvPr>
            <p:cNvSpPr txBox="1"/>
            <p:nvPr/>
          </p:nvSpPr>
          <p:spPr>
            <a:xfrm>
              <a:off x="5778770" y="844149"/>
              <a:ext cx="5147110" cy="36438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b="0" kern="1200" dirty="0">
                  <a:latin typeface="Arial" panose="020B0604020202020204" pitchFamily="34" charset="0"/>
                  <a:cs typeface="Arial" panose="020B0604020202020204" pitchFamily="34" charset="0"/>
                </a:rPr>
                <a:t>Cybersecurity Importance</a:t>
              </a:r>
              <a:endParaRPr lang="en-US" sz="1800" b="0" kern="1200" dirty="0">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6E895822-95CA-3E2B-F8A3-A40FB0CA9A01}"/>
              </a:ext>
            </a:extLst>
          </p:cNvPr>
          <p:cNvSpPr txBox="1"/>
          <p:nvPr/>
        </p:nvSpPr>
        <p:spPr>
          <a:xfrm>
            <a:off x="6561224" y="4959180"/>
            <a:ext cx="5338008" cy="923330"/>
          </a:xfrm>
          <a:prstGeom prst="rect">
            <a:avLst/>
          </a:prstGeom>
          <a:noFill/>
        </p:spPr>
        <p:txBody>
          <a:bodyPr wrap="square">
            <a:spAutoFit/>
          </a:bodyPr>
          <a:lstStyle/>
          <a:p>
            <a:pPr>
              <a:buClrTx/>
              <a:buSzPts val="1800"/>
            </a:pPr>
            <a:r>
              <a:rPr lang="en-GB" sz="1800" b="0" dirty="0">
                <a:effectLst/>
                <a:latin typeface="Arial" panose="020B0604020202020204" pitchFamily="34" charset="0"/>
                <a:cs typeface="Arial" panose="020B0604020202020204" pitchFamily="34" charset="0"/>
              </a:rPr>
              <a:t>As technology evolves, adopting passkeys will be crucial for enhancing cybersecurity measures and protecting sensitive information</a:t>
            </a:r>
            <a:r>
              <a:rPr lang="en-GB" sz="1400" b="0" dirty="0">
                <a:effectLst/>
                <a:latin typeface="Arial" panose="020B0604020202020204" pitchFamily="34" charset="0"/>
                <a:cs typeface="Arial" panose="020B0604020202020204" pitchFamily="34" charset="0"/>
              </a:rPr>
              <a:t>.</a:t>
            </a:r>
            <a:endParaRPr lang="en-GB" sz="1800" dirty="0">
              <a:effectLst/>
            </a:endParaRPr>
          </a:p>
        </p:txBody>
      </p:sp>
    </p:spTree>
    <p:extLst>
      <p:ext uri="{BB962C8B-B14F-4D97-AF65-F5344CB8AC3E}">
        <p14:creationId xmlns:p14="http://schemas.microsoft.com/office/powerpoint/2010/main" val="38500839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2B356-3513-7C37-C3CE-A5B9024AA7C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0A215C3-8AF6-3DC1-7740-5C9EFBF05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10" name="Rectangle 9">
            <a:extLst>
              <a:ext uri="{FF2B5EF4-FFF2-40B4-BE49-F238E27FC236}">
                <a16:creationId xmlns:a16="http://schemas.microsoft.com/office/drawing/2014/main" id="{C62D5B8D-CA5A-354A-80D8-A8908677B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196887C9-E5EB-B5C3-80CC-D7DC25AE2831}"/>
              </a:ext>
            </a:extLst>
          </p:cNvPr>
          <p:cNvSpPr>
            <a:spLocks noGrp="1"/>
          </p:cNvSpPr>
          <p:nvPr>
            <p:ph type="title"/>
          </p:nvPr>
        </p:nvSpPr>
        <p:spPr>
          <a:xfrm>
            <a:off x="640078" y="1572768"/>
            <a:ext cx="9860773" cy="1406993"/>
          </a:xfrm>
        </p:spPr>
        <p:txBody>
          <a:bodyPr anchor="b">
            <a:normAutofit/>
          </a:bodyPr>
          <a:lstStyle/>
          <a:p>
            <a:r>
              <a:rPr lang="en-GB" sz="6000" dirty="0"/>
              <a:t>Demonstration &amp; Discussion</a:t>
            </a:r>
          </a:p>
        </p:txBody>
      </p:sp>
      <p:cxnSp>
        <p:nvCxnSpPr>
          <p:cNvPr id="12" name="Straight Connector 11">
            <a:extLst>
              <a:ext uri="{FF2B5EF4-FFF2-40B4-BE49-F238E27FC236}">
                <a16:creationId xmlns:a16="http://schemas.microsoft.com/office/drawing/2014/main" id="{CAAF8DD9-BA9C-896B-0260-FEE3BB84D0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74722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9F480-4AD9-033A-A3C5-6464251ACC9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0DEB84A-C649-86B1-ECD3-51AF96C69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10" name="Rectangle 9">
            <a:extLst>
              <a:ext uri="{FF2B5EF4-FFF2-40B4-BE49-F238E27FC236}">
                <a16:creationId xmlns:a16="http://schemas.microsoft.com/office/drawing/2014/main" id="{7E7A1A8C-5842-64D4-DD3F-6D712E14C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6E0959E2-D089-CD0D-17B0-45A7CFF43EE5}"/>
              </a:ext>
            </a:extLst>
          </p:cNvPr>
          <p:cNvSpPr>
            <a:spLocks noGrp="1"/>
          </p:cNvSpPr>
          <p:nvPr>
            <p:ph type="title"/>
          </p:nvPr>
        </p:nvSpPr>
        <p:spPr>
          <a:xfrm>
            <a:off x="640079" y="1572768"/>
            <a:ext cx="8162176" cy="1406993"/>
          </a:xfrm>
        </p:spPr>
        <p:txBody>
          <a:bodyPr anchor="b">
            <a:normAutofit/>
          </a:bodyPr>
          <a:lstStyle/>
          <a:p>
            <a:r>
              <a:rPr lang="en-GB" sz="6000" dirty="0"/>
              <a:t>Further Reading</a:t>
            </a:r>
          </a:p>
        </p:txBody>
      </p:sp>
      <p:cxnSp>
        <p:nvCxnSpPr>
          <p:cNvPr id="12" name="Straight Connector 11">
            <a:extLst>
              <a:ext uri="{FF2B5EF4-FFF2-40B4-BE49-F238E27FC236}">
                <a16:creationId xmlns:a16="http://schemas.microsoft.com/office/drawing/2014/main" id="{820A3C87-9BF7-1DC6-0035-754BDE5363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BF4F740-A85D-D2F3-4E45-531551A574B6}"/>
              </a:ext>
            </a:extLst>
          </p:cNvPr>
          <p:cNvSpPr txBox="1"/>
          <p:nvPr/>
        </p:nvSpPr>
        <p:spPr>
          <a:xfrm>
            <a:off x="640079" y="3429000"/>
            <a:ext cx="10190747" cy="3139321"/>
          </a:xfrm>
          <a:prstGeom prst="rect">
            <a:avLst/>
          </a:prstGeom>
          <a:noFill/>
        </p:spPr>
        <p:txBody>
          <a:bodyPr wrap="square" rtlCol="0">
            <a:spAutoFit/>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Fido Alliance					Directory of sites using Passkeys</a:t>
            </a:r>
          </a:p>
          <a:p>
            <a:r>
              <a:rPr lang="en-GB" dirty="0">
                <a:latin typeface="Arial" panose="020B0604020202020204" pitchFamily="34" charset="0"/>
                <a:cs typeface="Arial" panose="020B0604020202020204" pitchFamily="34" charset="0"/>
                <a:hlinkClick r:id="rId3"/>
              </a:rPr>
              <a:t>https://fidoalliance.org/passkeys/</a:t>
            </a:r>
            <a:r>
              <a:rPr lang="en-GB" dirty="0">
                <a:latin typeface="Arial" panose="020B0604020202020204" pitchFamily="34" charset="0"/>
                <a:cs typeface="Arial" panose="020B0604020202020204" pitchFamily="34" charset="0"/>
              </a:rPr>
              <a:t> 			</a:t>
            </a:r>
            <a:r>
              <a:rPr lang="en-GB" dirty="0">
                <a:hlinkClick r:id="rId4"/>
              </a:rPr>
              <a:t>Passkeys Directory</a:t>
            </a:r>
            <a:endParaRPr lang="en-GB" dirty="0"/>
          </a:p>
          <a:p>
            <a:endParaRPr lang="en-GB" dirty="0">
              <a:latin typeface="Arial" panose="020B0604020202020204" pitchFamily="34" charset="0"/>
              <a:cs typeface="Arial" panose="020B0604020202020204" pitchFamily="34" charset="0"/>
            </a:endParaRPr>
          </a:p>
          <a:p>
            <a:r>
              <a:rPr lang="en-GB" dirty="0" err="1">
                <a:latin typeface="Arial" panose="020B0604020202020204" pitchFamily="34" charset="0"/>
                <a:cs typeface="Arial" panose="020B0604020202020204" pitchFamily="34" charset="0"/>
              </a:rPr>
              <a:t>DashLane</a:t>
            </a:r>
            <a:r>
              <a:rPr lang="en-GB" dirty="0">
                <a:latin typeface="Arial" panose="020B0604020202020204" pitchFamily="34" charset="0"/>
                <a:cs typeface="Arial" panose="020B0604020202020204" pitchFamily="34" charset="0"/>
              </a:rPr>
              <a:t> Password Manager</a:t>
            </a:r>
          </a:p>
          <a:p>
            <a:r>
              <a:rPr lang="en-GB" dirty="0">
                <a:latin typeface="Arial" panose="020B0604020202020204" pitchFamily="34" charset="0"/>
                <a:cs typeface="Arial" panose="020B0604020202020204" pitchFamily="34" charset="0"/>
                <a:hlinkClick r:id="rId5"/>
              </a:rPr>
              <a:t>https://support.dashlane.com/hc/en-us/articles/21781136724114-Learn-about-passkeys</a:t>
            </a:r>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Joomla (CMS) Magazine article</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hlinkClick r:id="rId6"/>
              </a:rPr>
              <a:t>https://magazine.joomla.org/all-issues/december/passwordless-authentication-for-secure-fast-easy-logins-in-joomla-4</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8282739"/>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4123</TotalTime>
  <Words>2676</Words>
  <Application>Microsoft Office PowerPoint</Application>
  <PresentationFormat>Widescreen</PresentationFormat>
  <Paragraphs>261</Paragraphs>
  <Slides>31</Slides>
  <Notes>31</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Arial</vt:lpstr>
      <vt:lpstr>Bierstadt</vt:lpstr>
      <vt:lpstr>Grandview Display</vt:lpstr>
      <vt:lpstr>DashVTI</vt:lpstr>
      <vt:lpstr>Passkeys: The Future of Secure Authentication</vt:lpstr>
      <vt:lpstr>Agenda Items</vt:lpstr>
      <vt:lpstr>Weaknesses of Traditional Passwords</vt:lpstr>
      <vt:lpstr>Common Password Vulnerabilities</vt:lpstr>
      <vt:lpstr>Common Password Problems</vt:lpstr>
      <vt:lpstr>Challenges of Password Management</vt:lpstr>
      <vt:lpstr>Statistics on Password Breaches and Attacks</vt:lpstr>
      <vt:lpstr>Introduction to Passkeys</vt:lpstr>
      <vt:lpstr>The FIDO Alliance</vt:lpstr>
      <vt:lpstr>Overview of the Benefits of Passkeys</vt:lpstr>
      <vt:lpstr>What Are Passkeys?</vt:lpstr>
      <vt:lpstr>How Do Passkeys Work?</vt:lpstr>
      <vt:lpstr>How Do Passkeys Work?</vt:lpstr>
      <vt:lpstr>How Do Passkeys Work?</vt:lpstr>
      <vt:lpstr>Eliminating Phishing with Passkeys</vt:lpstr>
      <vt:lpstr>Understanding Phishing Attacks</vt:lpstr>
      <vt:lpstr>How Passkeys Prevent Phishing</vt:lpstr>
      <vt:lpstr>Real-World Examples and Case Studies</vt:lpstr>
      <vt:lpstr>Implementing Passkeys</vt:lpstr>
      <vt:lpstr>Steps to Integrate Passkeys in Your System</vt:lpstr>
      <vt:lpstr>Compatibility with Existing Technologies</vt:lpstr>
      <vt:lpstr>User Adoption and Training</vt:lpstr>
      <vt:lpstr>Creating a Passkey in Practice</vt:lpstr>
      <vt:lpstr>PowerPoint Presentation</vt:lpstr>
      <vt:lpstr>Future of Authentication</vt:lpstr>
      <vt:lpstr>Advancements in Authentication Technology</vt:lpstr>
      <vt:lpstr>Potential Challenges and Solutions</vt:lpstr>
      <vt:lpstr>Predictions for Widespread Adoption</vt:lpstr>
      <vt:lpstr>Conclusion</vt:lpstr>
      <vt:lpstr>Demonstration &amp; Discussion</vt:lpstr>
      <vt:lpstr>Further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25</cp:revision>
  <dcterms:created xsi:type="dcterms:W3CDTF">2025-02-21T20:29:30Z</dcterms:created>
  <dcterms:modified xsi:type="dcterms:W3CDTF">2025-03-16T16:20:36Z</dcterms:modified>
</cp:coreProperties>
</file>