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 id="2573" r:id="rId14"/>
    <p:sldId id="2574" r:id="rId15"/>
    <p:sldId id="2575" r:id="rId16"/>
    <p:sldId id="2576" r:id="rId17"/>
    <p:sldId id="2577" r:id="rId18"/>
    <p:sldId id="2578" r:id="rId19"/>
    <p:sldId id="2579" r:id="rId20"/>
    <p:sldId id="2580" r:id="rId21"/>
    <p:sldId id="2581" r:id="rId22"/>
    <p:sldId id="2582" r:id="rId23"/>
    <p:sldId id="2583"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spberry Pi: Revolutionizing Computing with Miniature Technology" id="{40B35D4A-F756-4065-B0BA-40480416E1E1}">
          <p14:sldIdLst>
            <p14:sldId id="2561"/>
            <p14:sldId id="2562"/>
          </p14:sldIdLst>
        </p14:section>
        <p14:section name="Introduction to Raspberry Pi" id="{ED465015-1C34-41B6-9FE5-53B2A2DA77C5}">
          <p14:sldIdLst>
            <p14:sldId id="2563"/>
            <p14:sldId id="2564"/>
            <p14:sldId id="2565"/>
            <p14:sldId id="2566"/>
          </p14:sldIdLst>
        </p14:section>
        <p14:section name="Features and Specifications" id="{3CD19D8D-F50E-470B-8B3F-AF3313FE8F04}">
          <p14:sldIdLst>
            <p14:sldId id="2567"/>
            <p14:sldId id="2568"/>
            <p14:sldId id="2569"/>
            <p14:sldId id="2570"/>
          </p14:sldIdLst>
        </p14:section>
        <p14:section name="Educational and Creative Uses" id="{D05F8745-711B-415D-B5B5-BBDF7E70DD0C}">
          <p14:sldIdLst>
            <p14:sldId id="2571"/>
            <p14:sldId id="2572"/>
            <p14:sldId id="2573"/>
            <p14:sldId id="2574"/>
          </p14:sldIdLst>
        </p14:section>
        <p14:section name="Practical Applications and Projects" id="{FE7B35BA-FCEE-40CD-B518-2CCB8DC6ACA4}">
          <p14:sldIdLst>
            <p14:sldId id="2575"/>
            <p14:sldId id="2576"/>
            <p14:sldId id="2577"/>
            <p14:sldId id="2578"/>
          </p14:sldIdLst>
        </p14:section>
        <p14:section name="Future Developments and Community Impact" id="{1F52C73C-93D9-420F-991B-05A00A4DD7A4}">
          <p14:sldIdLst>
            <p14:sldId id="2579"/>
            <p14:sldId id="2580"/>
            <p14:sldId id="2581"/>
            <p14:sldId id="2582"/>
          </p14:sldIdLst>
        </p14:section>
        <p14:section name="Conclusion" id="{6B67F42F-2F40-45DB-B118-9F2B1D89FECB}">
          <p14:sldIdLst>
            <p14:sldId id="258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73366" autoAdjust="0"/>
  </p:normalViewPr>
  <p:slideViewPr>
    <p:cSldViewPr snapToGrid="0">
      <p:cViewPr varScale="1">
        <p:scale>
          <a:sx n="69" d="100"/>
          <a:sy n="69" d="100"/>
        </p:scale>
        <p:origin x="3180" y="288"/>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864AE4-3306-4548-8ACB-B94B032480CB}" type="doc">
      <dgm:prSet loTypeId="urn:microsoft.com/office/officeart/2024/3/layout/verticalVisualTextBlock1" loCatId="Picture" qsTypeId="urn:microsoft.com/office/officeart/2005/8/quickstyle/simple4" qsCatId="simple" csTypeId="urn:microsoft.com/office/officeart/2005/8/colors/accent0_1" csCatId="mainScheme" phldr="1"/>
      <dgm:spPr/>
      <dgm:t>
        <a:bodyPr/>
        <a:lstStyle/>
        <a:p>
          <a:endParaRPr lang="en-GB"/>
        </a:p>
      </dgm:t>
    </dgm:pt>
    <dgm:pt modelId="{6A68E284-0C0F-430F-9768-F052C639C464}">
      <dgm:prSet/>
      <dgm:spPr/>
      <dgm:t>
        <a:bodyPr/>
        <a:lstStyle/>
        <a:p>
          <a:pPr>
            <a:lnSpc>
              <a:spcPct val="100000"/>
            </a:lnSpc>
            <a:defRPr b="1"/>
          </a:pPr>
          <a:r>
            <a:rPr lang="en-GB"/>
            <a:t>Community Collaboration</a:t>
          </a:r>
        </a:p>
      </dgm:t>
    </dgm:pt>
    <dgm:pt modelId="{FDAC46BE-7C5F-430D-8F55-099B09CC8348}" type="parTrans" cxnId="{0CC33C60-F53C-463D-BE47-9DC8FAD7B2DC}">
      <dgm:prSet/>
      <dgm:spPr/>
      <dgm:t>
        <a:bodyPr/>
        <a:lstStyle/>
        <a:p>
          <a:endParaRPr lang="en-GB"/>
        </a:p>
      </dgm:t>
    </dgm:pt>
    <dgm:pt modelId="{AA509265-E997-4948-A9EC-03FEC817454B}" type="sibTrans" cxnId="{0CC33C60-F53C-463D-BE47-9DC8FAD7B2DC}">
      <dgm:prSet/>
      <dgm:spPr/>
      <dgm:t>
        <a:bodyPr/>
        <a:lstStyle/>
        <a:p>
          <a:pPr>
            <a:lnSpc>
              <a:spcPct val="100000"/>
            </a:lnSpc>
            <a:defRPr b="1"/>
          </a:pPr>
          <a:endParaRPr lang="en-GB"/>
        </a:p>
      </dgm:t>
    </dgm:pt>
    <dgm:pt modelId="{CEBD928D-E341-4DBF-B265-37FF1EBAB74D}">
      <dgm:prSet custT="1"/>
      <dgm:spPr/>
      <dgm:t>
        <a:bodyPr/>
        <a:lstStyle/>
        <a:p>
          <a:pPr>
            <a:lnSpc>
              <a:spcPct val="100000"/>
            </a:lnSpc>
          </a:pPr>
          <a:r>
            <a:rPr lang="en-GB" sz="1800" dirty="0"/>
            <a:t>The Raspberry Pi community fosters collaboration, enabling users to work together on various projects and share insights.</a:t>
          </a:r>
        </a:p>
      </dgm:t>
    </dgm:pt>
    <dgm:pt modelId="{07244385-FE8F-442A-B2D7-3E33DA6CC9AD}" type="parTrans" cxnId="{0DCF7191-A43A-431B-8376-0E747BF2150C}">
      <dgm:prSet/>
      <dgm:spPr/>
      <dgm:t>
        <a:bodyPr/>
        <a:lstStyle/>
        <a:p>
          <a:endParaRPr lang="en-GB"/>
        </a:p>
      </dgm:t>
    </dgm:pt>
    <dgm:pt modelId="{68A4DD68-0E61-4B23-8F51-258B09B6FE07}" type="sibTrans" cxnId="{0DCF7191-A43A-431B-8376-0E747BF2150C}">
      <dgm:prSet/>
      <dgm:spPr/>
      <dgm:t>
        <a:bodyPr/>
        <a:lstStyle/>
        <a:p>
          <a:endParaRPr lang="en-GB"/>
        </a:p>
      </dgm:t>
    </dgm:pt>
    <dgm:pt modelId="{0E9ACB03-A7BA-49C1-9C1B-54BD7F357994}">
      <dgm:prSet/>
      <dgm:spPr/>
      <dgm:t>
        <a:bodyPr/>
        <a:lstStyle/>
        <a:p>
          <a:pPr>
            <a:lnSpc>
              <a:spcPct val="100000"/>
            </a:lnSpc>
            <a:defRPr b="1"/>
          </a:pPr>
          <a:r>
            <a:rPr lang="en-GB"/>
            <a:t>Open-Source Contributions</a:t>
          </a:r>
        </a:p>
      </dgm:t>
    </dgm:pt>
    <dgm:pt modelId="{D127FA84-6D79-4C0C-B1E8-31EB3940F2EF}" type="parTrans" cxnId="{9BD61696-6083-42CD-B919-EAEC138E7BEF}">
      <dgm:prSet/>
      <dgm:spPr/>
      <dgm:t>
        <a:bodyPr/>
        <a:lstStyle/>
        <a:p>
          <a:endParaRPr lang="en-GB"/>
        </a:p>
      </dgm:t>
    </dgm:pt>
    <dgm:pt modelId="{A4937672-7988-4406-88C7-8C33015653E2}" type="sibTrans" cxnId="{9BD61696-6083-42CD-B919-EAEC138E7BEF}">
      <dgm:prSet/>
      <dgm:spPr/>
      <dgm:t>
        <a:bodyPr/>
        <a:lstStyle/>
        <a:p>
          <a:pPr>
            <a:lnSpc>
              <a:spcPct val="100000"/>
            </a:lnSpc>
            <a:defRPr b="1"/>
          </a:pPr>
          <a:endParaRPr lang="en-GB"/>
        </a:p>
      </dgm:t>
    </dgm:pt>
    <dgm:pt modelId="{99B89C58-61DE-4D48-AFB9-0A57037989F6}">
      <dgm:prSet custT="1"/>
      <dgm:spPr/>
      <dgm:t>
        <a:bodyPr/>
        <a:lstStyle/>
        <a:p>
          <a:pPr>
            <a:lnSpc>
              <a:spcPct val="100000"/>
            </a:lnSpc>
          </a:pPr>
          <a:r>
            <a:rPr lang="en-GB" sz="1800" dirty="0"/>
            <a:t>Open-source contributions are vital for the growth of the Raspberry Pi community, allowing users to innovate and build upon shared resources.</a:t>
          </a:r>
        </a:p>
      </dgm:t>
    </dgm:pt>
    <dgm:pt modelId="{BB4BEEFE-73C1-4540-B4AF-BC756F58BBC3}" type="parTrans" cxnId="{7ACE0D2F-75A5-4538-98D1-0612F562C51F}">
      <dgm:prSet/>
      <dgm:spPr/>
      <dgm:t>
        <a:bodyPr/>
        <a:lstStyle/>
        <a:p>
          <a:endParaRPr lang="en-GB"/>
        </a:p>
      </dgm:t>
    </dgm:pt>
    <dgm:pt modelId="{82D12D47-15D1-4319-94D0-1D864FC1791F}" type="sibTrans" cxnId="{7ACE0D2F-75A5-4538-98D1-0612F562C51F}">
      <dgm:prSet/>
      <dgm:spPr/>
      <dgm:t>
        <a:bodyPr/>
        <a:lstStyle/>
        <a:p>
          <a:endParaRPr lang="en-GB"/>
        </a:p>
      </dgm:t>
    </dgm:pt>
    <dgm:pt modelId="{9CE7ED97-E34D-4191-A173-5A35A3228C61}">
      <dgm:prSet/>
      <dgm:spPr/>
      <dgm:t>
        <a:bodyPr/>
        <a:lstStyle/>
        <a:p>
          <a:pPr>
            <a:lnSpc>
              <a:spcPct val="100000"/>
            </a:lnSpc>
            <a:defRPr b="1"/>
          </a:pPr>
          <a:r>
            <a:rPr lang="en-GB"/>
            <a:t>Continual Growth</a:t>
          </a:r>
        </a:p>
      </dgm:t>
    </dgm:pt>
    <dgm:pt modelId="{10B63760-9BFD-4702-AC77-908F4584F899}" type="parTrans" cxnId="{163A09C9-F0EF-493E-8326-E57305A322F0}">
      <dgm:prSet/>
      <dgm:spPr/>
      <dgm:t>
        <a:bodyPr/>
        <a:lstStyle/>
        <a:p>
          <a:endParaRPr lang="en-GB"/>
        </a:p>
      </dgm:t>
    </dgm:pt>
    <dgm:pt modelId="{3020807A-CC7B-4EC1-9D0D-FA8BB713B6F8}" type="sibTrans" cxnId="{163A09C9-F0EF-493E-8326-E57305A322F0}">
      <dgm:prSet/>
      <dgm:spPr/>
      <dgm:t>
        <a:bodyPr/>
        <a:lstStyle/>
        <a:p>
          <a:endParaRPr lang="en-GB"/>
        </a:p>
      </dgm:t>
    </dgm:pt>
    <dgm:pt modelId="{88B6E205-F646-472A-872C-2C780AEA38FE}">
      <dgm:prSet custT="1"/>
      <dgm:spPr/>
      <dgm:t>
        <a:bodyPr/>
        <a:lstStyle/>
        <a:p>
          <a:pPr>
            <a:lnSpc>
              <a:spcPct val="100000"/>
            </a:lnSpc>
          </a:pPr>
          <a:r>
            <a:rPr lang="en-GB" sz="1800" dirty="0"/>
            <a:t>The collaborative spirit within the community drives continual learning and growth, expanding knowledge related to Raspberry Pi.</a:t>
          </a:r>
        </a:p>
      </dgm:t>
    </dgm:pt>
    <dgm:pt modelId="{F5FF5014-6204-41C0-9AEE-927FF1584A45}" type="parTrans" cxnId="{7CF165B8-73BB-4E6C-8890-F94EB4FF7172}">
      <dgm:prSet/>
      <dgm:spPr/>
      <dgm:t>
        <a:bodyPr/>
        <a:lstStyle/>
        <a:p>
          <a:endParaRPr lang="en-GB"/>
        </a:p>
      </dgm:t>
    </dgm:pt>
    <dgm:pt modelId="{B2852A65-D9FA-40BD-8E33-2E0090C09912}" type="sibTrans" cxnId="{7CF165B8-73BB-4E6C-8890-F94EB4FF7172}">
      <dgm:prSet/>
      <dgm:spPr/>
      <dgm:t>
        <a:bodyPr/>
        <a:lstStyle/>
        <a:p>
          <a:endParaRPr lang="en-GB"/>
        </a:p>
      </dgm:t>
    </dgm:pt>
    <dgm:pt modelId="{13D1238C-A9B1-444F-A7F2-F639B7B11F29}" type="pres">
      <dgm:prSet presAssocID="{01864AE4-3306-4548-8ACB-B94B032480CB}" presName="Root" presStyleCnt="0">
        <dgm:presLayoutVars>
          <dgm:dir/>
          <dgm:resizeHandles val="exact"/>
        </dgm:presLayoutVars>
      </dgm:prSet>
      <dgm:spPr/>
    </dgm:pt>
    <dgm:pt modelId="{B8903F24-960F-4514-81D6-5079CC20577C}" type="pres">
      <dgm:prSet presAssocID="{6A68E284-0C0F-430F-9768-F052C639C464}" presName="Composite" presStyleCnt="0"/>
      <dgm:spPr/>
    </dgm:pt>
    <dgm:pt modelId="{B7361E66-6419-4A62-A654-25BB9D2EF30E}" type="pres">
      <dgm:prSet presAssocID="{6A68E284-0C0F-430F-9768-F052C639C464}"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19495" r="13753" b="-2"/>
          <a:stretch/>
        </a:blipFill>
      </dgm:spPr>
      <dgm:extLst>
        <a:ext uri="{E40237B7-FDA0-4F09-8148-C483321AD2D9}">
          <dgm14:cNvPr xmlns:dgm14="http://schemas.microsoft.com/office/drawing/2010/diagram" id="0" name="" descr="Young people working on a device prototype. Multi-ethnic group"/>
        </a:ext>
      </dgm:extLst>
    </dgm:pt>
    <dgm:pt modelId="{DA5FD7A4-D24C-4484-AB6D-D26AE19EEF2E}" type="pres">
      <dgm:prSet presAssocID="{6A68E284-0C0F-430F-9768-F052C639C464}" presName="Subtitle" presStyleLbl="revTx" presStyleIdx="0" presStyleCnt="6">
        <dgm:presLayoutVars>
          <dgm:chMax val="0"/>
          <dgm:bulletEnabled/>
        </dgm:presLayoutVars>
      </dgm:prSet>
      <dgm:spPr/>
    </dgm:pt>
    <dgm:pt modelId="{2DE61967-D8EA-4FAF-9A3C-D5CC65575335}" type="pres">
      <dgm:prSet presAssocID="{6A68E284-0C0F-430F-9768-F052C639C464}" presName="Description" presStyleLbl="revTx" presStyleIdx="1" presStyleCnt="6">
        <dgm:presLayoutVars>
          <dgm:bulletEnabled/>
        </dgm:presLayoutVars>
      </dgm:prSet>
      <dgm:spPr/>
    </dgm:pt>
    <dgm:pt modelId="{DB8DB77E-AC40-45C3-9F36-F9C4D9097184}" type="pres">
      <dgm:prSet presAssocID="{AA509265-E997-4948-A9EC-03FEC817454B}" presName="sibTrans" presStyleLbl="sibTrans2D1" presStyleIdx="0" presStyleCnt="0"/>
      <dgm:spPr/>
    </dgm:pt>
    <dgm:pt modelId="{191477A2-4461-44A0-A35F-DCBDD7885FE4}" type="pres">
      <dgm:prSet presAssocID="{0E9ACB03-A7BA-49C1-9C1B-54BD7F357994}" presName="Composite" presStyleCnt="0"/>
      <dgm:spPr/>
    </dgm:pt>
    <dgm:pt modelId="{4AC907B8-22E8-4F75-AA6F-6E9530A27125}" type="pres">
      <dgm:prSet presAssocID="{0E9ACB03-A7BA-49C1-9C1B-54BD7F357994}"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r="33249" b="-2"/>
          <a:stretch/>
        </a:blipFill>
      </dgm:spPr>
      <dgm:extLst>
        <a:ext uri="{E40237B7-FDA0-4F09-8148-C483321AD2D9}">
          <dgm14:cNvPr xmlns:dgm14="http://schemas.microsoft.com/office/drawing/2010/diagram" id="0" name="" descr="DNA code on large LED screen"/>
        </a:ext>
      </dgm:extLst>
    </dgm:pt>
    <dgm:pt modelId="{858010CB-B96C-4527-8BDC-0805D578CFC5}" type="pres">
      <dgm:prSet presAssocID="{0E9ACB03-A7BA-49C1-9C1B-54BD7F357994}" presName="Subtitle" presStyleLbl="revTx" presStyleIdx="2" presStyleCnt="6">
        <dgm:presLayoutVars>
          <dgm:chMax val="0"/>
          <dgm:bulletEnabled/>
        </dgm:presLayoutVars>
      </dgm:prSet>
      <dgm:spPr/>
    </dgm:pt>
    <dgm:pt modelId="{5D0CABD8-E50A-4D41-95A0-8ACEC6BC3E15}" type="pres">
      <dgm:prSet presAssocID="{0E9ACB03-A7BA-49C1-9C1B-54BD7F357994}" presName="Description" presStyleLbl="revTx" presStyleIdx="3" presStyleCnt="6">
        <dgm:presLayoutVars>
          <dgm:bulletEnabled/>
        </dgm:presLayoutVars>
      </dgm:prSet>
      <dgm:spPr/>
    </dgm:pt>
    <dgm:pt modelId="{5035A402-18EC-499F-9E40-0E5F4EED2919}" type="pres">
      <dgm:prSet presAssocID="{A4937672-7988-4406-88C7-8C33015653E2}" presName="sibTrans" presStyleLbl="sibTrans2D1" presStyleIdx="0" presStyleCnt="0"/>
      <dgm:spPr/>
    </dgm:pt>
    <dgm:pt modelId="{5B077D0C-FFBD-4DD9-A8B4-5BCAF2EEED57}" type="pres">
      <dgm:prSet presAssocID="{9CE7ED97-E34D-4191-A173-5A35A3228C61}" presName="Composite" presStyleCnt="0"/>
      <dgm:spPr/>
    </dgm:pt>
    <dgm:pt modelId="{A80EC1FB-E952-45D4-8F00-77AFCE3AF1E0}" type="pres">
      <dgm:prSet presAssocID="{9CE7ED97-E34D-4191-A173-5A35A3228C61}"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21239" r="12010" b="-2"/>
          <a:stretch/>
        </a:blipFill>
      </dgm:spPr>
      <dgm:extLst>
        <a:ext uri="{E40237B7-FDA0-4F09-8148-C483321AD2D9}">
          <dgm14:cNvPr xmlns:dgm14="http://schemas.microsoft.com/office/drawing/2010/diagram" id="0" name="" descr="IT technician repair the board in the lab"/>
        </a:ext>
      </dgm:extLst>
    </dgm:pt>
    <dgm:pt modelId="{B2E67FA8-76F0-48D4-A852-7EEDCE84DB7B}" type="pres">
      <dgm:prSet presAssocID="{9CE7ED97-E34D-4191-A173-5A35A3228C61}" presName="Subtitle" presStyleLbl="revTx" presStyleIdx="4" presStyleCnt="6">
        <dgm:presLayoutVars>
          <dgm:chMax val="0"/>
          <dgm:bulletEnabled/>
        </dgm:presLayoutVars>
      </dgm:prSet>
      <dgm:spPr/>
    </dgm:pt>
    <dgm:pt modelId="{8CDEF0D3-28A8-4734-9CE0-523AF5F56F1E}" type="pres">
      <dgm:prSet presAssocID="{9CE7ED97-E34D-4191-A173-5A35A3228C61}" presName="Description" presStyleLbl="revTx" presStyleIdx="5" presStyleCnt="6">
        <dgm:presLayoutVars>
          <dgm:bulletEnabled/>
        </dgm:presLayoutVars>
      </dgm:prSet>
      <dgm:spPr/>
    </dgm:pt>
  </dgm:ptLst>
  <dgm:cxnLst>
    <dgm:cxn modelId="{F4085D02-9F8C-48E8-A0A7-8493A01D4B00}" type="presOf" srcId="{01864AE4-3306-4548-8ACB-B94B032480CB}" destId="{13D1238C-A9B1-444F-A7F2-F639B7B11F29}" srcOrd="0" destOrd="0" presId="urn:microsoft.com/office/officeart/2024/3/layout/verticalVisualTextBlock1"/>
    <dgm:cxn modelId="{87A5C20B-E8D7-4F86-96B5-16CBA6E91F3A}" type="presOf" srcId="{A4937672-7988-4406-88C7-8C33015653E2}" destId="{5035A402-18EC-499F-9E40-0E5F4EED2919}" srcOrd="0" destOrd="0" presId="urn:microsoft.com/office/officeart/2024/3/layout/verticalVisualTextBlock1"/>
    <dgm:cxn modelId="{DEC37F29-E06A-4326-92D5-791436853C0A}" type="presOf" srcId="{CEBD928D-E341-4DBF-B265-37FF1EBAB74D}" destId="{2DE61967-D8EA-4FAF-9A3C-D5CC65575335}" srcOrd="0" destOrd="0" presId="urn:microsoft.com/office/officeart/2024/3/layout/verticalVisualTextBlock1"/>
    <dgm:cxn modelId="{F7585E2E-F354-4824-A714-BEE9B5CA5B5F}" type="presOf" srcId="{0E9ACB03-A7BA-49C1-9C1B-54BD7F357994}" destId="{858010CB-B96C-4527-8BDC-0805D578CFC5}" srcOrd="0" destOrd="0" presId="urn:microsoft.com/office/officeart/2024/3/layout/verticalVisualTextBlock1"/>
    <dgm:cxn modelId="{7ACE0D2F-75A5-4538-98D1-0612F562C51F}" srcId="{0E9ACB03-A7BA-49C1-9C1B-54BD7F357994}" destId="{99B89C58-61DE-4D48-AFB9-0A57037989F6}" srcOrd="0" destOrd="0" parTransId="{BB4BEEFE-73C1-4540-B4AF-BC756F58BBC3}" sibTransId="{82D12D47-15D1-4319-94D0-1D864FC1791F}"/>
    <dgm:cxn modelId="{0CC33C60-F53C-463D-BE47-9DC8FAD7B2DC}" srcId="{01864AE4-3306-4548-8ACB-B94B032480CB}" destId="{6A68E284-0C0F-430F-9768-F052C639C464}" srcOrd="0" destOrd="0" parTransId="{FDAC46BE-7C5F-430D-8F55-099B09CC8348}" sibTransId="{AA509265-E997-4948-A9EC-03FEC817454B}"/>
    <dgm:cxn modelId="{A32B3764-BE18-4529-B461-2C9C74419AF9}" type="presOf" srcId="{88B6E205-F646-472A-872C-2C780AEA38FE}" destId="{8CDEF0D3-28A8-4734-9CE0-523AF5F56F1E}" srcOrd="0" destOrd="0" presId="urn:microsoft.com/office/officeart/2024/3/layout/verticalVisualTextBlock1"/>
    <dgm:cxn modelId="{49BCE854-023E-4502-9A0C-39A512C0484D}" type="presOf" srcId="{9CE7ED97-E34D-4191-A173-5A35A3228C61}" destId="{B2E67FA8-76F0-48D4-A852-7EEDCE84DB7B}" srcOrd="0" destOrd="0" presId="urn:microsoft.com/office/officeart/2024/3/layout/verticalVisualTextBlock1"/>
    <dgm:cxn modelId="{73CDD055-8291-4833-86C5-A72509EA2380}" type="presOf" srcId="{AA509265-E997-4948-A9EC-03FEC817454B}" destId="{DB8DB77E-AC40-45C3-9F36-F9C4D9097184}" srcOrd="0" destOrd="0" presId="urn:microsoft.com/office/officeart/2024/3/layout/verticalVisualTextBlock1"/>
    <dgm:cxn modelId="{0DCF7191-A43A-431B-8376-0E747BF2150C}" srcId="{6A68E284-0C0F-430F-9768-F052C639C464}" destId="{CEBD928D-E341-4DBF-B265-37FF1EBAB74D}" srcOrd="0" destOrd="0" parTransId="{07244385-FE8F-442A-B2D7-3E33DA6CC9AD}" sibTransId="{68A4DD68-0E61-4B23-8F51-258B09B6FE07}"/>
    <dgm:cxn modelId="{9BD61696-6083-42CD-B919-EAEC138E7BEF}" srcId="{01864AE4-3306-4548-8ACB-B94B032480CB}" destId="{0E9ACB03-A7BA-49C1-9C1B-54BD7F357994}" srcOrd="1" destOrd="0" parTransId="{D127FA84-6D79-4C0C-B1E8-31EB3940F2EF}" sibTransId="{A4937672-7988-4406-88C7-8C33015653E2}"/>
    <dgm:cxn modelId="{7CF165B8-73BB-4E6C-8890-F94EB4FF7172}" srcId="{9CE7ED97-E34D-4191-A173-5A35A3228C61}" destId="{88B6E205-F646-472A-872C-2C780AEA38FE}" srcOrd="0" destOrd="0" parTransId="{F5FF5014-6204-41C0-9AEE-927FF1584A45}" sibTransId="{B2852A65-D9FA-40BD-8E33-2E0090C09912}"/>
    <dgm:cxn modelId="{163A09C9-F0EF-493E-8326-E57305A322F0}" srcId="{01864AE4-3306-4548-8ACB-B94B032480CB}" destId="{9CE7ED97-E34D-4191-A173-5A35A3228C61}" srcOrd="2" destOrd="0" parTransId="{10B63760-9BFD-4702-AC77-908F4584F899}" sibTransId="{3020807A-CC7B-4EC1-9D0D-FA8BB713B6F8}"/>
    <dgm:cxn modelId="{409FDBCA-FFC1-4CA3-A856-CEB72ACD9C7E}" type="presOf" srcId="{6A68E284-0C0F-430F-9768-F052C639C464}" destId="{DA5FD7A4-D24C-4484-AB6D-D26AE19EEF2E}" srcOrd="0" destOrd="0" presId="urn:microsoft.com/office/officeart/2024/3/layout/verticalVisualTextBlock1"/>
    <dgm:cxn modelId="{0A0D68D5-307A-4BE9-9918-2D9E7E5CB137}" type="presOf" srcId="{99B89C58-61DE-4D48-AFB9-0A57037989F6}" destId="{5D0CABD8-E50A-4D41-95A0-8ACEC6BC3E15}" srcOrd="0" destOrd="0" presId="urn:microsoft.com/office/officeart/2024/3/layout/verticalVisualTextBlock1"/>
    <dgm:cxn modelId="{7ACDE903-8A3E-4406-B02E-6FD2F5342DE8}" type="presParOf" srcId="{13D1238C-A9B1-444F-A7F2-F639B7B11F29}" destId="{B8903F24-960F-4514-81D6-5079CC20577C}" srcOrd="0" destOrd="0" presId="urn:microsoft.com/office/officeart/2024/3/layout/verticalVisualTextBlock1"/>
    <dgm:cxn modelId="{B9E8DBF7-5136-4AC2-AF0C-ACAC7BDF581C}" type="presParOf" srcId="{B8903F24-960F-4514-81D6-5079CC20577C}" destId="{B7361E66-6419-4A62-A654-25BB9D2EF30E}" srcOrd="0" destOrd="0" presId="urn:microsoft.com/office/officeart/2024/3/layout/verticalVisualTextBlock1"/>
    <dgm:cxn modelId="{4CABDFF1-4153-4D74-A4D4-D2B5DD2023DF}" type="presParOf" srcId="{B8903F24-960F-4514-81D6-5079CC20577C}" destId="{DA5FD7A4-D24C-4484-AB6D-D26AE19EEF2E}" srcOrd="1" destOrd="0" presId="urn:microsoft.com/office/officeart/2024/3/layout/verticalVisualTextBlock1"/>
    <dgm:cxn modelId="{ABA0384F-FFB3-4350-B3B6-B23064973CE7}" type="presParOf" srcId="{B8903F24-960F-4514-81D6-5079CC20577C}" destId="{2DE61967-D8EA-4FAF-9A3C-D5CC65575335}" srcOrd="2" destOrd="0" presId="urn:microsoft.com/office/officeart/2024/3/layout/verticalVisualTextBlock1"/>
    <dgm:cxn modelId="{097F24B8-1D37-4D86-B5E7-5DE3470D7D9C}" type="presParOf" srcId="{13D1238C-A9B1-444F-A7F2-F639B7B11F29}" destId="{DB8DB77E-AC40-45C3-9F36-F9C4D9097184}" srcOrd="1" destOrd="0" presId="urn:microsoft.com/office/officeart/2024/3/layout/verticalVisualTextBlock1"/>
    <dgm:cxn modelId="{356CA0A1-1AEE-4D87-8A96-A4CB70A6E929}" type="presParOf" srcId="{13D1238C-A9B1-444F-A7F2-F639B7B11F29}" destId="{191477A2-4461-44A0-A35F-DCBDD7885FE4}" srcOrd="2" destOrd="0" presId="urn:microsoft.com/office/officeart/2024/3/layout/verticalVisualTextBlock1"/>
    <dgm:cxn modelId="{3BB44B8F-F875-4BBA-A710-2FD914EE58AD}" type="presParOf" srcId="{191477A2-4461-44A0-A35F-DCBDD7885FE4}" destId="{4AC907B8-22E8-4F75-AA6F-6E9530A27125}" srcOrd="0" destOrd="0" presId="urn:microsoft.com/office/officeart/2024/3/layout/verticalVisualTextBlock1"/>
    <dgm:cxn modelId="{AB302563-00A2-4E36-9A38-7B355D18D619}" type="presParOf" srcId="{191477A2-4461-44A0-A35F-DCBDD7885FE4}" destId="{858010CB-B96C-4527-8BDC-0805D578CFC5}" srcOrd="1" destOrd="0" presId="urn:microsoft.com/office/officeart/2024/3/layout/verticalVisualTextBlock1"/>
    <dgm:cxn modelId="{309EAFD0-68DC-4186-B44E-5D571AF37F30}" type="presParOf" srcId="{191477A2-4461-44A0-A35F-DCBDD7885FE4}" destId="{5D0CABD8-E50A-4D41-95A0-8ACEC6BC3E15}" srcOrd="2" destOrd="0" presId="urn:microsoft.com/office/officeart/2024/3/layout/verticalVisualTextBlock1"/>
    <dgm:cxn modelId="{80BE8C8B-260A-4829-884E-DF7C193D469D}" type="presParOf" srcId="{13D1238C-A9B1-444F-A7F2-F639B7B11F29}" destId="{5035A402-18EC-499F-9E40-0E5F4EED2919}" srcOrd="3" destOrd="0" presId="urn:microsoft.com/office/officeart/2024/3/layout/verticalVisualTextBlock1"/>
    <dgm:cxn modelId="{C6931828-9131-488F-A4F7-F6FD4A1315F2}" type="presParOf" srcId="{13D1238C-A9B1-444F-A7F2-F639B7B11F29}" destId="{5B077D0C-FFBD-4DD9-A8B4-5BCAF2EEED57}" srcOrd="4" destOrd="0" presId="urn:microsoft.com/office/officeart/2024/3/layout/verticalVisualTextBlock1"/>
    <dgm:cxn modelId="{BA7BCD5B-1E73-40B6-8EF7-D6A66545478C}" type="presParOf" srcId="{5B077D0C-FFBD-4DD9-A8B4-5BCAF2EEED57}" destId="{A80EC1FB-E952-45D4-8F00-77AFCE3AF1E0}" srcOrd="0" destOrd="0" presId="urn:microsoft.com/office/officeart/2024/3/layout/verticalVisualTextBlock1"/>
    <dgm:cxn modelId="{600520CD-67C7-471D-BA26-23C008593DB5}" type="presParOf" srcId="{5B077D0C-FFBD-4DD9-A8B4-5BCAF2EEED57}" destId="{B2E67FA8-76F0-48D4-A852-7EEDCE84DB7B}" srcOrd="1" destOrd="0" presId="urn:microsoft.com/office/officeart/2024/3/layout/verticalVisualTextBlock1"/>
    <dgm:cxn modelId="{794F7798-9EB0-45E2-8872-E79076936536}" type="presParOf" srcId="{5B077D0C-FFBD-4DD9-A8B4-5BCAF2EEED57}" destId="{8CDEF0D3-28A8-4734-9CE0-523AF5F56F1E}"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8E0831-4242-4B72-B21C-B43A91C6BA5A}"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D11AB648-8050-47FE-8779-301265A42A00}">
      <dgm:prSet/>
      <dgm:spPr/>
      <dgm:t>
        <a:bodyPr/>
        <a:lstStyle/>
        <a:p>
          <a:pPr>
            <a:lnSpc>
              <a:spcPct val="100000"/>
            </a:lnSpc>
            <a:defRPr b="1"/>
          </a:pPr>
          <a:r>
            <a:rPr lang="en-GB"/>
            <a:t>Affordable Computing</a:t>
          </a:r>
          <a:endParaRPr lang="en-US"/>
        </a:p>
      </dgm:t>
    </dgm:pt>
    <dgm:pt modelId="{C957B4A1-661E-4B61-BEE0-526D6D8F4F91}" type="parTrans" cxnId="{29C998EF-ED0B-45FB-8E87-3D7FA822820F}">
      <dgm:prSet/>
      <dgm:spPr/>
      <dgm:t>
        <a:bodyPr/>
        <a:lstStyle/>
        <a:p>
          <a:endParaRPr lang="en-US"/>
        </a:p>
      </dgm:t>
    </dgm:pt>
    <dgm:pt modelId="{F9CB2B38-CE6C-4EF9-965B-4F7EAFFC6E7F}" type="sibTrans" cxnId="{29C998EF-ED0B-45FB-8E87-3D7FA822820F}">
      <dgm:prSet/>
      <dgm:spPr/>
      <dgm:t>
        <a:bodyPr/>
        <a:lstStyle/>
        <a:p>
          <a:pPr>
            <a:lnSpc>
              <a:spcPct val="100000"/>
            </a:lnSpc>
            <a:defRPr b="1"/>
          </a:pPr>
          <a:endParaRPr lang="en-US"/>
        </a:p>
      </dgm:t>
    </dgm:pt>
    <dgm:pt modelId="{55C56B0A-197F-4F03-9F43-D92A35F97C8B}">
      <dgm:prSet custT="1"/>
      <dgm:spPr/>
      <dgm:t>
        <a:bodyPr/>
        <a:lstStyle/>
        <a:p>
          <a:pPr>
            <a:lnSpc>
              <a:spcPct val="100000"/>
            </a:lnSpc>
          </a:pPr>
          <a:r>
            <a:rPr lang="en-GB" sz="1800" dirty="0"/>
            <a:t>Raspberry Pi offers an affordable platform for individuals to learn and experiment with computing, enhancing accessibility.</a:t>
          </a:r>
          <a:endParaRPr lang="en-US" sz="1800" dirty="0"/>
        </a:p>
      </dgm:t>
    </dgm:pt>
    <dgm:pt modelId="{EEC3DF35-7BAA-4C1E-ACEF-0E3F6BE4BD36}" type="parTrans" cxnId="{6EF7CBFD-0ABF-47EF-8C45-90DBDB13C5C9}">
      <dgm:prSet/>
      <dgm:spPr/>
      <dgm:t>
        <a:bodyPr/>
        <a:lstStyle/>
        <a:p>
          <a:endParaRPr lang="en-US"/>
        </a:p>
      </dgm:t>
    </dgm:pt>
    <dgm:pt modelId="{11B5B6BE-DCE2-4624-8CE5-E4EA246C4589}" type="sibTrans" cxnId="{6EF7CBFD-0ABF-47EF-8C45-90DBDB13C5C9}">
      <dgm:prSet/>
      <dgm:spPr/>
      <dgm:t>
        <a:bodyPr/>
        <a:lstStyle/>
        <a:p>
          <a:endParaRPr lang="en-US"/>
        </a:p>
      </dgm:t>
    </dgm:pt>
    <dgm:pt modelId="{9A0E1E47-B6AA-49D0-882C-EB492FB4417E}">
      <dgm:prSet/>
      <dgm:spPr/>
      <dgm:t>
        <a:bodyPr/>
        <a:lstStyle/>
        <a:p>
          <a:pPr>
            <a:lnSpc>
              <a:spcPct val="100000"/>
            </a:lnSpc>
            <a:defRPr b="1"/>
          </a:pPr>
          <a:r>
            <a:rPr lang="en-GB"/>
            <a:t>Versatile Applications</a:t>
          </a:r>
          <a:endParaRPr lang="en-US"/>
        </a:p>
      </dgm:t>
    </dgm:pt>
    <dgm:pt modelId="{935ACD86-AB79-4482-9AF7-F8C0FEA7C0BF}" type="parTrans" cxnId="{D76F98C6-715C-4225-93F8-7A5B2D357ED8}">
      <dgm:prSet/>
      <dgm:spPr/>
      <dgm:t>
        <a:bodyPr/>
        <a:lstStyle/>
        <a:p>
          <a:endParaRPr lang="en-US"/>
        </a:p>
      </dgm:t>
    </dgm:pt>
    <dgm:pt modelId="{BCE4C364-15F4-4324-97A2-DA6BFB31F9B9}" type="sibTrans" cxnId="{D76F98C6-715C-4225-93F8-7A5B2D357ED8}">
      <dgm:prSet/>
      <dgm:spPr/>
      <dgm:t>
        <a:bodyPr/>
        <a:lstStyle/>
        <a:p>
          <a:pPr>
            <a:lnSpc>
              <a:spcPct val="100000"/>
            </a:lnSpc>
            <a:defRPr b="1"/>
          </a:pPr>
          <a:endParaRPr lang="en-US"/>
        </a:p>
      </dgm:t>
    </dgm:pt>
    <dgm:pt modelId="{1181D537-A8DC-454C-9B43-DBE13A561AE7}">
      <dgm:prSet custT="1"/>
      <dgm:spPr/>
      <dgm:t>
        <a:bodyPr/>
        <a:lstStyle/>
        <a:p>
          <a:pPr>
            <a:lnSpc>
              <a:spcPct val="100000"/>
            </a:lnSpc>
          </a:pPr>
          <a:r>
            <a:rPr lang="en-GB" sz="1800" dirty="0"/>
            <a:t>Its versatility allows users to create a wide range of projects, from simple programs to complex robotics</a:t>
          </a:r>
          <a:r>
            <a:rPr lang="en-GB" sz="1400" dirty="0"/>
            <a:t>.</a:t>
          </a:r>
          <a:endParaRPr lang="en-US" sz="1400" dirty="0"/>
        </a:p>
      </dgm:t>
    </dgm:pt>
    <dgm:pt modelId="{6A4EF04A-6E2B-40BC-845A-C33DC252EEDE}" type="parTrans" cxnId="{971252A6-4733-4B73-AD9F-B719B76AA906}">
      <dgm:prSet/>
      <dgm:spPr/>
      <dgm:t>
        <a:bodyPr/>
        <a:lstStyle/>
        <a:p>
          <a:endParaRPr lang="en-US"/>
        </a:p>
      </dgm:t>
    </dgm:pt>
    <dgm:pt modelId="{6676A568-32EE-4114-B901-9B48CCEF9742}" type="sibTrans" cxnId="{971252A6-4733-4B73-AD9F-B719B76AA906}">
      <dgm:prSet/>
      <dgm:spPr/>
      <dgm:t>
        <a:bodyPr/>
        <a:lstStyle/>
        <a:p>
          <a:endParaRPr lang="en-US"/>
        </a:p>
      </dgm:t>
    </dgm:pt>
    <dgm:pt modelId="{E5CA9A49-E282-47C8-852D-69441912E5D2}">
      <dgm:prSet/>
      <dgm:spPr/>
      <dgm:t>
        <a:bodyPr/>
        <a:lstStyle/>
        <a:p>
          <a:pPr>
            <a:lnSpc>
              <a:spcPct val="100000"/>
            </a:lnSpc>
            <a:defRPr b="1"/>
          </a:pPr>
          <a:r>
            <a:rPr lang="en-GB"/>
            <a:t>Impact on Education</a:t>
          </a:r>
          <a:endParaRPr lang="en-US"/>
        </a:p>
      </dgm:t>
    </dgm:pt>
    <dgm:pt modelId="{5CC72062-C6FD-4D11-AF0F-FA4A7F3555E5}" type="parTrans" cxnId="{A7CC8D73-1D23-48C5-8D01-D66C46194878}">
      <dgm:prSet/>
      <dgm:spPr/>
      <dgm:t>
        <a:bodyPr/>
        <a:lstStyle/>
        <a:p>
          <a:endParaRPr lang="en-US"/>
        </a:p>
      </dgm:t>
    </dgm:pt>
    <dgm:pt modelId="{92D2DC5F-A362-43B2-BCBC-696F3CBB861D}" type="sibTrans" cxnId="{A7CC8D73-1D23-48C5-8D01-D66C46194878}">
      <dgm:prSet/>
      <dgm:spPr/>
      <dgm:t>
        <a:bodyPr/>
        <a:lstStyle/>
        <a:p>
          <a:pPr>
            <a:lnSpc>
              <a:spcPct val="100000"/>
            </a:lnSpc>
            <a:defRPr b="1"/>
          </a:pPr>
          <a:endParaRPr lang="en-US"/>
        </a:p>
      </dgm:t>
    </dgm:pt>
    <dgm:pt modelId="{D700B4EC-44C9-4CDC-87CA-DCD4B4A3CDD9}">
      <dgm:prSet custT="1"/>
      <dgm:spPr/>
      <dgm:t>
        <a:bodyPr/>
        <a:lstStyle/>
        <a:p>
          <a:pPr>
            <a:lnSpc>
              <a:spcPct val="100000"/>
            </a:lnSpc>
          </a:pPr>
          <a:r>
            <a:rPr lang="en-GB" sz="1800" dirty="0"/>
            <a:t>Raspberry Pi has transformed education by providing hands-on learning experiences in programming and electronics.</a:t>
          </a:r>
          <a:endParaRPr lang="en-US" sz="1800" dirty="0"/>
        </a:p>
      </dgm:t>
    </dgm:pt>
    <dgm:pt modelId="{4867E148-28DE-4C99-9E03-BD975E73B342}" type="parTrans" cxnId="{35EC66B7-EC30-4783-A296-D81BFCA8DFE0}">
      <dgm:prSet/>
      <dgm:spPr/>
      <dgm:t>
        <a:bodyPr/>
        <a:lstStyle/>
        <a:p>
          <a:endParaRPr lang="en-US"/>
        </a:p>
      </dgm:t>
    </dgm:pt>
    <dgm:pt modelId="{724FC569-61F2-4119-B3CA-B8C6F13863CB}" type="sibTrans" cxnId="{35EC66B7-EC30-4783-A296-D81BFCA8DFE0}">
      <dgm:prSet/>
      <dgm:spPr/>
      <dgm:t>
        <a:bodyPr/>
        <a:lstStyle/>
        <a:p>
          <a:endParaRPr lang="en-US"/>
        </a:p>
      </dgm:t>
    </dgm:pt>
    <dgm:pt modelId="{2E91294C-5BF1-4C9E-83F9-220335EADF81}">
      <dgm:prSet/>
      <dgm:spPr/>
      <dgm:t>
        <a:bodyPr/>
        <a:lstStyle/>
        <a:p>
          <a:pPr>
            <a:lnSpc>
              <a:spcPct val="100000"/>
            </a:lnSpc>
            <a:defRPr b="1"/>
          </a:pPr>
          <a:r>
            <a:rPr lang="en-GB"/>
            <a:t>Innovation in Arts</a:t>
          </a:r>
          <a:endParaRPr lang="en-US"/>
        </a:p>
      </dgm:t>
    </dgm:pt>
    <dgm:pt modelId="{1463B474-F7FF-428C-9CAA-DD88D3F62B58}" type="parTrans" cxnId="{2756EF94-3ECE-4350-A6A9-6F261FF5B354}">
      <dgm:prSet/>
      <dgm:spPr/>
      <dgm:t>
        <a:bodyPr/>
        <a:lstStyle/>
        <a:p>
          <a:endParaRPr lang="en-US"/>
        </a:p>
      </dgm:t>
    </dgm:pt>
    <dgm:pt modelId="{08CCBDC7-D716-4374-A1F3-73D73198B66B}" type="sibTrans" cxnId="{2756EF94-3ECE-4350-A6A9-6F261FF5B354}">
      <dgm:prSet/>
      <dgm:spPr/>
      <dgm:t>
        <a:bodyPr/>
        <a:lstStyle/>
        <a:p>
          <a:endParaRPr lang="en-US"/>
        </a:p>
      </dgm:t>
    </dgm:pt>
    <dgm:pt modelId="{697F52B6-EFB6-4DA3-8CCE-3E661A102FC8}">
      <dgm:prSet custT="1"/>
      <dgm:spPr/>
      <dgm:t>
        <a:bodyPr/>
        <a:lstStyle/>
        <a:p>
          <a:pPr>
            <a:lnSpc>
              <a:spcPct val="100000"/>
            </a:lnSpc>
          </a:pPr>
          <a:r>
            <a:rPr lang="en-GB" sz="1800" dirty="0"/>
            <a:t>Artists and creators use Raspberry Pi to explore new forms of digital art and interactive installations.</a:t>
          </a:r>
          <a:endParaRPr lang="en-US" sz="1800" dirty="0"/>
        </a:p>
      </dgm:t>
    </dgm:pt>
    <dgm:pt modelId="{662CDA8A-8087-415E-A444-B85E3D81C8B2}" type="parTrans" cxnId="{37686392-49CD-46BD-AA75-EC71A3DA342F}">
      <dgm:prSet/>
      <dgm:spPr/>
      <dgm:t>
        <a:bodyPr/>
        <a:lstStyle/>
        <a:p>
          <a:endParaRPr lang="en-US"/>
        </a:p>
      </dgm:t>
    </dgm:pt>
    <dgm:pt modelId="{C8461A63-0F69-4F3E-B974-7CB14E9C2F02}" type="sibTrans" cxnId="{37686392-49CD-46BD-AA75-EC71A3DA342F}">
      <dgm:prSet/>
      <dgm:spPr/>
      <dgm:t>
        <a:bodyPr/>
        <a:lstStyle/>
        <a:p>
          <a:endParaRPr lang="en-US"/>
        </a:p>
      </dgm:t>
    </dgm:pt>
    <dgm:pt modelId="{7BD1D7EE-070F-4A0B-86CF-6A7FA519AF80}" type="pres">
      <dgm:prSet presAssocID="{168E0831-4242-4B72-B21C-B43A91C6BA5A}" presName="Name0" presStyleCnt="0">
        <dgm:presLayoutVars>
          <dgm:dir/>
          <dgm:resizeHandles val="exact"/>
        </dgm:presLayoutVars>
      </dgm:prSet>
      <dgm:spPr/>
    </dgm:pt>
    <dgm:pt modelId="{666C45B7-8EC0-43E6-B3F0-FF4F3D32F5DC}" type="pres">
      <dgm:prSet presAssocID="{D11AB648-8050-47FE-8779-301265A42A00}" presName="compNode" presStyleCnt="0"/>
      <dgm:spPr/>
    </dgm:pt>
    <dgm:pt modelId="{51F57567-E6F9-4001-A457-B61F95DB8AE9}" type="pres">
      <dgm:prSet presAssocID="{D11AB648-8050-47FE-8779-301265A42A00}" presName="pictRect" presStyleLbl="revTx" presStyleIdx="0" presStyleCnt="8">
        <dgm:presLayoutVars>
          <dgm:chMax val="0"/>
          <dgm:bulletEnabled/>
        </dgm:presLayoutVars>
      </dgm:prSet>
      <dgm:spPr/>
    </dgm:pt>
    <dgm:pt modelId="{45F112E1-B1DF-4878-9E0F-81A0824E2AC3}" type="pres">
      <dgm:prSet presAssocID="{D11AB648-8050-47FE-8779-301265A42A00}" presName="textRect" presStyleLbl="revTx" presStyleIdx="1" presStyleCnt="8">
        <dgm:presLayoutVars>
          <dgm:bulletEnabled/>
        </dgm:presLayoutVars>
      </dgm:prSet>
      <dgm:spPr/>
    </dgm:pt>
    <dgm:pt modelId="{8ED85B72-8960-4614-9907-B4D17908DB1D}" type="pres">
      <dgm:prSet presAssocID="{F9CB2B38-CE6C-4EF9-965B-4F7EAFFC6E7F}" presName="sibTrans" presStyleLbl="sibTrans2D1" presStyleIdx="0" presStyleCnt="0"/>
      <dgm:spPr/>
    </dgm:pt>
    <dgm:pt modelId="{0140F89B-6EBA-4078-A299-9DA5AC7812D6}" type="pres">
      <dgm:prSet presAssocID="{9A0E1E47-B6AA-49D0-882C-EB492FB4417E}" presName="compNode" presStyleCnt="0"/>
      <dgm:spPr/>
    </dgm:pt>
    <dgm:pt modelId="{6A9A3D45-F002-4E21-A13E-C753824675FC}" type="pres">
      <dgm:prSet presAssocID="{9A0E1E47-B6AA-49D0-882C-EB492FB4417E}" presName="pictRect" presStyleLbl="revTx" presStyleIdx="2" presStyleCnt="8">
        <dgm:presLayoutVars>
          <dgm:chMax val="0"/>
          <dgm:bulletEnabled/>
        </dgm:presLayoutVars>
      </dgm:prSet>
      <dgm:spPr/>
    </dgm:pt>
    <dgm:pt modelId="{567E713D-B8B6-40AC-85EC-750A3BE836DF}" type="pres">
      <dgm:prSet presAssocID="{9A0E1E47-B6AA-49D0-882C-EB492FB4417E}" presName="textRect" presStyleLbl="revTx" presStyleIdx="3" presStyleCnt="8">
        <dgm:presLayoutVars>
          <dgm:bulletEnabled/>
        </dgm:presLayoutVars>
      </dgm:prSet>
      <dgm:spPr/>
    </dgm:pt>
    <dgm:pt modelId="{977D8AFB-C347-4B35-B64F-612C5BAE377C}" type="pres">
      <dgm:prSet presAssocID="{BCE4C364-15F4-4324-97A2-DA6BFB31F9B9}" presName="sibTrans" presStyleLbl="sibTrans2D1" presStyleIdx="0" presStyleCnt="0"/>
      <dgm:spPr/>
    </dgm:pt>
    <dgm:pt modelId="{75E4BBCA-54D1-4A83-9019-B5EC21CA4258}" type="pres">
      <dgm:prSet presAssocID="{E5CA9A49-E282-47C8-852D-69441912E5D2}" presName="compNode" presStyleCnt="0"/>
      <dgm:spPr/>
    </dgm:pt>
    <dgm:pt modelId="{51B53BC2-9043-47AA-881F-8B85BAAD6CB7}" type="pres">
      <dgm:prSet presAssocID="{E5CA9A49-E282-47C8-852D-69441912E5D2}" presName="pictRect" presStyleLbl="revTx" presStyleIdx="4" presStyleCnt="8">
        <dgm:presLayoutVars>
          <dgm:chMax val="0"/>
          <dgm:bulletEnabled/>
        </dgm:presLayoutVars>
      </dgm:prSet>
      <dgm:spPr/>
    </dgm:pt>
    <dgm:pt modelId="{87532373-96B3-482B-A856-9782FBEB8828}" type="pres">
      <dgm:prSet presAssocID="{E5CA9A49-E282-47C8-852D-69441912E5D2}" presName="textRect" presStyleLbl="revTx" presStyleIdx="5" presStyleCnt="8">
        <dgm:presLayoutVars>
          <dgm:bulletEnabled/>
        </dgm:presLayoutVars>
      </dgm:prSet>
      <dgm:spPr/>
    </dgm:pt>
    <dgm:pt modelId="{B72EF7EB-B949-4FA1-A1A0-594349A6263E}" type="pres">
      <dgm:prSet presAssocID="{92D2DC5F-A362-43B2-BCBC-696F3CBB861D}" presName="sibTrans" presStyleLbl="sibTrans2D1" presStyleIdx="0" presStyleCnt="0"/>
      <dgm:spPr/>
    </dgm:pt>
    <dgm:pt modelId="{4AC6848D-DC8A-47B1-8AF9-BEF3FB88D440}" type="pres">
      <dgm:prSet presAssocID="{2E91294C-5BF1-4C9E-83F9-220335EADF81}" presName="compNode" presStyleCnt="0"/>
      <dgm:spPr/>
    </dgm:pt>
    <dgm:pt modelId="{7303947F-58FC-4F15-8CB2-4B59E8345155}" type="pres">
      <dgm:prSet presAssocID="{2E91294C-5BF1-4C9E-83F9-220335EADF81}" presName="pictRect" presStyleLbl="revTx" presStyleIdx="6" presStyleCnt="8">
        <dgm:presLayoutVars>
          <dgm:chMax val="0"/>
          <dgm:bulletEnabled/>
        </dgm:presLayoutVars>
      </dgm:prSet>
      <dgm:spPr/>
    </dgm:pt>
    <dgm:pt modelId="{7D136732-F6F1-40AD-B151-B778AFA281E2}" type="pres">
      <dgm:prSet presAssocID="{2E91294C-5BF1-4C9E-83F9-220335EADF81}" presName="textRect" presStyleLbl="revTx" presStyleIdx="7" presStyleCnt="8">
        <dgm:presLayoutVars>
          <dgm:bulletEnabled/>
        </dgm:presLayoutVars>
      </dgm:prSet>
      <dgm:spPr/>
    </dgm:pt>
  </dgm:ptLst>
  <dgm:cxnLst>
    <dgm:cxn modelId="{42928400-C6E2-4229-8125-A16651D70CCA}" type="presOf" srcId="{D11AB648-8050-47FE-8779-301265A42A00}" destId="{51F57567-E6F9-4001-A457-B61F95DB8AE9}" srcOrd="0" destOrd="0" presId="urn:microsoft.com/office/officeart/2024/3/layout/hArchList1"/>
    <dgm:cxn modelId="{4ED98D08-2335-439E-A227-FA55AB447E05}" type="presOf" srcId="{168E0831-4242-4B72-B21C-B43A91C6BA5A}" destId="{7BD1D7EE-070F-4A0B-86CF-6A7FA519AF80}" srcOrd="0" destOrd="0" presId="urn:microsoft.com/office/officeart/2024/3/layout/hArchList1"/>
    <dgm:cxn modelId="{0007431E-8C0B-4018-AB5E-C3796C58A692}" type="presOf" srcId="{9A0E1E47-B6AA-49D0-882C-EB492FB4417E}" destId="{6A9A3D45-F002-4E21-A13E-C753824675FC}" srcOrd="0" destOrd="0" presId="urn:microsoft.com/office/officeart/2024/3/layout/hArchList1"/>
    <dgm:cxn modelId="{7CBD4E63-51B7-4321-8A50-E0049B0EBBAC}" type="presOf" srcId="{1181D537-A8DC-454C-9B43-DBE13A561AE7}" destId="{567E713D-B8B6-40AC-85EC-750A3BE836DF}" srcOrd="0" destOrd="0" presId="urn:microsoft.com/office/officeart/2024/3/layout/hArchList1"/>
    <dgm:cxn modelId="{A7CC8D73-1D23-48C5-8D01-D66C46194878}" srcId="{168E0831-4242-4B72-B21C-B43A91C6BA5A}" destId="{E5CA9A49-E282-47C8-852D-69441912E5D2}" srcOrd="2" destOrd="0" parTransId="{5CC72062-C6FD-4D11-AF0F-FA4A7F3555E5}" sibTransId="{92D2DC5F-A362-43B2-BCBC-696F3CBB861D}"/>
    <dgm:cxn modelId="{26D98D73-2D56-431F-97AE-32982E4D3935}" type="presOf" srcId="{2E91294C-5BF1-4C9E-83F9-220335EADF81}" destId="{7303947F-58FC-4F15-8CB2-4B59E8345155}" srcOrd="0" destOrd="0" presId="urn:microsoft.com/office/officeart/2024/3/layout/hArchList1"/>
    <dgm:cxn modelId="{BB024385-466C-446B-AB8F-8A3DB18B1AF3}" type="presOf" srcId="{697F52B6-EFB6-4DA3-8CCE-3E661A102FC8}" destId="{7D136732-F6F1-40AD-B151-B778AFA281E2}" srcOrd="0" destOrd="0" presId="urn:microsoft.com/office/officeart/2024/3/layout/hArchList1"/>
    <dgm:cxn modelId="{37686392-49CD-46BD-AA75-EC71A3DA342F}" srcId="{2E91294C-5BF1-4C9E-83F9-220335EADF81}" destId="{697F52B6-EFB6-4DA3-8CCE-3E661A102FC8}" srcOrd="0" destOrd="0" parTransId="{662CDA8A-8087-415E-A444-B85E3D81C8B2}" sibTransId="{C8461A63-0F69-4F3E-B974-7CB14E9C2F02}"/>
    <dgm:cxn modelId="{2756EF94-3ECE-4350-A6A9-6F261FF5B354}" srcId="{168E0831-4242-4B72-B21C-B43A91C6BA5A}" destId="{2E91294C-5BF1-4C9E-83F9-220335EADF81}" srcOrd="3" destOrd="0" parTransId="{1463B474-F7FF-428C-9CAA-DD88D3F62B58}" sibTransId="{08CCBDC7-D716-4374-A1F3-73D73198B66B}"/>
    <dgm:cxn modelId="{82FBEA9F-0FA3-47E1-8940-B92449B549E6}" type="presOf" srcId="{E5CA9A49-E282-47C8-852D-69441912E5D2}" destId="{51B53BC2-9043-47AA-881F-8B85BAAD6CB7}" srcOrd="0" destOrd="0" presId="urn:microsoft.com/office/officeart/2024/3/layout/hArchList1"/>
    <dgm:cxn modelId="{971252A6-4733-4B73-AD9F-B719B76AA906}" srcId="{9A0E1E47-B6AA-49D0-882C-EB492FB4417E}" destId="{1181D537-A8DC-454C-9B43-DBE13A561AE7}" srcOrd="0" destOrd="0" parTransId="{6A4EF04A-6E2B-40BC-845A-C33DC252EEDE}" sibTransId="{6676A568-32EE-4114-B901-9B48CCEF9742}"/>
    <dgm:cxn modelId="{C380F0AA-18DC-4895-873D-76DCAD557841}" type="presOf" srcId="{55C56B0A-197F-4F03-9F43-D92A35F97C8B}" destId="{45F112E1-B1DF-4878-9E0F-81A0824E2AC3}" srcOrd="0" destOrd="0" presId="urn:microsoft.com/office/officeart/2024/3/layout/hArchList1"/>
    <dgm:cxn modelId="{35EC66B7-EC30-4783-A296-D81BFCA8DFE0}" srcId="{E5CA9A49-E282-47C8-852D-69441912E5D2}" destId="{D700B4EC-44C9-4CDC-87CA-DCD4B4A3CDD9}" srcOrd="0" destOrd="0" parTransId="{4867E148-28DE-4C99-9E03-BD975E73B342}" sibTransId="{724FC569-61F2-4119-B3CA-B8C6F13863CB}"/>
    <dgm:cxn modelId="{3FB53EB8-0E87-45D2-ACC4-8485CDC12A44}" type="presOf" srcId="{92D2DC5F-A362-43B2-BCBC-696F3CBB861D}" destId="{B72EF7EB-B949-4FA1-A1A0-594349A6263E}" srcOrd="0" destOrd="0" presId="urn:microsoft.com/office/officeart/2024/3/layout/hArchList1"/>
    <dgm:cxn modelId="{875333C5-1D90-4EF7-906A-FED4B25740EE}" type="presOf" srcId="{BCE4C364-15F4-4324-97A2-DA6BFB31F9B9}" destId="{977D8AFB-C347-4B35-B64F-612C5BAE377C}" srcOrd="0" destOrd="0" presId="urn:microsoft.com/office/officeart/2024/3/layout/hArchList1"/>
    <dgm:cxn modelId="{D76F98C6-715C-4225-93F8-7A5B2D357ED8}" srcId="{168E0831-4242-4B72-B21C-B43A91C6BA5A}" destId="{9A0E1E47-B6AA-49D0-882C-EB492FB4417E}" srcOrd="1" destOrd="0" parTransId="{935ACD86-AB79-4482-9AF7-F8C0FEA7C0BF}" sibTransId="{BCE4C364-15F4-4324-97A2-DA6BFB31F9B9}"/>
    <dgm:cxn modelId="{88ED35C8-3D58-44B0-B065-82DC204A3B01}" type="presOf" srcId="{D700B4EC-44C9-4CDC-87CA-DCD4B4A3CDD9}" destId="{87532373-96B3-482B-A856-9782FBEB8828}" srcOrd="0" destOrd="0" presId="urn:microsoft.com/office/officeart/2024/3/layout/hArchList1"/>
    <dgm:cxn modelId="{301200EE-97E7-4EF7-8EAA-78789B018FC3}" type="presOf" srcId="{F9CB2B38-CE6C-4EF9-965B-4F7EAFFC6E7F}" destId="{8ED85B72-8960-4614-9907-B4D17908DB1D}" srcOrd="0" destOrd="0" presId="urn:microsoft.com/office/officeart/2024/3/layout/hArchList1"/>
    <dgm:cxn modelId="{29C998EF-ED0B-45FB-8E87-3D7FA822820F}" srcId="{168E0831-4242-4B72-B21C-B43A91C6BA5A}" destId="{D11AB648-8050-47FE-8779-301265A42A00}" srcOrd="0" destOrd="0" parTransId="{C957B4A1-661E-4B61-BEE0-526D6D8F4F91}" sibTransId="{F9CB2B38-CE6C-4EF9-965B-4F7EAFFC6E7F}"/>
    <dgm:cxn modelId="{6EF7CBFD-0ABF-47EF-8C45-90DBDB13C5C9}" srcId="{D11AB648-8050-47FE-8779-301265A42A00}" destId="{55C56B0A-197F-4F03-9F43-D92A35F97C8B}" srcOrd="0" destOrd="0" parTransId="{EEC3DF35-7BAA-4C1E-ACEF-0E3F6BE4BD36}" sibTransId="{11B5B6BE-DCE2-4624-8CE5-E4EA246C4589}"/>
    <dgm:cxn modelId="{B1ABF514-CB9A-4B7D-A915-13F57421D9FE}" type="presParOf" srcId="{7BD1D7EE-070F-4A0B-86CF-6A7FA519AF80}" destId="{666C45B7-8EC0-43E6-B3F0-FF4F3D32F5DC}" srcOrd="0" destOrd="0" presId="urn:microsoft.com/office/officeart/2024/3/layout/hArchList1"/>
    <dgm:cxn modelId="{C079CC60-DB2F-4C69-8F73-125FACFEA7AF}" type="presParOf" srcId="{666C45B7-8EC0-43E6-B3F0-FF4F3D32F5DC}" destId="{51F57567-E6F9-4001-A457-B61F95DB8AE9}" srcOrd="0" destOrd="0" presId="urn:microsoft.com/office/officeart/2024/3/layout/hArchList1"/>
    <dgm:cxn modelId="{DA442FC4-3268-4546-AA62-CEC3A402EB7B}" type="presParOf" srcId="{666C45B7-8EC0-43E6-B3F0-FF4F3D32F5DC}" destId="{45F112E1-B1DF-4878-9E0F-81A0824E2AC3}" srcOrd="1" destOrd="0" presId="urn:microsoft.com/office/officeart/2024/3/layout/hArchList1"/>
    <dgm:cxn modelId="{C7B0238D-6EBF-474D-BF70-A126A2CB9219}" type="presParOf" srcId="{7BD1D7EE-070F-4A0B-86CF-6A7FA519AF80}" destId="{8ED85B72-8960-4614-9907-B4D17908DB1D}" srcOrd="1" destOrd="0" presId="urn:microsoft.com/office/officeart/2024/3/layout/hArchList1"/>
    <dgm:cxn modelId="{8CD04BCF-93A0-4C2D-9523-447E3C937C29}" type="presParOf" srcId="{7BD1D7EE-070F-4A0B-86CF-6A7FA519AF80}" destId="{0140F89B-6EBA-4078-A299-9DA5AC7812D6}" srcOrd="2" destOrd="0" presId="urn:microsoft.com/office/officeart/2024/3/layout/hArchList1"/>
    <dgm:cxn modelId="{DF5BB639-37DE-4712-9B7B-B8D1187B3ED3}" type="presParOf" srcId="{0140F89B-6EBA-4078-A299-9DA5AC7812D6}" destId="{6A9A3D45-F002-4E21-A13E-C753824675FC}" srcOrd="0" destOrd="0" presId="urn:microsoft.com/office/officeart/2024/3/layout/hArchList1"/>
    <dgm:cxn modelId="{17E9B90B-4E28-49D4-A2BB-3256D7BFDA4D}" type="presParOf" srcId="{0140F89B-6EBA-4078-A299-9DA5AC7812D6}" destId="{567E713D-B8B6-40AC-85EC-750A3BE836DF}" srcOrd="1" destOrd="0" presId="urn:microsoft.com/office/officeart/2024/3/layout/hArchList1"/>
    <dgm:cxn modelId="{0EC1939E-2DD8-4448-A401-362F446CE930}" type="presParOf" srcId="{7BD1D7EE-070F-4A0B-86CF-6A7FA519AF80}" destId="{977D8AFB-C347-4B35-B64F-612C5BAE377C}" srcOrd="3" destOrd="0" presId="urn:microsoft.com/office/officeart/2024/3/layout/hArchList1"/>
    <dgm:cxn modelId="{DCC657AF-6156-45B6-91BA-6B3139AC8C75}" type="presParOf" srcId="{7BD1D7EE-070F-4A0B-86CF-6A7FA519AF80}" destId="{75E4BBCA-54D1-4A83-9019-B5EC21CA4258}" srcOrd="4" destOrd="0" presId="urn:microsoft.com/office/officeart/2024/3/layout/hArchList1"/>
    <dgm:cxn modelId="{64BE0803-CC36-44FB-B29D-5827E15D014F}" type="presParOf" srcId="{75E4BBCA-54D1-4A83-9019-B5EC21CA4258}" destId="{51B53BC2-9043-47AA-881F-8B85BAAD6CB7}" srcOrd="0" destOrd="0" presId="urn:microsoft.com/office/officeart/2024/3/layout/hArchList1"/>
    <dgm:cxn modelId="{4AF5B231-390C-4E03-8F24-4D17F1C573C7}" type="presParOf" srcId="{75E4BBCA-54D1-4A83-9019-B5EC21CA4258}" destId="{87532373-96B3-482B-A856-9782FBEB8828}" srcOrd="1" destOrd="0" presId="urn:microsoft.com/office/officeart/2024/3/layout/hArchList1"/>
    <dgm:cxn modelId="{891D859C-2E51-47A3-B193-D8D192931B7B}" type="presParOf" srcId="{7BD1D7EE-070F-4A0B-86CF-6A7FA519AF80}" destId="{B72EF7EB-B949-4FA1-A1A0-594349A6263E}" srcOrd="5" destOrd="0" presId="urn:microsoft.com/office/officeart/2024/3/layout/hArchList1"/>
    <dgm:cxn modelId="{EB4790E8-5683-450E-81A9-06173930C13D}" type="presParOf" srcId="{7BD1D7EE-070F-4A0B-86CF-6A7FA519AF80}" destId="{4AC6848D-DC8A-47B1-8AF9-BEF3FB88D440}" srcOrd="6" destOrd="0" presId="urn:microsoft.com/office/officeart/2024/3/layout/hArchList1"/>
    <dgm:cxn modelId="{8BCEBAF4-A621-403F-A017-7F2566523711}" type="presParOf" srcId="{4AC6848D-DC8A-47B1-8AF9-BEF3FB88D440}" destId="{7303947F-58FC-4F15-8CB2-4B59E8345155}" srcOrd="0" destOrd="0" presId="urn:microsoft.com/office/officeart/2024/3/layout/hArchList1"/>
    <dgm:cxn modelId="{5EFC77C6-1F88-4606-B56E-9DF13DB9F2C4}" type="presParOf" srcId="{4AC6848D-DC8A-47B1-8AF9-BEF3FB88D440}" destId="{7D136732-F6F1-40AD-B151-B778AFA281E2}"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361E66-6419-4A62-A654-25BB9D2EF30E}">
      <dsp:nvSpPr>
        <dsp:cNvPr id="0" name=""/>
        <dsp:cNvSpPr/>
      </dsp:nvSpPr>
      <dsp:spPr>
        <a:xfrm>
          <a:off x="0" y="0"/>
          <a:ext cx="1681599" cy="168159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19495" r="13753" b="-2"/>
          <a:stretch/>
        </a:blipFill>
        <a:ln>
          <a:noFill/>
        </a:ln>
        <a:effectLst/>
      </dsp:spPr>
      <dsp:style>
        <a:lnRef idx="0">
          <a:scrgbClr r="0" g="0" b="0"/>
        </a:lnRef>
        <a:fillRef idx="3">
          <a:scrgbClr r="0" g="0" b="0"/>
        </a:fillRef>
        <a:effectRef idx="2">
          <a:scrgbClr r="0" g="0" b="0"/>
        </a:effectRef>
        <a:fontRef idx="minor">
          <a:schemeClr val="lt1"/>
        </a:fontRef>
      </dsp:style>
    </dsp:sp>
    <dsp:sp modelId="{DA5FD7A4-D24C-4484-AB6D-D26AE19EEF2E}">
      <dsp:nvSpPr>
        <dsp:cNvPr id="0" name=""/>
        <dsp:cNvSpPr/>
      </dsp:nvSpPr>
      <dsp:spPr>
        <a:xfrm>
          <a:off x="1861599" y="0"/>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a:t>Community Collaboration</a:t>
          </a:r>
        </a:p>
      </dsp:txBody>
      <dsp:txXfrm>
        <a:off x="1861599" y="0"/>
        <a:ext cx="5167674" cy="346182"/>
      </dsp:txXfrm>
    </dsp:sp>
    <dsp:sp modelId="{2DE61967-D8EA-4FAF-9A3C-D5CC65575335}">
      <dsp:nvSpPr>
        <dsp:cNvPr id="0" name=""/>
        <dsp:cNvSpPr/>
      </dsp:nvSpPr>
      <dsp:spPr>
        <a:xfrm>
          <a:off x="1861599" y="346182"/>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pPr>
          <a:r>
            <a:rPr lang="en-GB" sz="1800" kern="1200" dirty="0"/>
            <a:t>The Raspberry Pi community fosters collaboration, enabling users to work together on various projects and share insights.</a:t>
          </a:r>
        </a:p>
      </dsp:txBody>
      <dsp:txXfrm>
        <a:off x="1861599" y="346182"/>
        <a:ext cx="5167674" cy="1335417"/>
      </dsp:txXfrm>
    </dsp:sp>
    <dsp:sp modelId="{4AC907B8-22E8-4F75-AA6F-6E9530A27125}">
      <dsp:nvSpPr>
        <dsp:cNvPr id="0" name=""/>
        <dsp:cNvSpPr/>
      </dsp:nvSpPr>
      <dsp:spPr>
        <a:xfrm>
          <a:off x="0" y="1816127"/>
          <a:ext cx="1681599" cy="168159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r="33249" b="-2"/>
          <a:stretch/>
        </a:blipFill>
        <a:ln>
          <a:noFill/>
        </a:ln>
        <a:effectLst/>
      </dsp:spPr>
      <dsp:style>
        <a:lnRef idx="0">
          <a:scrgbClr r="0" g="0" b="0"/>
        </a:lnRef>
        <a:fillRef idx="3">
          <a:scrgbClr r="0" g="0" b="0"/>
        </a:fillRef>
        <a:effectRef idx="2">
          <a:scrgbClr r="0" g="0" b="0"/>
        </a:effectRef>
        <a:fontRef idx="minor">
          <a:schemeClr val="lt1"/>
        </a:fontRef>
      </dsp:style>
    </dsp:sp>
    <dsp:sp modelId="{858010CB-B96C-4527-8BDC-0805D578CFC5}">
      <dsp:nvSpPr>
        <dsp:cNvPr id="0" name=""/>
        <dsp:cNvSpPr/>
      </dsp:nvSpPr>
      <dsp:spPr>
        <a:xfrm>
          <a:off x="1861599" y="1816127"/>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a:t>Open-Source Contributions</a:t>
          </a:r>
        </a:p>
      </dsp:txBody>
      <dsp:txXfrm>
        <a:off x="1861599" y="1816127"/>
        <a:ext cx="5167674" cy="346182"/>
      </dsp:txXfrm>
    </dsp:sp>
    <dsp:sp modelId="{5D0CABD8-E50A-4D41-95A0-8ACEC6BC3E15}">
      <dsp:nvSpPr>
        <dsp:cNvPr id="0" name=""/>
        <dsp:cNvSpPr/>
      </dsp:nvSpPr>
      <dsp:spPr>
        <a:xfrm>
          <a:off x="1861599" y="2162310"/>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pPr>
          <a:r>
            <a:rPr lang="en-GB" sz="1800" kern="1200" dirty="0"/>
            <a:t>Open-source contributions are vital for the growth of the Raspberry Pi community, allowing users to innovate and build upon shared resources.</a:t>
          </a:r>
        </a:p>
      </dsp:txBody>
      <dsp:txXfrm>
        <a:off x="1861599" y="2162310"/>
        <a:ext cx="5167674" cy="1335417"/>
      </dsp:txXfrm>
    </dsp:sp>
    <dsp:sp modelId="{A80EC1FB-E952-45D4-8F00-77AFCE3AF1E0}">
      <dsp:nvSpPr>
        <dsp:cNvPr id="0" name=""/>
        <dsp:cNvSpPr/>
      </dsp:nvSpPr>
      <dsp:spPr>
        <a:xfrm>
          <a:off x="0" y="3632255"/>
          <a:ext cx="1681599" cy="168159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21239" r="12010" b="-2"/>
          <a:stretch/>
        </a:blipFill>
        <a:ln>
          <a:noFill/>
        </a:ln>
        <a:effectLst/>
      </dsp:spPr>
      <dsp:style>
        <a:lnRef idx="0">
          <a:scrgbClr r="0" g="0" b="0"/>
        </a:lnRef>
        <a:fillRef idx="3">
          <a:scrgbClr r="0" g="0" b="0"/>
        </a:fillRef>
        <a:effectRef idx="2">
          <a:scrgbClr r="0" g="0" b="0"/>
        </a:effectRef>
        <a:fontRef idx="minor">
          <a:schemeClr val="lt1"/>
        </a:fontRef>
      </dsp:style>
    </dsp:sp>
    <dsp:sp modelId="{B2E67FA8-76F0-48D4-A852-7EEDCE84DB7B}">
      <dsp:nvSpPr>
        <dsp:cNvPr id="0" name=""/>
        <dsp:cNvSpPr/>
      </dsp:nvSpPr>
      <dsp:spPr>
        <a:xfrm>
          <a:off x="1861599" y="3632255"/>
          <a:ext cx="5167674" cy="34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a:t>Continual Growth</a:t>
          </a:r>
        </a:p>
      </dsp:txBody>
      <dsp:txXfrm>
        <a:off x="1861599" y="3632255"/>
        <a:ext cx="5167674" cy="346182"/>
      </dsp:txXfrm>
    </dsp:sp>
    <dsp:sp modelId="{8CDEF0D3-28A8-4734-9CE0-523AF5F56F1E}">
      <dsp:nvSpPr>
        <dsp:cNvPr id="0" name=""/>
        <dsp:cNvSpPr/>
      </dsp:nvSpPr>
      <dsp:spPr>
        <a:xfrm>
          <a:off x="1861599" y="3978438"/>
          <a:ext cx="5167674" cy="13354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pPr>
          <a:r>
            <a:rPr lang="en-GB" sz="1800" kern="1200" dirty="0"/>
            <a:t>The collaborative spirit within the community drives continual learning and growth, expanding knowledge related to Raspberry Pi.</a:t>
          </a:r>
        </a:p>
      </dsp:txBody>
      <dsp:txXfrm>
        <a:off x="1861599" y="3978438"/>
        <a:ext cx="5167674" cy="133541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F57567-E6F9-4001-A457-B61F95DB8AE9}">
      <dsp:nvSpPr>
        <dsp:cNvPr id="0" name=""/>
        <dsp:cNvSpPr/>
      </dsp:nvSpPr>
      <dsp:spPr>
        <a:xfrm>
          <a:off x="0" y="0"/>
          <a:ext cx="2512063" cy="322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a:t>Affordable Computing</a:t>
          </a:r>
          <a:endParaRPr lang="en-US" sz="1800" kern="1200"/>
        </a:p>
      </dsp:txBody>
      <dsp:txXfrm>
        <a:off x="0" y="0"/>
        <a:ext cx="2512063" cy="322088"/>
      </dsp:txXfrm>
    </dsp:sp>
    <dsp:sp modelId="{45F112E1-B1DF-4878-9E0F-81A0824E2AC3}">
      <dsp:nvSpPr>
        <dsp:cNvPr id="0" name=""/>
        <dsp:cNvSpPr/>
      </dsp:nvSpPr>
      <dsp:spPr>
        <a:xfrm>
          <a:off x="0" y="322088"/>
          <a:ext cx="2512063" cy="2135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pPr>
          <a:r>
            <a:rPr lang="en-GB" sz="1800" kern="1200" dirty="0"/>
            <a:t>Raspberry Pi offers an affordable platform for individuals to learn and experiment with computing, enhancing accessibility.</a:t>
          </a:r>
          <a:endParaRPr lang="en-US" sz="1800" kern="1200" dirty="0"/>
        </a:p>
      </dsp:txBody>
      <dsp:txXfrm>
        <a:off x="0" y="322088"/>
        <a:ext cx="2512063" cy="2135895"/>
      </dsp:txXfrm>
    </dsp:sp>
    <dsp:sp modelId="{6A9A3D45-F002-4E21-A13E-C753824675FC}">
      <dsp:nvSpPr>
        <dsp:cNvPr id="0" name=""/>
        <dsp:cNvSpPr/>
      </dsp:nvSpPr>
      <dsp:spPr>
        <a:xfrm>
          <a:off x="2763270" y="0"/>
          <a:ext cx="2512063" cy="322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a:t>Versatile Applications</a:t>
          </a:r>
          <a:endParaRPr lang="en-US" sz="1800" kern="1200"/>
        </a:p>
      </dsp:txBody>
      <dsp:txXfrm>
        <a:off x="2763270" y="0"/>
        <a:ext cx="2512063" cy="322088"/>
      </dsp:txXfrm>
    </dsp:sp>
    <dsp:sp modelId="{567E713D-B8B6-40AC-85EC-750A3BE836DF}">
      <dsp:nvSpPr>
        <dsp:cNvPr id="0" name=""/>
        <dsp:cNvSpPr/>
      </dsp:nvSpPr>
      <dsp:spPr>
        <a:xfrm>
          <a:off x="2763270" y="322088"/>
          <a:ext cx="2512063" cy="2135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pPr>
          <a:r>
            <a:rPr lang="en-GB" sz="1800" kern="1200" dirty="0"/>
            <a:t>Its versatility allows users to create a wide range of projects, from simple programs to complex robotics</a:t>
          </a:r>
          <a:r>
            <a:rPr lang="en-GB" sz="1400" kern="1200" dirty="0"/>
            <a:t>.</a:t>
          </a:r>
          <a:endParaRPr lang="en-US" sz="1400" kern="1200" dirty="0"/>
        </a:p>
      </dsp:txBody>
      <dsp:txXfrm>
        <a:off x="2763270" y="322088"/>
        <a:ext cx="2512063" cy="2135895"/>
      </dsp:txXfrm>
    </dsp:sp>
    <dsp:sp modelId="{51B53BC2-9043-47AA-881F-8B85BAAD6CB7}">
      <dsp:nvSpPr>
        <dsp:cNvPr id="0" name=""/>
        <dsp:cNvSpPr/>
      </dsp:nvSpPr>
      <dsp:spPr>
        <a:xfrm>
          <a:off x="5526540" y="0"/>
          <a:ext cx="2512063" cy="322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a:t>Impact on Education</a:t>
          </a:r>
          <a:endParaRPr lang="en-US" sz="1800" kern="1200"/>
        </a:p>
      </dsp:txBody>
      <dsp:txXfrm>
        <a:off x="5526540" y="0"/>
        <a:ext cx="2512063" cy="322088"/>
      </dsp:txXfrm>
    </dsp:sp>
    <dsp:sp modelId="{87532373-96B3-482B-A856-9782FBEB8828}">
      <dsp:nvSpPr>
        <dsp:cNvPr id="0" name=""/>
        <dsp:cNvSpPr/>
      </dsp:nvSpPr>
      <dsp:spPr>
        <a:xfrm>
          <a:off x="5526540" y="322088"/>
          <a:ext cx="2512063" cy="2135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pPr>
          <a:r>
            <a:rPr lang="en-GB" sz="1800" kern="1200" dirty="0"/>
            <a:t>Raspberry Pi has transformed education by providing hands-on learning experiences in programming and electronics.</a:t>
          </a:r>
          <a:endParaRPr lang="en-US" sz="1800" kern="1200" dirty="0"/>
        </a:p>
      </dsp:txBody>
      <dsp:txXfrm>
        <a:off x="5526540" y="322088"/>
        <a:ext cx="2512063" cy="2135895"/>
      </dsp:txXfrm>
    </dsp:sp>
    <dsp:sp modelId="{7303947F-58FC-4F15-8CB2-4B59E8345155}">
      <dsp:nvSpPr>
        <dsp:cNvPr id="0" name=""/>
        <dsp:cNvSpPr/>
      </dsp:nvSpPr>
      <dsp:spPr>
        <a:xfrm>
          <a:off x="8289811" y="0"/>
          <a:ext cx="2512063" cy="3220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a:t>Innovation in Arts</a:t>
          </a:r>
          <a:endParaRPr lang="en-US" sz="1800" kern="1200"/>
        </a:p>
      </dsp:txBody>
      <dsp:txXfrm>
        <a:off x="8289811" y="0"/>
        <a:ext cx="2512063" cy="322088"/>
      </dsp:txXfrm>
    </dsp:sp>
    <dsp:sp modelId="{7D136732-F6F1-40AD-B151-B778AFA281E2}">
      <dsp:nvSpPr>
        <dsp:cNvPr id="0" name=""/>
        <dsp:cNvSpPr/>
      </dsp:nvSpPr>
      <dsp:spPr>
        <a:xfrm>
          <a:off x="8289811" y="322088"/>
          <a:ext cx="2512063" cy="2135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pPr>
          <a:r>
            <a:rPr lang="en-GB" sz="1800" kern="1200" dirty="0"/>
            <a:t>Artists and creators use Raspberry Pi to explore new forms of digital art and interactive installations.</a:t>
          </a:r>
          <a:endParaRPr lang="en-US" sz="1800" kern="1200" dirty="0"/>
        </a:p>
      </dsp:txBody>
      <dsp:txXfrm>
        <a:off x="8289811" y="322088"/>
        <a:ext cx="2512063" cy="2135895"/>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CE7906-062C-41DC-AAA8-B6675BBD7CA2}" type="datetimeFigureOut">
              <a:rPr lang="en-GB" smtClean="0"/>
              <a:t>06/04/2025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8F99B3-CF35-4120-9CA0-7B1DA3316981}" type="slidenum">
              <a:rPr lang="en-GB" smtClean="0"/>
              <a:t>‹#›</a:t>
            </a:fld>
            <a:endParaRPr lang="en-GB"/>
          </a:p>
        </p:txBody>
      </p:sp>
    </p:spTree>
    <p:extLst>
      <p:ext uri="{BB962C8B-B14F-4D97-AF65-F5344CB8AC3E}">
        <p14:creationId xmlns:p14="http://schemas.microsoft.com/office/powerpoint/2010/main" val="2420583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Raspberry Pi has transformed how we think about computing, making it accessible and affordable. In this presentation, we will explore the fundamentals of Raspberry Pi, its features, its educational and creative uses, practical applications, and future developments.
</a:t>
            </a:r>
          </a:p>
        </p:txBody>
      </p:sp>
      <p:sp>
        <p:nvSpPr>
          <p:cNvPr id="4" name="Slide Number Placeholder 3"/>
          <p:cNvSpPr>
            <a:spLocks noGrp="1"/>
          </p:cNvSpPr>
          <p:nvPr>
            <p:ph type="sldNum" sz="quarter" idx="5"/>
          </p:nvPr>
        </p:nvSpPr>
        <p:spPr/>
        <p:txBody>
          <a:bodyPr/>
          <a:lstStyle/>
          <a:p>
            <a:fld id="{891AD517-50F8-4D21-A571-7641314F8429}" type="slidenum">
              <a:rPr lang="en-GB" smtClean="0"/>
              <a:t>1</a:t>
            </a:fld>
            <a:endParaRPr lang="en-GB"/>
          </a:p>
        </p:txBody>
      </p:sp>
    </p:spTree>
    <p:extLst>
      <p:ext uri="{BB962C8B-B14F-4D97-AF65-F5344CB8AC3E}">
        <p14:creationId xmlns:p14="http://schemas.microsoft.com/office/powerpoint/2010/main" val="2587973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 will begin with an introduction to Raspberry Pi, covering its definition, history, and various models. Next, we will delve into its features and specifications, including hardware components and software. We will also examine its role in education and creativity, explore practical projects, and look at future developments in the Raspberry Pi community.</a:t>
            </a:r>
          </a:p>
        </p:txBody>
      </p:sp>
      <p:sp>
        <p:nvSpPr>
          <p:cNvPr id="4" name="Slide Number Placeholder 3"/>
          <p:cNvSpPr>
            <a:spLocks noGrp="1"/>
          </p:cNvSpPr>
          <p:nvPr>
            <p:ph type="sldNum" sz="quarter" idx="5"/>
          </p:nvPr>
        </p:nvSpPr>
        <p:spPr/>
        <p:txBody>
          <a:bodyPr/>
          <a:lstStyle/>
          <a:p>
            <a:fld id="{891AD517-50F8-4D21-A571-7641314F8429}" type="slidenum">
              <a:rPr lang="en-GB" smtClean="0"/>
              <a:t>2</a:t>
            </a:fld>
            <a:endParaRPr lang="en-GB"/>
          </a:p>
        </p:txBody>
      </p:sp>
    </p:spTree>
    <p:extLst>
      <p:ext uri="{BB962C8B-B14F-4D97-AF65-F5344CB8AC3E}">
        <p14:creationId xmlns:p14="http://schemas.microsoft.com/office/powerpoint/2010/main" val="35732383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Raspberry Pi is a small, affordable computer that enables users to learn programming and explore computing. It has gained immense popularity due to its versatility and accessibility for all ages.  You can fit it in the palm of your hand (my hand in the photo!)</a:t>
            </a:r>
          </a:p>
        </p:txBody>
      </p:sp>
      <p:sp>
        <p:nvSpPr>
          <p:cNvPr id="4" name="Slide Number Placeholder 3"/>
          <p:cNvSpPr>
            <a:spLocks noGrp="1"/>
          </p:cNvSpPr>
          <p:nvPr>
            <p:ph type="sldNum" sz="quarter" idx="5"/>
          </p:nvPr>
        </p:nvSpPr>
        <p:spPr/>
        <p:txBody>
          <a:bodyPr/>
          <a:lstStyle/>
          <a:p>
            <a:fld id="{891AD517-50F8-4D21-A571-7641314F8429}" type="slidenum">
              <a:rPr lang="en-GB" smtClean="0"/>
              <a:t>3</a:t>
            </a:fld>
            <a:endParaRPr lang="en-GB"/>
          </a:p>
        </p:txBody>
      </p:sp>
    </p:spTree>
    <p:extLst>
      <p:ext uri="{BB962C8B-B14F-4D97-AF65-F5344CB8AC3E}">
        <p14:creationId xmlns:p14="http://schemas.microsoft.com/office/powerpoint/2010/main" val="4026236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Raspberry Pi is a credit-card-sized computer developed for educational purposes. It allows users to engage with technology and coding in a hands-on manner, making computing more approachable.</a:t>
            </a:r>
          </a:p>
        </p:txBody>
      </p:sp>
      <p:sp>
        <p:nvSpPr>
          <p:cNvPr id="4" name="Slide Number Placeholder 3"/>
          <p:cNvSpPr>
            <a:spLocks noGrp="1"/>
          </p:cNvSpPr>
          <p:nvPr>
            <p:ph type="sldNum" sz="quarter" idx="5"/>
          </p:nvPr>
        </p:nvSpPr>
        <p:spPr/>
        <p:txBody>
          <a:bodyPr/>
          <a:lstStyle/>
          <a:p>
            <a:fld id="{891AD517-50F8-4D21-A571-7641314F8429}" type="slidenum">
              <a:rPr lang="en-GB" smtClean="0"/>
              <a:t>4</a:t>
            </a:fld>
            <a:endParaRPr lang="en-GB"/>
          </a:p>
        </p:txBody>
      </p:sp>
    </p:spTree>
    <p:extLst>
      <p:ext uri="{BB962C8B-B14F-4D97-AF65-F5344CB8AC3E}">
        <p14:creationId xmlns:p14="http://schemas.microsoft.com/office/powerpoint/2010/main" val="19744977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Raspberry Pi was created in 2012 by the Raspberry Pi Foundation to promote computer science education. Since then, it has evolved through several iterations, enhancing its capabilities and performance.</a:t>
            </a:r>
          </a:p>
        </p:txBody>
      </p:sp>
      <p:sp>
        <p:nvSpPr>
          <p:cNvPr id="4" name="Slide Number Placeholder 3"/>
          <p:cNvSpPr>
            <a:spLocks noGrp="1"/>
          </p:cNvSpPr>
          <p:nvPr>
            <p:ph type="sldNum" sz="quarter" idx="5"/>
          </p:nvPr>
        </p:nvSpPr>
        <p:spPr/>
        <p:txBody>
          <a:bodyPr/>
          <a:lstStyle/>
          <a:p>
            <a:fld id="{891AD517-50F8-4D21-A571-7641314F8429}" type="slidenum">
              <a:rPr lang="en-GB" smtClean="0"/>
              <a:t>5</a:t>
            </a:fld>
            <a:endParaRPr lang="en-GB"/>
          </a:p>
        </p:txBody>
      </p:sp>
    </p:spTree>
    <p:extLst>
      <p:ext uri="{BB962C8B-B14F-4D97-AF65-F5344CB8AC3E}">
        <p14:creationId xmlns:p14="http://schemas.microsoft.com/office/powerpoint/2010/main" val="481077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Various versions of Raspberry Pi have been released, including the Raspberry Pi 1, 2, 3, and 4. Each model brings improvements in processing power, memory, and connectivity options.</a:t>
            </a:r>
          </a:p>
        </p:txBody>
      </p:sp>
      <p:sp>
        <p:nvSpPr>
          <p:cNvPr id="4" name="Slide Number Placeholder 3"/>
          <p:cNvSpPr>
            <a:spLocks noGrp="1"/>
          </p:cNvSpPr>
          <p:nvPr>
            <p:ph type="sldNum" sz="quarter" idx="5"/>
          </p:nvPr>
        </p:nvSpPr>
        <p:spPr/>
        <p:txBody>
          <a:bodyPr/>
          <a:lstStyle/>
          <a:p>
            <a:fld id="{891AD517-50F8-4D21-A571-7641314F8429}" type="slidenum">
              <a:rPr lang="en-GB" smtClean="0"/>
              <a:t>6</a:t>
            </a:fld>
            <a:endParaRPr lang="en-GB"/>
          </a:p>
        </p:txBody>
      </p:sp>
    </p:spTree>
    <p:extLst>
      <p:ext uri="{BB962C8B-B14F-4D97-AF65-F5344CB8AC3E}">
        <p14:creationId xmlns:p14="http://schemas.microsoft.com/office/powerpoint/2010/main" val="3345984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Raspberry Pi offers an array of features that make it suitable for various applications. Let's take a closer look at its hardware components, software capabilities, and connectivity options.</a:t>
            </a:r>
          </a:p>
        </p:txBody>
      </p:sp>
      <p:sp>
        <p:nvSpPr>
          <p:cNvPr id="4" name="Slide Number Placeholder 3"/>
          <p:cNvSpPr>
            <a:spLocks noGrp="1"/>
          </p:cNvSpPr>
          <p:nvPr>
            <p:ph type="sldNum" sz="quarter" idx="5"/>
          </p:nvPr>
        </p:nvSpPr>
        <p:spPr/>
        <p:txBody>
          <a:bodyPr/>
          <a:lstStyle/>
          <a:p>
            <a:fld id="{891AD517-50F8-4D21-A571-7641314F8429}" type="slidenum">
              <a:rPr lang="en-GB" smtClean="0"/>
              <a:t>7</a:t>
            </a:fld>
            <a:endParaRPr lang="en-GB"/>
          </a:p>
        </p:txBody>
      </p:sp>
    </p:spTree>
    <p:extLst>
      <p:ext uri="{BB962C8B-B14F-4D97-AF65-F5344CB8AC3E}">
        <p14:creationId xmlns:p14="http://schemas.microsoft.com/office/powerpoint/2010/main" val="3734933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Raspberry Pi boards come equipped with essential hardware components such as the CPU, RAM, USB ports, HDMI output, and GPIO pins, allowing for numerous hardware projects.</a:t>
            </a:r>
          </a:p>
          <a:p>
            <a:endParaRPr lang="en-GB" dirty="0"/>
          </a:p>
          <a:p>
            <a:r>
              <a:rPr lang="en-GB" dirty="0"/>
              <a:t>Headless – without a Monitor, keyboard or mouse. Access is done remotely. Via SSH or VNC.  (More on that from Paul).</a:t>
            </a:r>
          </a:p>
          <a:p>
            <a:endParaRPr lang="en-GB" dirty="0"/>
          </a:p>
          <a:p>
            <a:r>
              <a:rPr lang="en-GB" dirty="0"/>
              <a:t>Micro SD Card could in theory be up to 2 TB. (Expensive).  Mostly people use 64 GB up to 256 GB.</a:t>
            </a:r>
          </a:p>
        </p:txBody>
      </p:sp>
      <p:sp>
        <p:nvSpPr>
          <p:cNvPr id="4" name="Slide Number Placeholder 3"/>
          <p:cNvSpPr>
            <a:spLocks noGrp="1"/>
          </p:cNvSpPr>
          <p:nvPr>
            <p:ph type="sldNum" sz="quarter" idx="5"/>
          </p:nvPr>
        </p:nvSpPr>
        <p:spPr/>
        <p:txBody>
          <a:bodyPr/>
          <a:lstStyle/>
          <a:p>
            <a:fld id="{891AD517-50F8-4D21-A571-7641314F8429}" type="slidenum">
              <a:rPr lang="en-GB" smtClean="0"/>
              <a:t>8</a:t>
            </a:fld>
            <a:endParaRPr lang="en-GB"/>
          </a:p>
        </p:txBody>
      </p:sp>
    </p:spTree>
    <p:extLst>
      <p:ext uri="{BB962C8B-B14F-4D97-AF65-F5344CB8AC3E}">
        <p14:creationId xmlns:p14="http://schemas.microsoft.com/office/powerpoint/2010/main" val="1366130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Raspberry Pi supports multiple operating systems, including Raspbian, Ubuntu, and Windows IoT. This flexibility allows users to choose an OS that best fits their project needs.</a:t>
            </a:r>
          </a:p>
          <a:p>
            <a:endParaRPr lang="en-GB" dirty="0"/>
          </a:p>
          <a:p>
            <a:r>
              <a:rPr lang="en-GB" dirty="0"/>
              <a:t>My Motion eyes camera uses it’s own operating system so you don’t even have to run Raspbian.</a:t>
            </a:r>
          </a:p>
        </p:txBody>
      </p:sp>
      <p:sp>
        <p:nvSpPr>
          <p:cNvPr id="4" name="Slide Number Placeholder 3"/>
          <p:cNvSpPr>
            <a:spLocks noGrp="1"/>
          </p:cNvSpPr>
          <p:nvPr>
            <p:ph type="sldNum" sz="quarter" idx="5"/>
          </p:nvPr>
        </p:nvSpPr>
        <p:spPr/>
        <p:txBody>
          <a:bodyPr/>
          <a:lstStyle/>
          <a:p>
            <a:fld id="{891AD517-50F8-4D21-A571-7641314F8429}" type="slidenum">
              <a:rPr lang="en-GB" smtClean="0"/>
              <a:t>9</a:t>
            </a:fld>
            <a:endParaRPr lang="en-GB"/>
          </a:p>
        </p:txBody>
      </p:sp>
    </p:spTree>
    <p:extLst>
      <p:ext uri="{BB962C8B-B14F-4D97-AF65-F5344CB8AC3E}">
        <p14:creationId xmlns:p14="http://schemas.microsoft.com/office/powerpoint/2010/main" val="24763221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Raspberry Pi provides various connectivity options, such as Wi-Fi, Bluetooth, USB, and Ethernet. Users can connect a wide range of peripherals, including cameras, sensors, and displays.</a:t>
            </a:r>
          </a:p>
        </p:txBody>
      </p:sp>
      <p:sp>
        <p:nvSpPr>
          <p:cNvPr id="4" name="Slide Number Placeholder 3"/>
          <p:cNvSpPr>
            <a:spLocks noGrp="1"/>
          </p:cNvSpPr>
          <p:nvPr>
            <p:ph type="sldNum" sz="quarter" idx="5"/>
          </p:nvPr>
        </p:nvSpPr>
        <p:spPr/>
        <p:txBody>
          <a:bodyPr/>
          <a:lstStyle/>
          <a:p>
            <a:fld id="{891AD517-50F8-4D21-A571-7641314F8429}" type="slidenum">
              <a:rPr lang="en-GB" smtClean="0"/>
              <a:t>10</a:t>
            </a:fld>
            <a:endParaRPr lang="en-GB"/>
          </a:p>
        </p:txBody>
      </p:sp>
    </p:spTree>
    <p:extLst>
      <p:ext uri="{BB962C8B-B14F-4D97-AF65-F5344CB8AC3E}">
        <p14:creationId xmlns:p14="http://schemas.microsoft.com/office/powerpoint/2010/main" val="1143044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Raspberry Pi has emerged as a powerful tool in education and creativity, enabling students and hobbyists to engage with computing concepts through projects and exploration.</a:t>
            </a:r>
          </a:p>
        </p:txBody>
      </p:sp>
      <p:sp>
        <p:nvSpPr>
          <p:cNvPr id="4" name="Slide Number Placeholder 3"/>
          <p:cNvSpPr>
            <a:spLocks noGrp="1"/>
          </p:cNvSpPr>
          <p:nvPr>
            <p:ph type="sldNum" sz="quarter" idx="5"/>
          </p:nvPr>
        </p:nvSpPr>
        <p:spPr/>
        <p:txBody>
          <a:bodyPr/>
          <a:lstStyle/>
          <a:p>
            <a:fld id="{891AD517-50F8-4D21-A571-7641314F8429}" type="slidenum">
              <a:rPr lang="en-GB" smtClean="0"/>
              <a:t>11</a:t>
            </a:fld>
            <a:endParaRPr lang="en-GB"/>
          </a:p>
        </p:txBody>
      </p:sp>
    </p:spTree>
    <p:extLst>
      <p:ext uri="{BB962C8B-B14F-4D97-AF65-F5344CB8AC3E}">
        <p14:creationId xmlns:p14="http://schemas.microsoft.com/office/powerpoint/2010/main" val="4290853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Raspberry Pi is widely used in schools to teach computer science concepts and programming skills. It provides an interactive learning experience that fosters curiosity and innovation.</a:t>
            </a:r>
          </a:p>
        </p:txBody>
      </p:sp>
      <p:sp>
        <p:nvSpPr>
          <p:cNvPr id="4" name="Slide Number Placeholder 3"/>
          <p:cNvSpPr>
            <a:spLocks noGrp="1"/>
          </p:cNvSpPr>
          <p:nvPr>
            <p:ph type="sldNum" sz="quarter" idx="5"/>
          </p:nvPr>
        </p:nvSpPr>
        <p:spPr/>
        <p:txBody>
          <a:bodyPr/>
          <a:lstStyle/>
          <a:p>
            <a:fld id="{891AD517-50F8-4D21-A571-7641314F8429}" type="slidenum">
              <a:rPr lang="en-GB" smtClean="0"/>
              <a:t>12</a:t>
            </a:fld>
            <a:endParaRPr lang="en-GB"/>
          </a:p>
        </p:txBody>
      </p:sp>
    </p:spTree>
    <p:extLst>
      <p:ext uri="{BB962C8B-B14F-4D97-AF65-F5344CB8AC3E}">
        <p14:creationId xmlns:p14="http://schemas.microsoft.com/office/powerpoint/2010/main" val="1261454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Many enthusiasts use Raspberry Pi for DIY electronics projects, such as building robots, weather stations, and home automation systems. These projects encourage hands-on learning and creativity.</a:t>
            </a:r>
          </a:p>
        </p:txBody>
      </p:sp>
      <p:sp>
        <p:nvSpPr>
          <p:cNvPr id="4" name="Slide Number Placeholder 3"/>
          <p:cNvSpPr>
            <a:spLocks noGrp="1"/>
          </p:cNvSpPr>
          <p:nvPr>
            <p:ph type="sldNum" sz="quarter" idx="5"/>
          </p:nvPr>
        </p:nvSpPr>
        <p:spPr/>
        <p:txBody>
          <a:bodyPr/>
          <a:lstStyle/>
          <a:p>
            <a:fld id="{891AD517-50F8-4D21-A571-7641314F8429}" type="slidenum">
              <a:rPr lang="en-GB" smtClean="0"/>
              <a:t>13</a:t>
            </a:fld>
            <a:endParaRPr lang="en-GB"/>
          </a:p>
        </p:txBody>
      </p:sp>
    </p:spTree>
    <p:extLst>
      <p:ext uri="{BB962C8B-B14F-4D97-AF65-F5344CB8AC3E}">
        <p14:creationId xmlns:p14="http://schemas.microsoft.com/office/powerpoint/2010/main" val="9559307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Artists and designers utilize Raspberry Pi to create interactive installations, digital art, and innovative design projects. Its versatility allows for a wide range of creative expression.</a:t>
            </a:r>
          </a:p>
        </p:txBody>
      </p:sp>
      <p:sp>
        <p:nvSpPr>
          <p:cNvPr id="4" name="Slide Number Placeholder 3"/>
          <p:cNvSpPr>
            <a:spLocks noGrp="1"/>
          </p:cNvSpPr>
          <p:nvPr>
            <p:ph type="sldNum" sz="quarter" idx="5"/>
          </p:nvPr>
        </p:nvSpPr>
        <p:spPr/>
        <p:txBody>
          <a:bodyPr/>
          <a:lstStyle/>
          <a:p>
            <a:fld id="{891AD517-50F8-4D21-A571-7641314F8429}" type="slidenum">
              <a:rPr lang="en-GB" smtClean="0"/>
              <a:t>14</a:t>
            </a:fld>
            <a:endParaRPr lang="en-GB"/>
          </a:p>
        </p:txBody>
      </p:sp>
    </p:spTree>
    <p:extLst>
      <p:ext uri="{BB962C8B-B14F-4D97-AF65-F5344CB8AC3E}">
        <p14:creationId xmlns:p14="http://schemas.microsoft.com/office/powerpoint/2010/main" val="3001276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Raspberry Pi's practical applications extend beyond education into everyday life. It has been used in projects that enhance home automation, IoT solutions, and entertainment systems.</a:t>
            </a:r>
          </a:p>
        </p:txBody>
      </p:sp>
      <p:sp>
        <p:nvSpPr>
          <p:cNvPr id="4" name="Slide Number Placeholder 3"/>
          <p:cNvSpPr>
            <a:spLocks noGrp="1"/>
          </p:cNvSpPr>
          <p:nvPr>
            <p:ph type="sldNum" sz="quarter" idx="5"/>
          </p:nvPr>
        </p:nvSpPr>
        <p:spPr/>
        <p:txBody>
          <a:bodyPr/>
          <a:lstStyle/>
          <a:p>
            <a:fld id="{891AD517-50F8-4D21-A571-7641314F8429}" type="slidenum">
              <a:rPr lang="en-GB" smtClean="0"/>
              <a:t>15</a:t>
            </a:fld>
            <a:endParaRPr lang="en-GB"/>
          </a:p>
        </p:txBody>
      </p:sp>
    </p:spTree>
    <p:extLst>
      <p:ext uri="{BB962C8B-B14F-4D97-AF65-F5344CB8AC3E}">
        <p14:creationId xmlns:p14="http://schemas.microsoft.com/office/powerpoint/2010/main" val="3284375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Raspberry Pi can serve as the central hub for home automation systems, enabling users to control lighting, appliances, and security systems remotely through simple programming.</a:t>
            </a:r>
          </a:p>
        </p:txBody>
      </p:sp>
      <p:sp>
        <p:nvSpPr>
          <p:cNvPr id="4" name="Slide Number Placeholder 3"/>
          <p:cNvSpPr>
            <a:spLocks noGrp="1"/>
          </p:cNvSpPr>
          <p:nvPr>
            <p:ph type="sldNum" sz="quarter" idx="5"/>
          </p:nvPr>
        </p:nvSpPr>
        <p:spPr/>
        <p:txBody>
          <a:bodyPr/>
          <a:lstStyle/>
          <a:p>
            <a:fld id="{891AD517-50F8-4D21-A571-7641314F8429}" type="slidenum">
              <a:rPr lang="en-GB" smtClean="0"/>
              <a:t>16</a:t>
            </a:fld>
            <a:endParaRPr lang="en-GB"/>
          </a:p>
        </p:txBody>
      </p:sp>
    </p:spTree>
    <p:extLst>
      <p:ext uri="{BB962C8B-B14F-4D97-AF65-F5344CB8AC3E}">
        <p14:creationId xmlns:p14="http://schemas.microsoft.com/office/powerpoint/2010/main" val="2038791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With Raspberry Pi, users can create innovative IoT projects, connecting devices to the internet, collecting data, and automating processes, all while learning valuable programming skills.</a:t>
            </a:r>
          </a:p>
        </p:txBody>
      </p:sp>
      <p:sp>
        <p:nvSpPr>
          <p:cNvPr id="4" name="Slide Number Placeholder 3"/>
          <p:cNvSpPr>
            <a:spLocks noGrp="1"/>
          </p:cNvSpPr>
          <p:nvPr>
            <p:ph type="sldNum" sz="quarter" idx="5"/>
          </p:nvPr>
        </p:nvSpPr>
        <p:spPr/>
        <p:txBody>
          <a:bodyPr/>
          <a:lstStyle/>
          <a:p>
            <a:fld id="{891AD517-50F8-4D21-A571-7641314F8429}" type="slidenum">
              <a:rPr lang="en-GB" smtClean="0"/>
              <a:t>17</a:t>
            </a:fld>
            <a:endParaRPr lang="en-GB"/>
          </a:p>
        </p:txBody>
      </p:sp>
    </p:spTree>
    <p:extLst>
      <p:ext uri="{BB962C8B-B14F-4D97-AF65-F5344CB8AC3E}">
        <p14:creationId xmlns:p14="http://schemas.microsoft.com/office/powerpoint/2010/main" val="15305153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Raspberry Pi can be transformed into a media center or gaming console, allowing users to stream content and play classic games. This versatility makes it a popular choice among tech enthusiasts.</a:t>
            </a:r>
          </a:p>
        </p:txBody>
      </p:sp>
      <p:sp>
        <p:nvSpPr>
          <p:cNvPr id="4" name="Slide Number Placeholder 3"/>
          <p:cNvSpPr>
            <a:spLocks noGrp="1"/>
          </p:cNvSpPr>
          <p:nvPr>
            <p:ph type="sldNum" sz="quarter" idx="5"/>
          </p:nvPr>
        </p:nvSpPr>
        <p:spPr/>
        <p:txBody>
          <a:bodyPr/>
          <a:lstStyle/>
          <a:p>
            <a:fld id="{891AD517-50F8-4D21-A571-7641314F8429}" type="slidenum">
              <a:rPr lang="en-GB" smtClean="0"/>
              <a:t>18</a:t>
            </a:fld>
            <a:endParaRPr lang="en-GB"/>
          </a:p>
        </p:txBody>
      </p:sp>
    </p:spTree>
    <p:extLst>
      <p:ext uri="{BB962C8B-B14F-4D97-AF65-F5344CB8AC3E}">
        <p14:creationId xmlns:p14="http://schemas.microsoft.com/office/powerpoint/2010/main" val="11283089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As technology evolves, Raspberry Pi continues to adapt and thrive. The community around it plays a crucial role in its development, contributing to open-source projects and collaborative innovations.</a:t>
            </a:r>
          </a:p>
        </p:txBody>
      </p:sp>
      <p:sp>
        <p:nvSpPr>
          <p:cNvPr id="4" name="Slide Number Placeholder 3"/>
          <p:cNvSpPr>
            <a:spLocks noGrp="1"/>
          </p:cNvSpPr>
          <p:nvPr>
            <p:ph type="sldNum" sz="quarter" idx="5"/>
          </p:nvPr>
        </p:nvSpPr>
        <p:spPr/>
        <p:txBody>
          <a:bodyPr/>
          <a:lstStyle/>
          <a:p>
            <a:fld id="{891AD517-50F8-4D21-A571-7641314F8429}" type="slidenum">
              <a:rPr lang="en-GB" smtClean="0"/>
              <a:t>19</a:t>
            </a:fld>
            <a:endParaRPr lang="en-GB"/>
          </a:p>
        </p:txBody>
      </p:sp>
    </p:spTree>
    <p:extLst>
      <p:ext uri="{BB962C8B-B14F-4D97-AF65-F5344CB8AC3E}">
        <p14:creationId xmlns:p14="http://schemas.microsoft.com/office/powerpoint/2010/main" val="13369839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Raspberry Pi Foundation regularly releases new models and upgrades, enhancing performance, connectivity, and user experience. Anticipated advancements will further expand its applications.</a:t>
            </a:r>
          </a:p>
        </p:txBody>
      </p:sp>
      <p:sp>
        <p:nvSpPr>
          <p:cNvPr id="4" name="Slide Number Placeholder 3"/>
          <p:cNvSpPr>
            <a:spLocks noGrp="1"/>
          </p:cNvSpPr>
          <p:nvPr>
            <p:ph type="sldNum" sz="quarter" idx="5"/>
          </p:nvPr>
        </p:nvSpPr>
        <p:spPr/>
        <p:txBody>
          <a:bodyPr/>
          <a:lstStyle/>
          <a:p>
            <a:fld id="{891AD517-50F8-4D21-A571-7641314F8429}" type="slidenum">
              <a:rPr lang="en-GB" smtClean="0"/>
              <a:t>20</a:t>
            </a:fld>
            <a:endParaRPr lang="en-GB"/>
          </a:p>
        </p:txBody>
      </p:sp>
    </p:spTree>
    <p:extLst>
      <p:ext uri="{BB962C8B-B14F-4D97-AF65-F5344CB8AC3E}">
        <p14:creationId xmlns:p14="http://schemas.microsoft.com/office/powerpoint/2010/main" val="21262714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Raspberry Pi has significantly impacted the tech community by making computing accessible to a broader audience, fostering innovation, and inspiring countless projects and initiatives.</a:t>
            </a:r>
          </a:p>
        </p:txBody>
      </p:sp>
      <p:sp>
        <p:nvSpPr>
          <p:cNvPr id="4" name="Slide Number Placeholder 3"/>
          <p:cNvSpPr>
            <a:spLocks noGrp="1"/>
          </p:cNvSpPr>
          <p:nvPr>
            <p:ph type="sldNum" sz="quarter" idx="5"/>
          </p:nvPr>
        </p:nvSpPr>
        <p:spPr/>
        <p:txBody>
          <a:bodyPr/>
          <a:lstStyle/>
          <a:p>
            <a:fld id="{891AD517-50F8-4D21-A571-7641314F8429}" type="slidenum">
              <a:rPr lang="en-GB" smtClean="0"/>
              <a:t>21</a:t>
            </a:fld>
            <a:endParaRPr lang="en-GB"/>
          </a:p>
        </p:txBody>
      </p:sp>
    </p:spTree>
    <p:extLst>
      <p:ext uri="{BB962C8B-B14F-4D97-AF65-F5344CB8AC3E}">
        <p14:creationId xmlns:p14="http://schemas.microsoft.com/office/powerpoint/2010/main" val="12936419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Raspberry Pi community thrives on collaboration and open-source contributions, allowing users to share projects, resources, and knowledge. This collaborative spirit drives continual growth and learning.</a:t>
            </a:r>
          </a:p>
        </p:txBody>
      </p:sp>
      <p:sp>
        <p:nvSpPr>
          <p:cNvPr id="4" name="Slide Number Placeholder 3"/>
          <p:cNvSpPr>
            <a:spLocks noGrp="1"/>
          </p:cNvSpPr>
          <p:nvPr>
            <p:ph type="sldNum" sz="quarter" idx="5"/>
          </p:nvPr>
        </p:nvSpPr>
        <p:spPr/>
        <p:txBody>
          <a:bodyPr/>
          <a:lstStyle/>
          <a:p>
            <a:fld id="{891AD517-50F8-4D21-A571-7641314F8429}" type="slidenum">
              <a:rPr lang="en-GB" smtClean="0"/>
              <a:t>22</a:t>
            </a:fld>
            <a:endParaRPr lang="en-GB"/>
          </a:p>
        </p:txBody>
      </p:sp>
    </p:spTree>
    <p:extLst>
      <p:ext uri="{BB962C8B-B14F-4D97-AF65-F5344CB8AC3E}">
        <p14:creationId xmlns:p14="http://schemas.microsoft.com/office/powerpoint/2010/main" val="35599922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conclusion, Raspberry Pi has revolutionized the computing landscape by providing an affordable and versatile platform for learning, creativity, and practical applications. Its impact is felt in education, technology, and the arts, shaping the future of computing.</a:t>
            </a:r>
          </a:p>
        </p:txBody>
      </p:sp>
      <p:sp>
        <p:nvSpPr>
          <p:cNvPr id="4" name="Slide Number Placeholder 3"/>
          <p:cNvSpPr>
            <a:spLocks noGrp="1"/>
          </p:cNvSpPr>
          <p:nvPr>
            <p:ph type="sldNum" sz="quarter" idx="5"/>
          </p:nvPr>
        </p:nvSpPr>
        <p:spPr/>
        <p:txBody>
          <a:bodyPr/>
          <a:lstStyle/>
          <a:p>
            <a:fld id="{891AD517-50F8-4D21-A571-7641314F8429}" type="slidenum">
              <a:rPr lang="en-GB" smtClean="0"/>
              <a:t>23</a:t>
            </a:fld>
            <a:endParaRPr lang="en-GB"/>
          </a:p>
        </p:txBody>
      </p:sp>
    </p:spTree>
    <p:extLst>
      <p:ext uri="{BB962C8B-B14F-4D97-AF65-F5344CB8AC3E}">
        <p14:creationId xmlns:p14="http://schemas.microsoft.com/office/powerpoint/2010/main" val="614307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4/6/2025</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6238465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4/6/2025</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886443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4/6/2025</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43887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4/6/2025</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06786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4/6/2025</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192173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4/6/2025</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504174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4/6/2025</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862385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4/6/2025</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724345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4/6/2025</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454821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4/6/2025</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069553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4/6/2025</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286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4/6/2025</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06813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AF8264-32D6-6BE8-207B-1CCB9DC01B91}"/>
              </a:ext>
            </a:extLst>
          </p:cNvPr>
          <p:cNvSpPr>
            <a:spLocks noGrp="1"/>
          </p:cNvSpPr>
          <p:nvPr>
            <p:ph type="ctrTitle"/>
          </p:nvPr>
        </p:nvSpPr>
        <p:spPr>
          <a:xfrm>
            <a:off x="7501083" y="1409700"/>
            <a:ext cx="4167042" cy="2875865"/>
          </a:xfrm>
        </p:spPr>
        <p:txBody>
          <a:bodyPr anchor="b">
            <a:normAutofit fontScale="90000"/>
          </a:bodyPr>
          <a:lstStyle/>
          <a:p>
            <a:pPr>
              <a:lnSpc>
                <a:spcPct val="90000"/>
              </a:lnSpc>
            </a:pPr>
            <a:r>
              <a:rPr lang="en-GB" sz="3900" dirty="0"/>
              <a:t>The Raspberry Pi:</a:t>
            </a:r>
            <a:br>
              <a:rPr lang="en-GB" sz="3900" dirty="0"/>
            </a:br>
            <a:br>
              <a:rPr lang="en-GB" sz="3900" dirty="0"/>
            </a:br>
            <a:r>
              <a:rPr lang="en-GB" sz="3900" dirty="0"/>
              <a:t>The computer you can hold in the palm of your hand.</a:t>
            </a:r>
          </a:p>
        </p:txBody>
      </p:sp>
      <p:cxnSp>
        <p:nvCxnSpPr>
          <p:cNvPr id="11" name="Straight Connector 10">
            <a:extLst>
              <a:ext uri="{FF2B5EF4-FFF2-40B4-BE49-F238E27FC236}">
                <a16:creationId xmlns:a16="http://schemas.microsoft.com/office/drawing/2014/main" id="{7CC73A33-65FF-41A9-A3B0-006753CD10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248400"/>
            <a:ext cx="6778350" cy="49006"/>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6" name="Picture 5" descr="A green circuit board with many different components&#10;&#10;AI-generated content may be incorrect.">
            <a:extLst>
              <a:ext uri="{FF2B5EF4-FFF2-40B4-BE49-F238E27FC236}">
                <a16:creationId xmlns:a16="http://schemas.microsoft.com/office/drawing/2014/main" id="{D027AC2D-1BE5-7A11-A752-E15317CB57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858" y="1643244"/>
            <a:ext cx="6778350" cy="4485915"/>
          </a:xfrm>
          <a:prstGeom prst="rect">
            <a:avLst/>
          </a:prstGeom>
        </p:spPr>
      </p:pic>
      <p:pic>
        <p:nvPicPr>
          <p:cNvPr id="8" name="Graphic 7">
            <a:extLst>
              <a:ext uri="{FF2B5EF4-FFF2-40B4-BE49-F238E27FC236}">
                <a16:creationId xmlns:a16="http://schemas.microsoft.com/office/drawing/2014/main" id="{69B71095-5B00-00E4-B662-ED8B61641AA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79413" y="407983"/>
            <a:ext cx="1713563" cy="2189018"/>
          </a:xfrm>
          <a:prstGeom prst="rect">
            <a:avLst/>
          </a:prstGeom>
        </p:spPr>
      </p:pic>
    </p:spTree>
    <p:extLst>
      <p:ext uri="{BB962C8B-B14F-4D97-AF65-F5344CB8AC3E}">
        <p14:creationId xmlns:p14="http://schemas.microsoft.com/office/powerpoint/2010/main" val="1255509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8381FB6-ED29-6139-2B8D-F0B14E30B3DF}"/>
              </a:ext>
            </a:extLst>
          </p:cNvPr>
          <p:cNvSpPr>
            <a:spLocks noGrp="1"/>
          </p:cNvSpPr>
          <p:nvPr>
            <p:ph type="title"/>
          </p:nvPr>
        </p:nvSpPr>
        <p:spPr>
          <a:xfrm>
            <a:off x="7269904" y="914400"/>
            <a:ext cx="4261104" cy="1097280"/>
          </a:xfrm>
        </p:spPr>
        <p:txBody>
          <a:bodyPr vert="horz" lIns="91440" tIns="45720" rIns="91440" bIns="45720" rtlCol="0" anchor="t">
            <a:normAutofit/>
          </a:bodyPr>
          <a:lstStyle/>
          <a:p>
            <a:pPr>
              <a:lnSpc>
                <a:spcPct val="90000"/>
              </a:lnSpc>
            </a:pPr>
            <a:r>
              <a:rPr lang="en-US" sz="3600"/>
              <a:t>Agenda for Today's Presentation</a:t>
            </a:r>
          </a:p>
        </p:txBody>
      </p:sp>
      <p:pic>
        <p:nvPicPr>
          <p:cNvPr id="5" name="Content Placeholder 4" descr="A printed circuit board in the hand. Populated with a mini USB connector, variable potentiometers, and other surface mount components.">
            <a:extLst>
              <a:ext uri="{FF2B5EF4-FFF2-40B4-BE49-F238E27FC236}">
                <a16:creationId xmlns:a16="http://schemas.microsoft.com/office/drawing/2014/main" id="{C14B5743-4D25-41A7-A223-FAC14F289A9A}"/>
              </a:ext>
            </a:extLst>
          </p:cNvPr>
          <p:cNvPicPr>
            <a:picLocks noGrp="1" noChangeAspect="1"/>
          </p:cNvPicPr>
          <p:nvPr>
            <p:ph sz="half" idx="1"/>
          </p:nvPr>
        </p:nvPicPr>
        <p:blipFill>
          <a:blip r:embed="rId3"/>
          <a:srcRect r="1450" b="-1"/>
          <a:stretch/>
        </p:blipFill>
        <p:spPr>
          <a:xfrm>
            <a:off x="-1" y="914399"/>
            <a:ext cx="6657255"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665683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8F90ADC4-D3EF-FF9E-40A5-EB04DA65CDE9}"/>
              </a:ext>
            </a:extLst>
          </p:cNvPr>
          <p:cNvSpPr>
            <a:spLocks noGrp="1"/>
          </p:cNvSpPr>
          <p:nvPr>
            <p:ph sz="half" idx="2"/>
            <p:extLst>
              <p:ext uri="{E7BDC344-281C-4309-B0C6-D0EE65EED2A8}">
                <p202:designPr xmlns:p202="http://schemas.microsoft.com/office/powerpoint/2020/02/main">
                  <p202:designTagLst>
                    <p202:designTag name="ARCH:1:CLS" val="BulletedText"/>
                  </p202:designTagLst>
                </p202:designPr>
              </p:ext>
            </p:extLst>
          </p:nvPr>
        </p:nvSpPr>
        <p:spPr>
          <a:xfrm>
            <a:off x="7269905" y="2176036"/>
            <a:ext cx="4261104" cy="4121887"/>
          </a:xfrm>
        </p:spPr>
        <p:txBody>
          <a:bodyPr vert="horz" lIns="91440" tIns="45720" rIns="91440" bIns="45720" rtlCol="0">
            <a:normAutofit/>
          </a:bodyPr>
          <a:lstStyle/>
          <a:p>
            <a:r>
              <a:rPr lang="en-US" dirty="0"/>
              <a:t>Introduction to Raspberry Pi</a:t>
            </a:r>
          </a:p>
          <a:p>
            <a:r>
              <a:rPr lang="en-US" dirty="0"/>
              <a:t>Features and Specifications</a:t>
            </a:r>
          </a:p>
          <a:p>
            <a:r>
              <a:rPr lang="en-US" dirty="0"/>
              <a:t>Educational and Creative Uses</a:t>
            </a:r>
          </a:p>
          <a:p>
            <a:r>
              <a:rPr lang="en-US" dirty="0"/>
              <a:t>Practical Applications and Projects</a:t>
            </a:r>
          </a:p>
          <a:p>
            <a:r>
              <a:rPr lang="en-US" dirty="0"/>
              <a:t>Future Developments and Community Impact</a:t>
            </a:r>
          </a:p>
        </p:txBody>
      </p:sp>
    </p:spTree>
    <p:extLst>
      <p:ext uri="{BB962C8B-B14F-4D97-AF65-F5344CB8AC3E}">
        <p14:creationId xmlns:p14="http://schemas.microsoft.com/office/powerpoint/2010/main" val="42811032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34384386-D9C8-EA79-0685-41599F5E66C3}"/>
              </a:ext>
            </a:extLst>
          </p:cNvPr>
          <p:cNvSpPr>
            <a:spLocks noGrp="1"/>
          </p:cNvSpPr>
          <p:nvPr>
            <p:ph type="ctrTitle"/>
          </p:nvPr>
        </p:nvSpPr>
        <p:spPr>
          <a:xfrm>
            <a:off x="559219" y="1115844"/>
            <a:ext cx="7680960" cy="4631911"/>
          </a:xfrm>
        </p:spPr>
        <p:txBody>
          <a:bodyPr anchor="b">
            <a:normAutofit/>
          </a:bodyPr>
          <a:lstStyle/>
          <a:p>
            <a:r>
              <a:rPr lang="en-GB" sz="6500"/>
              <a:t>Introduction to Raspberry Pi</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pic>
        <p:nvPicPr>
          <p:cNvPr id="4" name="Picture 3" descr="A hand holding a paper with a raspberry logo&#10;&#10;AI-generated content may be incorrect.">
            <a:extLst>
              <a:ext uri="{FF2B5EF4-FFF2-40B4-BE49-F238E27FC236}">
                <a16:creationId xmlns:a16="http://schemas.microsoft.com/office/drawing/2014/main" id="{5631B142-C9AF-1981-AC65-6CDA953AA2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0320" y="817873"/>
            <a:ext cx="4103861" cy="5450440"/>
          </a:xfrm>
          <a:prstGeom prst="rect">
            <a:avLst/>
          </a:prstGeom>
        </p:spPr>
      </p:pic>
    </p:spTree>
    <p:extLst>
      <p:ext uri="{BB962C8B-B14F-4D97-AF65-F5344CB8AC3E}">
        <p14:creationId xmlns:p14="http://schemas.microsoft.com/office/powerpoint/2010/main" val="2363923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110664-BEA9-160A-A632-78870218FC24}"/>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What Is Raspberry Pi?</a:t>
            </a:r>
          </a:p>
        </p:txBody>
      </p:sp>
      <p:pic>
        <p:nvPicPr>
          <p:cNvPr id="5" name="Content Placeholder 4" descr="Desk of electronics repairman">
            <a:extLst>
              <a:ext uri="{FF2B5EF4-FFF2-40B4-BE49-F238E27FC236}">
                <a16:creationId xmlns:a16="http://schemas.microsoft.com/office/drawing/2014/main" id="{D73F0B16-B340-4C64-8182-441EE08286AF}"/>
              </a:ext>
            </a:extLst>
          </p:cNvPr>
          <p:cNvPicPr>
            <a:picLocks noGrp="1" noChangeAspect="1"/>
          </p:cNvPicPr>
          <p:nvPr>
            <p:ph sz="half" idx="1"/>
          </p:nvPr>
        </p:nvPicPr>
        <p:blipFill>
          <a:blip r:embed="rId3"/>
          <a:srcRect l="21721" r="23213"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CD717D4D-B82A-D79D-83DA-A6E3FC5339B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1676400"/>
            <a:ext cx="6501810" cy="4621521"/>
          </a:xfrm>
        </p:spPr>
        <p:txBody>
          <a:bodyPr>
            <a:noAutofit/>
          </a:bodyPr>
          <a:lstStyle/>
          <a:p>
            <a:pPr marL="0" indent="0">
              <a:spcBef>
                <a:spcPts val="2500"/>
              </a:spcBef>
              <a:buNone/>
            </a:pPr>
            <a:r>
              <a:rPr lang="en-GB" sz="1800" b="1" dirty="0"/>
              <a:t>Compact Design</a:t>
            </a:r>
          </a:p>
          <a:p>
            <a:pPr marL="0" lvl="1" indent="0">
              <a:buNone/>
            </a:pPr>
            <a:r>
              <a:rPr lang="en-GB" dirty="0"/>
              <a:t>First of all, It’s a real computer.</a:t>
            </a:r>
          </a:p>
          <a:p>
            <a:pPr marL="0" lvl="1" indent="0">
              <a:buNone/>
            </a:pPr>
            <a:r>
              <a:rPr lang="en-GB" dirty="0"/>
              <a:t>Raspberry Pi's credit-card-sized design makes it portable and easy to use for various projects. </a:t>
            </a:r>
          </a:p>
          <a:p>
            <a:pPr marL="0" lvl="1" indent="0">
              <a:buNone/>
            </a:pPr>
            <a:endParaRPr lang="en-GB" sz="1800" b="1" dirty="0"/>
          </a:p>
          <a:p>
            <a:pPr marL="0" lvl="1" indent="0">
              <a:buNone/>
            </a:pPr>
            <a:r>
              <a:rPr lang="en-GB" sz="1800" b="1" dirty="0"/>
              <a:t>Educational Purpose</a:t>
            </a:r>
          </a:p>
          <a:p>
            <a:pPr marL="0" lvl="1" indent="0">
              <a:buNone/>
            </a:pPr>
            <a:r>
              <a:rPr lang="en-GB" dirty="0"/>
              <a:t>Developed primarily for educational purposes, Raspberry Pi encourages learning through hands-on experience with technology.</a:t>
            </a:r>
          </a:p>
          <a:p>
            <a:pPr marL="0" indent="0">
              <a:spcBef>
                <a:spcPts val="2500"/>
              </a:spcBef>
              <a:buNone/>
            </a:pPr>
            <a:r>
              <a:rPr lang="en-GB" sz="1800" b="1" dirty="0"/>
              <a:t>Accessible Computing</a:t>
            </a:r>
          </a:p>
          <a:p>
            <a:pPr marL="0" lvl="1" indent="0">
              <a:buNone/>
            </a:pPr>
            <a:r>
              <a:rPr lang="en-GB" dirty="0"/>
              <a:t>Raspberry Pi makes computing more approachable for beginners, promoting skills in coding and electronics.</a:t>
            </a:r>
          </a:p>
        </p:txBody>
      </p:sp>
    </p:spTree>
    <p:extLst>
      <p:ext uri="{BB962C8B-B14F-4D97-AF65-F5344CB8AC3E}">
        <p14:creationId xmlns:p14="http://schemas.microsoft.com/office/powerpoint/2010/main" val="15210417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B76682-8780-C23F-4505-1506FF2C8EFF}"/>
              </a:ext>
            </a:extLst>
          </p:cNvPr>
          <p:cNvSpPr>
            <a:spLocks noGrp="1"/>
          </p:cNvSpPr>
          <p:nvPr>
            <p:ph type="title"/>
          </p:nvPr>
        </p:nvSpPr>
        <p:spPr>
          <a:xfrm>
            <a:off x="640080" y="914400"/>
            <a:ext cx="6291472" cy="1097280"/>
          </a:xfrm>
        </p:spPr>
        <p:txBody>
          <a:bodyPr vert="horz" lIns="91440" tIns="45720" rIns="91440" bIns="45720" rtlCol="0" anchor="t">
            <a:normAutofit/>
          </a:bodyPr>
          <a:lstStyle/>
          <a:p>
            <a:r>
              <a:rPr lang="en-US"/>
              <a:t>History and Development</a:t>
            </a:r>
          </a:p>
        </p:txBody>
      </p:sp>
      <p:sp>
        <p:nvSpPr>
          <p:cNvPr id="4" name="Content Placeholder 3">
            <a:extLst>
              <a:ext uri="{FF2B5EF4-FFF2-40B4-BE49-F238E27FC236}">
                <a16:creationId xmlns:a16="http://schemas.microsoft.com/office/drawing/2014/main" id="{1F1346D2-D9B4-439D-2FE5-3C6FA91567DD}"/>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80" y="1773381"/>
            <a:ext cx="6291472" cy="4876797"/>
          </a:xfrm>
        </p:spPr>
        <p:txBody>
          <a:bodyPr>
            <a:noAutofit/>
          </a:bodyPr>
          <a:lstStyle/>
          <a:p>
            <a:pPr marL="0" indent="0">
              <a:spcBef>
                <a:spcPts val="2500"/>
              </a:spcBef>
              <a:buNone/>
            </a:pPr>
            <a:r>
              <a:rPr lang="en-GB" sz="1800" b="1" dirty="0"/>
              <a:t>Creation of Raspberry Pi</a:t>
            </a:r>
          </a:p>
          <a:p>
            <a:pPr marL="0" lvl="1" indent="0">
              <a:buNone/>
            </a:pPr>
            <a:r>
              <a:rPr lang="en-GB" dirty="0"/>
              <a:t>Launched in 2012, Raspberry Pi aimed to promote computer science education globally, fostering programming skills in students.</a:t>
            </a:r>
          </a:p>
          <a:p>
            <a:pPr marL="0" indent="0">
              <a:spcBef>
                <a:spcPts val="2500"/>
              </a:spcBef>
              <a:buNone/>
            </a:pPr>
            <a:r>
              <a:rPr lang="en-GB" sz="1800" b="1" dirty="0"/>
              <a:t>Evolution Over Time</a:t>
            </a:r>
          </a:p>
          <a:p>
            <a:pPr marL="0" lvl="1" indent="0">
              <a:buNone/>
            </a:pPr>
            <a:r>
              <a:rPr lang="en-GB" dirty="0"/>
              <a:t>Since its inception, Raspberry Pi has undergone several iterations, improving its capabilities and performance for various applications.</a:t>
            </a:r>
          </a:p>
          <a:p>
            <a:pPr marL="0" indent="0">
              <a:spcBef>
                <a:spcPts val="2500"/>
              </a:spcBef>
              <a:buNone/>
            </a:pPr>
            <a:r>
              <a:rPr lang="en-GB" sz="1800" b="1" dirty="0"/>
              <a:t>Impact on Education</a:t>
            </a:r>
          </a:p>
          <a:p>
            <a:pPr marL="0" lvl="1" indent="0">
              <a:buNone/>
            </a:pPr>
            <a:r>
              <a:rPr lang="en-GB" dirty="0"/>
              <a:t>Raspberry Pi has significantly impacted computer science education, making programming and computing accessible to a wider audience.</a:t>
            </a:r>
          </a:p>
        </p:txBody>
      </p:sp>
      <p:pic>
        <p:nvPicPr>
          <p:cNvPr id="5" name="Content Placeholder 4" descr="Man is repairing broken tablet">
            <a:extLst>
              <a:ext uri="{FF2B5EF4-FFF2-40B4-BE49-F238E27FC236}">
                <a16:creationId xmlns:a16="http://schemas.microsoft.com/office/drawing/2014/main" id="{C3FA36BA-E172-4DFE-94CC-D50E43E8BC12}"/>
              </a:ext>
            </a:extLst>
          </p:cNvPr>
          <p:cNvPicPr>
            <a:picLocks noGrp="1" noChangeAspect="1"/>
          </p:cNvPicPr>
          <p:nvPr>
            <p:ph sz="half" idx="1"/>
          </p:nvPr>
        </p:nvPicPr>
        <p:blipFill>
          <a:blip r:embed="rId3"/>
          <a:srcRect l="38701" r="6293"/>
          <a:stretch/>
        </p:blipFill>
        <p:spPr>
          <a:xfrm>
            <a:off x="7776429" y="914400"/>
            <a:ext cx="4414591" cy="5357106"/>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774468" y="6271515"/>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34067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EF92585-7A99-6108-9663-8C5903274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E5356645-4041-BA9D-B4F4-49B490BAB835}"/>
              </a:ext>
            </a:extLst>
          </p:cNvPr>
          <p:cNvSpPr>
            <a:spLocks noGrp="1"/>
          </p:cNvSpPr>
          <p:nvPr>
            <p:ph type="title"/>
          </p:nvPr>
        </p:nvSpPr>
        <p:spPr>
          <a:xfrm>
            <a:off x="640080" y="1631573"/>
            <a:ext cx="4265763" cy="1441776"/>
          </a:xfrm>
        </p:spPr>
        <p:txBody>
          <a:bodyPr anchor="t">
            <a:normAutofit/>
          </a:bodyPr>
          <a:lstStyle/>
          <a:p>
            <a:r>
              <a:rPr lang="en-GB"/>
              <a:t>Versions and Models</a:t>
            </a:r>
          </a:p>
        </p:txBody>
      </p:sp>
      <p:sp>
        <p:nvSpPr>
          <p:cNvPr id="3" name="Content Placeholder 2">
            <a:extLst>
              <a:ext uri="{FF2B5EF4-FFF2-40B4-BE49-F238E27FC236}">
                <a16:creationId xmlns:a16="http://schemas.microsoft.com/office/drawing/2014/main" id="{36733D54-4122-201F-7003-33974118432A}"/>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871353" y="720436"/>
            <a:ext cx="5483190" cy="5459587"/>
          </a:xfrm>
        </p:spPr>
        <p:txBody>
          <a:bodyPr>
            <a:noAutofit/>
          </a:bodyPr>
          <a:lstStyle/>
          <a:p>
            <a:pPr marL="0" indent="0">
              <a:spcBef>
                <a:spcPts val="2500"/>
              </a:spcBef>
              <a:buNone/>
            </a:pPr>
            <a:r>
              <a:rPr lang="en-GB" sz="1800" b="1" dirty="0"/>
              <a:t>Raspberry Pi Models</a:t>
            </a:r>
          </a:p>
          <a:p>
            <a:pPr marL="0" lvl="1" indent="0">
              <a:buNone/>
            </a:pPr>
            <a:r>
              <a:rPr lang="en-GB" dirty="0"/>
              <a:t>Several models of Raspberry Pi have been developed, each offering unique features and enhancements over its predecessor.</a:t>
            </a:r>
          </a:p>
          <a:p>
            <a:pPr marL="0" indent="0">
              <a:spcBef>
                <a:spcPts val="2500"/>
              </a:spcBef>
              <a:buNone/>
            </a:pPr>
            <a:r>
              <a:rPr lang="en-GB" sz="1800" b="1" dirty="0"/>
              <a:t>Processing Power Improvements</a:t>
            </a:r>
          </a:p>
          <a:p>
            <a:pPr marL="0" lvl="1" indent="0">
              <a:buNone/>
            </a:pPr>
            <a:r>
              <a:rPr lang="en-GB" dirty="0"/>
              <a:t>Each new model of Raspberry Pi introduces significant improvements in processing power, enhancing performance for various applications.</a:t>
            </a:r>
          </a:p>
          <a:p>
            <a:pPr marL="0" indent="0">
              <a:spcBef>
                <a:spcPts val="2500"/>
              </a:spcBef>
              <a:buNone/>
            </a:pPr>
            <a:r>
              <a:rPr lang="en-GB" sz="1800" b="1" dirty="0"/>
              <a:t>Memory and Connectivity</a:t>
            </a:r>
          </a:p>
          <a:p>
            <a:pPr marL="0" lvl="1" indent="0">
              <a:buNone/>
            </a:pPr>
            <a:r>
              <a:rPr lang="en-GB" dirty="0"/>
              <a:t>The Raspberry Pi models have evolved with increased memory and advanced connectivity options, making them more versatile for users.</a:t>
            </a:r>
          </a:p>
        </p:txBody>
      </p:sp>
      <p:pic>
        <p:nvPicPr>
          <p:cNvPr id="5" name="Picture 4" descr="A green circuit board with many small chips&#10;&#10;AI-generated content may be incorrect.">
            <a:extLst>
              <a:ext uri="{FF2B5EF4-FFF2-40B4-BE49-F238E27FC236}">
                <a16:creationId xmlns:a16="http://schemas.microsoft.com/office/drawing/2014/main" id="{9F29B5F1-3E1B-99B5-A3E1-890CA89F68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080" y="3073349"/>
            <a:ext cx="4877822" cy="3251882"/>
          </a:xfrm>
          <a:prstGeom prst="rect">
            <a:avLst/>
          </a:prstGeom>
        </p:spPr>
      </p:pic>
      <p:pic>
        <p:nvPicPr>
          <p:cNvPr id="7" name="Picture 6" descr="A green circuit board with many small chips&#10;&#10;AI-generated content may be incorrect.">
            <a:extLst>
              <a:ext uri="{FF2B5EF4-FFF2-40B4-BE49-F238E27FC236}">
                <a16:creationId xmlns:a16="http://schemas.microsoft.com/office/drawing/2014/main" id="{BD735520-4751-3EF8-C548-3C434330B2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0800" y="3074400"/>
            <a:ext cx="4877823" cy="3251882"/>
          </a:xfrm>
          <a:prstGeom prst="rect">
            <a:avLst/>
          </a:prstGeom>
        </p:spPr>
      </p:pic>
      <p:pic>
        <p:nvPicPr>
          <p:cNvPr id="10" name="Picture 9" descr="A green circuit board with many different types of electronics&#10;&#10;AI-generated content may be incorrect.">
            <a:extLst>
              <a:ext uri="{FF2B5EF4-FFF2-40B4-BE49-F238E27FC236}">
                <a16:creationId xmlns:a16="http://schemas.microsoft.com/office/drawing/2014/main" id="{22A1D6BC-E1B0-646A-DBC9-F9A5086925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0800" y="3074400"/>
            <a:ext cx="4877822" cy="3251882"/>
          </a:xfrm>
          <a:prstGeom prst="rect">
            <a:avLst/>
          </a:prstGeom>
        </p:spPr>
      </p:pic>
      <p:pic>
        <p:nvPicPr>
          <p:cNvPr id="12" name="Picture 11" descr="A green circuit board with many ports&#10;&#10;AI-generated content may be incorrect.">
            <a:extLst>
              <a:ext uri="{FF2B5EF4-FFF2-40B4-BE49-F238E27FC236}">
                <a16:creationId xmlns:a16="http://schemas.microsoft.com/office/drawing/2014/main" id="{F0F3BE70-FEDC-57E2-5686-6E4106DB4F7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0800" y="3074400"/>
            <a:ext cx="4876199" cy="3250800"/>
          </a:xfrm>
          <a:prstGeom prst="rect">
            <a:avLst/>
          </a:prstGeom>
        </p:spPr>
      </p:pic>
      <p:sp>
        <p:nvSpPr>
          <p:cNvPr id="13" name="TextBox 12">
            <a:extLst>
              <a:ext uri="{FF2B5EF4-FFF2-40B4-BE49-F238E27FC236}">
                <a16:creationId xmlns:a16="http://schemas.microsoft.com/office/drawing/2014/main" id="{EA3DC9F2-330C-6C32-B419-32960557E719}"/>
              </a:ext>
            </a:extLst>
          </p:cNvPr>
          <p:cNvSpPr txBox="1"/>
          <p:nvPr/>
        </p:nvSpPr>
        <p:spPr>
          <a:xfrm>
            <a:off x="5925994" y="5925600"/>
            <a:ext cx="2808782" cy="369332"/>
          </a:xfrm>
          <a:prstGeom prst="rect">
            <a:avLst/>
          </a:prstGeom>
          <a:noFill/>
        </p:spPr>
        <p:txBody>
          <a:bodyPr wrap="none" rtlCol="0">
            <a:spAutoFit/>
          </a:bodyPr>
          <a:lstStyle/>
          <a:p>
            <a:r>
              <a:rPr lang="en-GB" dirty="0"/>
              <a:t>Raspberry Pi Zero No </a:t>
            </a:r>
            <a:r>
              <a:rPr lang="en-GB" dirty="0" err="1"/>
              <a:t>Wifi</a:t>
            </a:r>
            <a:endParaRPr lang="en-GB" dirty="0"/>
          </a:p>
        </p:txBody>
      </p:sp>
      <p:sp>
        <p:nvSpPr>
          <p:cNvPr id="14" name="TextBox 13">
            <a:extLst>
              <a:ext uri="{FF2B5EF4-FFF2-40B4-BE49-F238E27FC236}">
                <a16:creationId xmlns:a16="http://schemas.microsoft.com/office/drawing/2014/main" id="{9CD24858-6CED-B60F-256A-67C20ACCE589}"/>
              </a:ext>
            </a:extLst>
          </p:cNvPr>
          <p:cNvSpPr txBox="1"/>
          <p:nvPr/>
        </p:nvSpPr>
        <p:spPr>
          <a:xfrm>
            <a:off x="5925600" y="5925600"/>
            <a:ext cx="2975495" cy="369332"/>
          </a:xfrm>
          <a:prstGeom prst="rect">
            <a:avLst/>
          </a:prstGeom>
          <a:noFill/>
        </p:spPr>
        <p:txBody>
          <a:bodyPr wrap="none" rtlCol="0">
            <a:spAutoFit/>
          </a:bodyPr>
          <a:lstStyle/>
          <a:p>
            <a:r>
              <a:rPr lang="en-GB" dirty="0"/>
              <a:t>Raspberry Pi Zero With </a:t>
            </a:r>
            <a:r>
              <a:rPr lang="en-GB" dirty="0" err="1"/>
              <a:t>Wifi</a:t>
            </a:r>
            <a:endParaRPr lang="en-GB" dirty="0"/>
          </a:p>
        </p:txBody>
      </p:sp>
      <p:sp>
        <p:nvSpPr>
          <p:cNvPr id="15" name="TextBox 14">
            <a:extLst>
              <a:ext uri="{FF2B5EF4-FFF2-40B4-BE49-F238E27FC236}">
                <a16:creationId xmlns:a16="http://schemas.microsoft.com/office/drawing/2014/main" id="{EE00B47C-D2E4-353D-1E6F-312326A2D653}"/>
              </a:ext>
            </a:extLst>
          </p:cNvPr>
          <p:cNvSpPr txBox="1"/>
          <p:nvPr/>
        </p:nvSpPr>
        <p:spPr>
          <a:xfrm>
            <a:off x="5925600" y="5925600"/>
            <a:ext cx="2678938" cy="369332"/>
          </a:xfrm>
          <a:prstGeom prst="rect">
            <a:avLst/>
          </a:prstGeom>
          <a:noFill/>
        </p:spPr>
        <p:txBody>
          <a:bodyPr wrap="none" rtlCol="0">
            <a:spAutoFit/>
          </a:bodyPr>
          <a:lstStyle/>
          <a:p>
            <a:r>
              <a:rPr lang="en-GB" dirty="0"/>
              <a:t>Raspberry Pi 3 Model B+</a:t>
            </a:r>
          </a:p>
        </p:txBody>
      </p:sp>
      <p:sp>
        <p:nvSpPr>
          <p:cNvPr id="16" name="TextBox 15">
            <a:extLst>
              <a:ext uri="{FF2B5EF4-FFF2-40B4-BE49-F238E27FC236}">
                <a16:creationId xmlns:a16="http://schemas.microsoft.com/office/drawing/2014/main" id="{E411B633-2C99-1825-761B-8C792B053186}"/>
              </a:ext>
            </a:extLst>
          </p:cNvPr>
          <p:cNvSpPr txBox="1"/>
          <p:nvPr/>
        </p:nvSpPr>
        <p:spPr>
          <a:xfrm>
            <a:off x="5925600" y="5925600"/>
            <a:ext cx="2557110" cy="369332"/>
          </a:xfrm>
          <a:prstGeom prst="rect">
            <a:avLst/>
          </a:prstGeom>
          <a:noFill/>
        </p:spPr>
        <p:txBody>
          <a:bodyPr wrap="none" rtlCol="0">
            <a:spAutoFit/>
          </a:bodyPr>
          <a:lstStyle/>
          <a:p>
            <a:r>
              <a:rPr lang="en-GB" dirty="0"/>
              <a:t>Raspberry Pi 4 Model B</a:t>
            </a:r>
          </a:p>
        </p:txBody>
      </p:sp>
      <p:sp>
        <p:nvSpPr>
          <p:cNvPr id="4" name="TextBox 3">
            <a:extLst>
              <a:ext uri="{FF2B5EF4-FFF2-40B4-BE49-F238E27FC236}">
                <a16:creationId xmlns:a16="http://schemas.microsoft.com/office/drawing/2014/main" id="{09D7AE85-CF4F-C100-54EF-04BA7DA0A64D}"/>
              </a:ext>
            </a:extLst>
          </p:cNvPr>
          <p:cNvSpPr txBox="1"/>
          <p:nvPr/>
        </p:nvSpPr>
        <p:spPr>
          <a:xfrm>
            <a:off x="5925600" y="5925600"/>
            <a:ext cx="1680268" cy="369332"/>
          </a:xfrm>
          <a:prstGeom prst="rect">
            <a:avLst/>
          </a:prstGeom>
          <a:noFill/>
        </p:spPr>
        <p:txBody>
          <a:bodyPr wrap="none" rtlCol="0">
            <a:spAutoFit/>
          </a:bodyPr>
          <a:lstStyle/>
          <a:p>
            <a:r>
              <a:rPr lang="en-GB" dirty="0"/>
              <a:t>Raspberry Pi 5</a:t>
            </a:r>
          </a:p>
        </p:txBody>
      </p:sp>
      <p:pic>
        <p:nvPicPr>
          <p:cNvPr id="17" name="Picture 16" descr="A green circuit board with many different components&#10;&#10;AI-generated content may be incorrect.">
            <a:extLst>
              <a:ext uri="{FF2B5EF4-FFF2-40B4-BE49-F238E27FC236}">
                <a16:creationId xmlns:a16="http://schemas.microsoft.com/office/drawing/2014/main" id="{512C4D51-CE82-28FE-8D2A-ADF5346958E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0800" y="3074400"/>
            <a:ext cx="4876200" cy="3250800"/>
          </a:xfrm>
          <a:prstGeom prst="rect">
            <a:avLst/>
          </a:prstGeom>
        </p:spPr>
      </p:pic>
    </p:spTree>
    <p:extLst>
      <p:ext uri="{BB962C8B-B14F-4D97-AF65-F5344CB8AC3E}">
        <p14:creationId xmlns:p14="http://schemas.microsoft.com/office/powerpoint/2010/main" val="15842762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par>
                                <p:cTn id="14" presetID="1" presetClass="exit" presetSubtype="0" fill="hold" nodeType="withEffect">
                                  <p:stCondLst>
                                    <p:cond delay="0"/>
                                  </p:stCondLst>
                                  <p:childTnLst>
                                    <p:set>
                                      <p:cBhvr>
                                        <p:cTn id="15" dur="1" fill="hold">
                                          <p:stCondLst>
                                            <p:cond delay="0"/>
                                          </p:stCondLst>
                                        </p:cTn>
                                        <p:tgtEl>
                                          <p:spTgt spid="5"/>
                                        </p:tgtEl>
                                        <p:attrNameLst>
                                          <p:attrName>style.visibility</p:attrName>
                                        </p:attrNameLst>
                                      </p:cBhvr>
                                      <p:to>
                                        <p:strVal val="hidden"/>
                                      </p:to>
                                    </p:set>
                                  </p:childTnLst>
                                </p:cTn>
                              </p:par>
                              <p:par>
                                <p:cTn id="16" presetID="1" presetClass="exit" presetSubtype="0" fill="hold" grpId="1" nodeType="withEffect">
                                  <p:stCondLst>
                                    <p:cond delay="0"/>
                                  </p:stCondLst>
                                  <p:childTnLst>
                                    <p:set>
                                      <p:cBhvr>
                                        <p:cTn id="17" dur="1" fill="hold">
                                          <p:stCondLst>
                                            <p:cond delay="0"/>
                                          </p:stCondLst>
                                        </p:cTn>
                                        <p:tgtEl>
                                          <p:spTgt spid="13"/>
                                        </p:tgtEl>
                                        <p:attrNameLst>
                                          <p:attrName>style.visibility</p:attrName>
                                        </p:attrNameLst>
                                      </p:cBhvr>
                                      <p:to>
                                        <p:strVal val="hidden"/>
                                      </p:to>
                                    </p:set>
                                  </p:childTnLst>
                                </p:cTn>
                              </p:par>
                              <p:par>
                                <p:cTn id="18" presetID="1" presetClass="exit"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childTnLst>
                                </p:cTn>
                              </p:par>
                              <p:par>
                                <p:cTn id="26" presetID="1" presetClass="exit" presetSubtype="0" fill="hold" nodeType="withEffect">
                                  <p:stCondLst>
                                    <p:cond delay="0"/>
                                  </p:stCondLst>
                                  <p:childTnLst>
                                    <p:set>
                                      <p:cBhvr>
                                        <p:cTn id="27" dur="1" fill="hold">
                                          <p:stCondLst>
                                            <p:cond delay="0"/>
                                          </p:stCondLst>
                                        </p:cTn>
                                        <p:tgtEl>
                                          <p:spTgt spid="7"/>
                                        </p:tgtEl>
                                        <p:attrNameLst>
                                          <p:attrName>style.visibility</p:attrName>
                                        </p:attrNameLst>
                                      </p:cBhvr>
                                      <p:to>
                                        <p:strVal val="hidden"/>
                                      </p:to>
                                    </p:set>
                                  </p:childTnLst>
                                </p:cTn>
                              </p:par>
                              <p:par>
                                <p:cTn id="28" presetID="1" presetClass="exit" presetSubtype="0" fill="hold" grpId="1" nodeType="withEffect">
                                  <p:stCondLst>
                                    <p:cond delay="0"/>
                                  </p:stCondLst>
                                  <p:childTnLst>
                                    <p:set>
                                      <p:cBhvr>
                                        <p:cTn id="29" dur="1" fill="hold">
                                          <p:stCondLst>
                                            <p:cond delay="0"/>
                                          </p:stCondLst>
                                        </p:cTn>
                                        <p:tgtEl>
                                          <p:spTgt spid="14"/>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par>
                                <p:cTn id="36" presetID="1" presetClass="exit" presetSubtype="0" fill="hold" nodeType="withEffect">
                                  <p:stCondLst>
                                    <p:cond delay="0"/>
                                  </p:stCondLst>
                                  <p:childTnLst>
                                    <p:set>
                                      <p:cBhvr>
                                        <p:cTn id="37" dur="1" fill="hold">
                                          <p:stCondLst>
                                            <p:cond delay="0"/>
                                          </p:stCondLst>
                                        </p:cTn>
                                        <p:tgtEl>
                                          <p:spTgt spid="10"/>
                                        </p:tgtEl>
                                        <p:attrNameLst>
                                          <p:attrName>style.visibility</p:attrName>
                                        </p:attrNameLst>
                                      </p:cBhvr>
                                      <p:to>
                                        <p:strVal val="hidden"/>
                                      </p:to>
                                    </p:set>
                                  </p:childTnLst>
                                </p:cTn>
                              </p:par>
                              <p:par>
                                <p:cTn id="38" presetID="1" presetClass="exit" presetSubtype="0" fill="hold" grpId="1" nodeType="withEffect">
                                  <p:stCondLst>
                                    <p:cond delay="0"/>
                                  </p:stCondLst>
                                  <p:childTnLst>
                                    <p:set>
                                      <p:cBhvr>
                                        <p:cTn id="39" dur="1" fill="hold">
                                          <p:stCondLst>
                                            <p:cond delay="0"/>
                                          </p:stCondLst>
                                        </p:cTn>
                                        <p:tgtEl>
                                          <p:spTgt spid="15"/>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7"/>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4"/>
                                        </p:tgtEl>
                                        <p:attrNameLst>
                                          <p:attrName>style.visibility</p:attrName>
                                        </p:attrNameLst>
                                      </p:cBhvr>
                                      <p:to>
                                        <p:strVal val="visible"/>
                                      </p:to>
                                    </p:set>
                                  </p:childTnLst>
                                </p:cTn>
                              </p:par>
                              <p:par>
                                <p:cTn id="46" presetID="1" presetClass="exit" presetSubtype="0" fill="hold" nodeType="withEffect">
                                  <p:stCondLst>
                                    <p:cond delay="0"/>
                                  </p:stCondLst>
                                  <p:childTnLst>
                                    <p:set>
                                      <p:cBhvr>
                                        <p:cTn id="47" dur="1" fill="hold">
                                          <p:stCondLst>
                                            <p:cond delay="0"/>
                                          </p:stCondLst>
                                        </p:cTn>
                                        <p:tgtEl>
                                          <p:spTgt spid="12"/>
                                        </p:tgtEl>
                                        <p:attrNameLst>
                                          <p:attrName>style.visibility</p:attrName>
                                        </p:attrNameLst>
                                      </p:cBhvr>
                                      <p:to>
                                        <p:strVal val="hidden"/>
                                      </p:to>
                                    </p:set>
                                  </p:childTnLst>
                                </p:cTn>
                              </p:par>
                              <p:par>
                                <p:cTn id="48" presetID="1" presetClass="exit" presetSubtype="0" fill="hold" grpId="1" nodeType="withEffect">
                                  <p:stCondLst>
                                    <p:cond delay="0"/>
                                  </p:stCondLst>
                                  <p:childTnLst>
                                    <p:set>
                                      <p:cBhvr>
                                        <p:cTn id="49"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p:bldP spid="13" grpId="1"/>
      <p:bldP spid="14" grpId="0"/>
      <p:bldP spid="14" grpId="1"/>
      <p:bldP spid="15" grpId="0"/>
      <p:bldP spid="15" grpId="1"/>
      <p:bldP spid="16" grpId="0"/>
      <p:bldP spid="16" grpId="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404DFFA5-D377-5C8E-8CF3-DCAAD3F77B93}"/>
              </a:ext>
            </a:extLst>
          </p:cNvPr>
          <p:cNvSpPr>
            <a:spLocks noGrp="1"/>
          </p:cNvSpPr>
          <p:nvPr>
            <p:ph type="ctrTitle"/>
          </p:nvPr>
        </p:nvSpPr>
        <p:spPr>
          <a:xfrm>
            <a:off x="559219" y="1115844"/>
            <a:ext cx="7680960" cy="4631911"/>
          </a:xfrm>
        </p:spPr>
        <p:txBody>
          <a:bodyPr anchor="b">
            <a:normAutofit/>
          </a:bodyPr>
          <a:lstStyle/>
          <a:p>
            <a:r>
              <a:rPr lang="en-GB" sz="6500"/>
              <a:t>Features and Specifications</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57374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DE39F6-CB0D-5CD1-E660-EF384B06E7CA}"/>
              </a:ext>
            </a:extLst>
          </p:cNvPr>
          <p:cNvSpPr>
            <a:spLocks noGrp="1"/>
          </p:cNvSpPr>
          <p:nvPr>
            <p:ph type="title"/>
          </p:nvPr>
        </p:nvSpPr>
        <p:spPr>
          <a:xfrm>
            <a:off x="640080" y="914400"/>
            <a:ext cx="6291472" cy="1097280"/>
          </a:xfrm>
        </p:spPr>
        <p:txBody>
          <a:bodyPr vert="horz" lIns="91440" tIns="45720" rIns="91440" bIns="45720" rtlCol="0" anchor="t">
            <a:normAutofit/>
          </a:bodyPr>
          <a:lstStyle/>
          <a:p>
            <a:r>
              <a:rPr lang="en-US"/>
              <a:t>Hardware Components</a:t>
            </a:r>
          </a:p>
        </p:txBody>
      </p:sp>
      <p:sp>
        <p:nvSpPr>
          <p:cNvPr id="4" name="Content Placeholder 3">
            <a:extLst>
              <a:ext uri="{FF2B5EF4-FFF2-40B4-BE49-F238E27FC236}">
                <a16:creationId xmlns:a16="http://schemas.microsoft.com/office/drawing/2014/main" id="{B69A523C-41B7-5B0B-BBDA-187D7E8B4F1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80" y="2176036"/>
            <a:ext cx="6291472" cy="4123944"/>
          </a:xfrm>
        </p:spPr>
        <p:txBody>
          <a:bodyPr>
            <a:normAutofit fontScale="92500" lnSpcReduction="10000"/>
          </a:bodyPr>
          <a:lstStyle/>
          <a:p>
            <a:pPr marL="0" indent="0">
              <a:spcBef>
                <a:spcPts val="2500"/>
              </a:spcBef>
              <a:buNone/>
            </a:pPr>
            <a:r>
              <a:rPr lang="en-GB" sz="1800" b="1" dirty="0"/>
              <a:t>Key Hardware Components</a:t>
            </a:r>
          </a:p>
          <a:p>
            <a:pPr marL="0" lvl="1" indent="0">
              <a:buNone/>
            </a:pPr>
            <a:r>
              <a:rPr lang="en-GB" dirty="0"/>
              <a:t>Raspberry Pi boards feature essential hardware components like CPU and RAM, crucial for various projects. The Pi 5 has up to 16GB RAM and a 2.4GHz Processor, </a:t>
            </a:r>
          </a:p>
          <a:p>
            <a:pPr marL="0" indent="0">
              <a:spcBef>
                <a:spcPts val="2500"/>
              </a:spcBef>
              <a:buNone/>
            </a:pPr>
            <a:r>
              <a:rPr lang="en-GB" sz="1800" b="1" dirty="0"/>
              <a:t>USB Ports and HDMI Output</a:t>
            </a:r>
          </a:p>
          <a:p>
            <a:pPr marL="0" lvl="1" indent="0">
              <a:buNone/>
            </a:pPr>
            <a:r>
              <a:rPr lang="en-GB" dirty="0"/>
              <a:t>The inclusion of USB ports and HDMI output allows for easy connectivity to peripherals and displays.  </a:t>
            </a:r>
            <a:br>
              <a:rPr lang="en-GB" dirty="0"/>
            </a:br>
            <a:r>
              <a:rPr lang="en-GB" dirty="0"/>
              <a:t>Many Raspberry </a:t>
            </a:r>
            <a:r>
              <a:rPr lang="en-GB" dirty="0" err="1"/>
              <a:t>Pis</a:t>
            </a:r>
            <a:r>
              <a:rPr lang="en-GB" dirty="0"/>
              <a:t> are run “headless”.</a:t>
            </a:r>
          </a:p>
          <a:p>
            <a:pPr marL="0" indent="0">
              <a:spcBef>
                <a:spcPts val="2500"/>
              </a:spcBef>
              <a:buNone/>
            </a:pPr>
            <a:r>
              <a:rPr lang="en-GB" sz="1800" b="1" dirty="0"/>
              <a:t>GPIO Pins for Projects</a:t>
            </a:r>
          </a:p>
          <a:p>
            <a:pPr marL="0" lvl="1" indent="0">
              <a:buNone/>
            </a:pPr>
            <a:r>
              <a:rPr lang="en-GB" dirty="0"/>
              <a:t>GPIO pins on Raspberry Pi enable users to connect various sensors and components for hands-on projects.</a:t>
            </a:r>
          </a:p>
        </p:txBody>
      </p:sp>
      <p:pic>
        <p:nvPicPr>
          <p:cNvPr id="5" name="Content Placeholder 4" descr="In the near future, smart phones and tablet terminals are held in the hands of artificial intelligence robots. All information is available by cloud computing,&#10;Shopping, telemedicine, education, telecommuting, everything is automated. At the same time the monitoring system will be strengthened for safety.">
            <a:extLst>
              <a:ext uri="{FF2B5EF4-FFF2-40B4-BE49-F238E27FC236}">
                <a16:creationId xmlns:a16="http://schemas.microsoft.com/office/drawing/2014/main" id="{63AF3547-B50E-4975-8EF1-C2B11597C217}"/>
              </a:ext>
            </a:extLst>
          </p:cNvPr>
          <p:cNvPicPr>
            <a:picLocks noGrp="1" noChangeAspect="1"/>
          </p:cNvPicPr>
          <p:nvPr>
            <p:ph sz="half" idx="1"/>
          </p:nvPr>
        </p:nvPicPr>
        <p:blipFill>
          <a:blip r:embed="rId3"/>
          <a:srcRect l="22884" r="22110"/>
          <a:stretch/>
        </p:blipFill>
        <p:spPr>
          <a:xfrm>
            <a:off x="7776429" y="914400"/>
            <a:ext cx="4414591" cy="5357106"/>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774468" y="6271515"/>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19094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7FFCED-54DD-8C61-74B2-A87170D00A51}"/>
              </a:ext>
            </a:extLst>
          </p:cNvPr>
          <p:cNvSpPr>
            <a:spLocks noGrp="1"/>
          </p:cNvSpPr>
          <p:nvPr>
            <p:ph type="title"/>
          </p:nvPr>
        </p:nvSpPr>
        <p:spPr>
          <a:xfrm>
            <a:off x="7269904" y="914400"/>
            <a:ext cx="4261104" cy="1097280"/>
          </a:xfrm>
        </p:spPr>
        <p:txBody>
          <a:bodyPr vert="horz" lIns="91440" tIns="45720" rIns="91440" bIns="45720" rtlCol="0" anchor="t">
            <a:normAutofit/>
          </a:bodyPr>
          <a:lstStyle/>
          <a:p>
            <a:pPr>
              <a:lnSpc>
                <a:spcPct val="90000"/>
              </a:lnSpc>
            </a:pPr>
            <a:r>
              <a:rPr lang="en-US" sz="3600"/>
              <a:t>Operating Systems and Software</a:t>
            </a:r>
          </a:p>
        </p:txBody>
      </p:sp>
      <p:pic>
        <p:nvPicPr>
          <p:cNvPr id="5" name="Content Placeholder 4" descr="Vertical rows on pink background, one isolated horizontal on blue background">
            <a:extLst>
              <a:ext uri="{FF2B5EF4-FFF2-40B4-BE49-F238E27FC236}">
                <a16:creationId xmlns:a16="http://schemas.microsoft.com/office/drawing/2014/main" id="{D4B11B4E-0D3C-4B09-AE11-C126297DC7A7}"/>
              </a:ext>
            </a:extLst>
          </p:cNvPr>
          <p:cNvPicPr>
            <a:picLocks noGrp="1" noChangeAspect="1"/>
          </p:cNvPicPr>
          <p:nvPr>
            <p:ph sz="half" idx="1"/>
          </p:nvPr>
        </p:nvPicPr>
        <p:blipFill>
          <a:blip r:embed="rId3"/>
          <a:srcRect l="4194" r="12802" b="2"/>
          <a:stretch/>
        </p:blipFill>
        <p:spPr>
          <a:xfrm>
            <a:off x="-1" y="914399"/>
            <a:ext cx="6657255"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665683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9ECA011D-D340-AC63-5439-0957BEC67C9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269905" y="2176036"/>
            <a:ext cx="4261104" cy="4121887"/>
          </a:xfrm>
        </p:spPr>
        <p:txBody>
          <a:bodyPr>
            <a:normAutofit/>
          </a:bodyPr>
          <a:lstStyle/>
          <a:p>
            <a:pPr marL="0" indent="0">
              <a:spcBef>
                <a:spcPts val="2500"/>
              </a:spcBef>
              <a:buNone/>
            </a:pPr>
            <a:r>
              <a:rPr lang="en-GB" sz="1800" b="1" dirty="0"/>
              <a:t>Supported Operating Systems</a:t>
            </a:r>
          </a:p>
          <a:p>
            <a:pPr marL="0" lvl="1" indent="0">
              <a:buNone/>
            </a:pPr>
            <a:r>
              <a:rPr lang="en-GB" dirty="0"/>
              <a:t>Raspberry Pi doesn’t run “Windows” it does support other operating systems like Raspbian, Ubuntu, and Windows IoT, </a:t>
            </a:r>
          </a:p>
          <a:p>
            <a:pPr marL="0" indent="0">
              <a:spcBef>
                <a:spcPts val="2500"/>
              </a:spcBef>
              <a:buNone/>
            </a:pPr>
            <a:r>
              <a:rPr lang="en-GB" sz="1800" b="1" dirty="0"/>
              <a:t>Project Flexibility</a:t>
            </a:r>
          </a:p>
          <a:p>
            <a:pPr marL="0" lvl="1" indent="0">
              <a:buNone/>
            </a:pPr>
            <a:r>
              <a:rPr lang="en-GB" dirty="0"/>
              <a:t>The flexibility of choosing an OS allows users to select a system that best fits their specific project requirements.</a:t>
            </a:r>
          </a:p>
        </p:txBody>
      </p:sp>
    </p:spTree>
    <p:extLst>
      <p:ext uri="{BB962C8B-B14F-4D97-AF65-F5344CB8AC3E}">
        <p14:creationId xmlns:p14="http://schemas.microsoft.com/office/powerpoint/2010/main" val="7705330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D97423-7C1E-292D-CA79-320E4BBB1A3B}"/>
              </a:ext>
            </a:extLst>
          </p:cNvPr>
          <p:cNvSpPr>
            <a:spLocks noGrp="1"/>
          </p:cNvSpPr>
          <p:nvPr>
            <p:ph type="title"/>
          </p:nvPr>
        </p:nvSpPr>
        <p:spPr>
          <a:xfrm>
            <a:off x="640079" y="914400"/>
            <a:ext cx="4261104" cy="1097280"/>
          </a:xfrm>
        </p:spPr>
        <p:txBody>
          <a:bodyPr vert="horz" lIns="91440" tIns="45720" rIns="91440" bIns="45720" rtlCol="0" anchor="t">
            <a:normAutofit/>
          </a:bodyPr>
          <a:lstStyle/>
          <a:p>
            <a:pPr>
              <a:lnSpc>
                <a:spcPct val="90000"/>
              </a:lnSpc>
            </a:pPr>
            <a:r>
              <a:rPr lang="en-US" sz="3600"/>
              <a:t>Connectivity and Peripherals</a:t>
            </a:r>
          </a:p>
        </p:txBody>
      </p:sp>
      <p:sp>
        <p:nvSpPr>
          <p:cNvPr id="4" name="Content Placeholder 3">
            <a:extLst>
              <a:ext uri="{FF2B5EF4-FFF2-40B4-BE49-F238E27FC236}">
                <a16:creationId xmlns:a16="http://schemas.microsoft.com/office/drawing/2014/main" id="{0C407D01-ED53-C6B0-B9CD-AF23D27EDE4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79" y="2176036"/>
            <a:ext cx="4261104" cy="4121887"/>
          </a:xfrm>
        </p:spPr>
        <p:txBody>
          <a:bodyPr>
            <a:normAutofit/>
          </a:bodyPr>
          <a:lstStyle/>
          <a:p>
            <a:pPr marL="0" indent="0">
              <a:spcBef>
                <a:spcPts val="2500"/>
              </a:spcBef>
              <a:buNone/>
            </a:pPr>
            <a:r>
              <a:rPr lang="en-GB" sz="1800" b="1" dirty="0"/>
              <a:t>Diverse Connectivity Options</a:t>
            </a:r>
          </a:p>
          <a:p>
            <a:pPr marL="0" lvl="1" indent="0">
              <a:buNone/>
            </a:pPr>
            <a:r>
              <a:rPr lang="en-GB" dirty="0"/>
              <a:t>Raspberry Pi offers multiple connectivity options including Wi-Fi, Bluetooth, USB, and Ethernet for versatile networking.</a:t>
            </a:r>
          </a:p>
          <a:p>
            <a:pPr marL="0" indent="0">
              <a:spcBef>
                <a:spcPts val="2500"/>
              </a:spcBef>
              <a:buNone/>
            </a:pPr>
            <a:r>
              <a:rPr lang="en-GB" sz="1800" b="1" dirty="0"/>
              <a:t>Peripheral Compatibility</a:t>
            </a:r>
          </a:p>
          <a:p>
            <a:pPr marL="0" lvl="1" indent="0">
              <a:buNone/>
            </a:pPr>
            <a:r>
              <a:rPr lang="en-GB" dirty="0"/>
              <a:t>Users can easily connect a variety of peripherals such as cameras, sensors, and displays to enhance functionality.</a:t>
            </a:r>
          </a:p>
        </p:txBody>
      </p:sp>
      <p:pic>
        <p:nvPicPr>
          <p:cNvPr id="5" name="Content Placeholder 4" descr="Cloud computing application theory.">
            <a:extLst>
              <a:ext uri="{FF2B5EF4-FFF2-40B4-BE49-F238E27FC236}">
                <a16:creationId xmlns:a16="http://schemas.microsoft.com/office/drawing/2014/main" id="{105FEFF0-360F-4DA8-BEED-C8E63A32E52D}"/>
              </a:ext>
            </a:extLst>
          </p:cNvPr>
          <p:cNvPicPr>
            <a:picLocks noGrp="1" noChangeAspect="1"/>
          </p:cNvPicPr>
          <p:nvPr>
            <p:ph sz="half" idx="1"/>
          </p:nvPr>
        </p:nvPicPr>
        <p:blipFill>
          <a:blip r:embed="rId3"/>
          <a:srcRect l="18695" r="2" b="2"/>
          <a:stretch/>
        </p:blipFill>
        <p:spPr>
          <a:xfrm>
            <a:off x="5671128" y="914399"/>
            <a:ext cx="6520872" cy="5353521"/>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672328" y="6267921"/>
            <a:ext cx="6519672" cy="2"/>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42956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B89C982C-53A7-DF23-4754-04B2B77A8476}"/>
              </a:ext>
            </a:extLst>
          </p:cNvPr>
          <p:cNvSpPr>
            <a:spLocks noGrp="1"/>
          </p:cNvSpPr>
          <p:nvPr>
            <p:ph type="ctrTitle"/>
          </p:nvPr>
        </p:nvSpPr>
        <p:spPr>
          <a:xfrm>
            <a:off x="559219" y="1115844"/>
            <a:ext cx="7680960" cy="4631911"/>
          </a:xfrm>
        </p:spPr>
        <p:txBody>
          <a:bodyPr anchor="b">
            <a:normAutofit/>
          </a:bodyPr>
          <a:lstStyle/>
          <a:p>
            <a:r>
              <a:rPr lang="en-GB" sz="6500"/>
              <a:t>Educational and Creative Uses</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5655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213E24-A722-277D-EDDA-BE6FA3437C89}"/>
              </a:ext>
            </a:extLst>
          </p:cNvPr>
          <p:cNvSpPr>
            <a:spLocks noGrp="1"/>
          </p:cNvSpPr>
          <p:nvPr>
            <p:ph type="title"/>
          </p:nvPr>
        </p:nvSpPr>
        <p:spPr>
          <a:xfrm>
            <a:off x="640080" y="914400"/>
            <a:ext cx="6291472" cy="1097280"/>
          </a:xfrm>
        </p:spPr>
        <p:txBody>
          <a:bodyPr vert="horz" lIns="91440" tIns="45720" rIns="91440" bIns="45720" rtlCol="0" anchor="t">
            <a:normAutofit/>
          </a:bodyPr>
          <a:lstStyle/>
          <a:p>
            <a:pPr>
              <a:lnSpc>
                <a:spcPct val="90000"/>
              </a:lnSpc>
            </a:pPr>
            <a:r>
              <a:rPr lang="en-US" sz="3400"/>
              <a:t>Promoting Computer Science Education</a:t>
            </a:r>
          </a:p>
        </p:txBody>
      </p:sp>
      <p:sp>
        <p:nvSpPr>
          <p:cNvPr id="4" name="Content Placeholder 3">
            <a:extLst>
              <a:ext uri="{FF2B5EF4-FFF2-40B4-BE49-F238E27FC236}">
                <a16:creationId xmlns:a16="http://schemas.microsoft.com/office/drawing/2014/main" id="{2D74A156-DD2B-500C-EDEB-F89AFB5A2A20}"/>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80" y="2176036"/>
            <a:ext cx="6291472" cy="4123944"/>
          </a:xfrm>
        </p:spPr>
        <p:txBody>
          <a:bodyPr>
            <a:noAutofit/>
          </a:bodyPr>
          <a:lstStyle/>
          <a:p>
            <a:pPr marL="0" indent="0">
              <a:spcBef>
                <a:spcPts val="2500"/>
              </a:spcBef>
              <a:buNone/>
            </a:pPr>
            <a:r>
              <a:rPr lang="en-GB" sz="1800" b="1" dirty="0"/>
              <a:t>Interactive Learning</a:t>
            </a:r>
          </a:p>
          <a:p>
            <a:pPr marL="0" lvl="1" indent="0">
              <a:buNone/>
            </a:pPr>
            <a:r>
              <a:rPr lang="en-GB" dirty="0"/>
              <a:t>Raspberry Pi enables hands-on learning experiences that engage students in computer science concepts and programming.</a:t>
            </a:r>
          </a:p>
          <a:p>
            <a:pPr marL="0" indent="0">
              <a:spcBef>
                <a:spcPts val="2500"/>
              </a:spcBef>
              <a:buNone/>
            </a:pPr>
            <a:r>
              <a:rPr lang="en-GB" sz="1800" b="1" dirty="0"/>
              <a:t>Fostering Curiosity</a:t>
            </a:r>
          </a:p>
          <a:p>
            <a:pPr marL="0" lvl="1" indent="0">
              <a:buNone/>
            </a:pPr>
            <a:r>
              <a:rPr lang="en-GB" dirty="0"/>
              <a:t>Using Raspberry Pi sparks curiosity in students, encouraging them to explore programming and technology creatively.</a:t>
            </a:r>
          </a:p>
          <a:p>
            <a:pPr marL="0" indent="0">
              <a:spcBef>
                <a:spcPts val="2500"/>
              </a:spcBef>
              <a:buNone/>
            </a:pPr>
            <a:r>
              <a:rPr lang="en-GB" sz="1800" b="1" dirty="0"/>
              <a:t>Building Innovation Skills</a:t>
            </a:r>
          </a:p>
          <a:p>
            <a:pPr marL="0" lvl="1" indent="0">
              <a:buNone/>
            </a:pPr>
            <a:r>
              <a:rPr lang="en-GB" dirty="0"/>
              <a:t>Raspberry Pi helps develop innovation skills, equipping students with the tools needed for future tech challenges.</a:t>
            </a:r>
          </a:p>
        </p:txBody>
      </p:sp>
      <p:pic>
        <p:nvPicPr>
          <p:cNvPr id="5" name="Content Placeholder 4" descr="Caucasian young people working on computers in programming school.">
            <a:extLst>
              <a:ext uri="{FF2B5EF4-FFF2-40B4-BE49-F238E27FC236}">
                <a16:creationId xmlns:a16="http://schemas.microsoft.com/office/drawing/2014/main" id="{88AC8E5B-6CDD-494B-A7BE-98DCBC3F1640}"/>
              </a:ext>
            </a:extLst>
          </p:cNvPr>
          <p:cNvPicPr>
            <a:picLocks noGrp="1" noChangeAspect="1"/>
          </p:cNvPicPr>
          <p:nvPr>
            <p:ph sz="half" idx="1"/>
          </p:nvPr>
        </p:nvPicPr>
        <p:blipFill>
          <a:blip r:embed="rId3"/>
          <a:srcRect l="27841" r="17152"/>
          <a:stretch/>
        </p:blipFill>
        <p:spPr>
          <a:xfrm>
            <a:off x="7776429" y="914400"/>
            <a:ext cx="4414591" cy="5357106"/>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774468" y="6271515"/>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56949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8FCE029E-5073-4498-8104-8427AA987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EB168A21-D867-712E-061E-179996A63402}"/>
              </a:ext>
            </a:extLst>
          </p:cNvPr>
          <p:cNvSpPr>
            <a:spLocks noGrp="1"/>
          </p:cNvSpPr>
          <p:nvPr>
            <p:ph type="title"/>
          </p:nvPr>
        </p:nvSpPr>
        <p:spPr>
          <a:xfrm>
            <a:off x="640080" y="914401"/>
            <a:ext cx="4306824" cy="1477817"/>
          </a:xfrm>
        </p:spPr>
        <p:txBody>
          <a:bodyPr vert="horz" lIns="91440" tIns="45720" rIns="91440" bIns="45720" rtlCol="0" anchor="t">
            <a:normAutofit/>
          </a:bodyPr>
          <a:lstStyle/>
          <a:p>
            <a:r>
              <a:rPr lang="en-US"/>
              <a:t>DIY Electronics Projects</a:t>
            </a:r>
          </a:p>
        </p:txBody>
      </p:sp>
      <p:pic>
        <p:nvPicPr>
          <p:cNvPr id="5" name="Content Placeholder 4" descr="Red toy robot with pinchers">
            <a:extLst>
              <a:ext uri="{FF2B5EF4-FFF2-40B4-BE49-F238E27FC236}">
                <a16:creationId xmlns:a16="http://schemas.microsoft.com/office/drawing/2014/main" id="{03B614BB-DE82-4E60-9076-68B262C2CDC1}"/>
              </a:ext>
            </a:extLst>
          </p:cNvPr>
          <p:cNvPicPr>
            <a:picLocks noGrp="1" noChangeAspect="1"/>
          </p:cNvPicPr>
          <p:nvPr>
            <p:ph sz="half" idx="1"/>
          </p:nvPr>
        </p:nvPicPr>
        <p:blipFill>
          <a:blip r:embed="rId3"/>
          <a:srcRect l="1782" r="3" b="3"/>
          <a:stretch/>
        </p:blipFill>
        <p:spPr>
          <a:xfrm>
            <a:off x="1" y="2613892"/>
            <a:ext cx="4946906" cy="3689359"/>
          </a:xfrm>
          <a:prstGeom prst="rect">
            <a:avLst/>
          </a:prstGeom>
        </p:spPr>
      </p:pic>
      <p:cxnSp>
        <p:nvCxnSpPr>
          <p:cNvPr id="14" name="Straight Connector 13">
            <a:extLst>
              <a:ext uri="{FF2B5EF4-FFF2-40B4-BE49-F238E27FC236}">
                <a16:creationId xmlns:a16="http://schemas.microsoft.com/office/drawing/2014/main" id="{BEFF515C-2521-4964-9DAC-2BFB8EC86A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74446"/>
            <a:ext cx="4946904"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616FEA4F-908D-5491-D910-76CB7A7CD0A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23164" y="637309"/>
            <a:ext cx="6307845" cy="5665942"/>
          </a:xfrm>
        </p:spPr>
        <p:txBody>
          <a:bodyPr>
            <a:noAutofit/>
          </a:bodyPr>
          <a:lstStyle/>
          <a:p>
            <a:pPr marL="0" indent="0">
              <a:spcBef>
                <a:spcPts val="2500"/>
              </a:spcBef>
              <a:buNone/>
            </a:pPr>
            <a:r>
              <a:rPr lang="en-GB" sz="1800" b="1" dirty="0"/>
              <a:t>Raspberry Pi Usage</a:t>
            </a:r>
          </a:p>
          <a:p>
            <a:pPr marL="0" lvl="1" indent="0">
              <a:buNone/>
            </a:pPr>
            <a:r>
              <a:rPr lang="en-GB" dirty="0"/>
              <a:t>Raspberry Pi serves as a versatile platform for various DIY electronics projects, fostering innovation and creativity.</a:t>
            </a:r>
          </a:p>
          <a:p>
            <a:pPr marL="0" indent="0">
              <a:spcBef>
                <a:spcPts val="2500"/>
              </a:spcBef>
              <a:buNone/>
            </a:pPr>
            <a:r>
              <a:rPr lang="en-GB" sz="1800" b="1" dirty="0"/>
              <a:t>Building Robots</a:t>
            </a:r>
          </a:p>
          <a:p>
            <a:pPr marL="0" lvl="1" indent="0">
              <a:buNone/>
            </a:pPr>
            <a:r>
              <a:rPr lang="en-GB" dirty="0"/>
              <a:t>Enthusiasts use Raspberry Pi to create robots, enhancing their programming and engineering skills through hands-on projects.</a:t>
            </a:r>
          </a:p>
          <a:p>
            <a:pPr marL="0" indent="0">
              <a:spcBef>
                <a:spcPts val="2500"/>
              </a:spcBef>
              <a:buNone/>
            </a:pPr>
            <a:r>
              <a:rPr lang="en-GB" sz="1800" b="1" dirty="0"/>
              <a:t>Weather Stations</a:t>
            </a:r>
          </a:p>
          <a:p>
            <a:pPr marL="0" lvl="1" indent="0">
              <a:buNone/>
            </a:pPr>
            <a:r>
              <a:rPr lang="en-GB" dirty="0"/>
              <a:t>DIY weather stations built with Raspberry Pi provide real-time data collection and analysis for weather enthusiasts.</a:t>
            </a:r>
          </a:p>
          <a:p>
            <a:pPr marL="0" indent="0">
              <a:spcBef>
                <a:spcPts val="2500"/>
              </a:spcBef>
              <a:buNone/>
            </a:pPr>
            <a:r>
              <a:rPr lang="en-GB" sz="1800" b="1" dirty="0"/>
              <a:t>Home Automation</a:t>
            </a:r>
          </a:p>
          <a:p>
            <a:pPr marL="0" lvl="1" indent="0">
              <a:buNone/>
            </a:pPr>
            <a:r>
              <a:rPr lang="en-GB" dirty="0"/>
              <a:t>Using Raspberry Pi, enthusiasts can automate home systems, enhancing efficiency and convenience in daily life.</a:t>
            </a:r>
          </a:p>
        </p:txBody>
      </p:sp>
    </p:spTree>
    <p:extLst>
      <p:ext uri="{BB962C8B-B14F-4D97-AF65-F5344CB8AC3E}">
        <p14:creationId xmlns:p14="http://schemas.microsoft.com/office/powerpoint/2010/main" val="23827214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561701-9394-894D-494F-F68D73ED6672}"/>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Creative Applications in Art and Design</a:t>
            </a:r>
          </a:p>
        </p:txBody>
      </p:sp>
      <p:pic>
        <p:nvPicPr>
          <p:cNvPr id="5" name="Content Placeholder 4" descr="Woman and digital security points. This is entirely 3D generated image.">
            <a:extLst>
              <a:ext uri="{FF2B5EF4-FFF2-40B4-BE49-F238E27FC236}">
                <a16:creationId xmlns:a16="http://schemas.microsoft.com/office/drawing/2014/main" id="{A47FE867-FC3B-4CAF-B8FB-3C3A4B5DCA58}"/>
              </a:ext>
            </a:extLst>
          </p:cNvPr>
          <p:cNvPicPr>
            <a:picLocks noGrp="1" noChangeAspect="1"/>
          </p:cNvPicPr>
          <p:nvPr>
            <p:ph sz="half" idx="1"/>
          </p:nvPr>
        </p:nvPicPr>
        <p:blipFill>
          <a:blip r:embed="rId3"/>
          <a:srcRect l="30787" r="14147"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65680EEE-3F6F-1990-EDA0-5E5F2AF16EE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en-GB" sz="1800" b="1" dirty="0"/>
              <a:t>Interactive Installations</a:t>
            </a:r>
          </a:p>
          <a:p>
            <a:pPr marL="0" lvl="1" indent="0">
              <a:buNone/>
            </a:pPr>
            <a:r>
              <a:rPr lang="en-GB" dirty="0"/>
              <a:t>Artists create engaging interactive installations using Raspberry Pi, enhancing viewer participation and experience.</a:t>
            </a:r>
          </a:p>
          <a:p>
            <a:pPr marL="0" indent="0">
              <a:spcBef>
                <a:spcPts val="2500"/>
              </a:spcBef>
              <a:buNone/>
            </a:pPr>
            <a:r>
              <a:rPr lang="en-GB" sz="1800" b="1" dirty="0"/>
              <a:t>Digital Art Creation</a:t>
            </a:r>
          </a:p>
          <a:p>
            <a:pPr marL="0" lvl="1" indent="0">
              <a:buNone/>
            </a:pPr>
            <a:r>
              <a:rPr lang="en-GB" dirty="0"/>
              <a:t>Raspberry Pi facilitates the creation of innovative digital art, allowing artists to explore new mediums and techniques.</a:t>
            </a:r>
          </a:p>
          <a:p>
            <a:pPr marL="0" indent="0">
              <a:spcBef>
                <a:spcPts val="2500"/>
              </a:spcBef>
              <a:buNone/>
            </a:pPr>
            <a:r>
              <a:rPr lang="en-GB" sz="1800" b="1" dirty="0"/>
              <a:t>Innovative Design Projects</a:t>
            </a:r>
          </a:p>
          <a:p>
            <a:pPr marL="0" lvl="1" indent="0">
              <a:buNone/>
            </a:pPr>
            <a:r>
              <a:rPr lang="en-GB" dirty="0"/>
              <a:t>Designers leverage Raspberry Pi for innovative projects, merging technology with artistic vision for unique outcomes.</a:t>
            </a:r>
          </a:p>
        </p:txBody>
      </p:sp>
    </p:spTree>
    <p:extLst>
      <p:ext uri="{BB962C8B-B14F-4D97-AF65-F5344CB8AC3E}">
        <p14:creationId xmlns:p14="http://schemas.microsoft.com/office/powerpoint/2010/main" val="9442571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30710333-227B-2350-3B67-D3B8280BD672}"/>
              </a:ext>
            </a:extLst>
          </p:cNvPr>
          <p:cNvSpPr>
            <a:spLocks noGrp="1"/>
          </p:cNvSpPr>
          <p:nvPr>
            <p:ph type="ctrTitle"/>
          </p:nvPr>
        </p:nvSpPr>
        <p:spPr>
          <a:xfrm>
            <a:off x="559219" y="1115844"/>
            <a:ext cx="7680960" cy="4631911"/>
          </a:xfrm>
        </p:spPr>
        <p:txBody>
          <a:bodyPr anchor="b">
            <a:normAutofit/>
          </a:bodyPr>
          <a:lstStyle/>
          <a:p>
            <a:r>
              <a:rPr lang="en-GB" sz="6500"/>
              <a:t>Practical Applications and Projects</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52754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6C23B2E-E8F4-EACE-92C6-CD7C3E5B2DE4}"/>
              </a:ext>
            </a:extLst>
          </p:cNvPr>
          <p:cNvSpPr>
            <a:spLocks noGrp="1"/>
          </p:cNvSpPr>
          <p:nvPr>
            <p:ph type="title"/>
          </p:nvPr>
        </p:nvSpPr>
        <p:spPr>
          <a:xfrm>
            <a:off x="5029200" y="914400"/>
            <a:ext cx="6501810" cy="1097280"/>
          </a:xfrm>
        </p:spPr>
        <p:txBody>
          <a:bodyPr vert="horz" lIns="91440" tIns="45720" rIns="91440" bIns="45720" rtlCol="0" anchor="t">
            <a:normAutofit/>
          </a:bodyPr>
          <a:lstStyle/>
          <a:p>
            <a:r>
              <a:rPr lang="en-US"/>
              <a:t>Home Automation</a:t>
            </a:r>
          </a:p>
        </p:txBody>
      </p:sp>
      <p:pic>
        <p:nvPicPr>
          <p:cNvPr id="5" name="Content Placeholder 4" descr="Cracked wired mouse caught in mouse trap. The room is a domestic room with red walls, a white baseboard and wood flooring. A male figure in a pair of  casual shoes  overlooking the catch.">
            <a:extLst>
              <a:ext uri="{FF2B5EF4-FFF2-40B4-BE49-F238E27FC236}">
                <a16:creationId xmlns:a16="http://schemas.microsoft.com/office/drawing/2014/main" id="{1B2FCDA0-59F7-4EAA-9E65-F36194240EED}"/>
              </a:ext>
            </a:extLst>
          </p:cNvPr>
          <p:cNvPicPr>
            <a:picLocks noGrp="1" noChangeAspect="1"/>
          </p:cNvPicPr>
          <p:nvPr>
            <p:ph sz="half" idx="1"/>
          </p:nvPr>
        </p:nvPicPr>
        <p:blipFill>
          <a:blip r:embed="rId3"/>
          <a:srcRect l="30732" r="14202"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BBA5B668-5246-6949-14C5-D62EAFCC7DC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Autofit/>
          </a:bodyPr>
          <a:lstStyle/>
          <a:p>
            <a:pPr marL="0" indent="0">
              <a:spcBef>
                <a:spcPts val="2500"/>
              </a:spcBef>
              <a:buNone/>
            </a:pPr>
            <a:r>
              <a:rPr lang="en-GB" sz="1800" b="1" dirty="0"/>
              <a:t>Central Hub Functionality</a:t>
            </a:r>
          </a:p>
          <a:p>
            <a:pPr marL="0" lvl="1" indent="0">
              <a:buNone/>
            </a:pPr>
            <a:r>
              <a:rPr lang="en-GB" dirty="0"/>
              <a:t>Raspberry Pi acts as a central hub, connecting various home automation devices for seamless control and integration.</a:t>
            </a:r>
          </a:p>
          <a:p>
            <a:pPr marL="0" indent="0">
              <a:spcBef>
                <a:spcPts val="2500"/>
              </a:spcBef>
              <a:buNone/>
            </a:pPr>
            <a:r>
              <a:rPr lang="en-GB" sz="1800" b="1" dirty="0"/>
              <a:t>Remote Control Features</a:t>
            </a:r>
          </a:p>
          <a:p>
            <a:pPr marL="0" lvl="1" indent="0">
              <a:buNone/>
            </a:pPr>
            <a:r>
              <a:rPr lang="en-GB" dirty="0"/>
              <a:t>Users can control lighting, appliances, and security systems remotely, enhancing convenience and security in their homes.</a:t>
            </a:r>
          </a:p>
          <a:p>
            <a:pPr marL="0" indent="0">
              <a:spcBef>
                <a:spcPts val="2500"/>
              </a:spcBef>
              <a:buNone/>
            </a:pPr>
            <a:r>
              <a:rPr lang="en-GB" sz="1800" b="1" dirty="0"/>
              <a:t>Simple Programming</a:t>
            </a:r>
          </a:p>
          <a:p>
            <a:pPr marL="0" lvl="1" indent="0">
              <a:buNone/>
            </a:pPr>
            <a:r>
              <a:rPr lang="en-GB" dirty="0"/>
              <a:t>Raspberry Pi allows for easy programming, making it accessible for users to customize and automate their home systems.</a:t>
            </a:r>
          </a:p>
        </p:txBody>
      </p:sp>
    </p:spTree>
    <p:extLst>
      <p:ext uri="{BB962C8B-B14F-4D97-AF65-F5344CB8AC3E}">
        <p14:creationId xmlns:p14="http://schemas.microsoft.com/office/powerpoint/2010/main" val="6845499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794E9A-EDA1-6BCB-1FAB-1AE995B5FBC0}"/>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Internet of Things (IoT) Projects</a:t>
            </a:r>
          </a:p>
        </p:txBody>
      </p:sp>
      <p:pic>
        <p:nvPicPr>
          <p:cNvPr id="5" name="Content Placeholder 4" descr="Close up shot of car mechanic hands in Car service repairing Vehicle computer and doing  chip tuning">
            <a:extLst>
              <a:ext uri="{FF2B5EF4-FFF2-40B4-BE49-F238E27FC236}">
                <a16:creationId xmlns:a16="http://schemas.microsoft.com/office/drawing/2014/main" id="{6D6E083B-183A-4ABC-A1A6-5CED4ED2E4AA}"/>
              </a:ext>
            </a:extLst>
          </p:cNvPr>
          <p:cNvPicPr>
            <a:picLocks noGrp="1" noChangeAspect="1"/>
          </p:cNvPicPr>
          <p:nvPr>
            <p:ph sz="half" idx="1"/>
          </p:nvPr>
        </p:nvPicPr>
        <p:blipFill>
          <a:blip r:embed="rId3"/>
          <a:srcRect l="19798" r="25136"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4A02F728-F0FB-E839-52AF-BE288014454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176036"/>
            <a:ext cx="6501810" cy="4121885"/>
          </a:xfrm>
        </p:spPr>
        <p:txBody>
          <a:bodyPr>
            <a:normAutofit/>
          </a:bodyPr>
          <a:lstStyle/>
          <a:p>
            <a:pPr marL="0" indent="0">
              <a:spcBef>
                <a:spcPts val="2500"/>
              </a:spcBef>
              <a:buNone/>
            </a:pPr>
            <a:r>
              <a:rPr lang="en-GB" sz="1800" b="1" dirty="0"/>
              <a:t>Connecting Devices</a:t>
            </a:r>
          </a:p>
          <a:p>
            <a:pPr marL="0" lvl="1" indent="0">
              <a:buNone/>
            </a:pPr>
            <a:r>
              <a:rPr lang="en-GB" dirty="0"/>
              <a:t>Utilizing Raspberry Pi, users can connect various devices to the internet, enhancing their functionality and accessibility.</a:t>
            </a:r>
          </a:p>
          <a:p>
            <a:pPr marL="0" indent="0">
              <a:spcBef>
                <a:spcPts val="2500"/>
              </a:spcBef>
              <a:buNone/>
            </a:pPr>
            <a:r>
              <a:rPr lang="en-GB" sz="1800" b="1" dirty="0"/>
              <a:t>Data Collection</a:t>
            </a:r>
          </a:p>
          <a:p>
            <a:pPr marL="0" lvl="1" indent="0">
              <a:buNone/>
            </a:pPr>
            <a:r>
              <a:rPr lang="en-GB" dirty="0"/>
              <a:t>Raspberry Pi allows users to collect and </a:t>
            </a:r>
            <a:r>
              <a:rPr lang="en-GB" dirty="0" err="1"/>
              <a:t>analyze</a:t>
            </a:r>
            <a:r>
              <a:rPr lang="en-GB" dirty="0"/>
              <a:t> data from connected devices to gain valuable insights.</a:t>
            </a:r>
          </a:p>
          <a:p>
            <a:pPr marL="0" indent="0">
              <a:spcBef>
                <a:spcPts val="2500"/>
              </a:spcBef>
              <a:buNone/>
            </a:pPr>
            <a:r>
              <a:rPr lang="en-GB" sz="1800" b="1" dirty="0"/>
              <a:t>Automating Processes</a:t>
            </a:r>
          </a:p>
          <a:p>
            <a:pPr marL="0" lvl="1" indent="0">
              <a:buNone/>
            </a:pPr>
            <a:r>
              <a:rPr lang="en-GB" dirty="0"/>
              <a:t>With IoT projects, users can automate various processes, improving efficiency in daily tasks using Raspberry Pi.</a:t>
            </a:r>
          </a:p>
        </p:txBody>
      </p:sp>
    </p:spTree>
    <p:extLst>
      <p:ext uri="{BB962C8B-B14F-4D97-AF65-F5344CB8AC3E}">
        <p14:creationId xmlns:p14="http://schemas.microsoft.com/office/powerpoint/2010/main" val="24759276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FB8F90-1BCD-97E7-CCEE-5785F883CC53}"/>
              </a:ext>
            </a:extLst>
          </p:cNvPr>
          <p:cNvSpPr>
            <a:spLocks noGrp="1"/>
          </p:cNvSpPr>
          <p:nvPr>
            <p:ph type="title"/>
          </p:nvPr>
        </p:nvSpPr>
        <p:spPr>
          <a:xfrm>
            <a:off x="640080" y="914400"/>
            <a:ext cx="6291472" cy="1097280"/>
          </a:xfrm>
        </p:spPr>
        <p:txBody>
          <a:bodyPr vert="horz" lIns="91440" tIns="45720" rIns="91440" bIns="45720" rtlCol="0" anchor="t">
            <a:normAutofit/>
          </a:bodyPr>
          <a:lstStyle/>
          <a:p>
            <a:pPr>
              <a:lnSpc>
                <a:spcPct val="90000"/>
              </a:lnSpc>
            </a:pPr>
            <a:r>
              <a:rPr lang="en-US" sz="3400"/>
              <a:t>Media Centers and Gaming Consoles</a:t>
            </a:r>
          </a:p>
        </p:txBody>
      </p:sp>
      <p:sp>
        <p:nvSpPr>
          <p:cNvPr id="4" name="Content Placeholder 3">
            <a:extLst>
              <a:ext uri="{FF2B5EF4-FFF2-40B4-BE49-F238E27FC236}">
                <a16:creationId xmlns:a16="http://schemas.microsoft.com/office/drawing/2014/main" id="{585D9861-D949-0F2B-5C64-8D5184B6EF3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80" y="2176036"/>
            <a:ext cx="6291472" cy="4123944"/>
          </a:xfrm>
        </p:spPr>
        <p:txBody>
          <a:bodyPr>
            <a:normAutofit/>
          </a:bodyPr>
          <a:lstStyle/>
          <a:p>
            <a:pPr marL="0" indent="0">
              <a:spcBef>
                <a:spcPts val="2500"/>
              </a:spcBef>
              <a:buNone/>
            </a:pPr>
            <a:r>
              <a:rPr lang="en-GB" sz="1800" b="1" dirty="0"/>
              <a:t>Versatile Raspberry Pi</a:t>
            </a:r>
          </a:p>
          <a:p>
            <a:pPr marL="0" lvl="1" indent="0">
              <a:buNone/>
            </a:pPr>
            <a:r>
              <a:rPr lang="en-GB" dirty="0"/>
              <a:t>The Raspberry Pi can easily be transformed into a media centre, allowing seamless streaming of content.</a:t>
            </a:r>
          </a:p>
          <a:p>
            <a:pPr marL="0" indent="0">
              <a:spcBef>
                <a:spcPts val="2500"/>
              </a:spcBef>
              <a:buNone/>
            </a:pPr>
            <a:r>
              <a:rPr lang="en-GB" sz="1800" b="1" dirty="0"/>
              <a:t>Classic Gaming Experience</a:t>
            </a:r>
          </a:p>
          <a:p>
            <a:pPr marL="0" lvl="1" indent="0">
              <a:buNone/>
            </a:pPr>
            <a:r>
              <a:rPr lang="en-GB" dirty="0"/>
              <a:t>Users can play classic games on the Raspberry Pi, making it a unique gaming console option.</a:t>
            </a:r>
          </a:p>
          <a:p>
            <a:pPr marL="0" indent="0">
              <a:spcBef>
                <a:spcPts val="2500"/>
              </a:spcBef>
              <a:buNone/>
            </a:pPr>
            <a:r>
              <a:rPr lang="en-GB" sz="1800" b="1" dirty="0"/>
              <a:t>Popular Among Enthusiasts</a:t>
            </a:r>
          </a:p>
          <a:p>
            <a:pPr marL="0" lvl="1" indent="0">
              <a:buNone/>
            </a:pPr>
            <a:r>
              <a:rPr lang="en-GB" dirty="0"/>
              <a:t>The versatility of Raspberry Pi as a gaming console and media centre makes it popular among tech enthusiasts.</a:t>
            </a:r>
          </a:p>
        </p:txBody>
      </p:sp>
      <p:pic>
        <p:nvPicPr>
          <p:cNvPr id="5" name="Content Placeholder 4" descr="Creating 80s synth wave music and visuals using an old computer, a mechanical keyboard and a professional CRT monitor.">
            <a:extLst>
              <a:ext uri="{FF2B5EF4-FFF2-40B4-BE49-F238E27FC236}">
                <a16:creationId xmlns:a16="http://schemas.microsoft.com/office/drawing/2014/main" id="{CBA451DE-6F00-498B-9496-51F55281D865}"/>
              </a:ext>
            </a:extLst>
          </p:cNvPr>
          <p:cNvPicPr>
            <a:picLocks noGrp="1" noChangeAspect="1"/>
          </p:cNvPicPr>
          <p:nvPr>
            <p:ph sz="half" idx="1"/>
          </p:nvPr>
        </p:nvPicPr>
        <p:blipFill>
          <a:blip r:embed="rId3"/>
          <a:srcRect l="33666" r="11328"/>
          <a:stretch/>
        </p:blipFill>
        <p:spPr>
          <a:xfrm>
            <a:off x="7776429" y="914400"/>
            <a:ext cx="4414591" cy="5357106"/>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774468" y="6271515"/>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54418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46B9231A-B34B-4A29-A6AC-532E1EE815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useBgFill="1">
        <p:nvSpPr>
          <p:cNvPr id="9" name="Rectangle 8">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75259F9A-8F1A-8DB1-B65F-A49CC1B371AB}"/>
              </a:ext>
            </a:extLst>
          </p:cNvPr>
          <p:cNvSpPr>
            <a:spLocks noGrp="1"/>
          </p:cNvSpPr>
          <p:nvPr>
            <p:ph type="ctrTitle"/>
          </p:nvPr>
        </p:nvSpPr>
        <p:spPr>
          <a:xfrm>
            <a:off x="559219" y="1115844"/>
            <a:ext cx="7680960" cy="4631911"/>
          </a:xfrm>
        </p:spPr>
        <p:txBody>
          <a:bodyPr anchor="b">
            <a:normAutofit/>
          </a:bodyPr>
          <a:lstStyle/>
          <a:p>
            <a:r>
              <a:rPr lang="en-GB" sz="6500"/>
              <a:t>Future Developments and Community Impact</a:t>
            </a:r>
          </a:p>
        </p:txBody>
      </p:sp>
      <p:cxnSp>
        <p:nvCxnSpPr>
          <p:cNvPr id="11" name="Straight Connector 10">
            <a:extLst>
              <a:ext uri="{FF2B5EF4-FFF2-40B4-BE49-F238E27FC236}">
                <a16:creationId xmlns:a16="http://schemas.microsoft.com/office/drawing/2014/main" id="{53C0BBAA-A5EC-5D5D-32E6-9F7EA60484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3131" y="6268313"/>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64515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6B1EFA-8A15-D8DD-3E4D-0CAAB5E437B3}"/>
              </a:ext>
            </a:extLst>
          </p:cNvPr>
          <p:cNvSpPr>
            <a:spLocks noGrp="1"/>
          </p:cNvSpPr>
          <p:nvPr>
            <p:ph type="title"/>
          </p:nvPr>
        </p:nvSpPr>
        <p:spPr>
          <a:xfrm>
            <a:off x="5029200" y="914400"/>
            <a:ext cx="6501810" cy="1097280"/>
          </a:xfrm>
        </p:spPr>
        <p:txBody>
          <a:bodyPr vert="horz" lIns="91440" tIns="45720" rIns="91440" bIns="45720" rtlCol="0" anchor="t">
            <a:normAutofit/>
          </a:bodyPr>
          <a:lstStyle/>
          <a:p>
            <a:pPr>
              <a:lnSpc>
                <a:spcPct val="90000"/>
              </a:lnSpc>
            </a:pPr>
            <a:r>
              <a:rPr lang="en-US" sz="3400"/>
              <a:t>Upcoming Models and Upgrades</a:t>
            </a:r>
          </a:p>
        </p:txBody>
      </p:sp>
      <p:pic>
        <p:nvPicPr>
          <p:cNvPr id="5" name="Content Placeholder 4" descr="A modern silver computer, keyboard and purple hard drive">
            <a:extLst>
              <a:ext uri="{FF2B5EF4-FFF2-40B4-BE49-F238E27FC236}">
                <a16:creationId xmlns:a16="http://schemas.microsoft.com/office/drawing/2014/main" id="{82C59DE2-FC3B-4E51-A34E-3C04E6B59B80}"/>
              </a:ext>
            </a:extLst>
          </p:cNvPr>
          <p:cNvPicPr>
            <a:picLocks noGrp="1" noChangeAspect="1"/>
          </p:cNvPicPr>
          <p:nvPr>
            <p:ph sz="half" idx="1"/>
          </p:nvPr>
        </p:nvPicPr>
        <p:blipFill>
          <a:blip r:embed="rId3"/>
          <a:srcRect l="27469" r="17465" b="2"/>
          <a:stretch/>
        </p:blipFill>
        <p:spPr>
          <a:xfrm>
            <a:off x="20" y="914399"/>
            <a:ext cx="4416532" cy="5353523"/>
          </a:xfrm>
          <a:prstGeom prst="rect">
            <a:avLst/>
          </a:prstGeom>
        </p:spPr>
      </p:pic>
      <p:cxnSp>
        <p:nvCxnSpPr>
          <p:cNvPr id="14" name="Straight Connector 13">
            <a:extLst>
              <a:ext uri="{FF2B5EF4-FFF2-40B4-BE49-F238E27FC236}">
                <a16:creationId xmlns:a16="http://schemas.microsoft.com/office/drawing/2014/main" id="{08052531-D50B-3899-B150-D05525F4F2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0" y="6267922"/>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4" name="Content Placeholder 3">
            <a:extLst>
              <a:ext uri="{FF2B5EF4-FFF2-40B4-BE49-F238E27FC236}">
                <a16:creationId xmlns:a16="http://schemas.microsoft.com/office/drawing/2014/main" id="{E82A1796-6AF1-8C6A-BB84-C121BC191CB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029200" y="2011680"/>
            <a:ext cx="6501810" cy="4286241"/>
          </a:xfrm>
        </p:spPr>
        <p:txBody>
          <a:bodyPr>
            <a:noAutofit/>
          </a:bodyPr>
          <a:lstStyle/>
          <a:p>
            <a:pPr marL="0" indent="0">
              <a:spcBef>
                <a:spcPts val="2500"/>
              </a:spcBef>
              <a:buNone/>
            </a:pPr>
            <a:r>
              <a:rPr lang="en-GB" sz="1800" b="1" dirty="0"/>
              <a:t>Performance Enhancements</a:t>
            </a:r>
          </a:p>
          <a:p>
            <a:pPr marL="0" lvl="1" indent="0">
              <a:buNone/>
            </a:pPr>
            <a:r>
              <a:rPr lang="en-GB" dirty="0"/>
              <a:t>New Raspberry Pi models are designed to enhance processing power, allowing for more complex applications and better multitasking.</a:t>
            </a:r>
          </a:p>
          <a:p>
            <a:pPr marL="0" indent="0">
              <a:spcBef>
                <a:spcPts val="2500"/>
              </a:spcBef>
              <a:buNone/>
            </a:pPr>
            <a:r>
              <a:rPr lang="en-GB" sz="1800" b="1" dirty="0"/>
              <a:t>Improved Connectivity</a:t>
            </a:r>
          </a:p>
          <a:p>
            <a:pPr marL="0" lvl="1" indent="0">
              <a:buNone/>
            </a:pPr>
            <a:r>
              <a:rPr lang="en-GB" dirty="0"/>
              <a:t>Upgrades will include better connectivity options, making it easier to integrate Raspberry Pi into various projects and environments.</a:t>
            </a:r>
          </a:p>
          <a:p>
            <a:pPr marL="0" indent="0">
              <a:spcBef>
                <a:spcPts val="2500"/>
              </a:spcBef>
              <a:buNone/>
            </a:pPr>
            <a:r>
              <a:rPr lang="en-GB" sz="1800" b="1" dirty="0"/>
              <a:t>User Experience Improvements</a:t>
            </a:r>
          </a:p>
          <a:p>
            <a:pPr marL="0" lvl="1" indent="0">
              <a:buNone/>
            </a:pPr>
            <a:r>
              <a:rPr lang="en-GB" dirty="0"/>
              <a:t>Anticipated models focus on improving user experience, ensuring easier setup and more intuitive interfaces for users.</a:t>
            </a:r>
          </a:p>
        </p:txBody>
      </p:sp>
    </p:spTree>
    <p:extLst>
      <p:ext uri="{BB962C8B-B14F-4D97-AF65-F5344CB8AC3E}">
        <p14:creationId xmlns:p14="http://schemas.microsoft.com/office/powerpoint/2010/main" val="28265280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40EF4F-1B08-3D53-E3F6-C561DD7CED37}"/>
              </a:ext>
            </a:extLst>
          </p:cNvPr>
          <p:cNvSpPr>
            <a:spLocks noGrp="1"/>
          </p:cNvSpPr>
          <p:nvPr>
            <p:ph type="title"/>
          </p:nvPr>
        </p:nvSpPr>
        <p:spPr>
          <a:xfrm>
            <a:off x="640080" y="914400"/>
            <a:ext cx="6291472" cy="1097280"/>
          </a:xfrm>
        </p:spPr>
        <p:txBody>
          <a:bodyPr vert="horz" lIns="91440" tIns="45720" rIns="91440" bIns="45720" rtlCol="0" anchor="t">
            <a:normAutofit/>
          </a:bodyPr>
          <a:lstStyle/>
          <a:p>
            <a:pPr>
              <a:lnSpc>
                <a:spcPct val="90000"/>
              </a:lnSpc>
            </a:pPr>
            <a:r>
              <a:rPr lang="en-US" sz="3400"/>
              <a:t>Impact on the Tech Community</a:t>
            </a:r>
          </a:p>
        </p:txBody>
      </p:sp>
      <p:sp>
        <p:nvSpPr>
          <p:cNvPr id="4" name="Content Placeholder 3">
            <a:extLst>
              <a:ext uri="{FF2B5EF4-FFF2-40B4-BE49-F238E27FC236}">
                <a16:creationId xmlns:a16="http://schemas.microsoft.com/office/drawing/2014/main" id="{7CCFA08B-86DD-F842-5F5A-786C4893ADA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40079" y="1717968"/>
            <a:ext cx="6813665" cy="4582012"/>
          </a:xfrm>
        </p:spPr>
        <p:txBody>
          <a:bodyPr>
            <a:noAutofit/>
          </a:bodyPr>
          <a:lstStyle/>
          <a:p>
            <a:pPr marL="0" indent="0">
              <a:spcBef>
                <a:spcPts val="2500"/>
              </a:spcBef>
              <a:buNone/>
            </a:pPr>
            <a:r>
              <a:rPr lang="en-GB" sz="1800" b="1" dirty="0"/>
              <a:t>Accessibility of Computing</a:t>
            </a:r>
          </a:p>
          <a:p>
            <a:pPr marL="0" lvl="1" indent="0">
              <a:buNone/>
            </a:pPr>
            <a:r>
              <a:rPr lang="en-GB" dirty="0"/>
              <a:t>Raspberry Pi has made computing accessible to a wider audience, allowing more individuals to learn and experiment with technology.</a:t>
            </a:r>
          </a:p>
          <a:p>
            <a:pPr marL="0" indent="0">
              <a:spcBef>
                <a:spcPts val="2500"/>
              </a:spcBef>
              <a:buNone/>
            </a:pPr>
            <a:r>
              <a:rPr lang="en-GB" sz="1800" b="1" dirty="0"/>
              <a:t>Fostering Innovation</a:t>
            </a:r>
          </a:p>
          <a:p>
            <a:pPr marL="0" lvl="1" indent="0">
              <a:buNone/>
            </a:pPr>
            <a:r>
              <a:rPr lang="en-GB" dirty="0"/>
              <a:t>The Raspberry Pi has fostered innovation by enabling hobbyists and educators to create projects that push technological boundaries.</a:t>
            </a:r>
          </a:p>
          <a:p>
            <a:pPr marL="0" indent="0">
              <a:spcBef>
                <a:spcPts val="2500"/>
              </a:spcBef>
              <a:buNone/>
            </a:pPr>
            <a:r>
              <a:rPr lang="en-GB" sz="1800" b="1" dirty="0"/>
              <a:t>Inspiring Initiatives</a:t>
            </a:r>
          </a:p>
          <a:p>
            <a:pPr marL="0" lvl="1" indent="0">
              <a:buNone/>
            </a:pPr>
            <a:r>
              <a:rPr lang="en-GB" dirty="0"/>
              <a:t>Raspberry Pi has inspired countless initiatives in education and community development, encouraging collaboration and creativity.</a:t>
            </a:r>
          </a:p>
        </p:txBody>
      </p:sp>
      <p:pic>
        <p:nvPicPr>
          <p:cNvPr id="5" name="Content Placeholder 4" descr="Young , beautiful and  proud female mechanic in Car service repairing Vehicle computer and doing  chip tuning">
            <a:extLst>
              <a:ext uri="{FF2B5EF4-FFF2-40B4-BE49-F238E27FC236}">
                <a16:creationId xmlns:a16="http://schemas.microsoft.com/office/drawing/2014/main" id="{D12659ED-7CD3-4D10-9B43-10B24AE27456}"/>
              </a:ext>
            </a:extLst>
          </p:cNvPr>
          <p:cNvPicPr>
            <a:picLocks noGrp="1" noChangeAspect="1"/>
          </p:cNvPicPr>
          <p:nvPr>
            <p:ph sz="half" idx="1"/>
          </p:nvPr>
        </p:nvPicPr>
        <p:blipFill>
          <a:blip r:embed="rId3"/>
          <a:srcRect l="30610" r="14384"/>
          <a:stretch/>
        </p:blipFill>
        <p:spPr>
          <a:xfrm>
            <a:off x="7776429" y="914400"/>
            <a:ext cx="4414591" cy="5357106"/>
          </a:xfrm>
          <a:prstGeom prst="rect">
            <a:avLst/>
          </a:prstGeom>
        </p:spPr>
      </p:pic>
      <p:cxnSp>
        <p:nvCxnSpPr>
          <p:cNvPr id="14" name="Straight Connector 13">
            <a:extLst>
              <a:ext uri="{FF2B5EF4-FFF2-40B4-BE49-F238E27FC236}">
                <a16:creationId xmlns:a16="http://schemas.microsoft.com/office/drawing/2014/main" id="{92025DBA-8780-9CA0-2826-FF6E3BD1A0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774468" y="6271515"/>
            <a:ext cx="4416552" cy="1"/>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07255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53AE3C-AC4F-907C-B473-B9A30D215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9076CF5F-F365-F216-35A7-7062FE7079E2}"/>
              </a:ext>
            </a:extLst>
          </p:cNvPr>
          <p:cNvSpPr>
            <a:spLocks noGrp="1"/>
          </p:cNvSpPr>
          <p:nvPr>
            <p:ph type="title"/>
          </p:nvPr>
        </p:nvSpPr>
        <p:spPr>
          <a:xfrm>
            <a:off x="640080" y="914400"/>
            <a:ext cx="3412998" cy="1839433"/>
          </a:xfrm>
        </p:spPr>
        <p:txBody>
          <a:bodyPr>
            <a:normAutofit/>
          </a:bodyPr>
          <a:lstStyle/>
          <a:p>
            <a:r>
              <a:rPr lang="en-GB" sz="3300"/>
              <a:t>Collaborations and Open-Source Contributions</a:t>
            </a:r>
          </a:p>
        </p:txBody>
      </p:sp>
      <p:graphicFrame>
        <p:nvGraphicFramePr>
          <p:cNvPr id="4" name="Content Placeholder 4">
            <a:extLst>
              <a:ext uri="{FF2B5EF4-FFF2-40B4-BE49-F238E27FC236}">
                <a16:creationId xmlns:a16="http://schemas.microsoft.com/office/drawing/2014/main" id="{F414ACB6-B61C-42AB-BB6C-226E0B82C9B3}"/>
              </a:ext>
            </a:extLst>
          </p:cNvPr>
          <p:cNvGraphicFramePr>
            <a:graphicFrameLocks noGrp="1"/>
          </p:cNvGraphicFramePr>
          <p:nvPr>
            <p:ph idx="1"/>
            <p:extLst>
              <p:ext uri="{D42A27DB-BD31-4B8C-83A1-F6EECF244321}">
                <p14:modId xmlns:p14="http://schemas.microsoft.com/office/powerpoint/2010/main" val="2373263107"/>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632670" y="1014984"/>
          <a:ext cx="7029274" cy="53146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4724942"/>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BDA151C-5770-45E4-AAFF-59E7F4038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Title 1">
            <a:extLst>
              <a:ext uri="{FF2B5EF4-FFF2-40B4-BE49-F238E27FC236}">
                <a16:creationId xmlns:a16="http://schemas.microsoft.com/office/drawing/2014/main" id="{48F01906-EC72-2485-2C6F-EB67CA0C3892}"/>
              </a:ext>
            </a:extLst>
          </p:cNvPr>
          <p:cNvSpPr>
            <a:spLocks noGrp="1"/>
          </p:cNvSpPr>
          <p:nvPr>
            <p:ph type="title"/>
          </p:nvPr>
        </p:nvSpPr>
        <p:spPr>
          <a:xfrm>
            <a:off x="640079" y="1572768"/>
            <a:ext cx="8162176" cy="1406993"/>
          </a:xfrm>
        </p:spPr>
        <p:txBody>
          <a:bodyPr anchor="b">
            <a:normAutofit/>
          </a:bodyPr>
          <a:lstStyle/>
          <a:p>
            <a:r>
              <a:rPr lang="en-GB" sz="6000"/>
              <a:t>Conclusion</a:t>
            </a:r>
          </a:p>
        </p:txBody>
      </p:sp>
      <p:cxnSp>
        <p:nvCxnSpPr>
          <p:cNvPr id="10" name="Straight Connector 9">
            <a:extLst>
              <a:ext uri="{FF2B5EF4-FFF2-40B4-BE49-F238E27FC236}">
                <a16:creationId xmlns:a16="http://schemas.microsoft.com/office/drawing/2014/main" id="{F21FC8CC-145C-8745-889B-6521F9CCB6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3256965"/>
            <a:ext cx="978862" cy="0"/>
          </a:xfrm>
          <a:prstGeom prst="line">
            <a:avLst/>
          </a:prstGeom>
          <a:ln w="57150"/>
        </p:spPr>
        <p:style>
          <a:lnRef idx="1">
            <a:schemeClr val="accent1"/>
          </a:lnRef>
          <a:fillRef idx="0">
            <a:schemeClr val="accent1"/>
          </a:fillRef>
          <a:effectRef idx="0">
            <a:schemeClr val="accent1"/>
          </a:effectRef>
          <a:fontRef idx="minor">
            <a:schemeClr val="tx1"/>
          </a:fontRef>
        </p:style>
      </p:cxnSp>
      <p:graphicFrame>
        <p:nvGraphicFramePr>
          <p:cNvPr id="11" name="Content Placeholder 2">
            <a:extLst>
              <a:ext uri="{FF2B5EF4-FFF2-40B4-BE49-F238E27FC236}">
                <a16:creationId xmlns:a16="http://schemas.microsoft.com/office/drawing/2014/main" id="{A744E4EB-2077-7708-1EC8-C37472D01557}"/>
              </a:ext>
            </a:extLst>
          </p:cNvPr>
          <p:cNvGraphicFramePr>
            <a:graphicFrameLocks noGrp="1"/>
          </p:cNvGraphicFramePr>
          <p:nvPr>
            <p:ph idx="1"/>
            <p:extLst>
              <p:ext uri="{D42A27DB-BD31-4B8C-83A1-F6EECF244321}">
                <p14:modId xmlns:p14="http://schemas.microsoft.com/office/powerpoint/2010/main" val="3627759704"/>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640078" y="3593592"/>
          <a:ext cx="10808208" cy="251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5053896"/>
      </p:ext>
    </p:extLst>
  </p:cSld>
  <p:clrMapOvr>
    <a:masterClrMapping/>
  </p:clrMapOvr>
  <p:transition>
    <p:fade/>
  </p:transition>
</p:sld>
</file>

<file path=ppt/theme/theme1.xml><?xml version="1.0" encoding="utf-8"?>
<a:theme xmlns:a="http://schemas.openxmlformats.org/drawingml/2006/main" name="DashVTI">
  <a:themeElements>
    <a:clrScheme name="Custom 6">
      <a:dk1>
        <a:sysClr val="windowText" lastClr="000000"/>
      </a:dk1>
      <a:lt1>
        <a:sysClr val="window" lastClr="FFFFFF"/>
      </a:lt1>
      <a:dk2>
        <a:srgbClr val="0D1C3B"/>
      </a:dk2>
      <a:lt2>
        <a:srgbClr val="F5F2F9"/>
      </a:lt2>
      <a:accent1>
        <a:srgbClr val="1973EB"/>
      </a:accent1>
      <a:accent2>
        <a:srgbClr val="25C8A2"/>
      </a:accent2>
      <a:accent3>
        <a:srgbClr val="BF8ED1"/>
      </a:accent3>
      <a:accent4>
        <a:srgbClr val="FE733C"/>
      </a:accent4>
      <a:accent5>
        <a:srgbClr val="FE5A5A"/>
      </a:accent5>
      <a:accent6>
        <a:srgbClr val="1AC16E"/>
      </a:accent6>
      <a:hlink>
        <a:srgbClr val="1AC16E"/>
      </a:hlink>
      <a:folHlink>
        <a:srgbClr val="00B0F0"/>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110</TotalTime>
  <Words>2073</Words>
  <Application>Microsoft Office PowerPoint</Application>
  <PresentationFormat>Widescreen</PresentationFormat>
  <Paragraphs>183</Paragraphs>
  <Slides>23</Slides>
  <Notes>23</Notes>
  <HiddenSlides>10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Aptos</vt:lpstr>
      <vt:lpstr>Arial</vt:lpstr>
      <vt:lpstr>Bierstadt</vt:lpstr>
      <vt:lpstr>Grandview Display</vt:lpstr>
      <vt:lpstr>DashVTI</vt:lpstr>
      <vt:lpstr>The Raspberry Pi:  The computer you can hold in the palm of your hand.</vt:lpstr>
      <vt:lpstr>Agenda for Today's Presentation</vt:lpstr>
      <vt:lpstr>Introduction to Raspberry Pi</vt:lpstr>
      <vt:lpstr>What Is Raspberry Pi?</vt:lpstr>
      <vt:lpstr>History and Development</vt:lpstr>
      <vt:lpstr>Versions and Models</vt:lpstr>
      <vt:lpstr>Features and Specifications</vt:lpstr>
      <vt:lpstr>Hardware Components</vt:lpstr>
      <vt:lpstr>Operating Systems and Software</vt:lpstr>
      <vt:lpstr>Connectivity and Peripherals</vt:lpstr>
      <vt:lpstr>Educational and Creative Uses</vt:lpstr>
      <vt:lpstr>Promoting Computer Science Education</vt:lpstr>
      <vt:lpstr>DIY Electronics Projects</vt:lpstr>
      <vt:lpstr>Creative Applications in Art and Design</vt:lpstr>
      <vt:lpstr>Practical Applications and Projects</vt:lpstr>
      <vt:lpstr>Home Automation</vt:lpstr>
      <vt:lpstr>Internet of Things (IoT) Projects</vt:lpstr>
      <vt:lpstr>Media Centers and Gaming Consoles</vt:lpstr>
      <vt:lpstr>Future Developments and Community Impact</vt:lpstr>
      <vt:lpstr>Upcoming Models and Upgrades</vt:lpstr>
      <vt:lpstr>Impact on the Tech Community</vt:lpstr>
      <vt:lpstr>Collaborations and Open-Source Contributions</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Geoff Lane</dc:creator>
  <cp:lastModifiedBy>Geoff Lane</cp:lastModifiedBy>
  <cp:revision>12</cp:revision>
  <dcterms:created xsi:type="dcterms:W3CDTF">2025-04-05T16:41:50Z</dcterms:created>
  <dcterms:modified xsi:type="dcterms:W3CDTF">2025-04-06T13:14:29Z</dcterms:modified>
</cp:coreProperties>
</file>