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8"/>
  </p:notesMasterIdLst>
  <p:sldIdLst>
    <p:sldId id="2561" r:id="rId2"/>
    <p:sldId id="2623" r:id="rId3"/>
    <p:sldId id="2622" r:id="rId4"/>
    <p:sldId id="2624" r:id="rId5"/>
    <p:sldId id="2563" r:id="rId6"/>
    <p:sldId id="2565" r:id="rId7"/>
    <p:sldId id="2566" r:id="rId8"/>
    <p:sldId id="2567" r:id="rId9"/>
    <p:sldId id="2568" r:id="rId10"/>
    <p:sldId id="2570" r:id="rId11"/>
    <p:sldId id="2589" r:id="rId12"/>
    <p:sldId id="2588" r:id="rId13"/>
    <p:sldId id="2571" r:id="rId14"/>
    <p:sldId id="2590" r:id="rId15"/>
    <p:sldId id="2594" r:id="rId16"/>
    <p:sldId id="2592" r:id="rId17"/>
    <p:sldId id="2595" r:id="rId18"/>
    <p:sldId id="2596" r:id="rId19"/>
    <p:sldId id="2597" r:id="rId20"/>
    <p:sldId id="2598" r:id="rId21"/>
    <p:sldId id="2599" r:id="rId22"/>
    <p:sldId id="2634" r:id="rId23"/>
    <p:sldId id="2600" r:id="rId24"/>
    <p:sldId id="2601" r:id="rId25"/>
    <p:sldId id="2602" r:id="rId26"/>
    <p:sldId id="2603" r:id="rId27"/>
    <p:sldId id="2607" r:id="rId28"/>
    <p:sldId id="2604" r:id="rId29"/>
    <p:sldId id="2605" r:id="rId30"/>
    <p:sldId id="2606" r:id="rId31"/>
    <p:sldId id="2610" r:id="rId32"/>
    <p:sldId id="2608" r:id="rId33"/>
    <p:sldId id="2626" r:id="rId34"/>
    <p:sldId id="2627" r:id="rId35"/>
    <p:sldId id="2628" r:id="rId36"/>
    <p:sldId id="2629" r:id="rId37"/>
    <p:sldId id="2631" r:id="rId38"/>
    <p:sldId id="2632" r:id="rId39"/>
    <p:sldId id="2633" r:id="rId40"/>
    <p:sldId id="2609" r:id="rId41"/>
    <p:sldId id="2611" r:id="rId42"/>
    <p:sldId id="2612" r:id="rId43"/>
    <p:sldId id="2613" r:id="rId44"/>
    <p:sldId id="2614" r:id="rId45"/>
    <p:sldId id="2615" r:id="rId46"/>
    <p:sldId id="2616" r:id="rId47"/>
    <p:sldId id="2617" r:id="rId48"/>
    <p:sldId id="2618" r:id="rId49"/>
    <p:sldId id="2619" r:id="rId50"/>
    <p:sldId id="2625" r:id="rId51"/>
    <p:sldId id="2591" r:id="rId52"/>
    <p:sldId id="2620" r:id="rId53"/>
    <p:sldId id="2621" r:id="rId54"/>
    <p:sldId id="2636" r:id="rId55"/>
    <p:sldId id="2637" r:id="rId56"/>
    <p:sldId id="2635"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hat's Inside My Computer?: My Journey to Windows 11 (On a PC that Doesn't Have the Hardware to Support It)" id="{89D28570-AA25-4D0A-BDF8-671067C2120B}">
          <p14:sldIdLst>
            <p14:sldId id="2561"/>
            <p14:sldId id="2623"/>
            <p14:sldId id="2622"/>
            <p14:sldId id="2624"/>
            <p14:sldId id="2563"/>
            <p14:sldId id="2565"/>
            <p14:sldId id="2566"/>
          </p14:sldIdLst>
        </p14:section>
        <p14:section name="My PC Specifications" id="{91E8A0E5-1FFE-4D80-A542-F0AF87C98DE4}">
          <p14:sldIdLst>
            <p14:sldId id="2567"/>
            <p14:sldId id="2568"/>
            <p14:sldId id="2570"/>
            <p14:sldId id="2589"/>
            <p14:sldId id="2588"/>
          </p14:sldIdLst>
        </p14:section>
        <p14:section name="Preparing for the Upgrade" id="{04B99D29-61D7-4188-AFFA-1FF7FEE6645D}">
          <p14:sldIdLst>
            <p14:sldId id="2571"/>
            <p14:sldId id="2590"/>
            <p14:sldId id="2594"/>
            <p14:sldId id="2592"/>
            <p14:sldId id="2595"/>
            <p14:sldId id="2596"/>
            <p14:sldId id="2597"/>
            <p14:sldId id="2598"/>
            <p14:sldId id="2599"/>
            <p14:sldId id="2634"/>
            <p14:sldId id="2600"/>
            <p14:sldId id="2601"/>
            <p14:sldId id="2602"/>
            <p14:sldId id="2603"/>
            <p14:sldId id="2607"/>
            <p14:sldId id="2604"/>
            <p14:sldId id="2605"/>
            <p14:sldId id="2606"/>
            <p14:sldId id="2610"/>
            <p14:sldId id="2608"/>
            <p14:sldId id="2626"/>
            <p14:sldId id="2627"/>
            <p14:sldId id="2628"/>
            <p14:sldId id="2629"/>
            <p14:sldId id="2631"/>
            <p14:sldId id="2632"/>
            <p14:sldId id="2633"/>
            <p14:sldId id="2609"/>
            <p14:sldId id="2611"/>
            <p14:sldId id="2612"/>
            <p14:sldId id="2613"/>
            <p14:sldId id="2614"/>
            <p14:sldId id="2615"/>
            <p14:sldId id="2616"/>
            <p14:sldId id="2617"/>
            <p14:sldId id="2618"/>
            <p14:sldId id="2619"/>
            <p14:sldId id="2625"/>
            <p14:sldId id="2591"/>
            <p14:sldId id="2620"/>
            <p14:sldId id="2621"/>
            <p14:sldId id="2636"/>
            <p14:sldId id="2637"/>
            <p14:sldId id="263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C6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81719" autoAdjust="0"/>
  </p:normalViewPr>
  <p:slideViewPr>
    <p:cSldViewPr snapToGrid="0">
      <p:cViewPr varScale="1">
        <p:scale>
          <a:sx n="122" d="100"/>
          <a:sy n="122" d="100"/>
        </p:scale>
        <p:origin x="1782" y="33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067EB0-8544-45E8-A3BC-772A7728ABD6}" type="datetimeFigureOut">
              <a:rPr lang="en-GB" smtClean="0"/>
              <a:t>31/07/2025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B713CA-F9D2-423D-BFEF-BAADEB836C02}" type="slidenum">
              <a:rPr lang="en-GB" smtClean="0"/>
              <a:t>‹#›</a:t>
            </a:fld>
            <a:endParaRPr lang="en-GB" dirty="0"/>
          </a:p>
        </p:txBody>
      </p:sp>
    </p:spTree>
    <p:extLst>
      <p:ext uri="{BB962C8B-B14F-4D97-AF65-F5344CB8AC3E}">
        <p14:creationId xmlns:p14="http://schemas.microsoft.com/office/powerpoint/2010/main" val="442774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In this presentation, I will share my experience of upgrading to Windows 11 on a PC that didn’t meet the hardware requirements. </a:t>
            </a:r>
            <a:br>
              <a:rPr lang="en-GB" dirty="0"/>
            </a:br>
            <a:r>
              <a:rPr lang="en-GB" dirty="0"/>
              <a:t>We will explore the essential components of a computer, my PC specifications, preparation for the upgrade, the installation process, post installation niggles and 
finally, upgrading it to a better spec
</a:t>
            </a:r>
          </a:p>
        </p:txBody>
      </p:sp>
      <p:sp>
        <p:nvSpPr>
          <p:cNvPr id="4" name="Slide Number Placeholder 3"/>
          <p:cNvSpPr>
            <a:spLocks noGrp="1"/>
          </p:cNvSpPr>
          <p:nvPr>
            <p:ph type="sldNum" sz="quarter" idx="5"/>
          </p:nvPr>
        </p:nvSpPr>
        <p:spPr/>
        <p:txBody>
          <a:bodyPr/>
          <a:lstStyle/>
          <a:p>
            <a:fld id="{22D3453D-F6F0-4F82-A236-C94B73AE5EDD}" type="slidenum">
              <a:rPr lang="en-GB" smtClean="0"/>
              <a:t>1</a:t>
            </a:fld>
            <a:endParaRPr lang="en-GB" dirty="0"/>
          </a:p>
        </p:txBody>
      </p:sp>
    </p:spTree>
    <p:extLst>
      <p:ext uri="{BB962C8B-B14F-4D97-AF65-F5344CB8AC3E}">
        <p14:creationId xmlns:p14="http://schemas.microsoft.com/office/powerpoint/2010/main" val="3159248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have 3 computers.  Here’s two of them</a:t>
            </a:r>
          </a:p>
          <a:p>
            <a:r>
              <a:rPr lang="en-GB" dirty="0"/>
              <a:t>1. *****Screens  2. ***** Box</a:t>
            </a:r>
          </a:p>
          <a:p>
            <a:endParaRPr lang="en-GB" dirty="0"/>
          </a:p>
          <a:p>
            <a:r>
              <a:rPr lang="en-GB" dirty="0"/>
              <a:t>3. ***** Screen 4.******* Box</a:t>
            </a:r>
            <a:br>
              <a:rPr lang="en-GB" dirty="0"/>
            </a:br>
            <a:endParaRPr lang="en-GB" dirty="0"/>
          </a:p>
          <a:p>
            <a:r>
              <a:rPr lang="en-GB" dirty="0"/>
              <a:t>5.  ***** remove</a:t>
            </a:r>
            <a:br>
              <a:rPr lang="en-GB" dirty="0"/>
            </a:br>
            <a:endParaRPr lang="en-GB" dirty="0"/>
          </a:p>
          <a:p>
            <a:r>
              <a:rPr lang="en-GB" dirty="0"/>
              <a:t>Every 5 years or so I buy a new one.  This is then becomes the new No 1 PC. The other two trickle down the line and the last one falls off the perch – (or gets passed to my brother)</a:t>
            </a:r>
          </a:p>
          <a:p>
            <a:endParaRPr lang="en-GB" dirty="0"/>
          </a:p>
          <a:p>
            <a:endParaRPr lang="en-GB" dirty="0"/>
          </a:p>
        </p:txBody>
      </p:sp>
      <p:sp>
        <p:nvSpPr>
          <p:cNvPr id="4" name="Slide Number Placeholder 3"/>
          <p:cNvSpPr>
            <a:spLocks noGrp="1"/>
          </p:cNvSpPr>
          <p:nvPr>
            <p:ph type="sldNum" sz="quarter" idx="5"/>
          </p:nvPr>
        </p:nvSpPr>
        <p:spPr/>
        <p:txBody>
          <a:bodyPr/>
          <a:lstStyle/>
          <a:p>
            <a:fld id="{E4B713CA-F9D2-423D-BFEF-BAADEB836C02}" type="slidenum">
              <a:rPr lang="en-GB" smtClean="0"/>
              <a:t>3</a:t>
            </a:fld>
            <a:endParaRPr lang="en-GB" dirty="0"/>
          </a:p>
        </p:txBody>
      </p:sp>
    </p:spTree>
    <p:extLst>
      <p:ext uri="{BB962C8B-B14F-4D97-AF65-F5344CB8AC3E}">
        <p14:creationId xmlns:p14="http://schemas.microsoft.com/office/powerpoint/2010/main" val="2054598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3</a:t>
            </a:r>
            <a:r>
              <a:rPr lang="en-GB" baseline="30000" dirty="0"/>
              <a:t>rd</a:t>
            </a:r>
            <a:r>
              <a:rPr lang="en-GB" dirty="0"/>
              <a:t> PC lives in the Fitness Control Suite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Indoors  ***** Screen **** Box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In this case No 3 PC doesn’t have the hardware to support Win 11</a:t>
            </a:r>
          </a:p>
          <a:p>
            <a:endParaRPr lang="en-GB" dirty="0"/>
          </a:p>
          <a:p>
            <a:r>
              <a:rPr lang="en-GB" dirty="0"/>
              <a:t>Bright Idea! Let’s replace the motherboard so that it can upgrade.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 let’s have a look at the hardware inside to see what I need to replace</a:t>
            </a:r>
          </a:p>
          <a:p>
            <a:endParaRPr lang="en-GB" dirty="0"/>
          </a:p>
        </p:txBody>
      </p:sp>
      <p:sp>
        <p:nvSpPr>
          <p:cNvPr id="4" name="Slide Number Placeholder 3"/>
          <p:cNvSpPr>
            <a:spLocks noGrp="1"/>
          </p:cNvSpPr>
          <p:nvPr>
            <p:ph type="sldNum" sz="quarter" idx="5"/>
          </p:nvPr>
        </p:nvSpPr>
        <p:spPr/>
        <p:txBody>
          <a:bodyPr/>
          <a:lstStyle/>
          <a:p>
            <a:fld id="{E4B713CA-F9D2-423D-BFEF-BAADEB836C02}" type="slidenum">
              <a:rPr lang="en-GB" smtClean="0"/>
              <a:t>4</a:t>
            </a:fld>
            <a:endParaRPr lang="en-GB" dirty="0"/>
          </a:p>
        </p:txBody>
      </p:sp>
    </p:spTree>
    <p:extLst>
      <p:ext uri="{BB962C8B-B14F-4D97-AF65-F5344CB8AC3E}">
        <p14:creationId xmlns:p14="http://schemas.microsoft.com/office/powerpoint/2010/main" val="2444266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Understanding the inner workings of a computer is crucial for any upgrade. Knowing the key components helps users assess compatibility and performance when considering software updates.</a:t>
            </a:r>
          </a:p>
        </p:txBody>
      </p:sp>
      <p:sp>
        <p:nvSpPr>
          <p:cNvPr id="4" name="Slide Number Placeholder 3"/>
          <p:cNvSpPr>
            <a:spLocks noGrp="1"/>
          </p:cNvSpPr>
          <p:nvPr>
            <p:ph type="sldNum" sz="quarter" idx="5"/>
          </p:nvPr>
        </p:nvSpPr>
        <p:spPr/>
        <p:txBody>
          <a:bodyPr/>
          <a:lstStyle/>
          <a:p>
            <a:fld id="{22D3453D-F6F0-4F82-A236-C94B73AE5EDD}" type="slidenum">
              <a:rPr lang="en-GB" smtClean="0"/>
              <a:t>5</a:t>
            </a:fld>
            <a:endParaRPr lang="en-GB" dirty="0"/>
          </a:p>
        </p:txBody>
      </p:sp>
    </p:spTree>
    <p:extLst>
      <p:ext uri="{BB962C8B-B14F-4D97-AF65-F5344CB8AC3E}">
        <p14:creationId xmlns:p14="http://schemas.microsoft.com/office/powerpoint/2010/main" val="2723285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Roles of CPU, RAM &amp; Storage</a:t>
            </a:r>
          </a:p>
          <a:p>
            <a:endParaRPr lang="en-GB" dirty="0"/>
          </a:p>
          <a:p>
            <a:r>
              <a:rPr lang="en-GB" dirty="0"/>
              <a:t>The CPU, or Central Processing Unit, acts as the brain of the computer, executing instructions and processing data. </a:t>
            </a:r>
          </a:p>
          <a:p>
            <a:br>
              <a:rPr lang="en-GB" dirty="0"/>
            </a:br>
            <a:r>
              <a:rPr lang="en-GB" dirty="0"/>
              <a:t>RAM (Random Access Memory) provides temporary storage for active tasks,  allowing quick access to data for efficient computing.</a:t>
            </a:r>
            <a:br>
              <a:rPr lang="en-GB" dirty="0"/>
            </a:br>
            <a:r>
              <a:rPr lang="en-GB" dirty="0"/>
              <a:t>Adding more memory is probably the easiest way to improve your computers performance</a:t>
            </a:r>
          </a:p>
          <a:p>
            <a:br>
              <a:rPr lang="en-GB" dirty="0"/>
            </a:br>
            <a:r>
              <a:rPr lang="en-GB" dirty="0"/>
              <a:t>HDDs and SSDs, hold data permanently – these are your main storage  Most computers these days come with 1TB or 1/2 TB of SSD storage.</a:t>
            </a:r>
          </a:p>
        </p:txBody>
      </p:sp>
      <p:sp>
        <p:nvSpPr>
          <p:cNvPr id="4" name="Slide Number Placeholder 3"/>
          <p:cNvSpPr>
            <a:spLocks noGrp="1"/>
          </p:cNvSpPr>
          <p:nvPr>
            <p:ph type="sldNum" sz="quarter" idx="5"/>
          </p:nvPr>
        </p:nvSpPr>
        <p:spPr/>
        <p:txBody>
          <a:bodyPr/>
          <a:lstStyle/>
          <a:p>
            <a:fld id="{22D3453D-F6F0-4F82-A236-C94B73AE5EDD}" type="slidenum">
              <a:rPr lang="en-GB" smtClean="0"/>
              <a:t>6</a:t>
            </a:fld>
            <a:endParaRPr lang="en-GB" dirty="0"/>
          </a:p>
        </p:txBody>
      </p:sp>
    </p:spTree>
    <p:extLst>
      <p:ext uri="{BB962C8B-B14F-4D97-AF65-F5344CB8AC3E}">
        <p14:creationId xmlns:p14="http://schemas.microsoft.com/office/powerpoint/2010/main" val="264474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Motherboard and Power Supply</a:t>
            </a:r>
          </a:p>
          <a:p>
            <a:endParaRPr lang="en-GB" dirty="0"/>
          </a:p>
          <a:p>
            <a:r>
              <a:rPr lang="en-GB" dirty="0"/>
              <a:t>The motherboard houses the CPU, RAM, and other components, facilitating communication between them. It’s the backbone of the computer</a:t>
            </a:r>
          </a:p>
          <a:p>
            <a:endParaRPr lang="en-GB" dirty="0"/>
          </a:p>
          <a:p>
            <a:r>
              <a:rPr lang="en-GB" dirty="0"/>
              <a:t>The power supply converts electrical energy and distributes it to all parts of the computer.  It gives out a number of different voltages.</a:t>
            </a:r>
            <a:br>
              <a:rPr lang="en-GB" dirty="0"/>
            </a:br>
            <a:br>
              <a:rPr lang="en-GB" dirty="0"/>
            </a:br>
            <a:r>
              <a:rPr lang="en-GB" dirty="0"/>
              <a:t>+12v Powers the CPU, GPU’ fans, hard drives and optical drives.</a:t>
            </a:r>
          </a:p>
          <a:p>
            <a:r>
              <a:rPr lang="en-GB" dirty="0"/>
              <a:t>+5v  Used for older devices, some motherboard components and USB ports</a:t>
            </a:r>
          </a:p>
          <a:p>
            <a:r>
              <a:rPr lang="en-GB" dirty="0"/>
              <a:t>+3.3v  Chipsets, memory slots and other low voltage motherboard circuitry</a:t>
            </a:r>
          </a:p>
          <a:p>
            <a:r>
              <a:rPr lang="en-GB" dirty="0"/>
              <a:t>+5vSB  The ‘standby’ power used to support wake-on LAN and other features when the computer is “off”</a:t>
            </a:r>
          </a:p>
        </p:txBody>
      </p:sp>
      <p:sp>
        <p:nvSpPr>
          <p:cNvPr id="4" name="Slide Number Placeholder 3"/>
          <p:cNvSpPr>
            <a:spLocks noGrp="1"/>
          </p:cNvSpPr>
          <p:nvPr>
            <p:ph type="sldNum" sz="quarter" idx="5"/>
          </p:nvPr>
        </p:nvSpPr>
        <p:spPr/>
        <p:txBody>
          <a:bodyPr/>
          <a:lstStyle/>
          <a:p>
            <a:fld id="{22D3453D-F6F0-4F82-A236-C94B73AE5EDD}" type="slidenum">
              <a:rPr lang="en-GB" smtClean="0"/>
              <a:t>7</a:t>
            </a:fld>
            <a:endParaRPr lang="en-GB" dirty="0"/>
          </a:p>
        </p:txBody>
      </p:sp>
    </p:spTree>
    <p:extLst>
      <p:ext uri="{BB962C8B-B14F-4D97-AF65-F5344CB8AC3E}">
        <p14:creationId xmlns:p14="http://schemas.microsoft.com/office/powerpoint/2010/main" val="678186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Now let's take a closer look at my computer's specifications. Understanding these details will shed light on the challenges of upgrading to Windows 11.</a:t>
            </a:r>
          </a:p>
        </p:txBody>
      </p:sp>
      <p:sp>
        <p:nvSpPr>
          <p:cNvPr id="4" name="Slide Number Placeholder 3"/>
          <p:cNvSpPr>
            <a:spLocks noGrp="1"/>
          </p:cNvSpPr>
          <p:nvPr>
            <p:ph type="sldNum" sz="quarter" idx="5"/>
          </p:nvPr>
        </p:nvSpPr>
        <p:spPr/>
        <p:txBody>
          <a:bodyPr/>
          <a:lstStyle/>
          <a:p>
            <a:fld id="{22D3453D-F6F0-4F82-A236-C94B73AE5EDD}" type="slidenum">
              <a:rPr lang="en-GB" smtClean="0"/>
              <a:t>8</a:t>
            </a:fld>
            <a:endParaRPr lang="en-GB" dirty="0"/>
          </a:p>
        </p:txBody>
      </p:sp>
    </p:spTree>
    <p:extLst>
      <p:ext uri="{BB962C8B-B14F-4D97-AF65-F5344CB8AC3E}">
        <p14:creationId xmlns:p14="http://schemas.microsoft.com/office/powerpoint/2010/main" val="3375878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 computer consists of an older CPU, limited, but enough RAM, and traditional HDD storage. While it has served me well, it lacks many features that modern operating systems require.</a:t>
            </a:r>
          </a:p>
          <a:p>
            <a:endParaRPr lang="en-GB" dirty="0"/>
          </a:p>
          <a:p>
            <a:r>
              <a:rPr lang="en-GB" dirty="0"/>
              <a:t>Intel Core i5-4460 4 cores @3.2 GHz 84W TDP</a:t>
            </a:r>
            <a:br>
              <a:rPr lang="en-GB" dirty="0"/>
            </a:br>
            <a:r>
              <a:rPr lang="en-GB" dirty="0"/>
              <a:t>RAM maxed out at 16GB</a:t>
            </a:r>
          </a:p>
          <a:p>
            <a:endParaRPr lang="en-GB" dirty="0"/>
          </a:p>
          <a:p>
            <a:r>
              <a:rPr lang="en-GB" dirty="0"/>
              <a:t>HDD Storage 1TB. ½ TB SSD Storage added in April 2019</a:t>
            </a:r>
          </a:p>
          <a:p>
            <a:endParaRPr lang="en-GB" dirty="0"/>
          </a:p>
          <a:p>
            <a:r>
              <a:rPr lang="en-GB" dirty="0"/>
              <a:t>A Dell motherboard</a:t>
            </a:r>
          </a:p>
          <a:p>
            <a:endParaRPr lang="en-GB" dirty="0"/>
          </a:p>
          <a:p>
            <a:r>
              <a:rPr lang="en-GB" dirty="0"/>
              <a:t>300W Power Supply – small by todays standards</a:t>
            </a:r>
          </a:p>
          <a:p>
            <a:endParaRPr lang="en-GB" dirty="0"/>
          </a:p>
          <a:p>
            <a:r>
              <a:rPr lang="en-GB" dirty="0"/>
              <a:t>Chassis Mini Tower ‘ATX’ Format</a:t>
            </a:r>
          </a:p>
        </p:txBody>
      </p:sp>
      <p:sp>
        <p:nvSpPr>
          <p:cNvPr id="4" name="Slide Number Placeholder 3"/>
          <p:cNvSpPr>
            <a:spLocks noGrp="1"/>
          </p:cNvSpPr>
          <p:nvPr>
            <p:ph type="sldNum" sz="quarter" idx="5"/>
          </p:nvPr>
        </p:nvSpPr>
        <p:spPr/>
        <p:txBody>
          <a:bodyPr/>
          <a:lstStyle/>
          <a:p>
            <a:fld id="{22D3453D-F6F0-4F82-A236-C94B73AE5EDD}" type="slidenum">
              <a:rPr lang="en-GB" smtClean="0"/>
              <a:t>9</a:t>
            </a:fld>
            <a:endParaRPr lang="en-GB" dirty="0"/>
          </a:p>
        </p:txBody>
      </p:sp>
    </p:spTree>
    <p:extLst>
      <p:ext uri="{BB962C8B-B14F-4D97-AF65-F5344CB8AC3E}">
        <p14:creationId xmlns:p14="http://schemas.microsoft.com/office/powerpoint/2010/main" val="2177229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Minimum requirements for Win 11:</a:t>
            </a:r>
          </a:p>
          <a:p>
            <a:endParaRPr lang="en-GB" dirty="0"/>
          </a:p>
          <a:p>
            <a:r>
              <a:rPr lang="en-GB" dirty="0"/>
              <a:t>64 bit architecture.  At least 2 cores. Minimum of 1GZ Clock speed.</a:t>
            </a:r>
            <a:br>
              <a:rPr lang="en-GB" dirty="0"/>
            </a:br>
            <a:r>
              <a:rPr lang="en-GB" dirty="0"/>
              <a:t>Minimum 4GB of RAM.  Minimum 64GB of Storage</a:t>
            </a:r>
            <a:br>
              <a:rPr lang="en-GB" dirty="0"/>
            </a:br>
            <a:r>
              <a:rPr lang="en-GB" dirty="0"/>
              <a:t>Firmware UEFI (replaced BIOS)</a:t>
            </a:r>
            <a:br>
              <a:rPr lang="en-GB" dirty="0"/>
            </a:br>
            <a:r>
              <a:rPr lang="en-GB" dirty="0"/>
              <a:t>Secure Boot</a:t>
            </a:r>
          </a:p>
          <a:p>
            <a:r>
              <a:rPr lang="en-GB" dirty="0"/>
              <a:t>TPM</a:t>
            </a:r>
            <a:br>
              <a:rPr lang="en-GB" dirty="0"/>
            </a:br>
            <a:r>
              <a:rPr lang="en-GB" dirty="0"/>
              <a:t>Graphics.  DirectX 12 or later or WDDM 2.0 or higher</a:t>
            </a:r>
          </a:p>
          <a:p>
            <a:endParaRPr lang="en-GB" dirty="0"/>
          </a:p>
          <a:p>
            <a:r>
              <a:rPr lang="en-GB" dirty="0"/>
              <a:t>The main challenges for me are the lack of:</a:t>
            </a:r>
          </a:p>
          <a:p>
            <a:endParaRPr lang="en-GB" dirty="0"/>
          </a:p>
          <a:p>
            <a:r>
              <a:rPr lang="en-GB" dirty="0"/>
              <a:t>	TPM 2.0, </a:t>
            </a:r>
          </a:p>
          <a:p>
            <a:br>
              <a:rPr lang="en-GB" dirty="0"/>
            </a:br>
            <a:r>
              <a:rPr lang="en-GB" dirty="0"/>
              <a:t>	Secure boot capability, </a:t>
            </a:r>
          </a:p>
          <a:p>
            <a:endParaRPr lang="en-GB" dirty="0"/>
          </a:p>
          <a:p>
            <a:r>
              <a:rPr lang="en-GB" dirty="0"/>
              <a:t>I have sufficient RAM – 16GB.  Minimum for Win 11 is 4GB (although it won’t run very well)</a:t>
            </a:r>
          </a:p>
          <a:p>
            <a:endParaRPr lang="en-GB" dirty="0"/>
          </a:p>
          <a:p>
            <a:r>
              <a:rPr lang="en-GB" dirty="0"/>
              <a:t>Let’s have a look at the TPM</a:t>
            </a:r>
          </a:p>
        </p:txBody>
      </p:sp>
      <p:sp>
        <p:nvSpPr>
          <p:cNvPr id="4" name="Slide Number Placeholder 3"/>
          <p:cNvSpPr>
            <a:spLocks noGrp="1"/>
          </p:cNvSpPr>
          <p:nvPr>
            <p:ph type="sldNum" sz="quarter" idx="5"/>
          </p:nvPr>
        </p:nvSpPr>
        <p:spPr/>
        <p:txBody>
          <a:bodyPr/>
          <a:lstStyle/>
          <a:p>
            <a:fld id="{22D3453D-F6F0-4F82-A236-C94B73AE5EDD}" type="slidenum">
              <a:rPr lang="en-GB" smtClean="0"/>
              <a:t>10</a:t>
            </a:fld>
            <a:endParaRPr lang="en-GB" dirty="0"/>
          </a:p>
        </p:txBody>
      </p:sp>
    </p:spTree>
    <p:extLst>
      <p:ext uri="{BB962C8B-B14F-4D97-AF65-F5344CB8AC3E}">
        <p14:creationId xmlns:p14="http://schemas.microsoft.com/office/powerpoint/2010/main" val="2841694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The TPM is the Trusted Platform Module – a chip that gives us the security delivered by Win 11. It:</a:t>
            </a:r>
          </a:p>
          <a:p>
            <a:endParaRPr lang="en-GB" b="0" dirty="0"/>
          </a:p>
          <a:p>
            <a:r>
              <a:rPr lang="en-GB" b="0" dirty="0"/>
              <a:t>Stores encryption keys</a:t>
            </a:r>
            <a:br>
              <a:rPr lang="en-GB" b="0" dirty="0"/>
            </a:br>
            <a:r>
              <a:rPr lang="en-GB" b="0" dirty="0"/>
              <a:t>Enables Secure Boot</a:t>
            </a:r>
            <a:br>
              <a:rPr lang="en-GB" b="0" dirty="0"/>
            </a:br>
            <a:r>
              <a:rPr lang="en-GB" b="0" dirty="0"/>
              <a:t>Supports Bit Locker, Windows hello, PINs and more</a:t>
            </a:r>
          </a:p>
          <a:p>
            <a:endParaRPr lang="en-GB" b="0" dirty="0"/>
          </a:p>
          <a:p>
            <a:r>
              <a:rPr lang="en-GB" b="0" dirty="0"/>
              <a:t>The TPM Module, might be a chip on the motherboard</a:t>
            </a:r>
          </a:p>
          <a:p>
            <a:r>
              <a:rPr lang="en-GB" b="0" dirty="0"/>
              <a:t>It might be inside the CPU firmware</a:t>
            </a:r>
            <a:br>
              <a:rPr lang="en-GB" b="0" dirty="0"/>
            </a:br>
            <a:r>
              <a:rPr lang="en-GB" b="0" dirty="0"/>
              <a:t>It might be a separate part connected to the motherboard</a:t>
            </a:r>
          </a:p>
          <a:p>
            <a:endParaRPr lang="en-GB" b="1" dirty="0"/>
          </a:p>
          <a:p>
            <a:r>
              <a:rPr lang="en-GB" b="1" dirty="0"/>
              <a:t>🔐 What Is Secure Boot?</a:t>
            </a:r>
          </a:p>
          <a:p>
            <a:r>
              <a:rPr lang="en-GB" b="1" dirty="0"/>
              <a:t>Secure Boot</a:t>
            </a:r>
            <a:r>
              <a:rPr lang="en-GB" dirty="0"/>
              <a:t> is a security feature built into modern PCs that ensures your system only boots using software that is </a:t>
            </a:r>
            <a:r>
              <a:rPr lang="en-GB" b="1" dirty="0"/>
              <a:t>trusted by the manufacturer</a:t>
            </a:r>
            <a:r>
              <a:rPr lang="en-GB" dirty="0"/>
              <a:t>.</a:t>
            </a:r>
          </a:p>
          <a:p>
            <a:r>
              <a:rPr lang="en-GB" dirty="0"/>
              <a:t>It’s part of the </a:t>
            </a:r>
            <a:r>
              <a:rPr lang="en-GB" b="1" dirty="0"/>
              <a:t>UEFI firmware</a:t>
            </a:r>
            <a:r>
              <a:rPr lang="en-GB" dirty="0"/>
              <a:t> (which replaced the old BIOS) and is designed to </a:t>
            </a:r>
            <a:r>
              <a:rPr lang="en-GB" b="1" dirty="0"/>
              <a:t>prevent malware</a:t>
            </a:r>
            <a:r>
              <a:rPr lang="en-GB" dirty="0"/>
              <a:t>—like rootkits and bootkits—from loading before your operating system even starts.</a:t>
            </a:r>
          </a:p>
          <a:p>
            <a:r>
              <a:rPr lang="en-GB" b="1" dirty="0"/>
              <a:t>🧠 How Secure Boot Works</a:t>
            </a:r>
          </a:p>
          <a:p>
            <a:r>
              <a:rPr lang="en-GB" dirty="0"/>
              <a:t>Imagine Secure Boot as a </a:t>
            </a:r>
            <a:r>
              <a:rPr lang="en-GB" b="1" dirty="0"/>
              <a:t>bouncer at the club</a:t>
            </a:r>
            <a:r>
              <a:rPr lang="en-GB" dirty="0"/>
              <a:t>:</a:t>
            </a:r>
          </a:p>
          <a:p>
            <a:r>
              <a:rPr lang="en-GB" dirty="0"/>
              <a:t>Every piece of software that wants to load during startup—bootloaders, OS files, drivers—must present a </a:t>
            </a:r>
            <a:r>
              <a:rPr lang="en-GB" b="1" dirty="0"/>
              <a:t>digital signature</a:t>
            </a:r>
            <a:r>
              <a:rPr lang="en-GB" dirty="0"/>
              <a:t>.</a:t>
            </a:r>
          </a:p>
          <a:p>
            <a:r>
              <a:rPr lang="en-GB" dirty="0"/>
              <a:t>If the signature matches one from a </a:t>
            </a:r>
            <a:r>
              <a:rPr lang="en-GB" b="1" dirty="0"/>
              <a:t>trusted certificate authority</a:t>
            </a:r>
            <a:r>
              <a:rPr lang="en-GB" dirty="0"/>
              <a:t>, it’s allowed in.</a:t>
            </a:r>
          </a:p>
          <a:p>
            <a:r>
              <a:rPr lang="en-GB" dirty="0"/>
              <a:t>If it’s unsigned or tampered with, the system </a:t>
            </a:r>
            <a:r>
              <a:rPr lang="en-GB" b="1" dirty="0"/>
              <a:t>blocks it from running</a:t>
            </a:r>
            <a:r>
              <a:rPr lang="en-GB" dirty="0"/>
              <a:t>.</a:t>
            </a:r>
          </a:p>
          <a:p>
            <a:r>
              <a:rPr lang="en-GB" dirty="0"/>
              <a:t>This protects your PC at its most vulnerable stage—</a:t>
            </a:r>
            <a:r>
              <a:rPr lang="en-GB" b="1" dirty="0"/>
              <a:t>before antivirus software or Windows even loads</a:t>
            </a:r>
            <a:r>
              <a:rPr lang="en-GB" dirty="0"/>
              <a:t>.</a:t>
            </a:r>
          </a:p>
          <a:p>
            <a:r>
              <a:rPr lang="en-GB" b="1" dirty="0"/>
              <a:t>🧪 Why It Matters</a:t>
            </a:r>
          </a:p>
          <a:p>
            <a:r>
              <a:rPr lang="en-GB" dirty="0"/>
              <a:t>Benefit Description </a:t>
            </a:r>
            <a:br>
              <a:rPr lang="en-GB" dirty="0"/>
            </a:br>
            <a:r>
              <a:rPr lang="en-GB" dirty="0"/>
              <a:t>🛡️ </a:t>
            </a:r>
            <a:r>
              <a:rPr lang="en-GB" b="1" dirty="0"/>
              <a:t>Prevents Malware</a:t>
            </a:r>
            <a:r>
              <a:rPr lang="en-GB" dirty="0"/>
              <a:t> Stops rootkits and bootkits from hijacking your system at startup. </a:t>
            </a:r>
            <a:br>
              <a:rPr lang="en-GB" dirty="0"/>
            </a:br>
            <a:r>
              <a:rPr lang="en-GB" dirty="0"/>
              <a:t>🔐 </a:t>
            </a:r>
            <a:r>
              <a:rPr lang="en-GB" b="1" dirty="0"/>
              <a:t>Protects Integrity</a:t>
            </a:r>
            <a:r>
              <a:rPr lang="en-GB" dirty="0"/>
              <a:t> Ensures only verified, untampered software runs during boot. </a:t>
            </a:r>
            <a:br>
              <a:rPr lang="en-GB" dirty="0"/>
            </a:br>
            <a:r>
              <a:rPr lang="en-GB" dirty="0"/>
              <a:t>💻 </a:t>
            </a:r>
            <a:r>
              <a:rPr lang="en-GB" b="1" dirty="0"/>
              <a:t>Required for Windows 11</a:t>
            </a:r>
            <a:r>
              <a:rPr lang="en-GB" dirty="0"/>
              <a:t> Microsoft mandates Secure Boot (and TPM 2.0) for Windows 11 installations. </a:t>
            </a:r>
            <a:br>
              <a:rPr lang="en-GB" dirty="0"/>
            </a:br>
            <a:br>
              <a:rPr lang="en-GB" dirty="0"/>
            </a:br>
            <a:r>
              <a:rPr lang="en-GB" b="1" dirty="0"/>
              <a:t>⚠️ Downsides &amp; Considerations</a:t>
            </a:r>
          </a:p>
          <a:p>
            <a:r>
              <a:rPr lang="en-GB" b="1" dirty="0"/>
              <a:t>Dual-booting Linux</a:t>
            </a:r>
            <a:r>
              <a:rPr lang="en-GB" dirty="0"/>
              <a:t> or running unsigned OSes may require disabling Secure Boot.</a:t>
            </a:r>
          </a:p>
          <a:p>
            <a:r>
              <a:rPr lang="en-GB" dirty="0"/>
              <a:t>Some older hardware or unsigned drivers may not be compatible.</a:t>
            </a:r>
          </a:p>
          <a:p>
            <a:r>
              <a:rPr lang="en-GB" dirty="0"/>
              <a:t>Secure Boot </a:t>
            </a:r>
            <a:r>
              <a:rPr lang="en-GB" b="1" dirty="0"/>
              <a:t>does not encrypt data</a:t>
            </a:r>
            <a:r>
              <a:rPr lang="en-GB" dirty="0"/>
              <a:t> or require TPM—but it pairs well with both.</a:t>
            </a:r>
            <a:br>
              <a:rPr lang="en-GB" dirty="0"/>
            </a:br>
            <a:endParaRPr lang="en-GB" dirty="0"/>
          </a:p>
          <a:p>
            <a:r>
              <a:rPr lang="en-GB" b="1" dirty="0"/>
              <a:t>🧰 Real-World Analogy</a:t>
            </a:r>
          </a:p>
          <a:p>
            <a:r>
              <a:rPr lang="en-GB" dirty="0"/>
              <a:t>“Secure Boot is like airport security for your PC. Only passengers (software) with valid boarding passes (digital signatures) are allowed on the plane (your system). Anyone suspicious gets turned away before takeoff.”</a:t>
            </a:r>
          </a:p>
          <a:p>
            <a:endParaRPr lang="en-GB" dirty="0"/>
          </a:p>
        </p:txBody>
      </p:sp>
      <p:sp>
        <p:nvSpPr>
          <p:cNvPr id="4" name="Slide Number Placeholder 3"/>
          <p:cNvSpPr>
            <a:spLocks noGrp="1"/>
          </p:cNvSpPr>
          <p:nvPr>
            <p:ph type="sldNum" sz="quarter" idx="5"/>
          </p:nvPr>
        </p:nvSpPr>
        <p:spPr/>
        <p:txBody>
          <a:bodyPr/>
          <a:lstStyle/>
          <a:p>
            <a:fld id="{E4B713CA-F9D2-423D-BFEF-BAADEB836C02}" type="slidenum">
              <a:rPr lang="en-GB" smtClean="0"/>
              <a:t>11</a:t>
            </a:fld>
            <a:endParaRPr lang="en-GB" dirty="0"/>
          </a:p>
        </p:txBody>
      </p:sp>
    </p:spTree>
    <p:extLst>
      <p:ext uri="{BB962C8B-B14F-4D97-AF65-F5344CB8AC3E}">
        <p14:creationId xmlns:p14="http://schemas.microsoft.com/office/powerpoint/2010/main" val="3066177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TPM guards against Hacking, Spoofing and Falsification</a:t>
            </a:r>
          </a:p>
        </p:txBody>
      </p:sp>
      <p:sp>
        <p:nvSpPr>
          <p:cNvPr id="4" name="Slide Number Placeholder 3"/>
          <p:cNvSpPr>
            <a:spLocks noGrp="1"/>
          </p:cNvSpPr>
          <p:nvPr>
            <p:ph type="sldNum" sz="quarter" idx="5"/>
          </p:nvPr>
        </p:nvSpPr>
        <p:spPr/>
        <p:txBody>
          <a:bodyPr/>
          <a:lstStyle/>
          <a:p>
            <a:fld id="{E4B713CA-F9D2-423D-BFEF-BAADEB836C02}" type="slidenum">
              <a:rPr lang="en-GB" smtClean="0"/>
              <a:t>12</a:t>
            </a:fld>
            <a:endParaRPr lang="en-GB" dirty="0"/>
          </a:p>
        </p:txBody>
      </p:sp>
    </p:spTree>
    <p:extLst>
      <p:ext uri="{BB962C8B-B14F-4D97-AF65-F5344CB8AC3E}">
        <p14:creationId xmlns:p14="http://schemas.microsoft.com/office/powerpoint/2010/main" val="22143011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Preparation is key to a successful upgrade. This section covers essential steps to ensure a smooth transition to Windows 11.</a:t>
            </a:r>
          </a:p>
        </p:txBody>
      </p:sp>
      <p:sp>
        <p:nvSpPr>
          <p:cNvPr id="4" name="Slide Number Placeholder 3"/>
          <p:cNvSpPr>
            <a:spLocks noGrp="1"/>
          </p:cNvSpPr>
          <p:nvPr>
            <p:ph type="sldNum" sz="quarter" idx="5"/>
          </p:nvPr>
        </p:nvSpPr>
        <p:spPr/>
        <p:txBody>
          <a:bodyPr/>
          <a:lstStyle/>
          <a:p>
            <a:fld id="{22D3453D-F6F0-4F82-A236-C94B73AE5EDD}" type="slidenum">
              <a:rPr lang="en-GB" smtClean="0"/>
              <a:t>13</a:t>
            </a:fld>
            <a:endParaRPr lang="en-GB" dirty="0"/>
          </a:p>
        </p:txBody>
      </p:sp>
    </p:spTree>
    <p:extLst>
      <p:ext uri="{BB962C8B-B14F-4D97-AF65-F5344CB8AC3E}">
        <p14:creationId xmlns:p14="http://schemas.microsoft.com/office/powerpoint/2010/main" val="3499239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 Dell supports an ATX motherboard, so I elected to go with an MSI MAG B760 Tomahawk Wi-Fi ATX Motherboard – as recommended by CoPilot (More on him later)  it cost £150</a:t>
            </a:r>
          </a:p>
          <a:p>
            <a:endParaRPr lang="en-GB" dirty="0"/>
          </a:p>
          <a:p>
            <a:r>
              <a:rPr lang="en-GB" dirty="0"/>
              <a:t>MSI have four series of Motherboards:  MEG, MPG, MAG &amp; PRO</a:t>
            </a:r>
          </a:p>
          <a:p>
            <a:endParaRPr lang="en-GB" dirty="0"/>
          </a:p>
          <a:p>
            <a:r>
              <a:rPr lang="en-GB" dirty="0"/>
              <a:t>MEG:  Enthusiast Gaming. Extreme Gamers &amp; Overclockers. Flagship range.</a:t>
            </a:r>
            <a:br>
              <a:rPr lang="en-GB" dirty="0"/>
            </a:br>
            <a:r>
              <a:rPr lang="en-GB" dirty="0"/>
              <a:t>MPG: Performance Gaming. Mainstream gamers power users.</a:t>
            </a:r>
          </a:p>
          <a:p>
            <a:r>
              <a:rPr lang="en-GB" b="1" dirty="0"/>
              <a:t>MAG: Arsenal Gaming. Budget conscious gamers. Durable Functional, fewer frills, great value</a:t>
            </a:r>
          </a:p>
          <a:p>
            <a:r>
              <a:rPr lang="en-GB" dirty="0"/>
              <a:t>PRO: Professional Series. Office, creators stable builds</a:t>
            </a:r>
          </a:p>
          <a:p>
            <a:endParaRPr lang="en-GB" dirty="0"/>
          </a:p>
          <a:p>
            <a:r>
              <a:rPr lang="en-GB" dirty="0"/>
              <a:t>MSI The Manufacturer</a:t>
            </a:r>
            <a:br>
              <a:rPr lang="en-GB" dirty="0"/>
            </a:br>
            <a:r>
              <a:rPr lang="en-GB" dirty="0"/>
              <a:t>MAG The Range</a:t>
            </a:r>
            <a:br>
              <a:rPr lang="en-GB" dirty="0"/>
            </a:br>
            <a:r>
              <a:rPr lang="en-GB" dirty="0"/>
              <a:t>B760xxxxx The Model</a:t>
            </a:r>
          </a:p>
          <a:p>
            <a:endParaRPr lang="en-GB" dirty="0"/>
          </a:p>
          <a:p>
            <a:r>
              <a:rPr lang="en-GB" dirty="0"/>
              <a:t>This MB uses a different socket for the processor, so we need a new processor, but first, lets look at Motherboards</a:t>
            </a:r>
          </a:p>
          <a:p>
            <a:endParaRPr lang="en-GB" dirty="0"/>
          </a:p>
          <a:p>
            <a:endParaRPr lang="en-GB" dirty="0"/>
          </a:p>
        </p:txBody>
      </p:sp>
      <p:sp>
        <p:nvSpPr>
          <p:cNvPr id="4" name="Slide Number Placeholder 3"/>
          <p:cNvSpPr>
            <a:spLocks noGrp="1"/>
          </p:cNvSpPr>
          <p:nvPr>
            <p:ph type="sldNum" sz="quarter" idx="5"/>
          </p:nvPr>
        </p:nvSpPr>
        <p:spPr/>
        <p:txBody>
          <a:bodyPr/>
          <a:lstStyle/>
          <a:p>
            <a:fld id="{E4B713CA-F9D2-423D-BFEF-BAADEB836C02}" type="slidenum">
              <a:rPr lang="en-GB" smtClean="0"/>
              <a:t>14</a:t>
            </a:fld>
            <a:endParaRPr lang="en-GB" dirty="0"/>
          </a:p>
        </p:txBody>
      </p:sp>
    </p:spTree>
    <p:extLst>
      <p:ext uri="{BB962C8B-B14F-4D97-AF65-F5344CB8AC3E}">
        <p14:creationId xmlns:p14="http://schemas.microsoft.com/office/powerpoint/2010/main" val="42450821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When Was ATX Introduced?</a:t>
            </a:r>
          </a:p>
          <a:p>
            <a:r>
              <a:rPr lang="en-GB" dirty="0"/>
              <a:t>ATX (Advanced Technology Extended) was introduced by Intel in 1995 as a successor to the aging AT and Baby AT standards. It revolutionized desktop PC design by:</a:t>
            </a:r>
          </a:p>
          <a:p>
            <a:r>
              <a:rPr lang="en-GB" dirty="0"/>
              <a:t>- Rotating the motherboard layout for better airflow</a:t>
            </a:r>
          </a:p>
          <a:p>
            <a:r>
              <a:rPr lang="en-GB" dirty="0"/>
              <a:t>- Standardizing power connectors and I/O panel placement</a:t>
            </a:r>
          </a:p>
          <a:p>
            <a:r>
              <a:rPr lang="en-GB" dirty="0"/>
              <a:t>- Improving compatibility across cases, motherboards, and PSUs</a:t>
            </a:r>
          </a:p>
          <a:p>
            <a:r>
              <a:rPr lang="en-GB" b="1" dirty="0"/>
              <a:t>It quickly became the de facto standard for consumer desktops and remains dominant today</a:t>
            </a:r>
            <a:r>
              <a:rPr lang="en-GB" dirty="0"/>
              <a:t>.</a:t>
            </a:r>
          </a:p>
          <a:p>
            <a:endParaRPr lang="en-GB" dirty="0"/>
          </a:p>
          <a:p>
            <a:r>
              <a:rPr lang="en-GB" dirty="0"/>
              <a:t>There are also </a:t>
            </a:r>
            <a:r>
              <a:rPr lang="en-GB" b="1" dirty="0"/>
              <a:t>case formats</a:t>
            </a:r>
            <a:r>
              <a:rPr lang="en-GB" dirty="0"/>
              <a:t> like:</a:t>
            </a:r>
          </a:p>
          <a:p>
            <a:r>
              <a:rPr lang="en-GB" b="1" dirty="0"/>
              <a:t>Mid Tower</a:t>
            </a:r>
            <a:r>
              <a:rPr lang="en-GB" dirty="0"/>
              <a:t> (most common)</a:t>
            </a:r>
          </a:p>
          <a:p>
            <a:r>
              <a:rPr lang="en-GB" b="1" dirty="0"/>
              <a:t>Full Tower</a:t>
            </a:r>
            <a:r>
              <a:rPr lang="en-GB" dirty="0"/>
              <a:t> (for E-ATX and extreme cooling)</a:t>
            </a:r>
          </a:p>
          <a:p>
            <a:r>
              <a:rPr lang="en-GB" b="1" dirty="0"/>
              <a:t>Mini Tower</a:t>
            </a:r>
            <a:r>
              <a:rPr lang="en-GB" dirty="0"/>
              <a:t> (for mATX)</a:t>
            </a:r>
          </a:p>
          <a:p>
            <a:r>
              <a:rPr lang="en-GB" b="1" dirty="0"/>
              <a:t>SFF / Cube / HTPC</a:t>
            </a:r>
            <a:r>
              <a:rPr lang="en-GB" dirty="0"/>
              <a:t> (for Mini-ITX)</a:t>
            </a:r>
          </a:p>
          <a:p>
            <a:r>
              <a:rPr lang="en-GB" b="1" dirty="0"/>
              <a:t>Bench / Open Frame</a:t>
            </a:r>
            <a:r>
              <a:rPr lang="en-GB" dirty="0"/>
              <a:t> (for testing and showcasing builds)</a:t>
            </a:r>
          </a:p>
          <a:p>
            <a:endParaRPr lang="en-GB" dirty="0"/>
          </a:p>
        </p:txBody>
      </p:sp>
      <p:sp>
        <p:nvSpPr>
          <p:cNvPr id="4" name="Slide Number Placeholder 3"/>
          <p:cNvSpPr>
            <a:spLocks noGrp="1"/>
          </p:cNvSpPr>
          <p:nvPr>
            <p:ph type="sldNum" sz="quarter" idx="5"/>
          </p:nvPr>
        </p:nvSpPr>
        <p:spPr/>
        <p:txBody>
          <a:bodyPr/>
          <a:lstStyle/>
          <a:p>
            <a:fld id="{E4B713CA-F9D2-423D-BFEF-BAADEB836C02}" type="slidenum">
              <a:rPr lang="en-GB" smtClean="0"/>
              <a:t>15</a:t>
            </a:fld>
            <a:endParaRPr lang="en-GB" dirty="0"/>
          </a:p>
        </p:txBody>
      </p:sp>
    </p:spTree>
    <p:extLst>
      <p:ext uri="{BB962C8B-B14F-4D97-AF65-F5344CB8AC3E}">
        <p14:creationId xmlns:p14="http://schemas.microsoft.com/office/powerpoint/2010/main" val="4124204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look and Sockets and Processors</a:t>
            </a:r>
          </a:p>
          <a:p>
            <a:endParaRPr lang="en-GB" dirty="0"/>
          </a:p>
          <a:p>
            <a:r>
              <a:rPr lang="en-GB" dirty="0"/>
              <a:t>What do all the figures and numbers mean?</a:t>
            </a:r>
            <a:br>
              <a:rPr lang="en-GB" dirty="0"/>
            </a:br>
            <a:br>
              <a:rPr lang="en-GB" dirty="0"/>
            </a:br>
            <a:r>
              <a:rPr lang="en-GB"/>
              <a:t>LGA is </a:t>
            </a:r>
            <a:r>
              <a:rPr lang="en-GB" dirty="0"/>
              <a:t>the Land Grid Array – been around since 2004, the number 1700 is the actual number of connectors – it’s gets larger and larger every time.</a:t>
            </a:r>
          </a:p>
        </p:txBody>
      </p:sp>
      <p:sp>
        <p:nvSpPr>
          <p:cNvPr id="4" name="Slide Number Placeholder 3"/>
          <p:cNvSpPr>
            <a:spLocks noGrp="1"/>
          </p:cNvSpPr>
          <p:nvPr>
            <p:ph type="sldNum" sz="quarter" idx="5"/>
          </p:nvPr>
        </p:nvSpPr>
        <p:spPr/>
        <p:txBody>
          <a:bodyPr/>
          <a:lstStyle/>
          <a:p>
            <a:fld id="{E4B713CA-F9D2-423D-BFEF-BAADEB836C02}" type="slidenum">
              <a:rPr lang="en-GB" smtClean="0"/>
              <a:t>16</a:t>
            </a:fld>
            <a:endParaRPr lang="en-GB" dirty="0"/>
          </a:p>
        </p:txBody>
      </p:sp>
    </p:spTree>
    <p:extLst>
      <p:ext uri="{BB962C8B-B14F-4D97-AF65-F5344CB8AC3E}">
        <p14:creationId xmlns:p14="http://schemas.microsoft.com/office/powerpoint/2010/main" val="9688700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 Intel Socket Evolution: From Legacy to LGA 1700  (LGA Land Grid Array)</a:t>
            </a:r>
            <a:br>
              <a:rPr lang="en-GB" sz="1200" b="1"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Socket	Year	Key CPUs		Notable Features</a:t>
            </a:r>
            <a:endParaRPr lang="en-GB" sz="1200" kern="1200" dirty="0">
              <a:solidFill>
                <a:schemeClr val="tx1"/>
              </a:solidFill>
              <a:effectLst/>
              <a:latin typeface="+mn-lt"/>
              <a:ea typeface="+mn-ea"/>
              <a:cs typeface="+mn-cs"/>
            </a:endParaRPr>
          </a:p>
          <a:p>
            <a:br>
              <a:rPr lang="en-GB" sz="1200" b="1" kern="1200" dirty="0">
                <a:solidFill>
                  <a:schemeClr val="tx1"/>
                </a:solidFill>
                <a:effectLst/>
                <a:latin typeface="+mn-lt"/>
                <a:ea typeface="+mn-ea"/>
                <a:cs typeface="+mn-cs"/>
              </a:rPr>
            </a:br>
            <a:r>
              <a:rPr lang="en-GB" sz="1200" b="1" kern="1200" dirty="0">
                <a:solidFill>
                  <a:schemeClr val="tx1"/>
                </a:solidFill>
                <a:effectLst/>
                <a:latin typeface="+mn-lt"/>
                <a:ea typeface="+mn-ea"/>
                <a:cs typeface="+mn-cs"/>
              </a:rPr>
              <a:t>Socket 7	</a:t>
            </a:r>
            <a:r>
              <a:rPr lang="en-GB" sz="1200" kern="1200" dirty="0">
                <a:solidFill>
                  <a:schemeClr val="tx1"/>
                </a:solidFill>
                <a:effectLst/>
                <a:latin typeface="+mn-lt"/>
                <a:ea typeface="+mn-ea"/>
                <a:cs typeface="+mn-cs"/>
              </a:rPr>
              <a:t>1995	Pentium, Pentium MMX	Early multi-CPU support</a:t>
            </a:r>
          </a:p>
          <a:p>
            <a:r>
              <a:rPr lang="en-GB" sz="1200" b="1" kern="1200" dirty="0">
                <a:solidFill>
                  <a:schemeClr val="tx1"/>
                </a:solidFill>
                <a:effectLst/>
                <a:latin typeface="+mn-lt"/>
                <a:ea typeface="+mn-ea"/>
                <a:cs typeface="+mn-cs"/>
              </a:rPr>
              <a:t>Socket 370	</a:t>
            </a:r>
            <a:r>
              <a:rPr lang="en-GB" sz="1200" kern="1200" dirty="0">
                <a:solidFill>
                  <a:schemeClr val="tx1"/>
                </a:solidFill>
                <a:effectLst/>
                <a:latin typeface="+mn-lt"/>
                <a:ea typeface="+mn-ea"/>
                <a:cs typeface="+mn-cs"/>
              </a:rPr>
              <a:t>1999	Pentium III, Celeron	Compact design, low power</a:t>
            </a:r>
          </a:p>
          <a:p>
            <a:r>
              <a:rPr lang="en-GB" sz="1200" b="1" kern="1200" dirty="0">
                <a:solidFill>
                  <a:schemeClr val="tx1"/>
                </a:solidFill>
                <a:effectLst/>
                <a:latin typeface="+mn-lt"/>
                <a:ea typeface="+mn-ea"/>
                <a:cs typeface="+mn-cs"/>
              </a:rPr>
              <a:t>Socket 478	</a:t>
            </a:r>
            <a:r>
              <a:rPr lang="en-GB" sz="1200" kern="1200" dirty="0">
                <a:solidFill>
                  <a:schemeClr val="tx1"/>
                </a:solidFill>
                <a:effectLst/>
                <a:latin typeface="+mn-lt"/>
                <a:ea typeface="+mn-ea"/>
                <a:cs typeface="+mn-cs"/>
              </a:rPr>
              <a:t>2000	Pentium 4		Higher FSB, early DDR support</a:t>
            </a:r>
          </a:p>
          <a:p>
            <a:r>
              <a:rPr lang="en-GB" sz="1200" b="1" kern="1200" dirty="0">
                <a:solidFill>
                  <a:schemeClr val="tx1"/>
                </a:solidFill>
                <a:effectLst/>
                <a:latin typeface="+mn-lt"/>
                <a:ea typeface="+mn-ea"/>
                <a:cs typeface="+mn-cs"/>
              </a:rPr>
              <a:t>LGA 775	</a:t>
            </a:r>
            <a:r>
              <a:rPr lang="en-GB" sz="1200" kern="1200" dirty="0">
                <a:solidFill>
                  <a:schemeClr val="tx1"/>
                </a:solidFill>
                <a:effectLst/>
                <a:latin typeface="+mn-lt"/>
                <a:ea typeface="+mn-ea"/>
                <a:cs typeface="+mn-cs"/>
              </a:rPr>
              <a:t>2004	Pentium D, Core 2 Duo	First LGA socket (pins on board)</a:t>
            </a:r>
          </a:p>
          <a:p>
            <a:r>
              <a:rPr lang="en-GB" sz="1200" b="1" kern="1200" dirty="0">
                <a:solidFill>
                  <a:schemeClr val="tx1"/>
                </a:solidFill>
                <a:effectLst/>
                <a:latin typeface="+mn-lt"/>
                <a:ea typeface="+mn-ea"/>
                <a:cs typeface="+mn-cs"/>
              </a:rPr>
              <a:t>LGA 1156	</a:t>
            </a:r>
            <a:r>
              <a:rPr lang="en-GB" sz="1200" kern="1200" dirty="0">
                <a:solidFill>
                  <a:schemeClr val="tx1"/>
                </a:solidFill>
                <a:effectLst/>
                <a:latin typeface="+mn-lt"/>
                <a:ea typeface="+mn-ea"/>
                <a:cs typeface="+mn-cs"/>
              </a:rPr>
              <a:t>2008	Core i3/i5/i7 (Nehalem)	Integrated memory controller</a:t>
            </a:r>
          </a:p>
          <a:p>
            <a:r>
              <a:rPr lang="en-GB" sz="1200" b="1" kern="1200" dirty="0">
                <a:solidFill>
                  <a:schemeClr val="tx1"/>
                </a:solidFill>
                <a:effectLst/>
                <a:latin typeface="+mn-lt"/>
                <a:ea typeface="+mn-ea"/>
                <a:cs typeface="+mn-cs"/>
              </a:rPr>
              <a:t>LGA 1155	</a:t>
            </a:r>
            <a:r>
              <a:rPr lang="en-GB" sz="1200" kern="1200" dirty="0">
                <a:solidFill>
                  <a:schemeClr val="tx1"/>
                </a:solidFill>
                <a:effectLst/>
                <a:latin typeface="+mn-lt"/>
                <a:ea typeface="+mn-ea"/>
                <a:cs typeface="+mn-cs"/>
              </a:rPr>
              <a:t>2011	Sandy Bridge, Ivy Bridge	PCIe 3.0, USB 3.0 support</a:t>
            </a:r>
          </a:p>
          <a:p>
            <a:r>
              <a:rPr lang="en-GB" sz="1200" b="1" kern="1200" dirty="0">
                <a:solidFill>
                  <a:schemeClr val="tx1"/>
                </a:solidFill>
                <a:effectLst/>
                <a:latin typeface="+mn-lt"/>
                <a:ea typeface="+mn-ea"/>
                <a:cs typeface="+mn-cs"/>
              </a:rPr>
              <a:t>LGA 1150	</a:t>
            </a:r>
            <a:r>
              <a:rPr lang="en-GB" sz="1200" kern="1200" dirty="0">
                <a:solidFill>
                  <a:schemeClr val="tx1"/>
                </a:solidFill>
                <a:effectLst/>
                <a:latin typeface="+mn-lt"/>
                <a:ea typeface="+mn-ea"/>
                <a:cs typeface="+mn-cs"/>
              </a:rPr>
              <a:t>2013	Haswell, Broadwell	Improved power efficiency</a:t>
            </a:r>
          </a:p>
          <a:p>
            <a:r>
              <a:rPr lang="en-GB" sz="1200" b="1" kern="1200" dirty="0">
                <a:solidFill>
                  <a:schemeClr val="tx1"/>
                </a:solidFill>
                <a:effectLst/>
                <a:latin typeface="+mn-lt"/>
                <a:ea typeface="+mn-ea"/>
                <a:cs typeface="+mn-cs"/>
              </a:rPr>
              <a:t>LGA 1151	</a:t>
            </a:r>
            <a:r>
              <a:rPr lang="en-GB" sz="1200" kern="1200" dirty="0">
                <a:solidFill>
                  <a:schemeClr val="tx1"/>
                </a:solidFill>
                <a:effectLst/>
                <a:latin typeface="+mn-lt"/>
                <a:ea typeface="+mn-ea"/>
                <a:cs typeface="+mn-cs"/>
              </a:rPr>
              <a:t>2015	Skylake to Coffee Lake	DDR4 support, multiple revisions</a:t>
            </a:r>
          </a:p>
          <a:p>
            <a:r>
              <a:rPr lang="en-GB" sz="1200" b="1" kern="1200" dirty="0">
                <a:solidFill>
                  <a:schemeClr val="tx1"/>
                </a:solidFill>
                <a:effectLst/>
                <a:latin typeface="+mn-lt"/>
                <a:ea typeface="+mn-ea"/>
                <a:cs typeface="+mn-cs"/>
              </a:rPr>
              <a:t>LGA 1200	</a:t>
            </a:r>
            <a:r>
              <a:rPr lang="en-GB" sz="1200" kern="1200" dirty="0">
                <a:solidFill>
                  <a:schemeClr val="tx1"/>
                </a:solidFill>
                <a:effectLst/>
                <a:latin typeface="+mn-lt"/>
                <a:ea typeface="+mn-ea"/>
                <a:cs typeface="+mn-cs"/>
              </a:rPr>
              <a:t>2020	Comet Lake, Rocket Lake	Refined power delivery, Wi-Fi 6</a:t>
            </a:r>
          </a:p>
          <a:p>
            <a:r>
              <a:rPr lang="en-GB" sz="1200" b="1" kern="1200" dirty="0">
                <a:solidFill>
                  <a:schemeClr val="tx1"/>
                </a:solidFill>
                <a:effectLst/>
                <a:latin typeface="+mn-lt"/>
                <a:ea typeface="+mn-ea"/>
                <a:cs typeface="+mn-cs"/>
              </a:rPr>
              <a:t>LGA 1700	</a:t>
            </a:r>
            <a:r>
              <a:rPr lang="en-GB" sz="1200" kern="1200" dirty="0">
                <a:solidFill>
                  <a:schemeClr val="tx1"/>
                </a:solidFill>
                <a:effectLst/>
                <a:latin typeface="+mn-lt"/>
                <a:ea typeface="+mn-ea"/>
                <a:cs typeface="+mn-cs"/>
              </a:rPr>
              <a:t>2021	Alder Lake, Raptor Lake	DDR5, PCIe 5.0, hybrid architecture</a:t>
            </a:r>
          </a:p>
          <a:p>
            <a:endParaRPr lang="en-GB" dirty="0"/>
          </a:p>
        </p:txBody>
      </p:sp>
      <p:sp>
        <p:nvSpPr>
          <p:cNvPr id="4" name="Slide Number Placeholder 3"/>
          <p:cNvSpPr>
            <a:spLocks noGrp="1"/>
          </p:cNvSpPr>
          <p:nvPr>
            <p:ph type="sldNum" sz="quarter" idx="5"/>
          </p:nvPr>
        </p:nvSpPr>
        <p:spPr/>
        <p:txBody>
          <a:bodyPr/>
          <a:lstStyle/>
          <a:p>
            <a:fld id="{E4B713CA-F9D2-423D-BFEF-BAADEB836C02}" type="slidenum">
              <a:rPr lang="en-GB" smtClean="0"/>
              <a:t>17</a:t>
            </a:fld>
            <a:endParaRPr lang="en-GB" dirty="0"/>
          </a:p>
        </p:txBody>
      </p:sp>
    </p:spTree>
    <p:extLst>
      <p:ext uri="{BB962C8B-B14F-4D97-AF65-F5344CB8AC3E}">
        <p14:creationId xmlns:p14="http://schemas.microsoft.com/office/powerpoint/2010/main" val="9213896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Intel chose </a:t>
            </a:r>
            <a:r>
              <a:rPr lang="en-GB" b="1" dirty="0"/>
              <a:t>odd numbers</a:t>
            </a:r>
            <a:r>
              <a:rPr lang="en-GB" dirty="0"/>
              <a:t> like i3, i5, i7, and i9 for </a:t>
            </a:r>
            <a:r>
              <a:rPr lang="en-GB" b="1" dirty="0"/>
              <a:t>marketing clarity</a:t>
            </a:r>
            <a:r>
              <a:rPr lang="en-GB" dirty="0"/>
              <a:t>, not technical reasons.  They are all being produced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I3	Entry level		Your first car, cheap and Cheerful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I5	Mid range		“Mondeo” man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I7	High Performance	The GT Version.  My Ford Capri GT XLR was the best car I ever had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I9	Enthusiast		Ferrari, Lamborghini</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AMD followed suit with Ryzen 3, 5, 7, and 9, reinforcing the pattern across the industry. </a:t>
            </a:r>
          </a:p>
          <a:p>
            <a:endParaRPr lang="en-GB" dirty="0"/>
          </a:p>
        </p:txBody>
      </p:sp>
      <p:sp>
        <p:nvSpPr>
          <p:cNvPr id="4" name="Slide Number Placeholder 3"/>
          <p:cNvSpPr>
            <a:spLocks noGrp="1"/>
          </p:cNvSpPr>
          <p:nvPr>
            <p:ph type="sldNum" sz="quarter" idx="5"/>
          </p:nvPr>
        </p:nvSpPr>
        <p:spPr/>
        <p:txBody>
          <a:bodyPr/>
          <a:lstStyle/>
          <a:p>
            <a:fld id="{E4B713CA-F9D2-423D-BFEF-BAADEB836C02}" type="slidenum">
              <a:rPr lang="en-GB" smtClean="0"/>
              <a:t>18</a:t>
            </a:fld>
            <a:endParaRPr lang="en-GB" dirty="0"/>
          </a:p>
        </p:txBody>
      </p:sp>
    </p:spTree>
    <p:extLst>
      <p:ext uri="{BB962C8B-B14F-4D97-AF65-F5344CB8AC3E}">
        <p14:creationId xmlns:p14="http://schemas.microsoft.com/office/powerpoint/2010/main" val="3278661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Intel’s Core series began in </a:t>
            </a:r>
            <a:r>
              <a:rPr lang="en-GB" b="1" dirty="0"/>
              <a:t>2008</a:t>
            </a:r>
            <a:r>
              <a:rPr lang="en-GB" dirty="0"/>
              <a:t> with the </a:t>
            </a:r>
            <a:r>
              <a:rPr lang="en-GB" b="1" dirty="0"/>
              <a:t>1st generation (Nehalem)</a:t>
            </a:r>
            <a:r>
              <a:rPr lang="en-GB" dirty="0"/>
              <a:t>. Each new generation typically brings architectural improvements, better efficiency, and new features.ics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Letter Suffix: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K  Unlocked for overclocking		F   No Integrated graphics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  Power-efficient desktop chip	H  High performance laptop chip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  Ultra-low power for laptops	HX  Extreme mobile performance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  Performance for thin laptops	G  Enhanced graphics (Often AMD Radeon)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X/XE  Extreme desktop performance</a:t>
            </a:r>
          </a:p>
          <a:p>
            <a:endParaRPr lang="en-GB" dirty="0"/>
          </a:p>
          <a:p>
            <a:r>
              <a:rPr lang="en-GB" dirty="0"/>
              <a:t>Check yours from:  Settings | System | About</a:t>
            </a:r>
          </a:p>
        </p:txBody>
      </p:sp>
      <p:sp>
        <p:nvSpPr>
          <p:cNvPr id="4" name="Slide Number Placeholder 3"/>
          <p:cNvSpPr>
            <a:spLocks noGrp="1"/>
          </p:cNvSpPr>
          <p:nvPr>
            <p:ph type="sldNum" sz="quarter" idx="5"/>
          </p:nvPr>
        </p:nvSpPr>
        <p:spPr/>
        <p:txBody>
          <a:bodyPr/>
          <a:lstStyle/>
          <a:p>
            <a:fld id="{E4B713CA-F9D2-423D-BFEF-BAADEB836C02}" type="slidenum">
              <a:rPr lang="en-GB" smtClean="0"/>
              <a:t>19</a:t>
            </a:fld>
            <a:endParaRPr lang="en-GB" dirty="0"/>
          </a:p>
        </p:txBody>
      </p:sp>
    </p:spTree>
    <p:extLst>
      <p:ext uri="{BB962C8B-B14F-4D97-AF65-F5344CB8AC3E}">
        <p14:creationId xmlns:p14="http://schemas.microsoft.com/office/powerpoint/2010/main" val="2973403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486C2-5F5C-6DFE-F913-A38F7CB85B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3A138F-E8C5-F145-4E6C-8138A8A40B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02D36A-B12E-192C-B043-68BBD916967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Think of cores as </a:t>
            </a:r>
            <a:r>
              <a:rPr lang="en-GB" b="1" dirty="0"/>
              <a:t>chefs in a kitchen</a:t>
            </a:r>
            <a:r>
              <a:rPr lang="en-GB" dirty="0"/>
              <a:t> — each one can prepare a dish independently. More chefs = more dishes at once.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Cores can be either P-Cores for performance or</a:t>
            </a:r>
            <a:br>
              <a:rPr lang="en-GB" dirty="0"/>
            </a:br>
            <a:r>
              <a:rPr lang="en-GB" dirty="0"/>
              <a:t>E-Cores for efficiency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Performance cores can be multithreaded and handle demanding tasks like rendering, compiling and gaming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Efficiency cores tackle lighter workloads, background processes and improve energy efficiency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a:extLst>
              <a:ext uri="{FF2B5EF4-FFF2-40B4-BE49-F238E27FC236}">
                <a16:creationId xmlns:a16="http://schemas.microsoft.com/office/drawing/2014/main" id="{51C6C31A-8CC5-E77A-C31D-43689FC207DB}"/>
              </a:ext>
            </a:extLst>
          </p:cNvPr>
          <p:cNvSpPr>
            <a:spLocks noGrp="1"/>
          </p:cNvSpPr>
          <p:nvPr>
            <p:ph type="sldNum" sz="quarter" idx="5"/>
          </p:nvPr>
        </p:nvSpPr>
        <p:spPr/>
        <p:txBody>
          <a:bodyPr/>
          <a:lstStyle/>
          <a:p>
            <a:fld id="{E4B713CA-F9D2-423D-BFEF-BAADEB836C02}" type="slidenum">
              <a:rPr lang="en-GB" smtClean="0"/>
              <a:t>20</a:t>
            </a:fld>
            <a:endParaRPr lang="en-GB" dirty="0"/>
          </a:p>
        </p:txBody>
      </p:sp>
    </p:spTree>
    <p:extLst>
      <p:ext uri="{BB962C8B-B14F-4D97-AF65-F5344CB8AC3E}">
        <p14:creationId xmlns:p14="http://schemas.microsoft.com/office/powerpoint/2010/main" val="392807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6C882-81A1-4721-DBC2-047C3807C0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075F7C-ED25-FAF3-EA74-B51ED4A7F3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4334B0-C7D4-CFA2-F039-A2E1ADDA7C84}"/>
              </a:ext>
            </a:extLst>
          </p:cNvPr>
          <p:cNvSpPr>
            <a:spLocks noGrp="1"/>
          </p:cNvSpPr>
          <p:nvPr>
            <p:ph type="body" idx="1"/>
          </p:nvPr>
        </p:nvSpPr>
        <p:spPr/>
        <p:txBody>
          <a:bodyPr/>
          <a:lstStyle/>
          <a:p>
            <a:r>
              <a:rPr lang="en-GB" dirty="0"/>
              <a:t>Threads allow a core to </a:t>
            </a:r>
            <a:r>
              <a:rPr lang="en-GB" b="1" dirty="0"/>
              <a:t>switch between tasks more efficiently</a:t>
            </a:r>
            <a:r>
              <a:rPr lang="en-GB" dirty="0"/>
              <a:t>, improving responsiveness.</a:t>
            </a:r>
          </a:p>
          <a:p>
            <a:r>
              <a:rPr lang="en-GB" dirty="0"/>
              <a:t>Imagine threads as </a:t>
            </a:r>
            <a:r>
              <a:rPr lang="en-GB" b="1" dirty="0"/>
              <a:t>waiters organizing orders</a:t>
            </a:r>
            <a:r>
              <a:rPr lang="en-GB" dirty="0"/>
              <a:t> for the chefs. More threads = better task management, even if the number of chefs stays the same.</a:t>
            </a:r>
          </a:p>
          <a:p>
            <a:endParaRPr lang="en-GB" dirty="0"/>
          </a:p>
          <a:p>
            <a:r>
              <a:rPr lang="en-GB" dirty="0"/>
              <a:t>Intel uses: Hyper-Threading </a:t>
            </a:r>
            <a:br>
              <a:rPr lang="en-GB" dirty="0"/>
            </a:br>
            <a:r>
              <a:rPr lang="en-GB" dirty="0"/>
              <a:t>AMD uses Simultaneous Multi-threading (SMT)</a:t>
            </a:r>
          </a:p>
          <a:p>
            <a:endParaRPr lang="en-GB" dirty="0"/>
          </a:p>
          <a:p>
            <a:r>
              <a:rPr lang="en-GB" dirty="0"/>
              <a:t>Real world analogy</a:t>
            </a:r>
          </a:p>
          <a:p>
            <a:endParaRPr lang="en-GB" dirty="0"/>
          </a:p>
          <a:p>
            <a:r>
              <a:rPr lang="en-GB" dirty="0"/>
              <a:t>“Cores are chefs, threads are waiters. More chefs = more meals cooked. More waiters = better coordination. Hyper-threading gives each chef two hands — not a second chef, but a boost in efficiency.</a:t>
            </a:r>
          </a:p>
          <a:p>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a:extLst>
              <a:ext uri="{FF2B5EF4-FFF2-40B4-BE49-F238E27FC236}">
                <a16:creationId xmlns:a16="http://schemas.microsoft.com/office/drawing/2014/main" id="{AB8D05B1-0D64-CE24-263D-1C61216A6FDF}"/>
              </a:ext>
            </a:extLst>
          </p:cNvPr>
          <p:cNvSpPr>
            <a:spLocks noGrp="1"/>
          </p:cNvSpPr>
          <p:nvPr>
            <p:ph type="sldNum" sz="quarter" idx="5"/>
          </p:nvPr>
        </p:nvSpPr>
        <p:spPr/>
        <p:txBody>
          <a:bodyPr/>
          <a:lstStyle/>
          <a:p>
            <a:fld id="{E4B713CA-F9D2-423D-BFEF-BAADEB836C02}" type="slidenum">
              <a:rPr lang="en-GB" smtClean="0"/>
              <a:t>21</a:t>
            </a:fld>
            <a:endParaRPr lang="en-GB" dirty="0"/>
          </a:p>
        </p:txBody>
      </p:sp>
    </p:spTree>
    <p:extLst>
      <p:ext uri="{BB962C8B-B14F-4D97-AF65-F5344CB8AC3E}">
        <p14:creationId xmlns:p14="http://schemas.microsoft.com/office/powerpoint/2010/main" val="22377429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Settings | System | About</a:t>
            </a:r>
          </a:p>
        </p:txBody>
      </p:sp>
      <p:sp>
        <p:nvSpPr>
          <p:cNvPr id="4" name="Slide Number Placeholder 3"/>
          <p:cNvSpPr>
            <a:spLocks noGrp="1"/>
          </p:cNvSpPr>
          <p:nvPr>
            <p:ph type="sldNum" sz="quarter" idx="5"/>
          </p:nvPr>
        </p:nvSpPr>
        <p:spPr/>
        <p:txBody>
          <a:bodyPr/>
          <a:lstStyle/>
          <a:p>
            <a:fld id="{E4B713CA-F9D2-423D-BFEF-BAADEB836C02}" type="slidenum">
              <a:rPr lang="en-GB" smtClean="0"/>
              <a:t>22</a:t>
            </a:fld>
            <a:endParaRPr lang="en-GB" dirty="0"/>
          </a:p>
        </p:txBody>
      </p:sp>
    </p:spTree>
    <p:extLst>
      <p:ext uri="{BB962C8B-B14F-4D97-AF65-F5344CB8AC3E}">
        <p14:creationId xmlns:p14="http://schemas.microsoft.com/office/powerpoint/2010/main" val="8773661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Original Memory DDR3. New MB accepts only DDR5.</a:t>
            </a:r>
            <a:br>
              <a:rPr lang="en-GB" b="0" dirty="0"/>
            </a:br>
            <a:r>
              <a:rPr lang="en-GB" b="0" dirty="0"/>
              <a:t>Max capacity of mine is now 128GB.  32GB cost me £80.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DDR stands for "Double Data Rate", and it refers to how memory transfers data.</a:t>
            </a:r>
          </a:p>
          <a:p>
            <a:endParaRPr lang="en-GB" dirty="0"/>
          </a:p>
          <a:p>
            <a:r>
              <a:rPr lang="en-GB" dirty="0"/>
              <a:t>Traditional memory (like SDRAM) transfers data </a:t>
            </a:r>
            <a:r>
              <a:rPr lang="en-GB" b="1" dirty="0"/>
              <a:t>once per clock cycle</a:t>
            </a:r>
            <a:r>
              <a:rPr lang="en-GB" dirty="0"/>
              <a:t> — usually on the rising edge of the signal. DDR memory, however, transfers data </a:t>
            </a:r>
            <a:r>
              <a:rPr lang="en-GB" b="1" dirty="0"/>
              <a:t>twice per cycle</a:t>
            </a:r>
            <a:r>
              <a:rPr lang="en-GB" dirty="0"/>
              <a:t>:</a:t>
            </a:r>
          </a:p>
          <a:p>
            <a:r>
              <a:rPr lang="en-GB" dirty="0"/>
              <a:t>Once on the </a:t>
            </a:r>
            <a:r>
              <a:rPr lang="en-GB" b="1" dirty="0"/>
              <a:t>rising edge</a:t>
            </a:r>
            <a:endParaRPr lang="en-GB" dirty="0"/>
          </a:p>
          <a:p>
            <a:r>
              <a:rPr lang="en-GB" dirty="0"/>
              <a:t>Once on the </a:t>
            </a:r>
            <a:r>
              <a:rPr lang="en-GB" b="1" dirty="0"/>
              <a:t>falling edge</a:t>
            </a:r>
            <a:endParaRPr lang="en-GB" dirty="0"/>
          </a:p>
          <a:p>
            <a:r>
              <a:rPr lang="en-GB" dirty="0"/>
              <a:t>This effectively </a:t>
            </a:r>
            <a:r>
              <a:rPr lang="en-GB" b="1" dirty="0"/>
              <a:t>doubles the data throughput</a:t>
            </a:r>
            <a:r>
              <a:rPr lang="en-GB" dirty="0"/>
              <a:t> without increasing the clock speed — hence the name.</a:t>
            </a:r>
          </a:p>
          <a:p>
            <a:endParaRPr lang="en-GB" dirty="0"/>
          </a:p>
          <a:p>
            <a:r>
              <a:rPr lang="en-GB" dirty="0"/>
              <a:t>Generation	Introduced	Speed range	Voltage</a:t>
            </a:r>
          </a:p>
          <a:p>
            <a:endParaRPr lang="en-GB" dirty="0"/>
          </a:p>
          <a:p>
            <a:r>
              <a:rPr lang="en-GB" dirty="0"/>
              <a:t>DDR3 	2007	1066 – 2133	1.5 – 1.35V</a:t>
            </a:r>
          </a:p>
          <a:p>
            <a:r>
              <a:rPr lang="en-GB" dirty="0"/>
              <a:t>DDR4	2014	2133-5100	1.2V</a:t>
            </a:r>
          </a:p>
          <a:p>
            <a:r>
              <a:rPr lang="en-GB" dirty="0"/>
              <a:t>DDR5	2020	4800-8400+	1.1V</a:t>
            </a:r>
          </a:p>
        </p:txBody>
      </p:sp>
      <p:sp>
        <p:nvSpPr>
          <p:cNvPr id="4" name="Slide Number Placeholder 3"/>
          <p:cNvSpPr>
            <a:spLocks noGrp="1"/>
          </p:cNvSpPr>
          <p:nvPr>
            <p:ph type="sldNum" sz="quarter" idx="5"/>
          </p:nvPr>
        </p:nvSpPr>
        <p:spPr/>
        <p:txBody>
          <a:bodyPr/>
          <a:lstStyle/>
          <a:p>
            <a:fld id="{E4B713CA-F9D2-423D-BFEF-BAADEB836C02}" type="slidenum">
              <a:rPr lang="en-GB" smtClean="0"/>
              <a:t>23</a:t>
            </a:fld>
            <a:endParaRPr lang="en-GB" dirty="0"/>
          </a:p>
        </p:txBody>
      </p:sp>
    </p:spTree>
    <p:extLst>
      <p:ext uri="{BB962C8B-B14F-4D97-AF65-F5344CB8AC3E}">
        <p14:creationId xmlns:p14="http://schemas.microsoft.com/office/powerpoint/2010/main" val="24568245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Original HDD Hard Disk Drive.  Mechanical, slow by todays standards. Needs a data connection to the MB and a power connection to the Power Supply</a:t>
            </a:r>
          </a:p>
          <a:p>
            <a:endParaRPr lang="en-GB" dirty="0"/>
          </a:p>
          <a:p>
            <a:r>
              <a:rPr lang="en-GB" dirty="0"/>
              <a:t>***** Upgrade to SSD Solid State drive.  Much </a:t>
            </a:r>
            <a:r>
              <a:rPr lang="en-GB" dirty="0" err="1"/>
              <a:t>much</a:t>
            </a:r>
            <a:r>
              <a:rPr lang="en-GB" dirty="0"/>
              <a:t> quicker than the mechanical HDD.  Usually fits into a bracket that holds a regular HDD.  Still needs data and power connectors</a:t>
            </a:r>
          </a:p>
          <a:p>
            <a:endParaRPr lang="en-GB" dirty="0"/>
          </a:p>
          <a:p>
            <a:r>
              <a:rPr lang="en-GB" dirty="0"/>
              <a:t>***** New motherboard accepts NVMe Non Volatile Memory Express.  Fits directly INTO the motherboard. Quicker than the quick SSD</a:t>
            </a:r>
            <a:br>
              <a:rPr lang="en-GB" dirty="0"/>
            </a:br>
            <a:r>
              <a:rPr lang="en-GB" dirty="0"/>
              <a:t>1TB cost me £74</a:t>
            </a:r>
          </a:p>
          <a:p>
            <a:endParaRPr lang="en-GB" dirty="0"/>
          </a:p>
          <a:p>
            <a:r>
              <a:rPr lang="en-GB" dirty="0"/>
              <a:t>I still have the original  1TB SSD to add in as an extra drive</a:t>
            </a:r>
          </a:p>
        </p:txBody>
      </p:sp>
      <p:sp>
        <p:nvSpPr>
          <p:cNvPr id="4" name="Slide Number Placeholder 3"/>
          <p:cNvSpPr>
            <a:spLocks noGrp="1"/>
          </p:cNvSpPr>
          <p:nvPr>
            <p:ph type="sldNum" sz="quarter" idx="5"/>
          </p:nvPr>
        </p:nvSpPr>
        <p:spPr/>
        <p:txBody>
          <a:bodyPr/>
          <a:lstStyle/>
          <a:p>
            <a:fld id="{E4B713CA-F9D2-423D-BFEF-BAADEB836C02}" type="slidenum">
              <a:rPr lang="en-GB" smtClean="0"/>
              <a:t>24</a:t>
            </a:fld>
            <a:endParaRPr lang="en-GB" dirty="0"/>
          </a:p>
        </p:txBody>
      </p:sp>
    </p:spTree>
    <p:extLst>
      <p:ext uri="{BB962C8B-B14F-4D97-AF65-F5344CB8AC3E}">
        <p14:creationId xmlns:p14="http://schemas.microsoft.com/office/powerpoint/2010/main" val="36663301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Original PSU 300W</a:t>
            </a:r>
            <a:br>
              <a:rPr lang="en-GB" dirty="0"/>
            </a:br>
            <a:br>
              <a:rPr lang="en-GB" dirty="0"/>
            </a:br>
            <a:r>
              <a:rPr lang="en-GB" dirty="0"/>
              <a:t>New components draw more power</a:t>
            </a:r>
          </a:p>
          <a:p>
            <a:endParaRPr lang="en-GB" dirty="0"/>
          </a:p>
          <a:p>
            <a:r>
              <a:rPr lang="en-GB" dirty="0"/>
              <a:t>List all the components that draw power.  Add a reserve 20-30%  or</a:t>
            </a:r>
          </a:p>
          <a:p>
            <a:endParaRPr lang="en-GB" dirty="0"/>
          </a:p>
          <a:p>
            <a:r>
              <a:rPr lang="en-GB" dirty="0"/>
              <a:t>Use a PSU Calculator  www.newegg.com  www.coolermaster.com   www.msi.com</a:t>
            </a:r>
          </a:p>
          <a:p>
            <a:endParaRPr lang="en-GB" dirty="0"/>
          </a:p>
          <a:p>
            <a:r>
              <a:rPr lang="en-GB" dirty="0"/>
              <a:t>I purchased a 650W modular power supply for £113.</a:t>
            </a:r>
          </a:p>
        </p:txBody>
      </p:sp>
      <p:sp>
        <p:nvSpPr>
          <p:cNvPr id="4" name="Slide Number Placeholder 3"/>
          <p:cNvSpPr>
            <a:spLocks noGrp="1"/>
          </p:cNvSpPr>
          <p:nvPr>
            <p:ph type="sldNum" sz="quarter" idx="5"/>
          </p:nvPr>
        </p:nvSpPr>
        <p:spPr/>
        <p:txBody>
          <a:bodyPr/>
          <a:lstStyle/>
          <a:p>
            <a:fld id="{E4B713CA-F9D2-423D-BFEF-BAADEB836C02}" type="slidenum">
              <a:rPr lang="en-GB" smtClean="0"/>
              <a:t>25</a:t>
            </a:fld>
            <a:endParaRPr lang="en-GB" dirty="0"/>
          </a:p>
        </p:txBody>
      </p:sp>
    </p:spTree>
    <p:extLst>
      <p:ext uri="{BB962C8B-B14F-4D97-AF65-F5344CB8AC3E}">
        <p14:creationId xmlns:p14="http://schemas.microsoft.com/office/powerpoint/2010/main" val="24851560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Original was wired – like this.  My new one is modular meaning you plug in the cables at both ends, not just to </a:t>
            </a:r>
            <a:r>
              <a:rPr lang="en-GB"/>
              <a:t>the Motherboard and HDDS etc</a:t>
            </a:r>
            <a:endParaRPr lang="en-GB" dirty="0"/>
          </a:p>
          <a:p>
            <a:endParaRPr lang="en-GB" dirty="0"/>
          </a:p>
          <a:p>
            <a:r>
              <a:rPr lang="en-GB" dirty="0"/>
              <a:t>***** to show rear of my Power Supply with socket connections</a:t>
            </a:r>
          </a:p>
        </p:txBody>
      </p:sp>
      <p:sp>
        <p:nvSpPr>
          <p:cNvPr id="4" name="Slide Number Placeholder 3"/>
          <p:cNvSpPr>
            <a:spLocks noGrp="1"/>
          </p:cNvSpPr>
          <p:nvPr>
            <p:ph type="sldNum" sz="quarter" idx="5"/>
          </p:nvPr>
        </p:nvSpPr>
        <p:spPr/>
        <p:txBody>
          <a:bodyPr/>
          <a:lstStyle/>
          <a:p>
            <a:fld id="{E4B713CA-F9D2-423D-BFEF-BAADEB836C02}" type="slidenum">
              <a:rPr lang="en-GB" smtClean="0"/>
              <a:t>26</a:t>
            </a:fld>
            <a:endParaRPr lang="en-GB" dirty="0"/>
          </a:p>
        </p:txBody>
      </p:sp>
    </p:spTree>
    <p:extLst>
      <p:ext uri="{BB962C8B-B14F-4D97-AF65-F5344CB8AC3E}">
        <p14:creationId xmlns:p14="http://schemas.microsoft.com/office/powerpoint/2010/main" val="30089940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 rather lately realised that I would need a licence as I had replaced </a:t>
            </a:r>
            <a:r>
              <a:rPr lang="en-GB" sz="1200" i="1" kern="1200" dirty="0">
                <a:solidFill>
                  <a:schemeClr val="tx1"/>
                </a:solidFill>
                <a:effectLst/>
                <a:latin typeface="+mn-lt"/>
                <a:ea typeface="+mn-ea"/>
                <a:cs typeface="+mn-cs"/>
              </a:rPr>
              <a:t>everything</a:t>
            </a:r>
            <a:br>
              <a:rPr lang="en-GB" sz="1200" i="1" kern="1200" dirty="0">
                <a:solidFill>
                  <a:schemeClr val="tx1"/>
                </a:solidFill>
                <a:effectLst/>
                <a:latin typeface="+mn-lt"/>
                <a:ea typeface="+mn-ea"/>
                <a:cs typeface="+mn-cs"/>
              </a:rPr>
            </a:br>
            <a:endParaRPr lang="en-GB" sz="1200" i="1" kern="1200" dirty="0">
              <a:solidFill>
                <a:schemeClr val="tx1"/>
              </a:solidFill>
              <a:effectLst/>
              <a:latin typeface="+mn-lt"/>
              <a:ea typeface="+mn-ea"/>
              <a:cs typeface="+mn-cs"/>
            </a:endParaRPr>
          </a:p>
          <a:p>
            <a:r>
              <a:rPr lang="en-GB" sz="1200" i="0" kern="1200" dirty="0">
                <a:solidFill>
                  <a:schemeClr val="tx1"/>
                </a:solidFill>
                <a:effectLst/>
                <a:latin typeface="+mn-lt"/>
                <a:ea typeface="+mn-ea"/>
                <a:cs typeface="+mn-cs"/>
              </a:rPr>
              <a:t>A licence from Microsoft costs £119.  </a:t>
            </a:r>
            <a:r>
              <a:rPr lang="en-GB" sz="1200" i="0" kern="1200">
                <a:solidFill>
                  <a:schemeClr val="tx1"/>
                </a:solidFill>
                <a:effectLst/>
                <a:latin typeface="+mn-lt"/>
                <a:ea typeface="+mn-ea"/>
                <a:cs typeface="+mn-cs"/>
              </a:rPr>
              <a:t>I bought a ‘grey area’ licence</a:t>
            </a:r>
            <a:endParaRPr lang="en-GB" sz="1200" i="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Here’s the deal: </a:t>
            </a:r>
            <a:r>
              <a:rPr lang="en-GB" sz="1200" b="1" kern="1200" dirty="0">
                <a:solidFill>
                  <a:schemeClr val="tx1"/>
                </a:solidFill>
                <a:effectLst/>
                <a:latin typeface="+mn-lt"/>
                <a:ea typeface="+mn-ea"/>
                <a:cs typeface="+mn-cs"/>
              </a:rPr>
              <a:t>if your Windows 10 license was a retail version and linked to your Microsoft account</a:t>
            </a:r>
            <a:r>
              <a:rPr lang="en-GB" sz="1200" kern="1200" dirty="0">
                <a:solidFill>
                  <a:schemeClr val="tx1"/>
                </a:solidFill>
                <a:effectLst/>
                <a:latin typeface="+mn-lt"/>
                <a:ea typeface="+mn-ea"/>
                <a:cs typeface="+mn-cs"/>
              </a:rPr>
              <a:t>, you can usually </a:t>
            </a:r>
            <a:r>
              <a:rPr lang="en-GB" sz="1200" b="1" kern="1200" dirty="0">
                <a:solidFill>
                  <a:schemeClr val="tx1"/>
                </a:solidFill>
                <a:effectLst/>
                <a:latin typeface="+mn-lt"/>
                <a:ea typeface="+mn-ea"/>
                <a:cs typeface="+mn-cs"/>
              </a:rPr>
              <a:t>reactivate it after a hardware change</a:t>
            </a:r>
            <a:r>
              <a:rPr lang="en-GB" sz="1200" kern="1200" dirty="0">
                <a:solidFill>
                  <a:schemeClr val="tx1"/>
                </a:solidFill>
                <a:effectLst/>
                <a:latin typeface="+mn-lt"/>
                <a:ea typeface="+mn-ea"/>
                <a:cs typeface="+mn-cs"/>
              </a:rPr>
              <a:t> using the </a:t>
            </a:r>
            <a:r>
              <a:rPr lang="en-GB" sz="1200" b="1" kern="1200" dirty="0">
                <a:solidFill>
                  <a:schemeClr val="tx1"/>
                </a:solidFill>
                <a:effectLst/>
                <a:latin typeface="+mn-lt"/>
                <a:ea typeface="+mn-ea"/>
                <a:cs typeface="+mn-cs"/>
              </a:rPr>
              <a:t>Activation Troubleshooter</a:t>
            </a:r>
            <a:r>
              <a:rPr lang="en-GB" sz="1200" kern="1200" dirty="0">
                <a:solidFill>
                  <a:schemeClr val="tx1"/>
                </a:solidFill>
                <a:effectLst/>
                <a:latin typeface="+mn-lt"/>
                <a:ea typeface="+mn-ea"/>
                <a:cs typeface="+mn-cs"/>
              </a:rPr>
              <a:t>. But if it was an </a:t>
            </a:r>
            <a:r>
              <a:rPr lang="en-GB" sz="1200" b="1" kern="1200" dirty="0">
                <a:solidFill>
                  <a:schemeClr val="tx1"/>
                </a:solidFill>
                <a:effectLst/>
                <a:latin typeface="+mn-lt"/>
                <a:ea typeface="+mn-ea"/>
                <a:cs typeface="+mn-cs"/>
              </a:rPr>
              <a:t>OEM license</a:t>
            </a:r>
            <a:r>
              <a:rPr lang="en-GB" sz="1200" kern="1200" dirty="0">
                <a:solidFill>
                  <a:schemeClr val="tx1"/>
                </a:solidFill>
                <a:effectLst/>
                <a:latin typeface="+mn-lt"/>
                <a:ea typeface="+mn-ea"/>
                <a:cs typeface="+mn-cs"/>
              </a:rPr>
              <a:t> (preinstalled on your Dell), then yes—</a:t>
            </a:r>
            <a:r>
              <a:rPr lang="en-GB" sz="1200" b="1" kern="1200" dirty="0">
                <a:solidFill>
                  <a:schemeClr val="tx1"/>
                </a:solidFill>
                <a:effectLst/>
                <a:latin typeface="+mn-lt"/>
                <a:ea typeface="+mn-ea"/>
                <a:cs typeface="+mn-cs"/>
              </a:rPr>
              <a:t>replacing the motherboard and CPU typically voids the license</a:t>
            </a:r>
            <a:r>
              <a:rPr lang="en-GB" sz="1200" kern="1200" dirty="0">
                <a:solidFill>
                  <a:schemeClr val="tx1"/>
                </a:solidFill>
                <a:effectLst/>
                <a:latin typeface="+mn-lt"/>
                <a:ea typeface="+mn-ea"/>
                <a:cs typeface="+mn-cs"/>
              </a:rPr>
              <a:t>, because OEM licenses are tied to the original hardware.</a:t>
            </a:r>
          </a:p>
          <a:p>
            <a:r>
              <a:rPr lang="en-GB" sz="1200" b="1" kern="1200" dirty="0">
                <a:solidFill>
                  <a:schemeClr val="tx1"/>
                </a:solidFill>
                <a:effectLst/>
                <a:latin typeface="+mn-lt"/>
                <a:ea typeface="+mn-ea"/>
                <a:cs typeface="+mn-cs"/>
              </a:rPr>
              <a:t>How to Check What You Had</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If you still have access to the old system or backup:</a:t>
            </a:r>
          </a:p>
          <a:p>
            <a:pPr lvl="0"/>
            <a:r>
              <a:rPr lang="en-GB" sz="1200" kern="1200" dirty="0">
                <a:solidFill>
                  <a:schemeClr val="tx1"/>
                </a:solidFill>
                <a:effectLst/>
                <a:latin typeface="+mn-lt"/>
                <a:ea typeface="+mn-ea"/>
                <a:cs typeface="+mn-cs"/>
              </a:rPr>
              <a:t>Open </a:t>
            </a:r>
            <a:r>
              <a:rPr lang="en-GB" sz="1200" b="1" kern="1200" dirty="0">
                <a:solidFill>
                  <a:schemeClr val="tx1"/>
                </a:solidFill>
                <a:effectLst/>
                <a:latin typeface="+mn-lt"/>
                <a:ea typeface="+mn-ea"/>
                <a:cs typeface="+mn-cs"/>
              </a:rPr>
              <a:t>Command Prompt</a:t>
            </a:r>
            <a:r>
              <a:rPr lang="en-GB" sz="1200" kern="1200" dirty="0">
                <a:solidFill>
                  <a:schemeClr val="tx1"/>
                </a:solidFill>
                <a:effectLst/>
                <a:latin typeface="+mn-lt"/>
                <a:ea typeface="+mn-ea"/>
                <a:cs typeface="+mn-cs"/>
              </a:rPr>
              <a:t> and run: </a:t>
            </a:r>
          </a:p>
          <a:p>
            <a:pPr lvl="0"/>
            <a:r>
              <a:rPr lang="en-GB" sz="1200" kern="1200" dirty="0">
                <a:solidFill>
                  <a:schemeClr val="tx1"/>
                </a:solidFill>
                <a:effectLst/>
                <a:latin typeface="+mn-lt"/>
                <a:ea typeface="+mn-ea"/>
                <a:cs typeface="+mn-cs"/>
              </a:rPr>
              <a:t>slmgr /dli</a:t>
            </a:r>
          </a:p>
          <a:p>
            <a:r>
              <a:rPr lang="en-GB" sz="1200" kern="1200" dirty="0">
                <a:solidFill>
                  <a:schemeClr val="tx1"/>
                </a:solidFill>
                <a:effectLst/>
                <a:latin typeface="+mn-lt"/>
                <a:ea typeface="+mn-ea"/>
                <a:cs typeface="+mn-cs"/>
              </a:rPr>
              <a:t>If it says </a:t>
            </a:r>
            <a:r>
              <a:rPr lang="en-GB" sz="1200" b="1" kern="1200" dirty="0">
                <a:solidFill>
                  <a:schemeClr val="tx1"/>
                </a:solidFill>
                <a:effectLst/>
                <a:latin typeface="+mn-lt"/>
                <a:ea typeface="+mn-ea"/>
                <a:cs typeface="+mn-cs"/>
              </a:rPr>
              <a:t>OEM_DM</a:t>
            </a:r>
            <a:r>
              <a:rPr lang="en-GB" sz="1200" kern="1200" dirty="0">
                <a:solidFill>
                  <a:schemeClr val="tx1"/>
                </a:solidFill>
                <a:effectLst/>
                <a:latin typeface="+mn-lt"/>
                <a:ea typeface="+mn-ea"/>
                <a:cs typeface="+mn-cs"/>
              </a:rPr>
              <a:t> or </a:t>
            </a:r>
            <a:r>
              <a:rPr lang="en-GB" sz="1200" b="1" kern="1200" dirty="0">
                <a:solidFill>
                  <a:schemeClr val="tx1"/>
                </a:solidFill>
                <a:effectLst/>
                <a:latin typeface="+mn-lt"/>
                <a:ea typeface="+mn-ea"/>
                <a:cs typeface="+mn-cs"/>
              </a:rPr>
              <a:t>OEM_COA</a:t>
            </a:r>
            <a:r>
              <a:rPr lang="en-GB" sz="1200" kern="1200" dirty="0">
                <a:solidFill>
                  <a:schemeClr val="tx1"/>
                </a:solidFill>
                <a:effectLst/>
                <a:latin typeface="+mn-lt"/>
                <a:ea typeface="+mn-ea"/>
                <a:cs typeface="+mn-cs"/>
              </a:rPr>
              <a:t>, it’s an OEM license. If it says </a:t>
            </a:r>
            <a:r>
              <a:rPr lang="en-GB" sz="1200" b="1" kern="1200" dirty="0">
                <a:solidFill>
                  <a:schemeClr val="tx1"/>
                </a:solidFill>
                <a:effectLst/>
                <a:latin typeface="+mn-lt"/>
                <a:ea typeface="+mn-ea"/>
                <a:cs typeface="+mn-cs"/>
              </a:rPr>
              <a:t>Retail</a:t>
            </a:r>
            <a:r>
              <a:rPr lang="en-GB" sz="1200" kern="1200" dirty="0">
                <a:solidFill>
                  <a:schemeClr val="tx1"/>
                </a:solidFill>
                <a:effectLst/>
                <a:latin typeface="+mn-lt"/>
                <a:ea typeface="+mn-ea"/>
                <a:cs typeface="+mn-cs"/>
              </a:rPr>
              <a:t>, you’re in luck.</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My licence was an OEM licence – tied to the actual PC. Not a retail licence</a:t>
            </a:r>
          </a:p>
          <a:p>
            <a:endParaRPr lang="en-GB" dirty="0"/>
          </a:p>
        </p:txBody>
      </p:sp>
      <p:sp>
        <p:nvSpPr>
          <p:cNvPr id="4" name="Slide Number Placeholder 3"/>
          <p:cNvSpPr>
            <a:spLocks noGrp="1"/>
          </p:cNvSpPr>
          <p:nvPr>
            <p:ph type="sldNum" sz="quarter" idx="5"/>
          </p:nvPr>
        </p:nvSpPr>
        <p:spPr/>
        <p:txBody>
          <a:bodyPr/>
          <a:lstStyle/>
          <a:p>
            <a:fld id="{E4B713CA-F9D2-423D-BFEF-BAADEB836C02}" type="slidenum">
              <a:rPr lang="en-GB" smtClean="0"/>
              <a:t>27</a:t>
            </a:fld>
            <a:endParaRPr lang="en-GB" dirty="0"/>
          </a:p>
        </p:txBody>
      </p:sp>
    </p:spTree>
    <p:extLst>
      <p:ext uri="{BB962C8B-B14F-4D97-AF65-F5344CB8AC3E}">
        <p14:creationId xmlns:p14="http://schemas.microsoft.com/office/powerpoint/2010/main" val="9248260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these specs you can expect to pay between £700 – 1200 for a production PC</a:t>
            </a:r>
          </a:p>
          <a:p>
            <a:endParaRPr lang="en-GB" dirty="0"/>
          </a:p>
          <a:p>
            <a:r>
              <a:rPr lang="en-GB" dirty="0"/>
              <a:t>50p inside my budget – nice.</a:t>
            </a:r>
          </a:p>
        </p:txBody>
      </p:sp>
      <p:sp>
        <p:nvSpPr>
          <p:cNvPr id="4" name="Slide Number Placeholder 3"/>
          <p:cNvSpPr>
            <a:spLocks noGrp="1"/>
          </p:cNvSpPr>
          <p:nvPr>
            <p:ph type="sldNum" sz="quarter" idx="5"/>
          </p:nvPr>
        </p:nvSpPr>
        <p:spPr/>
        <p:txBody>
          <a:bodyPr/>
          <a:lstStyle/>
          <a:p>
            <a:fld id="{E4B713CA-F9D2-423D-BFEF-BAADEB836C02}" type="slidenum">
              <a:rPr lang="en-GB" smtClean="0"/>
              <a:t>28</a:t>
            </a:fld>
            <a:endParaRPr lang="en-GB" dirty="0"/>
          </a:p>
        </p:txBody>
      </p:sp>
    </p:spTree>
    <p:extLst>
      <p:ext uri="{BB962C8B-B14F-4D97-AF65-F5344CB8AC3E}">
        <p14:creationId xmlns:p14="http://schemas.microsoft.com/office/powerpoint/2010/main" val="14078090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D6D8E-80EF-C0DD-6489-A0A315E7E1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213FE2-6E9E-B450-C498-2A2C5129E8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17D1FB-B857-2384-28C0-F5D1B9762424}"/>
              </a:ext>
            </a:extLst>
          </p:cNvPr>
          <p:cNvSpPr>
            <a:spLocks noGrp="1"/>
          </p:cNvSpPr>
          <p:nvPr>
            <p:ph type="body" idx="1"/>
          </p:nvPr>
        </p:nvSpPr>
        <p:spPr/>
        <p:txBody>
          <a:bodyPr/>
          <a:lstStyle/>
          <a:p>
            <a:r>
              <a:rPr lang="en-GB" dirty="0"/>
              <a:t>Pre-requisites</a:t>
            </a:r>
            <a:br>
              <a:rPr lang="en-GB" dirty="0"/>
            </a:br>
            <a:endParaRPr lang="en-GB" dirty="0"/>
          </a:p>
          <a:p>
            <a:r>
              <a:rPr lang="en-GB" dirty="0"/>
              <a:t>Static free environment, I worked in my workshop, concrete floor with rubber mat</a:t>
            </a:r>
            <a:br>
              <a:rPr lang="en-GB" dirty="0"/>
            </a:br>
            <a:r>
              <a:rPr lang="en-GB" dirty="0"/>
              <a:t>Good lighting – tick</a:t>
            </a:r>
            <a:br>
              <a:rPr lang="en-GB" dirty="0"/>
            </a:br>
            <a:r>
              <a:rPr lang="en-GB" dirty="0"/>
              <a:t>The right tools. Small screwdrivers Philips and star points</a:t>
            </a:r>
            <a:br>
              <a:rPr lang="en-GB" dirty="0"/>
            </a:br>
            <a:r>
              <a:rPr lang="en-GB" dirty="0"/>
              <a:t>Anti Static wristband and earth strap</a:t>
            </a:r>
          </a:p>
          <a:p>
            <a:endParaRPr lang="en-GB" dirty="0"/>
          </a:p>
          <a:p>
            <a:r>
              <a:rPr lang="en-GB" dirty="0"/>
              <a:t>Everything arrived over 3 days.  Once it was all together, I took </a:t>
            </a:r>
            <a:r>
              <a:rPr lang="en-GB" b="1" dirty="0"/>
              <a:t>everything </a:t>
            </a:r>
            <a:r>
              <a:rPr lang="en-GB" dirty="0"/>
              <a:t>out of the old PC.  Took the new motherboard out of the box and realised that it wouldn’t fit.</a:t>
            </a:r>
          </a:p>
        </p:txBody>
      </p:sp>
      <p:sp>
        <p:nvSpPr>
          <p:cNvPr id="4" name="Slide Number Placeholder 3">
            <a:extLst>
              <a:ext uri="{FF2B5EF4-FFF2-40B4-BE49-F238E27FC236}">
                <a16:creationId xmlns:a16="http://schemas.microsoft.com/office/drawing/2014/main" id="{9E47BB18-78BA-1187-3B07-10AA01763816}"/>
              </a:ext>
            </a:extLst>
          </p:cNvPr>
          <p:cNvSpPr>
            <a:spLocks noGrp="1"/>
          </p:cNvSpPr>
          <p:nvPr>
            <p:ph type="sldNum" sz="quarter" idx="5"/>
          </p:nvPr>
        </p:nvSpPr>
        <p:spPr/>
        <p:txBody>
          <a:bodyPr/>
          <a:lstStyle/>
          <a:p>
            <a:fld id="{22D3453D-F6F0-4F82-A236-C94B73AE5EDD}" type="slidenum">
              <a:rPr lang="en-GB" smtClean="0"/>
              <a:t>29</a:t>
            </a:fld>
            <a:endParaRPr lang="en-GB" dirty="0"/>
          </a:p>
        </p:txBody>
      </p:sp>
    </p:spTree>
    <p:extLst>
      <p:ext uri="{BB962C8B-B14F-4D97-AF65-F5344CB8AC3E}">
        <p14:creationId xmlns:p14="http://schemas.microsoft.com/office/powerpoint/2010/main" val="6393403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case of the Dell, the IO Panel is in the middle of the chassis, for my new motherboard, the IO panel is hard up to the left hand edge 😒😒.</a:t>
            </a:r>
            <a:br>
              <a:rPr lang="en-GB" dirty="0"/>
            </a:br>
            <a:br>
              <a:rPr lang="en-GB" dirty="0"/>
            </a:br>
            <a:r>
              <a:rPr lang="en-GB" dirty="0"/>
              <a:t>You can see that the power supply goes at the top of the case – left hand side here as laid down.</a:t>
            </a:r>
          </a:p>
          <a:p>
            <a:endParaRPr lang="en-GB" dirty="0"/>
          </a:p>
          <a:p>
            <a:r>
              <a:rPr lang="en-GB" dirty="0"/>
              <a:t>Only one real option – more shopping.</a:t>
            </a:r>
          </a:p>
        </p:txBody>
      </p:sp>
      <p:sp>
        <p:nvSpPr>
          <p:cNvPr id="4" name="Slide Number Placeholder 3"/>
          <p:cNvSpPr>
            <a:spLocks noGrp="1"/>
          </p:cNvSpPr>
          <p:nvPr>
            <p:ph type="sldNum" sz="quarter" idx="5"/>
          </p:nvPr>
        </p:nvSpPr>
        <p:spPr/>
        <p:txBody>
          <a:bodyPr/>
          <a:lstStyle/>
          <a:p>
            <a:fld id="{E4B713CA-F9D2-423D-BFEF-BAADEB836C02}" type="slidenum">
              <a:rPr lang="en-GB" smtClean="0"/>
              <a:t>30</a:t>
            </a:fld>
            <a:endParaRPr lang="en-GB" dirty="0"/>
          </a:p>
        </p:txBody>
      </p:sp>
    </p:spTree>
    <p:extLst>
      <p:ext uri="{BB962C8B-B14F-4D97-AF65-F5344CB8AC3E}">
        <p14:creationId xmlns:p14="http://schemas.microsoft.com/office/powerpoint/2010/main" val="31069225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Turn this 90 degrees anti clockwise</a:t>
            </a:r>
          </a:p>
        </p:txBody>
      </p:sp>
      <p:sp>
        <p:nvSpPr>
          <p:cNvPr id="4" name="Slide Number Placeholder 3"/>
          <p:cNvSpPr>
            <a:spLocks noGrp="1"/>
          </p:cNvSpPr>
          <p:nvPr>
            <p:ph type="sldNum" sz="quarter" idx="5"/>
          </p:nvPr>
        </p:nvSpPr>
        <p:spPr/>
        <p:txBody>
          <a:bodyPr/>
          <a:lstStyle/>
          <a:p>
            <a:fld id="{E4B713CA-F9D2-423D-BFEF-BAADEB836C02}" type="slidenum">
              <a:rPr lang="en-GB" smtClean="0"/>
              <a:t>31</a:t>
            </a:fld>
            <a:endParaRPr lang="en-GB" dirty="0"/>
          </a:p>
        </p:txBody>
      </p:sp>
    </p:spTree>
    <p:extLst>
      <p:ext uri="{BB962C8B-B14F-4D97-AF65-F5344CB8AC3E}">
        <p14:creationId xmlns:p14="http://schemas.microsoft.com/office/powerpoint/2010/main" val="42664143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4B713CA-F9D2-423D-BFEF-BAADEB836C02}" type="slidenum">
              <a:rPr lang="en-GB" smtClean="0"/>
              <a:t>32</a:t>
            </a:fld>
            <a:endParaRPr lang="en-GB" dirty="0"/>
          </a:p>
        </p:txBody>
      </p:sp>
    </p:spTree>
    <p:extLst>
      <p:ext uri="{BB962C8B-B14F-4D97-AF65-F5344CB8AC3E}">
        <p14:creationId xmlns:p14="http://schemas.microsoft.com/office/powerpoint/2010/main" val="1740100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hadn’t noticed by now, I have enough components to build a whole new computer…….</a:t>
            </a:r>
          </a:p>
        </p:txBody>
      </p:sp>
      <p:sp>
        <p:nvSpPr>
          <p:cNvPr id="4" name="Slide Number Placeholder 3"/>
          <p:cNvSpPr>
            <a:spLocks noGrp="1"/>
          </p:cNvSpPr>
          <p:nvPr>
            <p:ph type="sldNum" sz="quarter" idx="5"/>
          </p:nvPr>
        </p:nvSpPr>
        <p:spPr/>
        <p:txBody>
          <a:bodyPr/>
          <a:lstStyle/>
          <a:p>
            <a:fld id="{E4B713CA-F9D2-423D-BFEF-BAADEB836C02}" type="slidenum">
              <a:rPr lang="en-GB" smtClean="0"/>
              <a:t>33</a:t>
            </a:fld>
            <a:endParaRPr lang="en-GB" dirty="0"/>
          </a:p>
        </p:txBody>
      </p:sp>
    </p:spTree>
    <p:extLst>
      <p:ext uri="{BB962C8B-B14F-4D97-AF65-F5344CB8AC3E}">
        <p14:creationId xmlns:p14="http://schemas.microsoft.com/office/powerpoint/2010/main" val="25569723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C3AC1-2145-95DE-9E30-4DC5D35CC4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11FD92-78BE-AFE3-5A89-580EF5DEDC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521464-1969-4694-171D-5A5C202E30B0}"/>
              </a:ext>
            </a:extLst>
          </p:cNvPr>
          <p:cNvSpPr>
            <a:spLocks noGrp="1"/>
          </p:cNvSpPr>
          <p:nvPr>
            <p:ph type="body" idx="1"/>
          </p:nvPr>
        </p:nvSpPr>
        <p:spPr/>
        <p:txBody>
          <a:bodyPr/>
          <a:lstStyle/>
          <a:p>
            <a:r>
              <a:rPr lang="en-GB" dirty="0"/>
              <a:t>Install the Motherboard</a:t>
            </a:r>
          </a:p>
        </p:txBody>
      </p:sp>
      <p:sp>
        <p:nvSpPr>
          <p:cNvPr id="4" name="Slide Number Placeholder 3">
            <a:extLst>
              <a:ext uri="{FF2B5EF4-FFF2-40B4-BE49-F238E27FC236}">
                <a16:creationId xmlns:a16="http://schemas.microsoft.com/office/drawing/2014/main" id="{87A87849-3BEF-44EE-CEA0-D63D1D36B2EB}"/>
              </a:ext>
            </a:extLst>
          </p:cNvPr>
          <p:cNvSpPr>
            <a:spLocks noGrp="1"/>
          </p:cNvSpPr>
          <p:nvPr>
            <p:ph type="sldNum" sz="quarter" idx="5"/>
          </p:nvPr>
        </p:nvSpPr>
        <p:spPr/>
        <p:txBody>
          <a:bodyPr/>
          <a:lstStyle/>
          <a:p>
            <a:fld id="{E4B713CA-F9D2-423D-BFEF-BAADEB836C02}" type="slidenum">
              <a:rPr lang="en-GB" smtClean="0"/>
              <a:t>34</a:t>
            </a:fld>
            <a:endParaRPr lang="en-GB" dirty="0"/>
          </a:p>
        </p:txBody>
      </p:sp>
    </p:spTree>
    <p:extLst>
      <p:ext uri="{BB962C8B-B14F-4D97-AF65-F5344CB8AC3E}">
        <p14:creationId xmlns:p14="http://schemas.microsoft.com/office/powerpoint/2010/main" val="24552499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279D9-A22F-4112-D496-5E6ACB4912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B85FB4-BCD4-A1CF-4EA2-F5B09E630B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DFEBF-1F85-5584-1762-15EE17F10B40}"/>
              </a:ext>
            </a:extLst>
          </p:cNvPr>
          <p:cNvSpPr>
            <a:spLocks noGrp="1"/>
          </p:cNvSpPr>
          <p:nvPr>
            <p:ph type="body" idx="1"/>
          </p:nvPr>
        </p:nvSpPr>
        <p:spPr/>
        <p:txBody>
          <a:bodyPr/>
          <a:lstStyle/>
          <a:p>
            <a:r>
              <a:rPr lang="en-GB" dirty="0"/>
              <a:t>Install the Processor</a:t>
            </a:r>
          </a:p>
        </p:txBody>
      </p:sp>
      <p:sp>
        <p:nvSpPr>
          <p:cNvPr id="4" name="Slide Number Placeholder 3">
            <a:extLst>
              <a:ext uri="{FF2B5EF4-FFF2-40B4-BE49-F238E27FC236}">
                <a16:creationId xmlns:a16="http://schemas.microsoft.com/office/drawing/2014/main" id="{BBAFF260-1103-72EC-0DF7-84733C8A70A5}"/>
              </a:ext>
            </a:extLst>
          </p:cNvPr>
          <p:cNvSpPr>
            <a:spLocks noGrp="1"/>
          </p:cNvSpPr>
          <p:nvPr>
            <p:ph type="sldNum" sz="quarter" idx="5"/>
          </p:nvPr>
        </p:nvSpPr>
        <p:spPr/>
        <p:txBody>
          <a:bodyPr/>
          <a:lstStyle/>
          <a:p>
            <a:fld id="{E4B713CA-F9D2-423D-BFEF-BAADEB836C02}" type="slidenum">
              <a:rPr lang="en-GB" smtClean="0"/>
              <a:t>35</a:t>
            </a:fld>
            <a:endParaRPr lang="en-GB" dirty="0"/>
          </a:p>
        </p:txBody>
      </p:sp>
    </p:spTree>
    <p:extLst>
      <p:ext uri="{BB962C8B-B14F-4D97-AF65-F5344CB8AC3E}">
        <p14:creationId xmlns:p14="http://schemas.microsoft.com/office/powerpoint/2010/main" val="35325217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ACA2E-B015-3BFE-5564-A560C5A1D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4AAD3C-7DF9-7398-46D4-160DFB41B9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F526D-3DDA-2B80-DD60-E885E037841E}"/>
              </a:ext>
            </a:extLst>
          </p:cNvPr>
          <p:cNvSpPr>
            <a:spLocks noGrp="1"/>
          </p:cNvSpPr>
          <p:nvPr>
            <p:ph type="body" idx="1"/>
          </p:nvPr>
        </p:nvSpPr>
        <p:spPr/>
        <p:txBody>
          <a:bodyPr/>
          <a:lstStyle/>
          <a:p>
            <a:r>
              <a:rPr lang="en-GB" dirty="0"/>
              <a:t>Install the cooling fan</a:t>
            </a:r>
          </a:p>
        </p:txBody>
      </p:sp>
      <p:sp>
        <p:nvSpPr>
          <p:cNvPr id="4" name="Slide Number Placeholder 3">
            <a:extLst>
              <a:ext uri="{FF2B5EF4-FFF2-40B4-BE49-F238E27FC236}">
                <a16:creationId xmlns:a16="http://schemas.microsoft.com/office/drawing/2014/main" id="{A67051CE-953B-8893-7001-DF84292F657C}"/>
              </a:ext>
            </a:extLst>
          </p:cNvPr>
          <p:cNvSpPr>
            <a:spLocks noGrp="1"/>
          </p:cNvSpPr>
          <p:nvPr>
            <p:ph type="sldNum" sz="quarter" idx="5"/>
          </p:nvPr>
        </p:nvSpPr>
        <p:spPr/>
        <p:txBody>
          <a:bodyPr/>
          <a:lstStyle/>
          <a:p>
            <a:fld id="{E4B713CA-F9D2-423D-BFEF-BAADEB836C02}" type="slidenum">
              <a:rPr lang="en-GB" smtClean="0"/>
              <a:t>36</a:t>
            </a:fld>
            <a:endParaRPr lang="en-GB" dirty="0"/>
          </a:p>
        </p:txBody>
      </p:sp>
    </p:spTree>
    <p:extLst>
      <p:ext uri="{BB962C8B-B14F-4D97-AF65-F5344CB8AC3E}">
        <p14:creationId xmlns:p14="http://schemas.microsoft.com/office/powerpoint/2010/main" val="562099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C26BF-38A0-A160-FFE2-6BF9F06A3D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522DE7-96A0-BE53-246B-33652001BD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A41D6C-BFAA-E635-DB65-81B2735730D0}"/>
              </a:ext>
            </a:extLst>
          </p:cNvPr>
          <p:cNvSpPr>
            <a:spLocks noGrp="1"/>
          </p:cNvSpPr>
          <p:nvPr>
            <p:ph type="body" idx="1"/>
          </p:nvPr>
        </p:nvSpPr>
        <p:spPr/>
        <p:txBody>
          <a:bodyPr/>
          <a:lstStyle/>
          <a:p>
            <a:r>
              <a:rPr lang="en-GB" dirty="0"/>
              <a:t>Install the memory</a:t>
            </a:r>
          </a:p>
        </p:txBody>
      </p:sp>
      <p:sp>
        <p:nvSpPr>
          <p:cNvPr id="4" name="Slide Number Placeholder 3">
            <a:extLst>
              <a:ext uri="{FF2B5EF4-FFF2-40B4-BE49-F238E27FC236}">
                <a16:creationId xmlns:a16="http://schemas.microsoft.com/office/drawing/2014/main" id="{EE9998DF-2361-F1EB-443E-020CF30CFEDD}"/>
              </a:ext>
            </a:extLst>
          </p:cNvPr>
          <p:cNvSpPr>
            <a:spLocks noGrp="1"/>
          </p:cNvSpPr>
          <p:nvPr>
            <p:ph type="sldNum" sz="quarter" idx="5"/>
          </p:nvPr>
        </p:nvSpPr>
        <p:spPr/>
        <p:txBody>
          <a:bodyPr/>
          <a:lstStyle/>
          <a:p>
            <a:fld id="{E4B713CA-F9D2-423D-BFEF-BAADEB836C02}" type="slidenum">
              <a:rPr lang="en-GB" smtClean="0"/>
              <a:t>37</a:t>
            </a:fld>
            <a:endParaRPr lang="en-GB" dirty="0"/>
          </a:p>
        </p:txBody>
      </p:sp>
    </p:spTree>
    <p:extLst>
      <p:ext uri="{BB962C8B-B14F-4D97-AF65-F5344CB8AC3E}">
        <p14:creationId xmlns:p14="http://schemas.microsoft.com/office/powerpoint/2010/main" val="20524984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C6B22-5DE4-3F52-1B46-6FA163F04A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66F57-EF12-5C76-0486-8F8D1BC71F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7291D0-0509-052A-9F6F-C0B3FF6FC76C}"/>
              </a:ext>
            </a:extLst>
          </p:cNvPr>
          <p:cNvSpPr>
            <a:spLocks noGrp="1"/>
          </p:cNvSpPr>
          <p:nvPr>
            <p:ph type="body" idx="1"/>
          </p:nvPr>
        </p:nvSpPr>
        <p:spPr/>
        <p:txBody>
          <a:bodyPr/>
          <a:lstStyle/>
          <a:p>
            <a:r>
              <a:rPr lang="en-GB" dirty="0"/>
              <a:t>Install the NVME storage</a:t>
            </a:r>
          </a:p>
        </p:txBody>
      </p:sp>
      <p:sp>
        <p:nvSpPr>
          <p:cNvPr id="4" name="Slide Number Placeholder 3">
            <a:extLst>
              <a:ext uri="{FF2B5EF4-FFF2-40B4-BE49-F238E27FC236}">
                <a16:creationId xmlns:a16="http://schemas.microsoft.com/office/drawing/2014/main" id="{7F7EBC7C-7457-5278-382B-9E38A6DF103B}"/>
              </a:ext>
            </a:extLst>
          </p:cNvPr>
          <p:cNvSpPr>
            <a:spLocks noGrp="1"/>
          </p:cNvSpPr>
          <p:nvPr>
            <p:ph type="sldNum" sz="quarter" idx="5"/>
          </p:nvPr>
        </p:nvSpPr>
        <p:spPr/>
        <p:txBody>
          <a:bodyPr/>
          <a:lstStyle/>
          <a:p>
            <a:fld id="{E4B713CA-F9D2-423D-BFEF-BAADEB836C02}" type="slidenum">
              <a:rPr lang="en-GB" smtClean="0"/>
              <a:t>38</a:t>
            </a:fld>
            <a:endParaRPr lang="en-GB" dirty="0"/>
          </a:p>
        </p:txBody>
      </p:sp>
    </p:spTree>
    <p:extLst>
      <p:ext uri="{BB962C8B-B14F-4D97-AF65-F5344CB8AC3E}">
        <p14:creationId xmlns:p14="http://schemas.microsoft.com/office/powerpoint/2010/main" val="14639353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EBF1A-829C-8534-50AA-13E415D805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9FE515-8FCA-C2B6-ADDE-5C320BB9A1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D9A22C-CBC6-9B37-0317-CF88A53369B3}"/>
              </a:ext>
            </a:extLst>
          </p:cNvPr>
          <p:cNvSpPr>
            <a:spLocks noGrp="1"/>
          </p:cNvSpPr>
          <p:nvPr>
            <p:ph type="body" idx="1"/>
          </p:nvPr>
        </p:nvSpPr>
        <p:spPr/>
        <p:txBody>
          <a:bodyPr/>
          <a:lstStyle/>
          <a:p>
            <a:r>
              <a:rPr lang="en-GB" dirty="0"/>
              <a:t>Install the Power Supply</a:t>
            </a:r>
          </a:p>
        </p:txBody>
      </p:sp>
      <p:sp>
        <p:nvSpPr>
          <p:cNvPr id="4" name="Slide Number Placeholder 3">
            <a:extLst>
              <a:ext uri="{FF2B5EF4-FFF2-40B4-BE49-F238E27FC236}">
                <a16:creationId xmlns:a16="http://schemas.microsoft.com/office/drawing/2014/main" id="{FE315090-1FFC-F899-F5CB-8CCA228C3205}"/>
              </a:ext>
            </a:extLst>
          </p:cNvPr>
          <p:cNvSpPr>
            <a:spLocks noGrp="1"/>
          </p:cNvSpPr>
          <p:nvPr>
            <p:ph type="sldNum" sz="quarter" idx="5"/>
          </p:nvPr>
        </p:nvSpPr>
        <p:spPr/>
        <p:txBody>
          <a:bodyPr/>
          <a:lstStyle/>
          <a:p>
            <a:fld id="{E4B713CA-F9D2-423D-BFEF-BAADEB836C02}" type="slidenum">
              <a:rPr lang="en-GB" smtClean="0"/>
              <a:t>39</a:t>
            </a:fld>
            <a:endParaRPr lang="en-GB" dirty="0"/>
          </a:p>
        </p:txBody>
      </p:sp>
    </p:spTree>
    <p:extLst>
      <p:ext uri="{BB962C8B-B14F-4D97-AF65-F5344CB8AC3E}">
        <p14:creationId xmlns:p14="http://schemas.microsoft.com/office/powerpoint/2010/main" val="24084588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User  manual for the motherboard very helpful, I read it right through before I started…..</a:t>
            </a:r>
          </a:p>
          <a:p>
            <a:r>
              <a:rPr lang="en-GB" dirty="0"/>
              <a:t>A lot of fiddley connections but all marked</a:t>
            </a:r>
          </a:p>
          <a:p>
            <a:endParaRPr lang="en-GB" dirty="0"/>
          </a:p>
          <a:p>
            <a:r>
              <a:rPr lang="en-GB" dirty="0"/>
              <a:t>And the manual for the processor and fan (not much to read there). Installing the Processor, NVMe and memory were easy.  They are all keyed or marked so you get them the right way around.</a:t>
            </a:r>
          </a:p>
          <a:p>
            <a:endParaRPr lang="en-GB" dirty="0"/>
          </a:p>
          <a:p>
            <a:r>
              <a:rPr lang="en-GB" dirty="0"/>
              <a:t>*****  Cooling fan</a:t>
            </a:r>
          </a:p>
          <a:p>
            <a:r>
              <a:rPr lang="en-GB" dirty="0"/>
              <a:t>Already had thermal paste applied, just bolt on top of the processor</a:t>
            </a:r>
          </a:p>
          <a:p>
            <a:endParaRPr lang="en-GB" dirty="0"/>
          </a:p>
          <a:p>
            <a:r>
              <a:rPr lang="en-GB" dirty="0"/>
              <a:t>The Power supply was awkward, not much space behind to get the connections</a:t>
            </a:r>
          </a:p>
          <a:p>
            <a:endParaRPr lang="en-GB" dirty="0"/>
          </a:p>
          <a:p>
            <a:r>
              <a:rPr lang="en-GB" dirty="0"/>
              <a:t>Original Intention was to just install the minimum parts to get it working – and then install the extra SAT SSD that I already had.  In the event I added it in as part of the build.</a:t>
            </a:r>
          </a:p>
        </p:txBody>
      </p:sp>
      <p:sp>
        <p:nvSpPr>
          <p:cNvPr id="4" name="Slide Number Placeholder 3"/>
          <p:cNvSpPr>
            <a:spLocks noGrp="1"/>
          </p:cNvSpPr>
          <p:nvPr>
            <p:ph type="sldNum" sz="quarter" idx="5"/>
          </p:nvPr>
        </p:nvSpPr>
        <p:spPr/>
        <p:txBody>
          <a:bodyPr/>
          <a:lstStyle/>
          <a:p>
            <a:fld id="{E4B713CA-F9D2-423D-BFEF-BAADEB836C02}" type="slidenum">
              <a:rPr lang="en-GB" smtClean="0"/>
              <a:t>40</a:t>
            </a:fld>
            <a:endParaRPr lang="en-GB" dirty="0"/>
          </a:p>
        </p:txBody>
      </p:sp>
    </p:spTree>
    <p:extLst>
      <p:ext uri="{BB962C8B-B14F-4D97-AF65-F5344CB8AC3E}">
        <p14:creationId xmlns:p14="http://schemas.microsoft.com/office/powerpoint/2010/main" val="26071090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3A503-9504-862E-022B-48E68E8CEE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722D06-7F40-5569-F252-38BE6F3456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513F81-15EE-F4E6-B4C7-AF0CB43AB4C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54CE92A-520B-B115-7C74-1FDD99552D78}"/>
              </a:ext>
            </a:extLst>
          </p:cNvPr>
          <p:cNvSpPr>
            <a:spLocks noGrp="1"/>
          </p:cNvSpPr>
          <p:nvPr>
            <p:ph type="sldNum" sz="quarter" idx="5"/>
          </p:nvPr>
        </p:nvSpPr>
        <p:spPr/>
        <p:txBody>
          <a:bodyPr/>
          <a:lstStyle/>
          <a:p>
            <a:fld id="{22D3453D-F6F0-4F82-A236-C94B73AE5EDD}" type="slidenum">
              <a:rPr lang="en-GB" smtClean="0"/>
              <a:t>41</a:t>
            </a:fld>
            <a:endParaRPr lang="en-GB" dirty="0"/>
          </a:p>
        </p:txBody>
      </p:sp>
    </p:spTree>
    <p:extLst>
      <p:ext uri="{BB962C8B-B14F-4D97-AF65-F5344CB8AC3E}">
        <p14:creationId xmlns:p14="http://schemas.microsoft.com/office/powerpoint/2010/main" val="23592734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switched on the Power Supply at the rear of the unit.</a:t>
            </a:r>
          </a:p>
          <a:p>
            <a:endParaRPr lang="en-GB" dirty="0"/>
          </a:p>
          <a:p>
            <a:r>
              <a:rPr lang="en-GB" dirty="0"/>
              <a:t>**** Nothing happened  - Dim Workio.</a:t>
            </a:r>
          </a:p>
          <a:p>
            <a:endParaRPr lang="en-GB" dirty="0"/>
          </a:p>
          <a:p>
            <a:r>
              <a:rPr lang="en-GB" dirty="0"/>
              <a:t>**** A fool</a:t>
            </a:r>
            <a:br>
              <a:rPr lang="en-GB" dirty="0"/>
            </a:br>
            <a:br>
              <a:rPr lang="en-GB" dirty="0"/>
            </a:br>
            <a:r>
              <a:rPr lang="en-GB" dirty="0"/>
              <a:t>***** Success</a:t>
            </a:r>
          </a:p>
        </p:txBody>
      </p:sp>
      <p:sp>
        <p:nvSpPr>
          <p:cNvPr id="4" name="Slide Number Placeholder 3"/>
          <p:cNvSpPr>
            <a:spLocks noGrp="1"/>
          </p:cNvSpPr>
          <p:nvPr>
            <p:ph type="sldNum" sz="quarter" idx="5"/>
          </p:nvPr>
        </p:nvSpPr>
        <p:spPr/>
        <p:txBody>
          <a:bodyPr/>
          <a:lstStyle/>
          <a:p>
            <a:fld id="{E4B713CA-F9D2-423D-BFEF-BAADEB836C02}" type="slidenum">
              <a:rPr lang="en-GB" smtClean="0"/>
              <a:t>42</a:t>
            </a:fld>
            <a:endParaRPr lang="en-GB" dirty="0"/>
          </a:p>
        </p:txBody>
      </p:sp>
    </p:spTree>
    <p:extLst>
      <p:ext uri="{BB962C8B-B14F-4D97-AF65-F5344CB8AC3E}">
        <p14:creationId xmlns:p14="http://schemas.microsoft.com/office/powerpoint/2010/main" val="12953527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Windows going through it’s setup – asks to connect to the internet. </a:t>
            </a:r>
          </a:p>
          <a:p>
            <a:endParaRPr lang="en-GB" dirty="0"/>
          </a:p>
          <a:p>
            <a:r>
              <a:rPr lang="en-GB" dirty="0"/>
              <a:t>**** Network Issues. I have a network cable plugged in but the prompt tells me to “Install a Driver”.  I download the driver from the MSI website on my other computer. It’s a ZIP file so I extract all the files and put them on a USB stick to use from the new PC.</a:t>
            </a:r>
          </a:p>
          <a:p>
            <a:endParaRPr lang="en-GB" dirty="0"/>
          </a:p>
          <a:p>
            <a:r>
              <a:rPr lang="en-GB" dirty="0"/>
              <a:t>Here the fun starts. Once in the new PC, I can see the FOLDERS on the USB stick, but not any FILES.  </a:t>
            </a:r>
          </a:p>
          <a:p>
            <a:endParaRPr lang="en-GB" dirty="0"/>
          </a:p>
          <a:p>
            <a:r>
              <a:rPr lang="en-GB" dirty="0"/>
              <a:t>It turns out that I’m still in the </a:t>
            </a:r>
            <a:r>
              <a:rPr lang="en-GB" b="1" dirty="0"/>
              <a:t>Windows Setup environment</a:t>
            </a:r>
            <a:r>
              <a:rPr lang="en-GB" dirty="0"/>
              <a:t>, not the </a:t>
            </a:r>
            <a:r>
              <a:rPr lang="en-GB" b="1" dirty="0"/>
              <a:t>full desktop </a:t>
            </a:r>
            <a:r>
              <a:rPr lang="en-GB" dirty="0"/>
              <a:t>yet. That limited File Explorer is part of the Out-of-Box Experience (OOBE), and it doesn’t support full file browsing or advanced view options. </a:t>
            </a:r>
          </a:p>
          <a:p>
            <a:endParaRPr lang="en-GB" dirty="0"/>
          </a:p>
          <a:p>
            <a:r>
              <a:rPr lang="en-GB" dirty="0"/>
              <a:t>The answer was to open up Device Manager from a Command Prompt and install from there – Installation of the driver seemed to work, but still had the </a:t>
            </a:r>
            <a:r>
              <a:rPr lang="en-GB" b="1" dirty="0"/>
              <a:t>Cannot connect to the internet </a:t>
            </a:r>
            <a:r>
              <a:rPr lang="en-GB" dirty="0"/>
              <a:t>prompt.  No option available to skip that bit, so I was stuck.</a:t>
            </a:r>
          </a:p>
          <a:p>
            <a:endParaRPr lang="en-GB" dirty="0"/>
          </a:p>
          <a:p>
            <a:r>
              <a:rPr lang="en-GB" dirty="0"/>
              <a:t>The Answer was to install Windows without the internet.  From the Command Prompt I entered this Command:  </a:t>
            </a:r>
            <a:r>
              <a:rPr lang="en-GB" b="1" dirty="0"/>
              <a:t>oobe\bypassnro</a:t>
            </a:r>
            <a:r>
              <a:rPr lang="en-GB" dirty="0"/>
              <a:t> </a:t>
            </a:r>
          </a:p>
          <a:p>
            <a:endParaRPr lang="en-GB" dirty="0"/>
          </a:p>
          <a:p>
            <a:r>
              <a:rPr lang="en-GB" dirty="0"/>
              <a:t>That immediately rebooted the PC and the setup screen now gives me an option to tick a box that says “I don’t have internet” option.  If you follow that through, you create a </a:t>
            </a:r>
            <a:r>
              <a:rPr lang="en-GB" b="1" dirty="0"/>
              <a:t>local</a:t>
            </a:r>
            <a:r>
              <a:rPr lang="en-GB" b="0" dirty="0"/>
              <a:t> account rather than your regular Microsoft account.  Once it’s all done and you are at the desktop, I was able to properly install the Network drivers and then once connected to the internet, add in my proper Microsoft Account and then for tidiness, delete the local account.  Tah dah.</a:t>
            </a:r>
          </a:p>
          <a:p>
            <a:endParaRPr lang="en-GB" b="0" dirty="0"/>
          </a:p>
          <a:p>
            <a:r>
              <a:rPr lang="en-GB" b="0" dirty="0"/>
              <a:t>There was a section in the Motherboard manual that said I had to update some drivers before installation of any Operating Software,  I didn’t quite understand it, so carried on without, and thus experience the above.  Reading it again, it now makes sense…..</a:t>
            </a:r>
          </a:p>
          <a:p>
            <a:endParaRPr lang="en-GB" b="0" dirty="0"/>
          </a:p>
          <a:p>
            <a:r>
              <a:rPr lang="en-GB" b="0" dirty="0"/>
              <a:t>****** An Own Goal </a:t>
            </a:r>
          </a:p>
          <a:p>
            <a:endParaRPr lang="en-GB" b="0" dirty="0"/>
          </a:p>
          <a:p>
            <a:r>
              <a:rPr lang="en-GB" b="0" dirty="0"/>
              <a:t>I mentioned earlier that I didn’t take my own advice and during the build I also installed my second SSD.  Disk drives are numbered numerically from 0.  0, 1, 2, 3 etc.</a:t>
            </a:r>
          </a:p>
          <a:p>
            <a:endParaRPr lang="en-GB" b="0" dirty="0"/>
          </a:p>
          <a:p>
            <a:r>
              <a:rPr lang="en-GB" b="0" dirty="0"/>
              <a:t>Windows is installed on the first available drive.  I hadn’t realised that the Proper SSD for the computer, the NVMe drive is installed at position 1 and that my additional  1TB SATA SSD was in position No 0,  So that was where Windows was installed…… Grrr,</a:t>
            </a:r>
          </a:p>
          <a:p>
            <a:r>
              <a:rPr lang="en-GB" b="0" dirty="0"/>
              <a:t>I had to install it again.</a:t>
            </a:r>
          </a:p>
          <a:p>
            <a:endParaRPr lang="en-GB" b="0" dirty="0"/>
          </a:p>
          <a:p>
            <a:r>
              <a:rPr lang="en-GB" b="0" dirty="0"/>
              <a:t>****** Once I was in Windows, I changed the default location for the One Drive to my SSD D Drive.</a:t>
            </a:r>
            <a:endParaRPr lang="en-GB" dirty="0"/>
          </a:p>
        </p:txBody>
      </p:sp>
      <p:sp>
        <p:nvSpPr>
          <p:cNvPr id="4" name="Slide Number Placeholder 3"/>
          <p:cNvSpPr>
            <a:spLocks noGrp="1"/>
          </p:cNvSpPr>
          <p:nvPr>
            <p:ph type="sldNum" sz="quarter" idx="5"/>
          </p:nvPr>
        </p:nvSpPr>
        <p:spPr/>
        <p:txBody>
          <a:bodyPr/>
          <a:lstStyle/>
          <a:p>
            <a:fld id="{E4B713CA-F9D2-423D-BFEF-BAADEB836C02}" type="slidenum">
              <a:rPr lang="en-GB" smtClean="0"/>
              <a:t>43</a:t>
            </a:fld>
            <a:endParaRPr lang="en-GB" dirty="0"/>
          </a:p>
        </p:txBody>
      </p:sp>
    </p:spTree>
    <p:extLst>
      <p:ext uri="{BB962C8B-B14F-4D97-AF65-F5344CB8AC3E}">
        <p14:creationId xmlns:p14="http://schemas.microsoft.com/office/powerpoint/2010/main" val="29585252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Now that Windows is installed and working, I like to set up my Mapped Drives.</a:t>
            </a:r>
            <a:br>
              <a:rPr lang="en-GB" dirty="0"/>
            </a:br>
            <a:r>
              <a:rPr lang="en-GB" dirty="0"/>
              <a:t>So from File Explorer, I can see all the other computers on my Network.</a:t>
            </a:r>
          </a:p>
          <a:p>
            <a:endParaRPr lang="en-GB" dirty="0"/>
          </a:p>
          <a:p>
            <a:r>
              <a:rPr lang="en-GB" dirty="0"/>
              <a:t>***** It doesn’t always work</a:t>
            </a:r>
          </a:p>
          <a:p>
            <a:endParaRPr lang="en-GB" dirty="0"/>
          </a:p>
          <a:p>
            <a:r>
              <a:rPr lang="en-GB" dirty="0"/>
              <a:t>Ensure some specific services (4) are set to automatically run</a:t>
            </a:r>
          </a:p>
          <a:p>
            <a:endParaRPr lang="en-GB" dirty="0"/>
          </a:p>
          <a:p>
            <a:r>
              <a:rPr lang="en-GB" dirty="0"/>
              <a:t>	Function Discovery Provider Host</a:t>
            </a:r>
          </a:p>
          <a:p>
            <a:r>
              <a:rPr lang="en-GB" dirty="0"/>
              <a:t>	Function Discovery Resource Publication</a:t>
            </a:r>
          </a:p>
          <a:p>
            <a:r>
              <a:rPr lang="en-GB" dirty="0"/>
              <a:t>	SSDP Discovery &amp;</a:t>
            </a:r>
          </a:p>
          <a:p>
            <a:r>
              <a:rPr lang="en-GB" dirty="0"/>
              <a:t>	UPnP Device Host</a:t>
            </a:r>
          </a:p>
          <a:p>
            <a:endParaRPr lang="en-GB" dirty="0"/>
          </a:p>
          <a:p>
            <a:r>
              <a:rPr lang="en-GB" dirty="0"/>
              <a:t>Login credentials for destination computer</a:t>
            </a:r>
          </a:p>
          <a:p>
            <a:endParaRPr lang="en-GB" dirty="0"/>
          </a:p>
          <a:p>
            <a:r>
              <a:rPr lang="en-GB" dirty="0"/>
              <a:t>Private network</a:t>
            </a:r>
          </a:p>
          <a:p>
            <a:endParaRPr lang="en-GB" dirty="0"/>
          </a:p>
          <a:p>
            <a:r>
              <a:rPr lang="en-GB" dirty="0"/>
              <a:t>Added in Traffic rules for Norton</a:t>
            </a:r>
            <a:br>
              <a:rPr lang="en-GB" dirty="0"/>
            </a:br>
            <a:br>
              <a:rPr lang="en-GB" dirty="0"/>
            </a:br>
            <a:r>
              <a:rPr lang="en-GB" dirty="0"/>
              <a:t>***** This is what I had</a:t>
            </a:r>
            <a:br>
              <a:rPr lang="en-GB" dirty="0"/>
            </a:br>
            <a:br>
              <a:rPr lang="en-GB" dirty="0"/>
            </a:br>
            <a:r>
              <a:rPr lang="en-GB" dirty="0"/>
              <a:t>***** This is how I ended up.</a:t>
            </a:r>
          </a:p>
        </p:txBody>
      </p:sp>
      <p:sp>
        <p:nvSpPr>
          <p:cNvPr id="4" name="Slide Number Placeholder 3"/>
          <p:cNvSpPr>
            <a:spLocks noGrp="1"/>
          </p:cNvSpPr>
          <p:nvPr>
            <p:ph type="sldNum" sz="quarter" idx="5"/>
          </p:nvPr>
        </p:nvSpPr>
        <p:spPr/>
        <p:txBody>
          <a:bodyPr/>
          <a:lstStyle/>
          <a:p>
            <a:fld id="{E4B713CA-F9D2-423D-BFEF-BAADEB836C02}" type="slidenum">
              <a:rPr lang="en-GB" smtClean="0"/>
              <a:t>44</a:t>
            </a:fld>
            <a:endParaRPr lang="en-GB" dirty="0"/>
          </a:p>
        </p:txBody>
      </p:sp>
    </p:spTree>
    <p:extLst>
      <p:ext uri="{BB962C8B-B14F-4D97-AF65-F5344CB8AC3E}">
        <p14:creationId xmlns:p14="http://schemas.microsoft.com/office/powerpoint/2010/main" val="15291441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CB1E0-FBB5-699F-5A75-FA478806E9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980B6A-1A24-D715-3E3A-6091C32760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27FC4C-DA12-39AA-C7C7-C20C8DFD87A1}"/>
              </a:ext>
            </a:extLst>
          </p:cNvPr>
          <p:cNvSpPr>
            <a:spLocks noGrp="1"/>
          </p:cNvSpPr>
          <p:nvPr>
            <p:ph type="body" idx="1"/>
          </p:nvPr>
        </p:nvSpPr>
        <p:spPr/>
        <p:txBody>
          <a:bodyPr/>
          <a:lstStyle/>
          <a:p>
            <a:r>
              <a:rPr lang="en-GB" dirty="0"/>
              <a:t>This upgrade was meant to be a modest upgrade to a Backroom Support PC.  In the event it now has pride of place on my desktop.</a:t>
            </a:r>
          </a:p>
          <a:p>
            <a:endParaRPr lang="en-GB" dirty="0"/>
          </a:p>
          <a:p>
            <a:r>
              <a:rPr lang="en-GB" dirty="0"/>
              <a:t>Perhaps I should up the Specs a bit.</a:t>
            </a:r>
          </a:p>
          <a:p>
            <a:endParaRPr lang="en-GB" dirty="0"/>
          </a:p>
          <a:p>
            <a:r>
              <a:rPr lang="en-GB" dirty="0"/>
              <a:t>I installed an extra 32GB of RAM – So I now have 64.</a:t>
            </a:r>
          </a:p>
          <a:p>
            <a:endParaRPr lang="en-GB" dirty="0"/>
          </a:p>
          <a:p>
            <a:endParaRPr lang="en-GB" dirty="0"/>
          </a:p>
        </p:txBody>
      </p:sp>
      <p:sp>
        <p:nvSpPr>
          <p:cNvPr id="4" name="Slide Number Placeholder 3">
            <a:extLst>
              <a:ext uri="{FF2B5EF4-FFF2-40B4-BE49-F238E27FC236}">
                <a16:creationId xmlns:a16="http://schemas.microsoft.com/office/drawing/2014/main" id="{8A045398-9FD4-2791-CDCF-FB57AE628509}"/>
              </a:ext>
            </a:extLst>
          </p:cNvPr>
          <p:cNvSpPr>
            <a:spLocks noGrp="1"/>
          </p:cNvSpPr>
          <p:nvPr>
            <p:ph type="sldNum" sz="quarter" idx="5"/>
          </p:nvPr>
        </p:nvSpPr>
        <p:spPr/>
        <p:txBody>
          <a:bodyPr/>
          <a:lstStyle/>
          <a:p>
            <a:fld id="{22D3453D-F6F0-4F82-A236-C94B73AE5EDD}" type="slidenum">
              <a:rPr lang="en-GB" smtClean="0"/>
              <a:t>45</a:t>
            </a:fld>
            <a:endParaRPr lang="en-GB" dirty="0"/>
          </a:p>
        </p:txBody>
      </p:sp>
    </p:spTree>
    <p:extLst>
      <p:ext uri="{BB962C8B-B14F-4D97-AF65-F5344CB8AC3E}">
        <p14:creationId xmlns:p14="http://schemas.microsoft.com/office/powerpoint/2010/main" val="26481896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 decided to upgrade the Processor. The one I initially bought was an i5 14</a:t>
            </a:r>
            <a:r>
              <a:rPr lang="en-GB" baseline="30000" dirty="0"/>
              <a:t>th</a:t>
            </a:r>
            <a:r>
              <a:rPr lang="en-GB" dirty="0"/>
              <a:t> generation</a:t>
            </a:r>
          </a:p>
          <a:p>
            <a:endParaRPr lang="en-GB" dirty="0"/>
          </a:p>
          <a:p>
            <a:r>
              <a:rPr lang="en-GB" dirty="0"/>
              <a:t>I replaced it with an </a:t>
            </a:r>
          </a:p>
          <a:p>
            <a:endParaRPr lang="en-GB" dirty="0"/>
          </a:p>
          <a:p>
            <a:r>
              <a:rPr lang="en-GB" dirty="0"/>
              <a:t>******** i7</a:t>
            </a:r>
          </a:p>
          <a:p>
            <a:endParaRPr lang="en-GB" dirty="0"/>
          </a:p>
          <a:p>
            <a:r>
              <a:rPr lang="en-GB" dirty="0"/>
              <a:t>i7 Processor is 14</a:t>
            </a:r>
            <a:r>
              <a:rPr lang="en-GB" baseline="30000" dirty="0"/>
              <a:t>th</a:t>
            </a:r>
            <a:r>
              <a:rPr lang="en-GB" dirty="0"/>
              <a:t> Generation 14700K</a:t>
            </a:r>
          </a:p>
          <a:p>
            <a:r>
              <a:rPr lang="en-GB" dirty="0"/>
              <a:t>20 Cores up to 5.6GHz</a:t>
            </a:r>
          </a:p>
          <a:p>
            <a:r>
              <a:rPr lang="en-GB" dirty="0"/>
              <a:t>Cost £290</a:t>
            </a:r>
            <a:br>
              <a:rPr lang="en-GB" dirty="0"/>
            </a:br>
            <a:br>
              <a:rPr lang="en-GB" dirty="0"/>
            </a:br>
            <a:r>
              <a:rPr lang="en-GB" dirty="0"/>
              <a:t>***** Here’s a reminder of the scale</a:t>
            </a:r>
          </a:p>
          <a:p>
            <a:endParaRPr lang="en-GB" dirty="0"/>
          </a:p>
          <a:p>
            <a:r>
              <a:rPr lang="en-GB" dirty="0"/>
              <a:t>An i9 cost nearly £660.00!</a:t>
            </a:r>
          </a:p>
        </p:txBody>
      </p:sp>
      <p:sp>
        <p:nvSpPr>
          <p:cNvPr id="4" name="Slide Number Placeholder 3"/>
          <p:cNvSpPr>
            <a:spLocks noGrp="1"/>
          </p:cNvSpPr>
          <p:nvPr>
            <p:ph type="sldNum" sz="quarter" idx="5"/>
          </p:nvPr>
        </p:nvSpPr>
        <p:spPr/>
        <p:txBody>
          <a:bodyPr/>
          <a:lstStyle/>
          <a:p>
            <a:fld id="{E4B713CA-F9D2-423D-BFEF-BAADEB836C02}" type="slidenum">
              <a:rPr lang="en-GB" smtClean="0"/>
              <a:t>46</a:t>
            </a:fld>
            <a:endParaRPr lang="en-GB" dirty="0"/>
          </a:p>
        </p:txBody>
      </p:sp>
    </p:spTree>
    <p:extLst>
      <p:ext uri="{BB962C8B-B14F-4D97-AF65-F5344CB8AC3E}">
        <p14:creationId xmlns:p14="http://schemas.microsoft.com/office/powerpoint/2010/main" val="20173710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i7 processor runs hotter than the i5 – and doesn’t come with it’s own fan</a:t>
            </a:r>
          </a:p>
          <a:p>
            <a:endParaRPr lang="en-GB" dirty="0"/>
          </a:p>
          <a:p>
            <a:r>
              <a:rPr lang="en-GB" dirty="0"/>
              <a:t>Options:  Air Cooled or Liquid cooled</a:t>
            </a:r>
            <a:br>
              <a:rPr lang="en-GB" dirty="0"/>
            </a:br>
            <a:r>
              <a:rPr lang="en-GB" dirty="0"/>
              <a:t>I originally thought I would go for Air cooled.  This is what was recommended.  It’s massive, its 165 mm tall.</a:t>
            </a:r>
          </a:p>
          <a:p>
            <a:endParaRPr lang="en-GB" dirty="0"/>
          </a:p>
          <a:p>
            <a:r>
              <a:rPr lang="en-GB" dirty="0"/>
              <a:t>Copilot tells me I have 167 mm in my case.  2mm spare is a bit tight.</a:t>
            </a:r>
          </a:p>
          <a:p>
            <a:endParaRPr lang="en-GB" dirty="0"/>
          </a:p>
          <a:p>
            <a:r>
              <a:rPr lang="en-GB" dirty="0"/>
              <a:t>****** Memory too tall</a:t>
            </a:r>
          </a:p>
          <a:p>
            <a:endParaRPr lang="en-GB" dirty="0"/>
          </a:p>
          <a:p>
            <a:r>
              <a:rPr lang="en-GB" dirty="0"/>
              <a:t>Secondly, the footprint is too large, it will interfere with my memory – which is very tall.</a:t>
            </a:r>
          </a:p>
        </p:txBody>
      </p:sp>
      <p:sp>
        <p:nvSpPr>
          <p:cNvPr id="4" name="Slide Number Placeholder 3"/>
          <p:cNvSpPr>
            <a:spLocks noGrp="1"/>
          </p:cNvSpPr>
          <p:nvPr>
            <p:ph type="sldNum" sz="quarter" idx="5"/>
          </p:nvPr>
        </p:nvSpPr>
        <p:spPr/>
        <p:txBody>
          <a:bodyPr/>
          <a:lstStyle/>
          <a:p>
            <a:fld id="{E4B713CA-F9D2-423D-BFEF-BAADEB836C02}" type="slidenum">
              <a:rPr lang="en-GB" smtClean="0"/>
              <a:t>47</a:t>
            </a:fld>
            <a:endParaRPr lang="en-GB" dirty="0"/>
          </a:p>
        </p:txBody>
      </p:sp>
    </p:spTree>
    <p:extLst>
      <p:ext uri="{BB962C8B-B14F-4D97-AF65-F5344CB8AC3E}">
        <p14:creationId xmlns:p14="http://schemas.microsoft.com/office/powerpoint/2010/main" val="7934337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lets take a look at liquid cooling.</a:t>
            </a:r>
          </a:p>
          <a:p>
            <a:endParaRPr lang="en-GB" dirty="0"/>
          </a:p>
          <a:p>
            <a:r>
              <a:rPr lang="en-GB" dirty="0"/>
              <a:t>Works like a car radiator.</a:t>
            </a:r>
            <a:br>
              <a:rPr lang="en-GB" dirty="0"/>
            </a:br>
            <a:br>
              <a:rPr lang="en-GB" dirty="0"/>
            </a:br>
            <a:r>
              <a:rPr lang="en-GB" dirty="0"/>
              <a:t>It has a radiator, a fan or fans and a pump</a:t>
            </a:r>
          </a:p>
        </p:txBody>
      </p:sp>
      <p:sp>
        <p:nvSpPr>
          <p:cNvPr id="4" name="Slide Number Placeholder 3"/>
          <p:cNvSpPr>
            <a:spLocks noGrp="1"/>
          </p:cNvSpPr>
          <p:nvPr>
            <p:ph type="sldNum" sz="quarter" idx="5"/>
          </p:nvPr>
        </p:nvSpPr>
        <p:spPr/>
        <p:txBody>
          <a:bodyPr/>
          <a:lstStyle/>
          <a:p>
            <a:fld id="{E4B713CA-F9D2-423D-BFEF-BAADEB836C02}" type="slidenum">
              <a:rPr lang="en-GB" smtClean="0"/>
              <a:t>48</a:t>
            </a:fld>
            <a:endParaRPr lang="en-GB" dirty="0"/>
          </a:p>
        </p:txBody>
      </p:sp>
    </p:spTree>
    <p:extLst>
      <p:ext uri="{BB962C8B-B14F-4D97-AF65-F5344CB8AC3E}">
        <p14:creationId xmlns:p14="http://schemas.microsoft.com/office/powerpoint/2010/main" val="27237506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bit of a fiddle to install, but all went OK first time.</a:t>
            </a:r>
          </a:p>
          <a:p>
            <a:endParaRPr lang="en-GB" dirty="0"/>
          </a:p>
          <a:p>
            <a:r>
              <a:rPr lang="en-GB" dirty="0"/>
              <a:t>Part of this kit included some thermal paste for between the CPU and Cooler plate on the pump.  So I could have saved myself £5.50 in buying my own that I didn’t use.</a:t>
            </a:r>
          </a:p>
          <a:p>
            <a:endParaRPr lang="en-GB" dirty="0"/>
          </a:p>
          <a:p>
            <a:endParaRPr lang="en-GB" dirty="0"/>
          </a:p>
        </p:txBody>
      </p:sp>
      <p:sp>
        <p:nvSpPr>
          <p:cNvPr id="4" name="Slide Number Placeholder 3"/>
          <p:cNvSpPr>
            <a:spLocks noGrp="1"/>
          </p:cNvSpPr>
          <p:nvPr>
            <p:ph type="sldNum" sz="quarter" idx="5"/>
          </p:nvPr>
        </p:nvSpPr>
        <p:spPr/>
        <p:txBody>
          <a:bodyPr/>
          <a:lstStyle/>
          <a:p>
            <a:fld id="{E4B713CA-F9D2-423D-BFEF-BAADEB836C02}" type="slidenum">
              <a:rPr lang="en-GB" smtClean="0"/>
              <a:t>49</a:t>
            </a:fld>
            <a:endParaRPr lang="en-GB" dirty="0"/>
          </a:p>
        </p:txBody>
      </p:sp>
    </p:spTree>
    <p:extLst>
      <p:ext uri="{BB962C8B-B14F-4D97-AF65-F5344CB8AC3E}">
        <p14:creationId xmlns:p14="http://schemas.microsoft.com/office/powerpoint/2010/main" val="5928807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76473-E69E-114E-3A2A-4BA6EEF82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A02A21-A247-3D4C-97CB-1AF3F214EF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A6C681-E2F5-7915-E80A-26A4C331C1FB}"/>
              </a:ext>
            </a:extLst>
          </p:cNvPr>
          <p:cNvSpPr>
            <a:spLocks noGrp="1"/>
          </p:cNvSpPr>
          <p:nvPr>
            <p:ph type="body" idx="1"/>
          </p:nvPr>
        </p:nvSpPr>
        <p:spPr/>
        <p:txBody>
          <a:bodyPr/>
          <a:lstStyle/>
          <a:p>
            <a:r>
              <a:rPr lang="en-GB" dirty="0"/>
              <a:t>Here’s my revised shopping list</a:t>
            </a:r>
          </a:p>
          <a:p>
            <a:endParaRPr lang="en-GB" dirty="0"/>
          </a:p>
          <a:p>
            <a:r>
              <a:rPr lang="en-GB" dirty="0"/>
              <a:t>I spent an extra £461 on more RAM, a better Processor and a liquid cooler.</a:t>
            </a:r>
          </a:p>
          <a:p>
            <a:endParaRPr lang="en-GB" dirty="0"/>
          </a:p>
          <a:p>
            <a:r>
              <a:rPr lang="en-GB" dirty="0"/>
              <a:t>I sold the i5 processor on eBay for £110 so net increase was £351.  Therefore total outlay £950.5.</a:t>
            </a:r>
          </a:p>
          <a:p>
            <a:endParaRPr lang="en-GB" dirty="0"/>
          </a:p>
          <a:p>
            <a:r>
              <a:rPr lang="en-GB" dirty="0"/>
              <a:t>Purchase price for these specs £1500 to £1700</a:t>
            </a:r>
          </a:p>
        </p:txBody>
      </p:sp>
      <p:sp>
        <p:nvSpPr>
          <p:cNvPr id="4" name="Slide Number Placeholder 3">
            <a:extLst>
              <a:ext uri="{FF2B5EF4-FFF2-40B4-BE49-F238E27FC236}">
                <a16:creationId xmlns:a16="http://schemas.microsoft.com/office/drawing/2014/main" id="{444D41F4-E92E-B303-4D02-C81384E88408}"/>
              </a:ext>
            </a:extLst>
          </p:cNvPr>
          <p:cNvSpPr>
            <a:spLocks noGrp="1"/>
          </p:cNvSpPr>
          <p:nvPr>
            <p:ph type="sldNum" sz="quarter" idx="5"/>
          </p:nvPr>
        </p:nvSpPr>
        <p:spPr/>
        <p:txBody>
          <a:bodyPr/>
          <a:lstStyle/>
          <a:p>
            <a:fld id="{E4B713CA-F9D2-423D-BFEF-BAADEB836C02}" type="slidenum">
              <a:rPr lang="en-GB" smtClean="0"/>
              <a:t>50</a:t>
            </a:fld>
            <a:endParaRPr lang="en-GB" dirty="0"/>
          </a:p>
        </p:txBody>
      </p:sp>
    </p:spTree>
    <p:extLst>
      <p:ext uri="{BB962C8B-B14F-4D97-AF65-F5344CB8AC3E}">
        <p14:creationId xmlns:p14="http://schemas.microsoft.com/office/powerpoint/2010/main" val="17080157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“Tara has transformed from a solid office-grade system into a sleek, high-performance workstation. From a slow spinning hard drive to lightning-speed NVMe, and a modest 8GB RAM to a towering 64GB DDR5—this build reflects a decade’s worth of innovation and thoughtful upgrades.”</a:t>
            </a:r>
          </a:p>
        </p:txBody>
      </p:sp>
      <p:sp>
        <p:nvSpPr>
          <p:cNvPr id="4" name="Slide Number Placeholder 3"/>
          <p:cNvSpPr>
            <a:spLocks noGrp="1"/>
          </p:cNvSpPr>
          <p:nvPr>
            <p:ph type="sldNum" sz="quarter" idx="5"/>
          </p:nvPr>
        </p:nvSpPr>
        <p:spPr/>
        <p:txBody>
          <a:bodyPr/>
          <a:lstStyle/>
          <a:p>
            <a:fld id="{E4B713CA-F9D2-423D-BFEF-BAADEB836C02}" type="slidenum">
              <a:rPr lang="en-GB" smtClean="0"/>
              <a:t>51</a:t>
            </a:fld>
            <a:endParaRPr lang="en-GB" dirty="0"/>
          </a:p>
        </p:txBody>
      </p:sp>
    </p:spTree>
    <p:extLst>
      <p:ext uri="{BB962C8B-B14F-4D97-AF65-F5344CB8AC3E}">
        <p14:creationId xmlns:p14="http://schemas.microsoft.com/office/powerpoint/2010/main" val="41587269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0B90E-79B2-6330-21DE-25AEAC9E98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7DC567-198C-A922-86F0-CE02AFCFF7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E5F62A-173C-3D75-861C-BED6A222E67D}"/>
              </a:ext>
            </a:extLst>
          </p:cNvPr>
          <p:cNvSpPr>
            <a:spLocks noGrp="1"/>
          </p:cNvSpPr>
          <p:nvPr>
            <p:ph type="body" idx="1"/>
          </p:nvPr>
        </p:nvSpPr>
        <p:spPr/>
        <p:txBody>
          <a:bodyPr/>
          <a:lstStyle/>
          <a:p>
            <a:endParaRPr lang="en-GB" dirty="0"/>
          </a:p>
          <a:p>
            <a:endParaRPr lang="en-GB" dirty="0"/>
          </a:p>
        </p:txBody>
      </p:sp>
      <p:sp>
        <p:nvSpPr>
          <p:cNvPr id="4" name="Slide Number Placeholder 3">
            <a:extLst>
              <a:ext uri="{FF2B5EF4-FFF2-40B4-BE49-F238E27FC236}">
                <a16:creationId xmlns:a16="http://schemas.microsoft.com/office/drawing/2014/main" id="{54B445ED-1307-D39D-0D11-4A5E6A6DEF25}"/>
              </a:ext>
            </a:extLst>
          </p:cNvPr>
          <p:cNvSpPr>
            <a:spLocks noGrp="1"/>
          </p:cNvSpPr>
          <p:nvPr>
            <p:ph type="sldNum" sz="quarter" idx="5"/>
          </p:nvPr>
        </p:nvSpPr>
        <p:spPr/>
        <p:txBody>
          <a:bodyPr/>
          <a:lstStyle/>
          <a:p>
            <a:fld id="{22D3453D-F6F0-4F82-A236-C94B73AE5EDD}" type="slidenum">
              <a:rPr lang="en-GB" smtClean="0"/>
              <a:t>52</a:t>
            </a:fld>
            <a:endParaRPr lang="en-GB" dirty="0"/>
          </a:p>
        </p:txBody>
      </p:sp>
    </p:spTree>
    <p:extLst>
      <p:ext uri="{BB962C8B-B14F-4D97-AF65-F5344CB8AC3E}">
        <p14:creationId xmlns:p14="http://schemas.microsoft.com/office/powerpoint/2010/main" val="14438208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User manuals &amp; Copilot</a:t>
            </a:r>
          </a:p>
          <a:p>
            <a:endParaRPr lang="en-GB" dirty="0"/>
          </a:p>
          <a:p>
            <a:r>
              <a:rPr lang="en-GB" dirty="0"/>
              <a:t>My Copilot transcript is worth a look at. It was quite long over 150 pages. I don’t expect you to read the whole lot (unless you want to) but it is interesting.  Use the navigation and pick out the bits that catch your eye.</a:t>
            </a:r>
            <a:br>
              <a:rPr lang="en-GB" dirty="0"/>
            </a:br>
            <a:br>
              <a:rPr lang="en-GB" dirty="0"/>
            </a:br>
            <a:r>
              <a:rPr lang="en-GB" dirty="0"/>
              <a:t>We’ll have a little look at it in a minute.</a:t>
            </a:r>
          </a:p>
        </p:txBody>
      </p:sp>
      <p:sp>
        <p:nvSpPr>
          <p:cNvPr id="4" name="Slide Number Placeholder 3"/>
          <p:cNvSpPr>
            <a:spLocks noGrp="1"/>
          </p:cNvSpPr>
          <p:nvPr>
            <p:ph type="sldNum" sz="quarter" idx="5"/>
          </p:nvPr>
        </p:nvSpPr>
        <p:spPr/>
        <p:txBody>
          <a:bodyPr/>
          <a:lstStyle/>
          <a:p>
            <a:fld id="{E4B713CA-F9D2-423D-BFEF-BAADEB836C02}" type="slidenum">
              <a:rPr lang="en-GB" smtClean="0"/>
              <a:t>53</a:t>
            </a:fld>
            <a:endParaRPr lang="en-GB" dirty="0"/>
          </a:p>
        </p:txBody>
      </p:sp>
    </p:spTree>
    <p:extLst>
      <p:ext uri="{BB962C8B-B14F-4D97-AF65-F5344CB8AC3E}">
        <p14:creationId xmlns:p14="http://schemas.microsoft.com/office/powerpoint/2010/main" val="19454463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6B23F-1F79-57C1-98D2-D7EF414CEB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981C41-1E30-22E1-4541-51C292FD97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7DC450-BB76-B149-E08F-587BE5180F3D}"/>
              </a:ext>
            </a:extLst>
          </p:cNvPr>
          <p:cNvSpPr>
            <a:spLocks noGrp="1"/>
          </p:cNvSpPr>
          <p:nvPr>
            <p:ph type="body" idx="1"/>
          </p:nvPr>
        </p:nvSpPr>
        <p:spPr/>
        <p:txBody>
          <a:bodyPr/>
          <a:lstStyle/>
          <a:p>
            <a:endParaRPr lang="en-GB" dirty="0"/>
          </a:p>
          <a:p>
            <a:endParaRPr lang="en-GB" dirty="0"/>
          </a:p>
        </p:txBody>
      </p:sp>
      <p:sp>
        <p:nvSpPr>
          <p:cNvPr id="4" name="Slide Number Placeholder 3">
            <a:extLst>
              <a:ext uri="{FF2B5EF4-FFF2-40B4-BE49-F238E27FC236}">
                <a16:creationId xmlns:a16="http://schemas.microsoft.com/office/drawing/2014/main" id="{2F71DF91-D748-FF82-1133-DF86E7086D40}"/>
              </a:ext>
            </a:extLst>
          </p:cNvPr>
          <p:cNvSpPr>
            <a:spLocks noGrp="1"/>
          </p:cNvSpPr>
          <p:nvPr>
            <p:ph type="sldNum" sz="quarter" idx="5"/>
          </p:nvPr>
        </p:nvSpPr>
        <p:spPr/>
        <p:txBody>
          <a:bodyPr/>
          <a:lstStyle/>
          <a:p>
            <a:fld id="{22D3453D-F6F0-4F82-A236-C94B73AE5EDD}" type="slidenum">
              <a:rPr lang="en-GB" smtClean="0"/>
              <a:t>54</a:t>
            </a:fld>
            <a:endParaRPr lang="en-GB" dirty="0"/>
          </a:p>
        </p:txBody>
      </p:sp>
    </p:spTree>
    <p:extLst>
      <p:ext uri="{BB962C8B-B14F-4D97-AF65-F5344CB8AC3E}">
        <p14:creationId xmlns:p14="http://schemas.microsoft.com/office/powerpoint/2010/main" val="24863300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Similar computers available on eBay for less than £100.  </a:t>
            </a:r>
          </a:p>
          <a:p>
            <a:br>
              <a:rPr lang="en-GB" dirty="0"/>
            </a:br>
            <a:r>
              <a:rPr lang="en-GB" dirty="0"/>
              <a:t>Specs on this one: i5 4460 processor, 1TB HDD, 16GB Memory</a:t>
            </a:r>
          </a:p>
          <a:p>
            <a:endParaRPr lang="en-GB" dirty="0"/>
          </a:p>
          <a:p>
            <a:r>
              <a:rPr lang="en-GB" dirty="0"/>
              <a:t>****** Upgrade.</a:t>
            </a:r>
          </a:p>
          <a:p>
            <a:endParaRPr lang="en-GB" dirty="0"/>
          </a:p>
          <a:p>
            <a:r>
              <a:rPr lang="en-GB" dirty="0"/>
              <a:t>Upgrade to Win 11. Using a documented edit to the registry.  This skips over the checks that it would otherwise make. You add specific keys to the registry to:</a:t>
            </a:r>
          </a:p>
          <a:p>
            <a:endParaRPr lang="en-GB" dirty="0"/>
          </a:p>
          <a:p>
            <a:r>
              <a:rPr lang="en-GB" dirty="0"/>
              <a:t>Bypass the TPM check</a:t>
            </a:r>
          </a:p>
          <a:p>
            <a:r>
              <a:rPr lang="en-GB" dirty="0"/>
              <a:t>Bypass the Secure Boot check</a:t>
            </a:r>
          </a:p>
          <a:p>
            <a:r>
              <a:rPr lang="en-GB" dirty="0"/>
              <a:t>Bypass the RAM check</a:t>
            </a:r>
          </a:p>
          <a:p>
            <a:r>
              <a:rPr lang="en-GB" dirty="0"/>
              <a:t>Bypass the CPU check</a:t>
            </a:r>
          </a:p>
          <a:p>
            <a:endParaRPr lang="en-GB" dirty="0"/>
          </a:p>
          <a:p>
            <a:r>
              <a:rPr lang="en-GB" dirty="0"/>
              <a:t>Whilst the RAM &amp; CPU are hardware based and only mean that you are using older components or less than minimal memory.  </a:t>
            </a:r>
            <a:br>
              <a:rPr lang="en-GB" dirty="0"/>
            </a:br>
            <a:r>
              <a:rPr lang="en-GB" dirty="0"/>
              <a:t>Bypassing the TPM check and Secure Boot check mean that the PC will never be as secure as a “Regular” Windows 11 computer.</a:t>
            </a:r>
          </a:p>
          <a:p>
            <a:endParaRPr lang="en-GB" dirty="0"/>
          </a:p>
          <a:p>
            <a:r>
              <a:rPr lang="en-GB" dirty="0"/>
              <a:t>*****  FREE</a:t>
            </a:r>
          </a:p>
          <a:p>
            <a:endParaRPr lang="en-GB" dirty="0"/>
          </a:p>
          <a:p>
            <a:r>
              <a:rPr lang="en-GB" dirty="0"/>
              <a:t>Now that I have my new computer, this one is FREE to one of you, you can take it away today……</a:t>
            </a:r>
          </a:p>
        </p:txBody>
      </p:sp>
      <p:sp>
        <p:nvSpPr>
          <p:cNvPr id="4" name="Slide Number Placeholder 3"/>
          <p:cNvSpPr>
            <a:spLocks noGrp="1"/>
          </p:cNvSpPr>
          <p:nvPr>
            <p:ph type="sldNum" sz="quarter" idx="5"/>
          </p:nvPr>
        </p:nvSpPr>
        <p:spPr/>
        <p:txBody>
          <a:bodyPr/>
          <a:lstStyle/>
          <a:p>
            <a:fld id="{E4B713CA-F9D2-423D-BFEF-BAADEB836C02}" type="slidenum">
              <a:rPr lang="en-GB" smtClean="0"/>
              <a:t>55</a:t>
            </a:fld>
            <a:endParaRPr lang="en-GB" dirty="0"/>
          </a:p>
        </p:txBody>
      </p:sp>
    </p:spTree>
    <p:extLst>
      <p:ext uri="{BB962C8B-B14F-4D97-AF65-F5344CB8AC3E}">
        <p14:creationId xmlns:p14="http://schemas.microsoft.com/office/powerpoint/2010/main" val="14865501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1B596-D3A2-227B-E549-6FCDF622ED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369360-C760-7519-C746-D90B46F95D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46136A-14E2-1C24-001D-99909D19543E}"/>
              </a:ext>
            </a:extLst>
          </p:cNvPr>
          <p:cNvSpPr>
            <a:spLocks noGrp="1"/>
          </p:cNvSpPr>
          <p:nvPr>
            <p:ph type="body" idx="1"/>
          </p:nvPr>
        </p:nvSpPr>
        <p:spPr/>
        <p:txBody>
          <a:bodyPr/>
          <a:lstStyle/>
          <a:p>
            <a:r>
              <a:rPr lang="en-GB" dirty="0"/>
              <a:t>
****** But first I want to show you the </a:t>
            </a:r>
            <a:r>
              <a:rPr lang="en-GB"/>
              <a:t>Copilot Transcript</a:t>
            </a:r>
            <a:endParaRPr lang="en-GB" dirty="0"/>
          </a:p>
        </p:txBody>
      </p:sp>
      <p:sp>
        <p:nvSpPr>
          <p:cNvPr id="4" name="Slide Number Placeholder 3">
            <a:extLst>
              <a:ext uri="{FF2B5EF4-FFF2-40B4-BE49-F238E27FC236}">
                <a16:creationId xmlns:a16="http://schemas.microsoft.com/office/drawing/2014/main" id="{433C927E-6026-1963-8773-85DC1A913C2B}"/>
              </a:ext>
            </a:extLst>
          </p:cNvPr>
          <p:cNvSpPr>
            <a:spLocks noGrp="1"/>
          </p:cNvSpPr>
          <p:nvPr>
            <p:ph type="sldNum" sz="quarter" idx="5"/>
          </p:nvPr>
        </p:nvSpPr>
        <p:spPr/>
        <p:txBody>
          <a:bodyPr/>
          <a:lstStyle/>
          <a:p>
            <a:fld id="{22D3453D-F6F0-4F82-A236-C94B73AE5EDD}" type="slidenum">
              <a:rPr lang="en-GB" smtClean="0"/>
              <a:t>56</a:t>
            </a:fld>
            <a:endParaRPr lang="en-GB" dirty="0"/>
          </a:p>
        </p:txBody>
      </p:sp>
    </p:spTree>
    <p:extLst>
      <p:ext uri="{BB962C8B-B14F-4D97-AF65-F5344CB8AC3E}">
        <p14:creationId xmlns:p14="http://schemas.microsoft.com/office/powerpoint/2010/main" val="1901066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7/31/2025</a:t>
            </a:fld>
            <a:endParaRPr lang="en-US" dirty="0"/>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3920779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7/31/2025</a:t>
            </a:fld>
            <a:endParaRPr lang="en-US" dirty="0"/>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1986758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7/31/2025</a:t>
            </a:fld>
            <a:endParaRPr lang="en-US" dirty="0"/>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3133966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7/31/2025</a:t>
            </a:fld>
            <a:endParaRPr lang="en-US" dirty="0"/>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2366593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7/31/2025</a:t>
            </a:fld>
            <a:endParaRPr lang="en-US" dirty="0"/>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1768127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7/31/2025</a:t>
            </a:fld>
            <a:endParaRPr lang="en-US" dirty="0"/>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1898676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7/31/2025</a:t>
            </a:fld>
            <a:endParaRPr lang="en-US" dirty="0"/>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2091831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7/31/2025</a:t>
            </a:fld>
            <a:endParaRPr lang="en-US" dirty="0"/>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4014213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7/31/2025</a:t>
            </a:fld>
            <a:endParaRPr lang="en-US" dirty="0"/>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426492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7/31/2025</a:t>
            </a:fld>
            <a:endParaRPr lang="en-US" dirty="0"/>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192584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7/31/2025</a:t>
            </a:fld>
            <a:endParaRPr lang="en-US" dirty="0"/>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1892633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7/31/2025</a:t>
            </a:fld>
            <a:endParaRPr lang="en-US" dirty="0"/>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dirty="0"/>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39890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18.jp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25.jpg"/></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28.png"/><Relationship Id="rId7"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15.jpg"/><Relationship Id="rId4" Type="http://schemas.openxmlformats.org/officeDocument/2006/relationships/image" Target="../media/image12.jpg"/><Relationship Id="rId9" Type="http://schemas.openxmlformats.org/officeDocument/2006/relationships/image" Target="../media/image30.jpeg"/></Relationships>
</file>

<file path=ppt/slides/_rels/slide34.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29.jpeg"/><Relationship Id="rId4" Type="http://schemas.openxmlformats.org/officeDocument/2006/relationships/image" Target="../media/image15.jpg"/></Relationships>
</file>

<file path=ppt/slides/_rels/slide3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9.jpg"/><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16.jpg"/><Relationship Id="rId4" Type="http://schemas.openxmlformats.org/officeDocument/2006/relationships/image" Target="../media/image19.jpg"/></Relationships>
</file>

<file path=ppt/slides/_rels/slide3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3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38.jpg"/></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6.xml"/><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sto MT"/>
              <a:ea typeface="+mn-ea"/>
              <a:cs typeface="+mn-cs"/>
            </a:endParaRPr>
          </a:p>
        </p:txBody>
      </p:sp>
      <p:pic>
        <p:nvPicPr>
          <p:cNvPr id="4" name="Picture 3" descr="Computer gear for Cryptocurrency close up, Bitcoin mining farm, no people.">
            <a:extLst>
              <a:ext uri="{FF2B5EF4-FFF2-40B4-BE49-F238E27FC236}">
                <a16:creationId xmlns:a16="http://schemas.microsoft.com/office/drawing/2014/main" id="{E83B6A54-C86D-4CE3-9A2C-3E170EAFEFF3}"/>
              </a:ext>
            </a:extLst>
          </p:cNvPr>
          <p:cNvPicPr>
            <a:picLocks noChangeAspect="1"/>
          </p:cNvPicPr>
          <p:nvPr/>
        </p:nvPicPr>
        <p:blipFill>
          <a:blip r:embed="rId3"/>
          <a:srcRect t="23391" r="9091"/>
          <a:stretch>
            <a:fillRect/>
          </a:stretch>
        </p:blipFill>
        <p:spPr>
          <a:xfrm>
            <a:off x="20" y="10"/>
            <a:ext cx="12191979" cy="6857990"/>
          </a:xfrm>
          <a:prstGeom prst="rect">
            <a:avLst/>
          </a:prstGeom>
        </p:spPr>
      </p:pic>
      <p:sp>
        <p:nvSpPr>
          <p:cNvPr id="11" name="Rectangle 10">
            <a:extLst>
              <a:ext uri="{FF2B5EF4-FFF2-40B4-BE49-F238E27FC236}">
                <a16:creationId xmlns:a16="http://schemas.microsoft.com/office/drawing/2014/main" id="{D21F66AB-6D67-4C86-A415-0B6E4EEC5A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3811" y="423809"/>
            <a:ext cx="6858002" cy="6010383"/>
          </a:xfrm>
          <a:prstGeom prst="rect">
            <a:avLst/>
          </a:prstGeom>
          <a:gradFill>
            <a:gsLst>
              <a:gs pos="0">
                <a:schemeClr val="bg1">
                  <a:alpha val="0"/>
                </a:schemeClr>
              </a:gs>
              <a:gs pos="46000">
                <a:schemeClr val="bg1">
                  <a:alpha val="31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2CEA509A-F076-FDC8-FA94-824348943823}"/>
              </a:ext>
            </a:extLst>
          </p:cNvPr>
          <p:cNvSpPr>
            <a:spLocks noGrp="1"/>
          </p:cNvSpPr>
          <p:nvPr>
            <p:ph type="ctrTitle"/>
          </p:nvPr>
        </p:nvSpPr>
        <p:spPr>
          <a:xfrm>
            <a:off x="313786" y="908651"/>
            <a:ext cx="6571568" cy="3241317"/>
          </a:xfrm>
        </p:spPr>
        <p:txBody>
          <a:bodyPr anchor="t">
            <a:normAutofit/>
          </a:bodyPr>
          <a:lstStyle/>
          <a:p>
            <a:pPr>
              <a:lnSpc>
                <a:spcPct val="90000"/>
              </a:lnSpc>
            </a:pPr>
            <a:r>
              <a:rPr lang="en-GB" sz="3700" dirty="0"/>
              <a:t>My Journey to Windows 11  - On a PC that Doesn't Have the Hardware to Support It</a:t>
            </a:r>
            <a:br>
              <a:rPr lang="en-GB" sz="3700" dirty="0"/>
            </a:br>
            <a:br>
              <a:rPr lang="en-GB" sz="3700" dirty="0"/>
            </a:br>
            <a:endParaRPr lang="en-GB" sz="3700" dirty="0"/>
          </a:p>
        </p:txBody>
      </p:sp>
      <p:sp>
        <p:nvSpPr>
          <p:cNvPr id="3" name="Subtitle 2">
            <a:extLst>
              <a:ext uri="{FF2B5EF4-FFF2-40B4-BE49-F238E27FC236}">
                <a16:creationId xmlns:a16="http://schemas.microsoft.com/office/drawing/2014/main" id="{CCDE044F-9D42-CFEF-8925-087AF1011C3E}"/>
              </a:ext>
            </a:extLst>
          </p:cNvPr>
          <p:cNvSpPr>
            <a:spLocks noGrp="1"/>
          </p:cNvSpPr>
          <p:nvPr>
            <p:ph type="subTitle" idx="1"/>
          </p:nvPr>
        </p:nvSpPr>
        <p:spPr>
          <a:xfrm>
            <a:off x="313787" y="5050632"/>
            <a:ext cx="3793200" cy="1129888"/>
          </a:xfrm>
        </p:spPr>
        <p:txBody>
          <a:bodyPr anchor="b">
            <a:normAutofit/>
          </a:bodyPr>
          <a:lstStyle/>
          <a:p>
            <a:pPr>
              <a:lnSpc>
                <a:spcPct val="100000"/>
              </a:lnSpc>
            </a:pPr>
            <a:r>
              <a:rPr lang="en-GB" sz="2200" dirty="0"/>
              <a:t>Exploring the upgrade experience and computer components</a:t>
            </a:r>
          </a:p>
        </p:txBody>
      </p:sp>
      <p:cxnSp>
        <p:nvCxnSpPr>
          <p:cNvPr id="13" name="Straight Connector 12">
            <a:extLst>
              <a:ext uri="{FF2B5EF4-FFF2-40B4-BE49-F238E27FC236}">
                <a16:creationId xmlns:a16="http://schemas.microsoft.com/office/drawing/2014/main" id="{0B66F5E1-B07D-4718-F4B4-5FCE4B7E8F4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9006" y="727509"/>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441808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95B39-9465-EB59-9F53-611D820B128C}"/>
              </a:ext>
            </a:extLst>
          </p:cNvPr>
          <p:cNvSpPr>
            <a:spLocks noGrp="1"/>
          </p:cNvSpPr>
          <p:nvPr>
            <p:ph type="ctrTitle"/>
          </p:nvPr>
        </p:nvSpPr>
        <p:spPr/>
        <p:txBody>
          <a:bodyPr/>
          <a:lstStyle/>
          <a:p>
            <a:r>
              <a:rPr lang="en-GB" dirty="0"/>
              <a:t>Setting the Scene</a:t>
            </a:r>
          </a:p>
        </p:txBody>
      </p:sp>
      <p:sp>
        <p:nvSpPr>
          <p:cNvPr id="3" name="Subtitle 2">
            <a:extLst>
              <a:ext uri="{FF2B5EF4-FFF2-40B4-BE49-F238E27FC236}">
                <a16:creationId xmlns:a16="http://schemas.microsoft.com/office/drawing/2014/main" id="{3C6840B1-D5C1-06DB-13B3-4FE85F5D7471}"/>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1349403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esk with multiple monitors&#10;&#10;AI-generated content may be incorrect.">
            <a:extLst>
              <a:ext uri="{FF2B5EF4-FFF2-40B4-BE49-F238E27FC236}">
                <a16:creationId xmlns:a16="http://schemas.microsoft.com/office/drawing/2014/main" id="{809BFDAB-9638-7414-921E-BD42509C9D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6" name="Freeform: Shape 15">
            <a:extLst>
              <a:ext uri="{FF2B5EF4-FFF2-40B4-BE49-F238E27FC236}">
                <a16:creationId xmlns:a16="http://schemas.microsoft.com/office/drawing/2014/main" id="{3AD7A90A-DE76-EC1B-B32A-7F071B96B0FA}"/>
              </a:ext>
            </a:extLst>
          </p:cNvPr>
          <p:cNvSpPr/>
          <p:nvPr/>
        </p:nvSpPr>
        <p:spPr>
          <a:xfrm>
            <a:off x="-13648" y="286603"/>
            <a:ext cx="7151427" cy="3220872"/>
          </a:xfrm>
          <a:custGeom>
            <a:avLst/>
            <a:gdLst>
              <a:gd name="connsiteX0" fmla="*/ 0 w 7151427"/>
              <a:gd name="connsiteY0" fmla="*/ 0 h 3220872"/>
              <a:gd name="connsiteX1" fmla="*/ 7137779 w 7151427"/>
              <a:gd name="connsiteY1" fmla="*/ 191069 h 3220872"/>
              <a:gd name="connsiteX2" fmla="*/ 7151427 w 7151427"/>
              <a:gd name="connsiteY2" fmla="*/ 2442949 h 3220872"/>
              <a:gd name="connsiteX3" fmla="*/ 3261815 w 7151427"/>
              <a:gd name="connsiteY3" fmla="*/ 2729552 h 3220872"/>
              <a:gd name="connsiteX4" fmla="*/ 13648 w 7151427"/>
              <a:gd name="connsiteY4" fmla="*/ 3220872 h 3220872"/>
              <a:gd name="connsiteX5" fmla="*/ 0 w 7151427"/>
              <a:gd name="connsiteY5" fmla="*/ 0 h 3220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1427" h="3220872">
                <a:moveTo>
                  <a:pt x="0" y="0"/>
                </a:moveTo>
                <a:lnTo>
                  <a:pt x="7137779" y="191069"/>
                </a:lnTo>
                <a:cubicBezTo>
                  <a:pt x="7142328" y="941696"/>
                  <a:pt x="7146878" y="1692322"/>
                  <a:pt x="7151427" y="2442949"/>
                </a:cubicBezTo>
                <a:lnTo>
                  <a:pt x="3261815" y="2729552"/>
                </a:lnTo>
                <a:lnTo>
                  <a:pt x="13648" y="3220872"/>
                </a:lnTo>
                <a:cubicBezTo>
                  <a:pt x="9099" y="2147248"/>
                  <a:pt x="4549" y="1073624"/>
                  <a:pt x="0" y="0"/>
                </a:cubicBezTo>
                <a:close/>
              </a:path>
            </a:pathLst>
          </a:custGeom>
          <a:noFill/>
          <a:ln w="76200" cap="flat" cmpd="sng" algn="ctr">
            <a:solidFill>
              <a:srgbClr val="FF000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extLst>
              <a:ext uri="{FF2B5EF4-FFF2-40B4-BE49-F238E27FC236}">
                <a16:creationId xmlns:a16="http://schemas.microsoft.com/office/drawing/2014/main" id="{C6346827-A059-922D-2A72-C473B52C2732}"/>
              </a:ext>
            </a:extLst>
          </p:cNvPr>
          <p:cNvSpPr/>
          <p:nvPr/>
        </p:nvSpPr>
        <p:spPr>
          <a:xfrm>
            <a:off x="9212239" y="996287"/>
            <a:ext cx="1160060" cy="2961564"/>
          </a:xfrm>
          <a:prstGeom prst="rect">
            <a:avLst/>
          </a:prstGeom>
          <a:noFill/>
          <a:ln w="76200" cap="flat" cmpd="sng" algn="ctr">
            <a:solidFill>
              <a:srgbClr val="FF0000"/>
            </a:solidFill>
            <a:prstDash val="sysDash"/>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a:extLst>
              <a:ext uri="{FF2B5EF4-FFF2-40B4-BE49-F238E27FC236}">
                <a16:creationId xmlns:a16="http://schemas.microsoft.com/office/drawing/2014/main" id="{E4D1AB96-0F1D-F047-3462-DECC9A8D18AD}"/>
              </a:ext>
            </a:extLst>
          </p:cNvPr>
          <p:cNvSpPr/>
          <p:nvPr/>
        </p:nvSpPr>
        <p:spPr>
          <a:xfrm>
            <a:off x="10372299" y="996287"/>
            <a:ext cx="928047" cy="2961564"/>
          </a:xfrm>
          <a:prstGeom prst="rect">
            <a:avLst/>
          </a:prstGeom>
          <a:noFill/>
          <a:ln w="76200" cap="flat" cmpd="sng" algn="ctr">
            <a:solidFill>
              <a:srgbClr val="FF0000"/>
            </a:solidFill>
            <a:prstDash val="sysDash"/>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Freeform: Shape 20">
            <a:extLst>
              <a:ext uri="{FF2B5EF4-FFF2-40B4-BE49-F238E27FC236}">
                <a16:creationId xmlns:a16="http://schemas.microsoft.com/office/drawing/2014/main" id="{EB9F1A64-C3E9-5BA6-40C0-F47BBD912ED5}"/>
              </a:ext>
            </a:extLst>
          </p:cNvPr>
          <p:cNvSpPr/>
          <p:nvPr/>
        </p:nvSpPr>
        <p:spPr>
          <a:xfrm>
            <a:off x="7124131" y="464024"/>
            <a:ext cx="4380932" cy="2879677"/>
          </a:xfrm>
          <a:custGeom>
            <a:avLst/>
            <a:gdLst>
              <a:gd name="connsiteX0" fmla="*/ 4380932 w 4380932"/>
              <a:gd name="connsiteY0" fmla="*/ 0 h 2879677"/>
              <a:gd name="connsiteX1" fmla="*/ 0 w 4380932"/>
              <a:gd name="connsiteY1" fmla="*/ 0 h 2879677"/>
              <a:gd name="connsiteX2" fmla="*/ 27296 w 4380932"/>
              <a:gd name="connsiteY2" fmla="*/ 2279176 h 2879677"/>
              <a:gd name="connsiteX3" fmla="*/ 4176215 w 4380932"/>
              <a:gd name="connsiteY3" fmla="*/ 2879677 h 2879677"/>
              <a:gd name="connsiteX4" fmla="*/ 4380932 w 4380932"/>
              <a:gd name="connsiteY4" fmla="*/ 0 h 2879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0932" h="2879677">
                <a:moveTo>
                  <a:pt x="4380932" y="0"/>
                </a:moveTo>
                <a:lnTo>
                  <a:pt x="0" y="0"/>
                </a:lnTo>
                <a:lnTo>
                  <a:pt x="27296" y="2279176"/>
                </a:lnTo>
                <a:lnTo>
                  <a:pt x="4176215" y="2879677"/>
                </a:lnTo>
                <a:lnTo>
                  <a:pt x="4380932" y="0"/>
                </a:lnTo>
                <a:close/>
              </a:path>
            </a:pathLst>
          </a:custGeom>
          <a:noFill/>
          <a:ln w="76200" cap="flat" cmpd="sng" algn="ctr">
            <a:solidFill>
              <a:srgbClr val="FF000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43239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1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2" nodeType="clickEffect">
                                  <p:stCondLst>
                                    <p:cond delay="0"/>
                                  </p:stCondLst>
                                  <p:childTnLst>
                                    <p:set>
                                      <p:cBhvr>
                                        <p:cTn id="26" dur="1" fill="hold">
                                          <p:stCondLst>
                                            <p:cond delay="0"/>
                                          </p:stCondLst>
                                        </p:cTn>
                                        <p:tgtEl>
                                          <p:spTgt spid="16"/>
                                        </p:tgtEl>
                                        <p:attrNameLst>
                                          <p:attrName>style.visibility</p:attrName>
                                        </p:attrNameLst>
                                      </p:cBhvr>
                                      <p:to>
                                        <p:strVal val="hidden"/>
                                      </p:to>
                                    </p:set>
                                  </p:childTnLst>
                                </p:cTn>
                              </p:par>
                              <p:par>
                                <p:cTn id="27" presetID="1" presetClass="exit" presetSubtype="0" fill="hold" grpId="2" nodeType="withEffect">
                                  <p:stCondLst>
                                    <p:cond delay="0"/>
                                  </p:stCondLst>
                                  <p:childTnLst>
                                    <p:set>
                                      <p:cBhvr>
                                        <p:cTn id="28" dur="1" fill="hold">
                                          <p:stCondLst>
                                            <p:cond delay="0"/>
                                          </p:stCondLst>
                                        </p:cTn>
                                        <p:tgtEl>
                                          <p:spTgt spid="19"/>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21"/>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6" grpId="2" animBg="1"/>
      <p:bldP spid="19" grpId="0" animBg="1"/>
      <p:bldP spid="19" grpId="1" animBg="1"/>
      <p:bldP spid="19" grpId="2" animBg="1"/>
      <p:bldP spid="20" grpId="0" animBg="1"/>
      <p:bldP spid="20" grpId="1" animBg="1"/>
      <p:bldP spid="21" grpId="0" animBg="1"/>
      <p:bldP spid="21"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A06E70A-17E9-6C91-2F17-A22F7E3FF99C}"/>
              </a:ext>
            </a:extLst>
          </p:cNvPr>
          <p:cNvSpPr txBox="1"/>
          <p:nvPr/>
        </p:nvSpPr>
        <p:spPr>
          <a:xfrm>
            <a:off x="7028331" y="2478024"/>
            <a:ext cx="4503761" cy="1077218"/>
          </a:xfrm>
          <a:prstGeom prst="rect">
            <a:avLst/>
          </a:prstGeom>
          <a:noFill/>
        </p:spPr>
        <p:txBody>
          <a:bodyPr wrap="square" rtlCol="0">
            <a:spAutoFit/>
          </a:bodyPr>
          <a:lstStyle/>
          <a:p>
            <a:r>
              <a:rPr lang="en-GB" sz="3200" dirty="0"/>
              <a:t>Fitness Control Suite</a:t>
            </a:r>
          </a:p>
          <a:p>
            <a:r>
              <a:rPr lang="en-GB" sz="3200" dirty="0"/>
              <a:t>Aka Garden Shed</a:t>
            </a:r>
          </a:p>
        </p:txBody>
      </p:sp>
      <p:pic>
        <p:nvPicPr>
          <p:cNvPr id="3" name="Picture 2" descr="A blue shed with a wheelbarrow from the door&#10;&#10;AI-generated content may be incorrect.">
            <a:extLst>
              <a:ext uri="{FF2B5EF4-FFF2-40B4-BE49-F238E27FC236}">
                <a16:creationId xmlns:a16="http://schemas.microsoft.com/office/drawing/2014/main" id="{442DE571-F3CF-D283-14FB-BFF32D1882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163671" cy="6858000"/>
          </a:xfrm>
          <a:prstGeom prst="rect">
            <a:avLst/>
          </a:prstGeom>
        </p:spPr>
      </p:pic>
      <p:pic>
        <p:nvPicPr>
          <p:cNvPr id="5" name="Picture 4" descr="A room with a bike and a television&#10;&#10;AI-generated content may be incorrect.">
            <a:extLst>
              <a:ext uri="{FF2B5EF4-FFF2-40B4-BE49-F238E27FC236}">
                <a16:creationId xmlns:a16="http://schemas.microsoft.com/office/drawing/2014/main" id="{81C9E812-3134-00A5-90CB-1F43C1E58B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8329" y="0"/>
            <a:ext cx="5163671" cy="6858000"/>
          </a:xfrm>
          <a:prstGeom prst="rect">
            <a:avLst/>
          </a:prstGeom>
        </p:spPr>
      </p:pic>
      <p:sp>
        <p:nvSpPr>
          <p:cNvPr id="7" name="Freeform: Shape 6">
            <a:extLst>
              <a:ext uri="{FF2B5EF4-FFF2-40B4-BE49-F238E27FC236}">
                <a16:creationId xmlns:a16="http://schemas.microsoft.com/office/drawing/2014/main" id="{5063D1AF-4CCC-2219-1160-99D2F3786707}"/>
              </a:ext>
            </a:extLst>
          </p:cNvPr>
          <p:cNvSpPr/>
          <p:nvPr/>
        </p:nvSpPr>
        <p:spPr>
          <a:xfrm>
            <a:off x="8475260" y="1910687"/>
            <a:ext cx="1924334" cy="1269241"/>
          </a:xfrm>
          <a:custGeom>
            <a:avLst/>
            <a:gdLst>
              <a:gd name="connsiteX0" fmla="*/ 0 w 1924334"/>
              <a:gd name="connsiteY0" fmla="*/ 13647 h 1269241"/>
              <a:gd name="connsiteX1" fmla="*/ 1924334 w 1924334"/>
              <a:gd name="connsiteY1" fmla="*/ 0 h 1269241"/>
              <a:gd name="connsiteX2" fmla="*/ 1924334 w 1924334"/>
              <a:gd name="connsiteY2" fmla="*/ 1201003 h 1269241"/>
              <a:gd name="connsiteX3" fmla="*/ 95534 w 1924334"/>
              <a:gd name="connsiteY3" fmla="*/ 1269241 h 1269241"/>
              <a:gd name="connsiteX4" fmla="*/ 0 w 1924334"/>
              <a:gd name="connsiteY4" fmla="*/ 13647 h 1269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334" h="1269241">
                <a:moveTo>
                  <a:pt x="0" y="13647"/>
                </a:moveTo>
                <a:lnTo>
                  <a:pt x="1924334" y="0"/>
                </a:lnTo>
                <a:lnTo>
                  <a:pt x="1924334" y="1201003"/>
                </a:lnTo>
                <a:lnTo>
                  <a:pt x="95534" y="1269241"/>
                </a:lnTo>
                <a:lnTo>
                  <a:pt x="0" y="13647"/>
                </a:lnTo>
                <a:close/>
              </a:path>
            </a:pathLst>
          </a:custGeom>
          <a:noFill/>
          <a:ln w="76200" cap="flat" cmpd="sng" algn="ctr">
            <a:solidFill>
              <a:srgbClr val="FF000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Shape 7">
            <a:extLst>
              <a:ext uri="{FF2B5EF4-FFF2-40B4-BE49-F238E27FC236}">
                <a16:creationId xmlns:a16="http://schemas.microsoft.com/office/drawing/2014/main" id="{0E8F705D-F67B-7F2E-D69B-912BD9FE7BBE}"/>
              </a:ext>
            </a:extLst>
          </p:cNvPr>
          <p:cNvSpPr/>
          <p:nvPr/>
        </p:nvSpPr>
        <p:spPr>
          <a:xfrm>
            <a:off x="8229600" y="3930555"/>
            <a:ext cx="791570" cy="1255594"/>
          </a:xfrm>
          <a:custGeom>
            <a:avLst/>
            <a:gdLst>
              <a:gd name="connsiteX0" fmla="*/ 109182 w 791570"/>
              <a:gd name="connsiteY0" fmla="*/ 1255594 h 1255594"/>
              <a:gd name="connsiteX1" fmla="*/ 791570 w 791570"/>
              <a:gd name="connsiteY1" fmla="*/ 1214651 h 1255594"/>
              <a:gd name="connsiteX2" fmla="*/ 709684 w 791570"/>
              <a:gd name="connsiteY2" fmla="*/ 0 h 1255594"/>
              <a:gd name="connsiteX3" fmla="*/ 0 w 791570"/>
              <a:gd name="connsiteY3" fmla="*/ 40944 h 1255594"/>
              <a:gd name="connsiteX4" fmla="*/ 109182 w 791570"/>
              <a:gd name="connsiteY4" fmla="*/ 1255594 h 1255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570" h="1255594">
                <a:moveTo>
                  <a:pt x="109182" y="1255594"/>
                </a:moveTo>
                <a:lnTo>
                  <a:pt x="791570" y="1214651"/>
                </a:lnTo>
                <a:lnTo>
                  <a:pt x="709684" y="0"/>
                </a:lnTo>
                <a:lnTo>
                  <a:pt x="0" y="40944"/>
                </a:lnTo>
                <a:lnTo>
                  <a:pt x="109182" y="1255594"/>
                </a:lnTo>
                <a:close/>
              </a:path>
            </a:pathLst>
          </a:custGeom>
          <a:noFill/>
          <a:ln w="76200" cap="flat" cmpd="sng" algn="ctr">
            <a:solidFill>
              <a:srgbClr val="FF000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855663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F48B692C-1AAF-EA92-DD99-6E25964EA004}"/>
              </a:ext>
            </a:extLst>
          </p:cNvPr>
          <p:cNvSpPr>
            <a:spLocks noGrp="1"/>
          </p:cNvSpPr>
          <p:nvPr>
            <p:ph type="ctrTitle"/>
          </p:nvPr>
        </p:nvSpPr>
        <p:spPr>
          <a:xfrm>
            <a:off x="695324" y="1145308"/>
            <a:ext cx="9253661" cy="4860947"/>
          </a:xfrm>
        </p:spPr>
        <p:txBody>
          <a:bodyPr anchor="b">
            <a:normAutofit/>
          </a:bodyPr>
          <a:lstStyle/>
          <a:p>
            <a:r>
              <a:rPr lang="en-GB" sz="7600" dirty="0"/>
              <a:t>Understanding Computer Hardware</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53345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573CDB1-0B46-B760-EB31-1B3998A04852}"/>
              </a:ext>
            </a:extLst>
          </p:cNvPr>
          <p:cNvSpPr>
            <a:spLocks noGrp="1"/>
          </p:cNvSpPr>
          <p:nvPr>
            <p:ph type="title"/>
          </p:nvPr>
        </p:nvSpPr>
        <p:spPr>
          <a:xfrm>
            <a:off x="4866968" y="914400"/>
            <a:ext cx="6627924" cy="1307592"/>
          </a:xfrm>
        </p:spPr>
        <p:txBody>
          <a:bodyPr vert="horz" lIns="91440" tIns="45720" rIns="91440" bIns="45720" rtlCol="0" anchor="t">
            <a:normAutofit/>
          </a:bodyPr>
          <a:lstStyle/>
          <a:p>
            <a:pPr>
              <a:lnSpc>
                <a:spcPct val="90000"/>
              </a:lnSpc>
            </a:pPr>
            <a:r>
              <a:rPr lang="en-US" dirty="0"/>
              <a:t>Roles of CPU, RAM, and Storage</a:t>
            </a:r>
          </a:p>
        </p:txBody>
      </p:sp>
      <p:pic>
        <p:nvPicPr>
          <p:cNvPr id="5" name="Content Placeholder 4" descr="In the near future, smart phones and tablet terminals are held in the hands of artificial intelligence robots. All information is available by cloud computing,&#10;Shopping, telemedicine, education, telecommuting, everything is automated. At the same time the monitoring system will be strengthened for safety.">
            <a:extLst>
              <a:ext uri="{FF2B5EF4-FFF2-40B4-BE49-F238E27FC236}">
                <a16:creationId xmlns:a16="http://schemas.microsoft.com/office/drawing/2014/main" id="{A6C8AD48-9DFE-4FC9-BC4B-187B3FC62AD0}"/>
              </a:ext>
            </a:extLst>
          </p:cNvPr>
          <p:cNvPicPr>
            <a:picLocks noGrp="1" noChangeAspect="1"/>
          </p:cNvPicPr>
          <p:nvPr>
            <p:ph sz="half" idx="1"/>
          </p:nvPr>
        </p:nvPicPr>
        <p:blipFill>
          <a:blip r:embed="rId3"/>
          <a:srcRect l="29970" r="29198" b="2"/>
          <a:stretch>
            <a:fillRect/>
          </a:stretch>
        </p:blipFill>
        <p:spPr>
          <a:xfrm>
            <a:off x="20" y="-17929"/>
            <a:ext cx="4206220" cy="6875929"/>
          </a:xfrm>
          <a:prstGeom prst="rect">
            <a:avLst/>
          </a:prstGeom>
        </p:spPr>
      </p:pic>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06F718D0-FAA7-CE53-D7C4-D2BCE4679C2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en-GB" sz="1400" b="1" dirty="0"/>
              <a:t>Central Processing Unit (CPU)</a:t>
            </a:r>
          </a:p>
          <a:p>
            <a:pPr marL="0" lvl="1" indent="0">
              <a:buNone/>
            </a:pPr>
            <a:r>
              <a:rPr lang="en-GB" sz="1400" dirty="0"/>
              <a:t>The CPU serves as the brain of the computer, executing instructions and playing a vital role in data processing.</a:t>
            </a:r>
          </a:p>
          <a:p>
            <a:pPr marL="0" indent="0">
              <a:spcBef>
                <a:spcPts val="2500"/>
              </a:spcBef>
              <a:buNone/>
            </a:pPr>
            <a:r>
              <a:rPr lang="en-GB" sz="1400" b="1" dirty="0"/>
              <a:t>Random Access Memory (RAM)</a:t>
            </a:r>
          </a:p>
          <a:p>
            <a:pPr marL="0" lvl="1" indent="0">
              <a:buNone/>
            </a:pPr>
            <a:r>
              <a:rPr lang="en-GB" sz="1400" dirty="0"/>
              <a:t>RAM provides temporary storage for active tasks, allowing quick access to data for efficient computing.</a:t>
            </a:r>
          </a:p>
          <a:p>
            <a:pPr marL="0" indent="0">
              <a:spcBef>
                <a:spcPts val="2500"/>
              </a:spcBef>
              <a:buNone/>
            </a:pPr>
            <a:r>
              <a:rPr lang="en-GB" sz="1400" b="1" dirty="0"/>
              <a:t>Permanent Storage Solutions</a:t>
            </a:r>
          </a:p>
          <a:p>
            <a:pPr marL="0" lvl="1" indent="0">
              <a:buNone/>
            </a:pPr>
            <a:r>
              <a:rPr lang="en-GB" sz="1400" dirty="0"/>
              <a:t>HDDs and SSDs serve as permanent storage options, holding data even when the computer is powered off.</a:t>
            </a:r>
          </a:p>
        </p:txBody>
      </p: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1305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B74FDED-B417-D0A0-111D-4676118E0B42}"/>
              </a:ext>
            </a:extLst>
          </p:cNvPr>
          <p:cNvSpPr>
            <a:spLocks noGrp="1"/>
          </p:cNvSpPr>
          <p:nvPr>
            <p:ph type="title"/>
          </p:nvPr>
        </p:nvSpPr>
        <p:spPr>
          <a:xfrm>
            <a:off x="704088" y="914401"/>
            <a:ext cx="6766560" cy="1307592"/>
          </a:xfrm>
        </p:spPr>
        <p:txBody>
          <a:bodyPr vert="horz" lIns="91440" tIns="45720" rIns="91440" bIns="45720" rtlCol="0" anchor="t">
            <a:normAutofit/>
          </a:bodyPr>
          <a:lstStyle/>
          <a:p>
            <a:pPr>
              <a:lnSpc>
                <a:spcPct val="90000"/>
              </a:lnSpc>
            </a:pPr>
            <a:r>
              <a:rPr lang="en-US" sz="3100" dirty="0"/>
              <a:t>Motherboard and Power Supply</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E7A0F9B1-B8B8-D137-CEE9-5499455ECA2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4"/>
            <a:ext cx="6766560" cy="3739896"/>
          </a:xfrm>
        </p:spPr>
        <p:txBody>
          <a:bodyPr>
            <a:normAutofit/>
          </a:bodyPr>
          <a:lstStyle/>
          <a:p>
            <a:pPr marL="0" indent="0">
              <a:spcBef>
                <a:spcPts val="2500"/>
              </a:spcBef>
              <a:buNone/>
            </a:pPr>
            <a:r>
              <a:rPr lang="en-GB" sz="1400" b="1" dirty="0"/>
              <a:t>Motherboard Functions</a:t>
            </a:r>
          </a:p>
          <a:p>
            <a:pPr marL="0" lvl="1" indent="0">
              <a:buNone/>
            </a:pPr>
            <a:r>
              <a:rPr lang="en-GB" sz="1400" dirty="0"/>
              <a:t>The motherboard serves as the backbone of the computer, housing key components like the CPU and RAM for optimal communication.</a:t>
            </a:r>
          </a:p>
          <a:p>
            <a:pPr marL="0" indent="0">
              <a:spcBef>
                <a:spcPts val="2500"/>
              </a:spcBef>
              <a:buNone/>
            </a:pPr>
            <a:r>
              <a:rPr lang="en-GB" sz="1400" b="1" dirty="0"/>
              <a:t>Power Supply Role</a:t>
            </a:r>
          </a:p>
          <a:p>
            <a:pPr marL="0" lvl="1" indent="0">
              <a:buNone/>
            </a:pPr>
            <a:r>
              <a:rPr lang="en-GB" sz="1400" dirty="0"/>
              <a:t>The power supply converts and distributes electrical energy to the computer's components, ensuring stable operation and performance.</a:t>
            </a:r>
          </a:p>
          <a:p>
            <a:pPr marL="0" indent="0">
              <a:spcBef>
                <a:spcPts val="2500"/>
              </a:spcBef>
              <a:buNone/>
            </a:pPr>
            <a:r>
              <a:rPr lang="en-GB" sz="1400" b="1" dirty="0"/>
              <a:t>Component Interaction</a:t>
            </a:r>
          </a:p>
          <a:p>
            <a:pPr marL="0" lvl="1" indent="0">
              <a:buNone/>
            </a:pPr>
            <a:r>
              <a:rPr lang="en-GB" sz="1400" dirty="0"/>
              <a:t>The motherboard and power supply work together to ensure all components are connected and receive the necessary power.</a:t>
            </a:r>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Electronic circuit board">
            <a:extLst>
              <a:ext uri="{FF2B5EF4-FFF2-40B4-BE49-F238E27FC236}">
                <a16:creationId xmlns:a16="http://schemas.microsoft.com/office/drawing/2014/main" id="{C4F6A03D-8E0B-413F-ABF0-CD3901B1C118}"/>
              </a:ext>
            </a:extLst>
          </p:cNvPr>
          <p:cNvPicPr>
            <a:picLocks noGrp="1" noChangeAspect="1"/>
          </p:cNvPicPr>
          <p:nvPr>
            <p:ph sz="half" idx="1"/>
          </p:nvPr>
        </p:nvPicPr>
        <p:blipFill>
          <a:blip r:embed="rId3"/>
          <a:srcRect l="45558" r="14762" b="-1"/>
          <a:stretch>
            <a:fillRect/>
          </a:stretch>
        </p:blipFill>
        <p:spPr>
          <a:xfrm>
            <a:off x="8115300" y="10"/>
            <a:ext cx="4076700" cy="6857990"/>
          </a:xfrm>
          <a:prstGeom prst="rect">
            <a:avLst/>
          </a:prstGeom>
        </p:spPr>
      </p:pic>
    </p:spTree>
    <p:extLst>
      <p:ext uri="{BB962C8B-B14F-4D97-AF65-F5344CB8AC3E}">
        <p14:creationId xmlns:p14="http://schemas.microsoft.com/office/powerpoint/2010/main" val="22789191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9CB47DA9-468F-5E9C-63FB-1559D3BBAAC5}"/>
              </a:ext>
            </a:extLst>
          </p:cNvPr>
          <p:cNvSpPr>
            <a:spLocks noGrp="1"/>
          </p:cNvSpPr>
          <p:nvPr>
            <p:ph type="ctrTitle"/>
          </p:nvPr>
        </p:nvSpPr>
        <p:spPr>
          <a:xfrm>
            <a:off x="695324" y="1145308"/>
            <a:ext cx="9136430" cy="4860947"/>
          </a:xfrm>
        </p:spPr>
        <p:txBody>
          <a:bodyPr anchor="b">
            <a:normAutofit/>
          </a:bodyPr>
          <a:lstStyle/>
          <a:p>
            <a:r>
              <a:rPr lang="en-GB" sz="7600" dirty="0"/>
              <a:t>My PC Specifications</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59232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3CF69E1-74F0-BCBF-B15C-DD3EED793520}"/>
              </a:ext>
            </a:extLst>
          </p:cNvPr>
          <p:cNvSpPr>
            <a:spLocks noGrp="1"/>
          </p:cNvSpPr>
          <p:nvPr>
            <p:ph type="title"/>
          </p:nvPr>
        </p:nvSpPr>
        <p:spPr>
          <a:xfrm>
            <a:off x="704088" y="914401"/>
            <a:ext cx="6766560" cy="1307592"/>
          </a:xfrm>
        </p:spPr>
        <p:txBody>
          <a:bodyPr vert="horz" lIns="91440" tIns="45720" rIns="91440" bIns="45720" rtlCol="0" anchor="t">
            <a:normAutofit/>
          </a:bodyPr>
          <a:lstStyle/>
          <a:p>
            <a:pPr>
              <a:lnSpc>
                <a:spcPct val="90000"/>
              </a:lnSpc>
            </a:pPr>
            <a:r>
              <a:rPr lang="en-US" dirty="0"/>
              <a:t>Overview of The Computer's Hardware</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23372073-2341-54DC-E737-7D48030B5DE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3"/>
            <a:ext cx="3171876" cy="3912105"/>
          </a:xfrm>
        </p:spPr>
        <p:txBody>
          <a:bodyPr>
            <a:normAutofit/>
          </a:bodyPr>
          <a:lstStyle/>
          <a:p>
            <a:pPr marL="0" indent="0">
              <a:spcBef>
                <a:spcPts val="2500"/>
              </a:spcBef>
              <a:buNone/>
            </a:pPr>
            <a:r>
              <a:rPr lang="en-GB" b="1" dirty="0"/>
              <a:t>Older CPU Specifications</a:t>
            </a:r>
          </a:p>
          <a:p>
            <a:pPr marL="0" lvl="1" indent="0">
              <a:buNone/>
            </a:pPr>
            <a:r>
              <a:rPr lang="en-GB" sz="2000" dirty="0"/>
              <a:t>An Intel i5-4460 processor</a:t>
            </a:r>
          </a:p>
          <a:p>
            <a:pPr marL="0" lvl="1" indent="0">
              <a:buNone/>
            </a:pPr>
            <a:endParaRPr lang="en-GB" sz="2000" b="1" dirty="0"/>
          </a:p>
          <a:p>
            <a:pPr marL="0" lvl="1" indent="0">
              <a:buNone/>
            </a:pPr>
            <a:r>
              <a:rPr lang="en-GB" sz="2000" b="1" dirty="0"/>
              <a:t>RAM (Memory)</a:t>
            </a:r>
          </a:p>
          <a:p>
            <a:pPr marL="0" lvl="1" indent="0">
              <a:buNone/>
            </a:pPr>
            <a:r>
              <a:rPr lang="en-GB" sz="2000" dirty="0"/>
              <a:t>Originally 8GB, </a:t>
            </a:r>
            <a:br>
              <a:rPr lang="en-GB" sz="2000" dirty="0"/>
            </a:br>
            <a:r>
              <a:rPr lang="en-GB" sz="2000" dirty="0"/>
              <a:t>now16GB of RAM</a:t>
            </a:r>
          </a:p>
          <a:p>
            <a:pPr marL="0" indent="0">
              <a:spcBef>
                <a:spcPts val="2500"/>
              </a:spcBef>
              <a:buNone/>
            </a:pPr>
            <a:r>
              <a:rPr lang="en-GB" b="1" dirty="0"/>
              <a:t>Traditional HDD Storage </a:t>
            </a:r>
            <a:r>
              <a:rPr lang="en-GB" dirty="0"/>
              <a:t>1TB</a:t>
            </a:r>
            <a:br>
              <a:rPr lang="en-GB" dirty="0"/>
            </a:br>
            <a:r>
              <a:rPr lang="en-GB" dirty="0"/>
              <a:t>April 2019 added an SSD</a:t>
            </a:r>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close up of computer chip">
            <a:extLst>
              <a:ext uri="{FF2B5EF4-FFF2-40B4-BE49-F238E27FC236}">
                <a16:creationId xmlns:a16="http://schemas.microsoft.com/office/drawing/2014/main" id="{14826F30-3F56-49F6-87C9-3770BBD536D8}"/>
              </a:ext>
            </a:extLst>
          </p:cNvPr>
          <p:cNvPicPr>
            <a:picLocks noGrp="1" noChangeAspect="1"/>
          </p:cNvPicPr>
          <p:nvPr>
            <p:ph sz="half" idx="1"/>
          </p:nvPr>
        </p:nvPicPr>
        <p:blipFill>
          <a:blip r:embed="rId3"/>
          <a:srcRect l="20839" r="24472" b="1"/>
          <a:stretch>
            <a:fillRect/>
          </a:stretch>
        </p:blipFill>
        <p:spPr>
          <a:xfrm>
            <a:off x="7749540" y="10"/>
            <a:ext cx="4076700" cy="6857990"/>
          </a:xfrm>
          <a:prstGeom prst="rect">
            <a:avLst/>
          </a:prstGeom>
        </p:spPr>
      </p:pic>
      <p:sp>
        <p:nvSpPr>
          <p:cNvPr id="3" name="Content Placeholder 3">
            <a:extLst>
              <a:ext uri="{FF2B5EF4-FFF2-40B4-BE49-F238E27FC236}">
                <a16:creationId xmlns:a16="http://schemas.microsoft.com/office/drawing/2014/main" id="{36494FE5-BB4D-E0F3-16F5-EB87602802AF}"/>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154856" y="2221992"/>
            <a:ext cx="3411804" cy="3912105"/>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Font typeface="Arial" panose="020B0604020202020204" pitchFamily="34" charset="0"/>
              <a:buNone/>
            </a:pPr>
            <a:r>
              <a:rPr lang="en-GB" sz="2000" b="1" dirty="0"/>
              <a:t>Motherboard</a:t>
            </a:r>
          </a:p>
          <a:p>
            <a:pPr marL="0" lvl="1" indent="0">
              <a:buFont typeface="Arial" panose="020B0604020202020204" pitchFamily="34" charset="0"/>
              <a:buNone/>
            </a:pPr>
            <a:r>
              <a:rPr lang="en-GB" sz="2000" dirty="0"/>
              <a:t>Dell OEM board Intel H81 chipset, LGA 1150 Socket for the processor</a:t>
            </a:r>
          </a:p>
          <a:p>
            <a:pPr marL="0" lvl="1" indent="0">
              <a:buFont typeface="Arial" panose="020B0604020202020204" pitchFamily="34" charset="0"/>
              <a:buNone/>
            </a:pPr>
            <a:endParaRPr lang="en-GB" sz="2000" dirty="0"/>
          </a:p>
          <a:p>
            <a:pPr marL="0" lvl="1" indent="0">
              <a:buFont typeface="Arial" panose="020B0604020202020204" pitchFamily="34" charset="0"/>
              <a:buNone/>
            </a:pPr>
            <a:r>
              <a:rPr lang="en-GB" sz="2000" b="1" dirty="0"/>
              <a:t>Power Supply</a:t>
            </a:r>
          </a:p>
          <a:p>
            <a:pPr marL="0" lvl="1" indent="0">
              <a:buFont typeface="Arial" panose="020B0604020202020204" pitchFamily="34" charset="0"/>
              <a:buNone/>
            </a:pPr>
            <a:r>
              <a:rPr lang="en-GB" sz="2000" dirty="0"/>
              <a:t>300W power supply</a:t>
            </a:r>
          </a:p>
          <a:p>
            <a:pPr marL="0" lvl="1" indent="0">
              <a:buFont typeface="Arial" panose="020B0604020202020204" pitchFamily="34" charset="0"/>
              <a:buNone/>
            </a:pPr>
            <a:endParaRPr lang="en-GB" sz="2000" dirty="0"/>
          </a:p>
          <a:p>
            <a:pPr marL="0" lvl="1" indent="0">
              <a:buFont typeface="Arial" panose="020B0604020202020204" pitchFamily="34" charset="0"/>
              <a:buNone/>
            </a:pPr>
            <a:r>
              <a:rPr lang="en-GB" sz="2000" b="1" dirty="0"/>
              <a:t>Chassis</a:t>
            </a:r>
            <a:br>
              <a:rPr lang="en-GB" sz="2000" b="1" dirty="0"/>
            </a:br>
            <a:r>
              <a:rPr lang="en-GB" sz="2000" dirty="0"/>
              <a:t>Mini Tower. ATX format</a:t>
            </a:r>
          </a:p>
        </p:txBody>
      </p:sp>
    </p:spTree>
    <p:extLst>
      <p:ext uri="{BB962C8B-B14F-4D97-AF65-F5344CB8AC3E}">
        <p14:creationId xmlns:p14="http://schemas.microsoft.com/office/powerpoint/2010/main" val="22611486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250"/>
                                  </p:stCondLst>
                                  <p:iterate>
                                    <p:tmPct val="10000"/>
                                  </p:iterate>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3EBB2A-D06A-2B9A-B843-715FB0D4B1AE}"/>
              </a:ext>
            </a:extLst>
          </p:cNvPr>
          <p:cNvSpPr>
            <a:spLocks noGrp="1"/>
          </p:cNvSpPr>
          <p:nvPr>
            <p:ph type="title"/>
          </p:nvPr>
        </p:nvSpPr>
        <p:spPr>
          <a:xfrm>
            <a:off x="704088" y="914401"/>
            <a:ext cx="6766560" cy="1307592"/>
          </a:xfrm>
        </p:spPr>
        <p:txBody>
          <a:bodyPr vert="horz" lIns="91440" tIns="45720" rIns="91440" bIns="45720" rtlCol="0" anchor="t">
            <a:normAutofit/>
          </a:bodyPr>
          <a:lstStyle/>
          <a:p>
            <a:pPr>
              <a:lnSpc>
                <a:spcPct val="90000"/>
              </a:lnSpc>
            </a:pPr>
            <a:r>
              <a:rPr lang="en-US" sz="3400" dirty="0"/>
              <a:t>Challenges with Hardware Compatibility for Windows 11</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4F1FDCAC-8DD8-C780-7915-F182EE10911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4"/>
            <a:ext cx="6766560" cy="3739896"/>
          </a:xfrm>
        </p:spPr>
        <p:txBody>
          <a:bodyPr>
            <a:normAutofit/>
          </a:bodyPr>
          <a:lstStyle/>
          <a:p>
            <a:pPr marL="0" indent="0">
              <a:spcBef>
                <a:spcPts val="2500"/>
              </a:spcBef>
              <a:buNone/>
            </a:pPr>
            <a:r>
              <a:rPr lang="en-GB" sz="1800" b="1" dirty="0"/>
              <a:t>Lack of TPM 2.0</a:t>
            </a:r>
          </a:p>
          <a:p>
            <a:pPr marL="0" lvl="1" indent="0">
              <a:buNone/>
            </a:pPr>
            <a:r>
              <a:rPr lang="en-GB" dirty="0"/>
              <a:t>Without TPM 2.0 on the motherboard, security features required by Windows 11 cannot be utilized, affecting compatibility and security.</a:t>
            </a:r>
          </a:p>
          <a:p>
            <a:pPr marL="0" indent="0">
              <a:spcBef>
                <a:spcPts val="2500"/>
              </a:spcBef>
              <a:buNone/>
            </a:pPr>
            <a:r>
              <a:rPr lang="en-GB" sz="1800" b="1" dirty="0"/>
              <a:t>Secure Boot Capability</a:t>
            </a:r>
          </a:p>
          <a:p>
            <a:pPr marL="0" lvl="1" indent="0">
              <a:buNone/>
            </a:pPr>
            <a:r>
              <a:rPr lang="en-GB" dirty="0"/>
              <a:t>The absence of secure boot capability poses risks, as the operating system cannot ensure trusted startup processes.</a:t>
            </a:r>
          </a:p>
          <a:p>
            <a:pPr marL="0" indent="0">
              <a:spcBef>
                <a:spcPts val="2500"/>
              </a:spcBef>
              <a:buNone/>
            </a:pPr>
            <a:r>
              <a:rPr lang="en-GB" sz="1800" b="1" dirty="0"/>
              <a:t>Insufficient RAM</a:t>
            </a:r>
          </a:p>
          <a:p>
            <a:pPr marL="0" lvl="1" indent="0">
              <a:buNone/>
            </a:pPr>
            <a:r>
              <a:rPr lang="en-GB" dirty="0"/>
              <a:t>Having insufficient RAM limits system performance and can prevent the smooth operation of Windows 11. (Not in my case)</a:t>
            </a:r>
          </a:p>
        </p:txBody>
      </p: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descr="Close-up of circuit board">
            <a:extLst>
              <a:ext uri="{FF2B5EF4-FFF2-40B4-BE49-F238E27FC236}">
                <a16:creationId xmlns:a16="http://schemas.microsoft.com/office/drawing/2014/main" id="{DC249A3A-FDE7-4643-9573-0282B78D4D74}"/>
              </a:ext>
            </a:extLst>
          </p:cNvPr>
          <p:cNvPicPr>
            <a:picLocks noGrp="1" noChangeAspect="1"/>
          </p:cNvPicPr>
          <p:nvPr>
            <p:ph sz="half" idx="1"/>
          </p:nvPr>
        </p:nvPicPr>
        <p:blipFill>
          <a:blip r:embed="rId3"/>
          <a:srcRect l="51231" r="9089" b="-1"/>
          <a:stretch>
            <a:fillRect/>
          </a:stretch>
        </p:blipFill>
        <p:spPr>
          <a:xfrm>
            <a:off x="8115300" y="10"/>
            <a:ext cx="4076700" cy="6857990"/>
          </a:xfrm>
          <a:prstGeom prst="rect">
            <a:avLst/>
          </a:prstGeom>
        </p:spPr>
      </p:pic>
    </p:spTree>
    <p:extLst>
      <p:ext uri="{BB962C8B-B14F-4D97-AF65-F5344CB8AC3E}">
        <p14:creationId xmlns:p14="http://schemas.microsoft.com/office/powerpoint/2010/main" val="18091983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54BB6C6-13CA-8AF0-86A7-F887E77C170C}"/>
              </a:ext>
            </a:extLst>
          </p:cNvPr>
          <p:cNvSpPr txBox="1">
            <a:spLocks/>
          </p:cNvSpPr>
          <p:nvPr/>
        </p:nvSpPr>
        <p:spPr>
          <a:xfrm>
            <a:off x="4830567" y="956888"/>
            <a:ext cx="6704228" cy="1463040"/>
          </a:xfrm>
          <a:prstGeom prst="rect">
            <a:avLst/>
          </a:prstGeom>
        </p:spPr>
        <p:txBody>
          <a:bodyPr vert="horz" lIns="91440" tIns="45720" rIns="91440" bIns="45720" rtlCol="0" anchor="t">
            <a:normAutofit fontScale="92500"/>
          </a:bodyPr>
          <a:lst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a:lstStyle>
          <a:p>
            <a:pPr lvl="0" eaLnBrk="0" fontAlgn="base" hangingPunct="0">
              <a:spcAft>
                <a:spcPct val="0"/>
              </a:spcAft>
              <a:buFontTx/>
              <a:buChar char="•"/>
            </a:pPr>
            <a:r>
              <a:rPr lang="en-US" altLang="en-US" sz="2400" cap="none" dirty="0">
                <a:latin typeface="Arial" panose="020B0604020202020204" pitchFamily="34" charset="0"/>
              </a:rPr>
              <a:t>A secure crypto-processor for: </a:t>
            </a:r>
          </a:p>
          <a:p>
            <a:pPr lvl="0" eaLnBrk="0" fontAlgn="base" hangingPunct="0">
              <a:spcAft>
                <a:spcPct val="0"/>
              </a:spcAft>
              <a:buFontTx/>
              <a:buChar char="•"/>
            </a:pPr>
            <a:r>
              <a:rPr lang="en-US" altLang="en-US" sz="2400" cap="none" dirty="0">
                <a:latin typeface="Arial" panose="020B0604020202020204" pitchFamily="34" charset="0"/>
              </a:rPr>
              <a:t>Storing encryption keys </a:t>
            </a:r>
          </a:p>
          <a:p>
            <a:pPr lvl="0" eaLnBrk="0" fontAlgn="base" hangingPunct="0">
              <a:spcAft>
                <a:spcPct val="0"/>
              </a:spcAft>
              <a:buFontTx/>
              <a:buChar char="•"/>
            </a:pPr>
            <a:r>
              <a:rPr lang="en-US" altLang="en-US" sz="2400" cap="none" dirty="0">
                <a:latin typeface="Arial" panose="020B0604020202020204" pitchFamily="34" charset="0"/>
              </a:rPr>
              <a:t>Enabling secure boot </a:t>
            </a:r>
          </a:p>
          <a:p>
            <a:pPr lvl="0" eaLnBrk="0" fontAlgn="base" hangingPunct="0">
              <a:spcAft>
                <a:spcPct val="0"/>
              </a:spcAft>
              <a:buFontTx/>
              <a:buChar char="•"/>
            </a:pPr>
            <a:r>
              <a:rPr lang="en-US" altLang="en-US" sz="2400" cap="none" dirty="0">
                <a:latin typeface="Arial" panose="020B0604020202020204" pitchFamily="34" charset="0"/>
              </a:rPr>
              <a:t>Supporting BitLocker, Windows Hello, and more </a:t>
            </a:r>
          </a:p>
        </p:txBody>
      </p:sp>
      <p:sp>
        <p:nvSpPr>
          <p:cNvPr id="9" name="TextBox 8">
            <a:extLst>
              <a:ext uri="{FF2B5EF4-FFF2-40B4-BE49-F238E27FC236}">
                <a16:creationId xmlns:a16="http://schemas.microsoft.com/office/drawing/2014/main" id="{86FD927E-887A-F58A-C0A6-70EE8900DF19}"/>
              </a:ext>
            </a:extLst>
          </p:cNvPr>
          <p:cNvSpPr txBox="1"/>
          <p:nvPr/>
        </p:nvSpPr>
        <p:spPr>
          <a:xfrm>
            <a:off x="911223" y="4700783"/>
            <a:ext cx="6094070" cy="1446550"/>
          </a:xfrm>
          <a:prstGeom prst="rect">
            <a:avLst/>
          </a:prstGeom>
          <a:noFill/>
        </p:spPr>
        <p:txBody>
          <a:bodyPr wrap="square">
            <a:spAutoFit/>
          </a:bodyPr>
          <a:lstStyle/>
          <a:p>
            <a:pPr>
              <a:buNone/>
            </a:pPr>
            <a:r>
              <a:rPr lang="en-GB" sz="2200" dirty="0"/>
              <a:t>🧠 Why It Matters</a:t>
            </a:r>
          </a:p>
          <a:p>
            <a:pPr>
              <a:buFont typeface="Arial" panose="020B0604020202020204" pitchFamily="34" charset="0"/>
              <a:buChar char="•"/>
            </a:pPr>
            <a:r>
              <a:rPr lang="en-GB" sz="2200" dirty="0"/>
              <a:t>Required for </a:t>
            </a:r>
            <a:r>
              <a:rPr lang="en-GB" sz="2200" b="1" dirty="0"/>
              <a:t>Windows 11</a:t>
            </a:r>
            <a:endParaRPr lang="en-GB" sz="2200" dirty="0"/>
          </a:p>
          <a:p>
            <a:pPr>
              <a:buFont typeface="Arial" panose="020B0604020202020204" pitchFamily="34" charset="0"/>
              <a:buChar char="•"/>
            </a:pPr>
            <a:r>
              <a:rPr lang="en-GB" sz="2200" dirty="0"/>
              <a:t>Protects against firmware-level attacks</a:t>
            </a:r>
          </a:p>
          <a:p>
            <a:pPr>
              <a:buFont typeface="Arial" panose="020B0604020202020204" pitchFamily="34" charset="0"/>
              <a:buChar char="•"/>
            </a:pPr>
            <a:r>
              <a:rPr lang="en-GB" sz="2200" dirty="0"/>
              <a:t>Enables </a:t>
            </a:r>
            <a:r>
              <a:rPr lang="en-GB" sz="2200" b="1" dirty="0"/>
              <a:t>measured boot</a:t>
            </a:r>
            <a:r>
              <a:rPr lang="en-GB" sz="2200" dirty="0"/>
              <a:t> and </a:t>
            </a:r>
            <a:r>
              <a:rPr lang="en-GB" sz="2200" b="1" dirty="0"/>
              <a:t>device attestation</a:t>
            </a:r>
            <a:endParaRPr lang="en-GB" sz="2200" dirty="0"/>
          </a:p>
        </p:txBody>
      </p:sp>
      <p:graphicFrame>
        <p:nvGraphicFramePr>
          <p:cNvPr id="2" name="Table 1">
            <a:extLst>
              <a:ext uri="{FF2B5EF4-FFF2-40B4-BE49-F238E27FC236}">
                <a16:creationId xmlns:a16="http://schemas.microsoft.com/office/drawing/2014/main" id="{5B70992D-BD1A-C104-73C0-A3B30176A0C2}"/>
              </a:ext>
            </a:extLst>
          </p:cNvPr>
          <p:cNvGraphicFramePr>
            <a:graphicFrameLocks noGrp="1"/>
          </p:cNvGraphicFramePr>
          <p:nvPr>
            <p:extLst>
              <p:ext uri="{D42A27DB-BD31-4B8C-83A1-F6EECF244321}">
                <p14:modId xmlns:p14="http://schemas.microsoft.com/office/powerpoint/2010/main" val="1254899966"/>
              </p:ext>
            </p:extLst>
          </p:nvPr>
        </p:nvGraphicFramePr>
        <p:xfrm>
          <a:off x="937147" y="2684055"/>
          <a:ext cx="10317705" cy="2021840"/>
        </p:xfrm>
        <a:graphic>
          <a:graphicData uri="http://schemas.openxmlformats.org/drawingml/2006/table">
            <a:tbl>
              <a:tblPr firstRow="1" bandRow="1">
                <a:tableStyleId>{5C22544A-7EE6-4342-B048-85BDC9FD1C3A}</a:tableStyleId>
              </a:tblPr>
              <a:tblGrid>
                <a:gridCol w="3439235">
                  <a:extLst>
                    <a:ext uri="{9D8B030D-6E8A-4147-A177-3AD203B41FA5}">
                      <a16:colId xmlns:a16="http://schemas.microsoft.com/office/drawing/2014/main" val="2142482449"/>
                    </a:ext>
                  </a:extLst>
                </a:gridCol>
                <a:gridCol w="3439235">
                  <a:extLst>
                    <a:ext uri="{9D8B030D-6E8A-4147-A177-3AD203B41FA5}">
                      <a16:colId xmlns:a16="http://schemas.microsoft.com/office/drawing/2014/main" val="1948580486"/>
                    </a:ext>
                  </a:extLst>
                </a:gridCol>
                <a:gridCol w="3439235">
                  <a:extLst>
                    <a:ext uri="{9D8B030D-6E8A-4147-A177-3AD203B41FA5}">
                      <a16:colId xmlns:a16="http://schemas.microsoft.com/office/drawing/2014/main" val="4062751361"/>
                    </a:ext>
                  </a:extLst>
                </a:gridCol>
              </a:tblGrid>
              <a:tr h="370840">
                <a:tc>
                  <a:txBody>
                    <a:bodyPr/>
                    <a:lstStyle/>
                    <a:p>
                      <a:r>
                        <a:rPr lang="en-GB" dirty="0"/>
                        <a:t>Type</a:t>
                      </a:r>
                    </a:p>
                  </a:txBody>
                  <a:tcPr/>
                </a:tc>
                <a:tc>
                  <a:txBody>
                    <a:bodyPr/>
                    <a:lstStyle/>
                    <a:p>
                      <a:r>
                        <a:rPr lang="en-GB" dirty="0"/>
                        <a:t>Location</a:t>
                      </a:r>
                    </a:p>
                  </a:txBody>
                  <a:tcPr/>
                </a:tc>
                <a:tc>
                  <a:txBody>
                    <a:bodyPr/>
                    <a:lstStyle/>
                    <a:p>
                      <a:r>
                        <a:rPr lang="en-GB" dirty="0"/>
                        <a:t>Comments</a:t>
                      </a:r>
                    </a:p>
                  </a:txBody>
                  <a:tcPr/>
                </a:tc>
                <a:extLst>
                  <a:ext uri="{0D108BD9-81ED-4DB2-BD59-A6C34878D82A}">
                    <a16:rowId xmlns:a16="http://schemas.microsoft.com/office/drawing/2014/main" val="3307096859"/>
                  </a:ext>
                </a:extLst>
              </a:tr>
              <a:tr h="370840">
                <a:tc>
                  <a:txBody>
                    <a:bodyPr/>
                    <a:lstStyle/>
                    <a:p>
                      <a:r>
                        <a:rPr lang="en-GB" dirty="0"/>
                        <a:t>Discrete TMP</a:t>
                      </a:r>
                    </a:p>
                  </a:txBody>
                  <a:tcPr/>
                </a:tc>
                <a:tc>
                  <a:txBody>
                    <a:bodyPr/>
                    <a:lstStyle/>
                    <a:p>
                      <a:r>
                        <a:rPr lang="en-GB" dirty="0"/>
                        <a:t>Separate chip on Motherboard</a:t>
                      </a:r>
                    </a:p>
                  </a:txBody>
                  <a:tcPr/>
                </a:tc>
                <a:tc>
                  <a:txBody>
                    <a:bodyPr/>
                    <a:lstStyle/>
                    <a:p>
                      <a:r>
                        <a:rPr lang="en-GB" dirty="0"/>
                        <a:t>Found in business laptops and modern motherboards</a:t>
                      </a:r>
                    </a:p>
                  </a:txBody>
                  <a:tcPr/>
                </a:tc>
                <a:extLst>
                  <a:ext uri="{0D108BD9-81ED-4DB2-BD59-A6C34878D82A}">
                    <a16:rowId xmlns:a16="http://schemas.microsoft.com/office/drawing/2014/main" val="2384015474"/>
                  </a:ext>
                </a:extLst>
              </a:tr>
              <a:tr h="370840">
                <a:tc>
                  <a:txBody>
                    <a:bodyPr/>
                    <a:lstStyle/>
                    <a:p>
                      <a:r>
                        <a:rPr lang="en-GB" dirty="0"/>
                        <a:t>Firmware TPM</a:t>
                      </a:r>
                    </a:p>
                  </a:txBody>
                  <a:tcPr/>
                </a:tc>
                <a:tc>
                  <a:txBody>
                    <a:bodyPr/>
                    <a:lstStyle/>
                    <a:p>
                      <a:r>
                        <a:rPr lang="en-GB" dirty="0"/>
                        <a:t>Inside CPU Firmware</a:t>
                      </a:r>
                    </a:p>
                  </a:txBody>
                  <a:tcPr/>
                </a:tc>
                <a:tc>
                  <a:txBody>
                    <a:bodyPr/>
                    <a:lstStyle/>
                    <a:p>
                      <a:r>
                        <a:rPr lang="en-GB" dirty="0"/>
                        <a:t>Intel call it PTT</a:t>
                      </a:r>
                      <a:br>
                        <a:rPr lang="en-GB" dirty="0"/>
                      </a:br>
                      <a:r>
                        <a:rPr lang="en-GB" dirty="0"/>
                        <a:t>AMD call it fTPM</a:t>
                      </a:r>
                    </a:p>
                  </a:txBody>
                  <a:tcPr/>
                </a:tc>
                <a:extLst>
                  <a:ext uri="{0D108BD9-81ED-4DB2-BD59-A6C34878D82A}">
                    <a16:rowId xmlns:a16="http://schemas.microsoft.com/office/drawing/2014/main" val="4119559737"/>
                  </a:ext>
                </a:extLst>
              </a:tr>
              <a:tr h="370840">
                <a:tc>
                  <a:txBody>
                    <a:bodyPr/>
                    <a:lstStyle/>
                    <a:p>
                      <a:r>
                        <a:rPr lang="en-GB" dirty="0"/>
                        <a:t>TPM Header</a:t>
                      </a:r>
                    </a:p>
                  </a:txBody>
                  <a:tcPr/>
                </a:tc>
                <a:tc>
                  <a:txBody>
                    <a:bodyPr/>
                    <a:lstStyle/>
                    <a:p>
                      <a:r>
                        <a:rPr lang="en-GB" dirty="0"/>
                        <a:t>Motherboard connector</a:t>
                      </a:r>
                    </a:p>
                  </a:txBody>
                  <a:tcPr/>
                </a:tc>
                <a:tc>
                  <a:txBody>
                    <a:bodyPr/>
                    <a:lstStyle/>
                    <a:p>
                      <a:r>
                        <a:rPr lang="en-GB" dirty="0"/>
                        <a:t>For Optional TPM modules</a:t>
                      </a:r>
                    </a:p>
                  </a:txBody>
                  <a:tcPr/>
                </a:tc>
                <a:extLst>
                  <a:ext uri="{0D108BD9-81ED-4DB2-BD59-A6C34878D82A}">
                    <a16:rowId xmlns:a16="http://schemas.microsoft.com/office/drawing/2014/main" val="2774899974"/>
                  </a:ext>
                </a:extLst>
              </a:tr>
            </a:tbl>
          </a:graphicData>
        </a:graphic>
      </p:graphicFrame>
      <p:sp>
        <p:nvSpPr>
          <p:cNvPr id="4" name="TextBox 3">
            <a:extLst>
              <a:ext uri="{FF2B5EF4-FFF2-40B4-BE49-F238E27FC236}">
                <a16:creationId xmlns:a16="http://schemas.microsoft.com/office/drawing/2014/main" id="{20F49D0C-8A11-A336-B214-5C02B0F09E34}"/>
              </a:ext>
            </a:extLst>
          </p:cNvPr>
          <p:cNvSpPr txBox="1"/>
          <p:nvPr/>
        </p:nvSpPr>
        <p:spPr>
          <a:xfrm>
            <a:off x="911223" y="1079999"/>
            <a:ext cx="3919344" cy="1077218"/>
          </a:xfrm>
          <a:prstGeom prst="rect">
            <a:avLst/>
          </a:prstGeom>
          <a:noFill/>
        </p:spPr>
        <p:txBody>
          <a:bodyPr wrap="square" rtlCol="0">
            <a:spAutoFit/>
          </a:bodyPr>
          <a:lstStyle/>
          <a:p>
            <a:r>
              <a:rPr lang="en-GB" sz="3200" b="1" dirty="0"/>
              <a:t>TPM:  Trusted</a:t>
            </a:r>
            <a:br>
              <a:rPr lang="en-GB" sz="3200" b="1" dirty="0"/>
            </a:br>
            <a:r>
              <a:rPr lang="en-GB" sz="3200" b="1" dirty="0"/>
              <a:t>Platform Module</a:t>
            </a:r>
          </a:p>
        </p:txBody>
      </p:sp>
    </p:spTree>
    <p:extLst>
      <p:ext uri="{BB962C8B-B14F-4D97-AF65-F5344CB8AC3E}">
        <p14:creationId xmlns:p14="http://schemas.microsoft.com/office/powerpoint/2010/main" val="321178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computer security system&#10;&#10;AI-generated content may be incorrect.">
            <a:extLst>
              <a:ext uri="{FF2B5EF4-FFF2-40B4-BE49-F238E27FC236}">
                <a16:creationId xmlns:a16="http://schemas.microsoft.com/office/drawing/2014/main" id="{59C73DD9-FA6B-FBC5-1945-4DC6B2CC9D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5851"/>
            <a:ext cx="12192000" cy="5426298"/>
          </a:xfrm>
          <a:prstGeom prst="rect">
            <a:avLst/>
          </a:prstGeom>
        </p:spPr>
      </p:pic>
      <p:sp>
        <p:nvSpPr>
          <p:cNvPr id="4" name="Title 1">
            <a:extLst>
              <a:ext uri="{FF2B5EF4-FFF2-40B4-BE49-F238E27FC236}">
                <a16:creationId xmlns:a16="http://schemas.microsoft.com/office/drawing/2014/main" id="{397F6A9D-D192-4F2B-61D7-160DD61BA22F}"/>
              </a:ext>
            </a:extLst>
          </p:cNvPr>
          <p:cNvSpPr txBox="1">
            <a:spLocks/>
          </p:cNvSpPr>
          <p:nvPr/>
        </p:nvSpPr>
        <p:spPr>
          <a:xfrm>
            <a:off x="2712720" y="194991"/>
            <a:ext cx="6766560" cy="520860"/>
          </a:xfrm>
          <a:prstGeom prst="rect">
            <a:avLst/>
          </a:prstGeom>
        </p:spPr>
        <p:txBody>
          <a:bodyPr vert="horz" lIns="91440" tIns="45720" rIns="91440" bIns="45720" rtlCol="0" anchor="t">
            <a:normAutofit lnSpcReduction="10000"/>
          </a:bodyPr>
          <a:lst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a:lstStyle>
          <a:p>
            <a:pPr>
              <a:lnSpc>
                <a:spcPct val="90000"/>
              </a:lnSpc>
            </a:pPr>
            <a:r>
              <a:rPr lang="en-US" sz="3400" dirty="0"/>
              <a:t>TPM: Trusted Platform Module</a:t>
            </a:r>
          </a:p>
        </p:txBody>
      </p:sp>
    </p:spTree>
    <p:extLst>
      <p:ext uri="{BB962C8B-B14F-4D97-AF65-F5344CB8AC3E}">
        <p14:creationId xmlns:p14="http://schemas.microsoft.com/office/powerpoint/2010/main" val="3223807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A56FE896-5E97-4CD0-767A-F783DF2CB3F7}"/>
              </a:ext>
            </a:extLst>
          </p:cNvPr>
          <p:cNvSpPr>
            <a:spLocks noGrp="1"/>
          </p:cNvSpPr>
          <p:nvPr>
            <p:ph type="ctrTitle"/>
          </p:nvPr>
        </p:nvSpPr>
        <p:spPr>
          <a:xfrm>
            <a:off x="695324" y="1145308"/>
            <a:ext cx="9581907" cy="4860947"/>
          </a:xfrm>
        </p:spPr>
        <p:txBody>
          <a:bodyPr anchor="b">
            <a:normAutofit/>
          </a:bodyPr>
          <a:lstStyle/>
          <a:p>
            <a:r>
              <a:rPr lang="en-GB" sz="7600" dirty="0"/>
              <a:t>Preparing for the Upgrade</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68930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18308-008A-6610-C375-5B8FCF24A21E}"/>
              </a:ext>
            </a:extLst>
          </p:cNvPr>
          <p:cNvSpPr>
            <a:spLocks noGrp="1"/>
          </p:cNvSpPr>
          <p:nvPr>
            <p:ph type="title"/>
          </p:nvPr>
        </p:nvSpPr>
        <p:spPr/>
        <p:txBody>
          <a:bodyPr/>
          <a:lstStyle/>
          <a:p>
            <a:r>
              <a:rPr lang="en-GB" dirty="0"/>
              <a:t>A motherboard with TPM2</a:t>
            </a:r>
          </a:p>
        </p:txBody>
      </p:sp>
      <p:sp>
        <p:nvSpPr>
          <p:cNvPr id="3" name="Content Placeholder 2">
            <a:extLst>
              <a:ext uri="{FF2B5EF4-FFF2-40B4-BE49-F238E27FC236}">
                <a16:creationId xmlns:a16="http://schemas.microsoft.com/office/drawing/2014/main" id="{71E90F07-5A0E-D0A3-1171-544EA5B9512C}"/>
              </a:ext>
            </a:extLst>
          </p:cNvPr>
          <p:cNvSpPr>
            <a:spLocks noGrp="1"/>
          </p:cNvSpPr>
          <p:nvPr>
            <p:ph sz="half" idx="1"/>
          </p:nvPr>
        </p:nvSpPr>
        <p:spPr/>
        <p:txBody>
          <a:bodyPr/>
          <a:lstStyle/>
          <a:p>
            <a:r>
              <a:rPr lang="en-GB" dirty="0"/>
              <a:t>My Dell Inspiron has an ATX case, so I elected to go with a MSI MAG B760 Tomahawk Wi-Fi ATX Motherboard </a:t>
            </a:r>
            <a:br>
              <a:rPr lang="en-GB" dirty="0"/>
            </a:br>
            <a:r>
              <a:rPr lang="en-GB" dirty="0"/>
              <a:t>(as recommended by Copilot)</a:t>
            </a:r>
          </a:p>
          <a:p>
            <a:r>
              <a:rPr lang="en-GB" dirty="0"/>
              <a:t>Great value without breaking the budget. £150</a:t>
            </a:r>
          </a:p>
          <a:p>
            <a:endParaRPr lang="en-GB" dirty="0"/>
          </a:p>
          <a:p>
            <a:r>
              <a:rPr lang="en-GB" dirty="0"/>
              <a:t>This MB uses a different socket for the processor, so we need a new Processor!</a:t>
            </a:r>
          </a:p>
        </p:txBody>
      </p:sp>
      <p:pic>
        <p:nvPicPr>
          <p:cNvPr id="6" name="Content Placeholder 5" descr="A close-up of a computer motherboard&#10;&#10;AI-generated content may be incorrect.">
            <a:extLst>
              <a:ext uri="{FF2B5EF4-FFF2-40B4-BE49-F238E27FC236}">
                <a16:creationId xmlns:a16="http://schemas.microsoft.com/office/drawing/2014/main" id="{7F4BBC37-C769-F9B4-DB17-65AF42F783C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81725" y="2351846"/>
            <a:ext cx="5211763" cy="3481457"/>
          </a:xfrm>
        </p:spPr>
      </p:pic>
    </p:spTree>
    <p:extLst>
      <p:ext uri="{BB962C8B-B14F-4D97-AF65-F5344CB8AC3E}">
        <p14:creationId xmlns:p14="http://schemas.microsoft.com/office/powerpoint/2010/main" val="2095995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2703834-0F17-5B20-8085-74E62AD0A839}"/>
              </a:ext>
            </a:extLst>
          </p:cNvPr>
          <p:cNvGraphicFramePr>
            <a:graphicFrameLocks noGrp="1"/>
          </p:cNvGraphicFramePr>
          <p:nvPr>
            <p:extLst>
              <p:ext uri="{D42A27DB-BD31-4B8C-83A1-F6EECF244321}">
                <p14:modId xmlns:p14="http://schemas.microsoft.com/office/powerpoint/2010/main" val="3818252420"/>
              </p:ext>
            </p:extLst>
          </p:nvPr>
        </p:nvGraphicFramePr>
        <p:xfrm>
          <a:off x="885589" y="2302806"/>
          <a:ext cx="10660416" cy="3235960"/>
        </p:xfrm>
        <a:graphic>
          <a:graphicData uri="http://schemas.openxmlformats.org/drawingml/2006/table">
            <a:tbl>
              <a:tblPr firstRow="1" bandRow="1">
                <a:tableStyleId>{5C22544A-7EE6-4342-B048-85BDC9FD1C3A}</a:tableStyleId>
              </a:tblPr>
              <a:tblGrid>
                <a:gridCol w="3553472">
                  <a:extLst>
                    <a:ext uri="{9D8B030D-6E8A-4147-A177-3AD203B41FA5}">
                      <a16:colId xmlns:a16="http://schemas.microsoft.com/office/drawing/2014/main" val="2397553368"/>
                    </a:ext>
                  </a:extLst>
                </a:gridCol>
                <a:gridCol w="3553472">
                  <a:extLst>
                    <a:ext uri="{9D8B030D-6E8A-4147-A177-3AD203B41FA5}">
                      <a16:colId xmlns:a16="http://schemas.microsoft.com/office/drawing/2014/main" val="3648004115"/>
                    </a:ext>
                  </a:extLst>
                </a:gridCol>
                <a:gridCol w="3553472">
                  <a:extLst>
                    <a:ext uri="{9D8B030D-6E8A-4147-A177-3AD203B41FA5}">
                      <a16:colId xmlns:a16="http://schemas.microsoft.com/office/drawing/2014/main" val="1525446409"/>
                    </a:ext>
                  </a:extLst>
                </a:gridCol>
              </a:tblGrid>
              <a:tr h="370840">
                <a:tc>
                  <a:txBody>
                    <a:bodyPr/>
                    <a:lstStyle/>
                    <a:p>
                      <a:r>
                        <a:rPr lang="en-GB" dirty="0"/>
                        <a:t>Format</a:t>
                      </a:r>
                    </a:p>
                  </a:txBody>
                  <a:tcPr/>
                </a:tc>
                <a:tc>
                  <a:txBody>
                    <a:bodyPr/>
                    <a:lstStyle/>
                    <a:p>
                      <a:r>
                        <a:rPr lang="en-GB" dirty="0"/>
                        <a:t>Dimensions (mm)</a:t>
                      </a:r>
                    </a:p>
                  </a:txBody>
                  <a:tcPr/>
                </a:tc>
                <a:tc>
                  <a:txBody>
                    <a:bodyPr/>
                    <a:lstStyle/>
                    <a:p>
                      <a:r>
                        <a:rPr lang="en-GB" dirty="0"/>
                        <a:t>Use Case</a:t>
                      </a:r>
                    </a:p>
                  </a:txBody>
                  <a:tcPr/>
                </a:tc>
                <a:extLst>
                  <a:ext uri="{0D108BD9-81ED-4DB2-BD59-A6C34878D82A}">
                    <a16:rowId xmlns:a16="http://schemas.microsoft.com/office/drawing/2014/main" val="2514818988"/>
                  </a:ext>
                </a:extLst>
              </a:tr>
              <a:tr h="370840">
                <a:tc>
                  <a:txBody>
                    <a:bodyPr/>
                    <a:lstStyle/>
                    <a:p>
                      <a:r>
                        <a:rPr lang="en-GB" dirty="0"/>
                        <a:t>ATX</a:t>
                      </a:r>
                    </a:p>
                  </a:txBody>
                  <a:tcPr/>
                </a:tc>
                <a:tc>
                  <a:txBody>
                    <a:bodyPr/>
                    <a:lstStyle/>
                    <a:p>
                      <a:r>
                        <a:rPr lang="en-GB" dirty="0"/>
                        <a:t>305 x 244</a:t>
                      </a:r>
                    </a:p>
                  </a:txBody>
                  <a:tcPr/>
                </a:tc>
                <a:tc>
                  <a:txBody>
                    <a:bodyPr/>
                    <a:lstStyle/>
                    <a:p>
                      <a:r>
                        <a:rPr lang="en-GB" dirty="0"/>
                        <a:t>Standard desktops, gaming rigs</a:t>
                      </a:r>
                    </a:p>
                  </a:txBody>
                  <a:tcPr/>
                </a:tc>
                <a:extLst>
                  <a:ext uri="{0D108BD9-81ED-4DB2-BD59-A6C34878D82A}">
                    <a16:rowId xmlns:a16="http://schemas.microsoft.com/office/drawing/2014/main" val="3366138878"/>
                  </a:ext>
                </a:extLst>
              </a:tr>
              <a:tr h="370840">
                <a:tc>
                  <a:txBody>
                    <a:bodyPr/>
                    <a:lstStyle/>
                    <a:p>
                      <a:r>
                        <a:rPr lang="en-GB" dirty="0"/>
                        <a:t>Micro-ATX (mATX)</a:t>
                      </a:r>
                    </a:p>
                  </a:txBody>
                  <a:tcPr/>
                </a:tc>
                <a:tc>
                  <a:txBody>
                    <a:bodyPr/>
                    <a:lstStyle/>
                    <a:p>
                      <a:r>
                        <a:rPr lang="en-GB" dirty="0"/>
                        <a:t>244 x 244</a:t>
                      </a:r>
                    </a:p>
                  </a:txBody>
                  <a:tcPr/>
                </a:tc>
                <a:tc>
                  <a:txBody>
                    <a:bodyPr/>
                    <a:lstStyle/>
                    <a:p>
                      <a:r>
                        <a:rPr lang="en-GB" dirty="0"/>
                        <a:t>Budget builds, compact towers</a:t>
                      </a:r>
                    </a:p>
                  </a:txBody>
                  <a:tcPr/>
                </a:tc>
                <a:extLst>
                  <a:ext uri="{0D108BD9-81ED-4DB2-BD59-A6C34878D82A}">
                    <a16:rowId xmlns:a16="http://schemas.microsoft.com/office/drawing/2014/main" val="1756043638"/>
                  </a:ext>
                </a:extLst>
              </a:tr>
              <a:tr h="370840">
                <a:tc>
                  <a:txBody>
                    <a:bodyPr/>
                    <a:lstStyle/>
                    <a:p>
                      <a:r>
                        <a:rPr lang="en-GB" dirty="0"/>
                        <a:t>Mini ITX</a:t>
                      </a:r>
                    </a:p>
                  </a:txBody>
                  <a:tcPr/>
                </a:tc>
                <a:tc>
                  <a:txBody>
                    <a:bodyPr/>
                    <a:lstStyle/>
                    <a:p>
                      <a:r>
                        <a:rPr lang="en-GB" dirty="0"/>
                        <a:t>170 x 170</a:t>
                      </a:r>
                    </a:p>
                  </a:txBody>
                  <a:tcPr/>
                </a:tc>
                <a:tc>
                  <a:txBody>
                    <a:bodyPr/>
                    <a:lstStyle/>
                    <a:p>
                      <a:r>
                        <a:rPr lang="en-GB" dirty="0"/>
                        <a:t>Small form factor (SFF)</a:t>
                      </a:r>
                    </a:p>
                  </a:txBody>
                  <a:tcPr/>
                </a:tc>
                <a:extLst>
                  <a:ext uri="{0D108BD9-81ED-4DB2-BD59-A6C34878D82A}">
                    <a16:rowId xmlns:a16="http://schemas.microsoft.com/office/drawing/2014/main" val="3735140925"/>
                  </a:ext>
                </a:extLst>
              </a:tr>
              <a:tr h="370840">
                <a:tc>
                  <a:txBody>
                    <a:bodyPr/>
                    <a:lstStyle/>
                    <a:p>
                      <a:r>
                        <a:rPr lang="en-GB" dirty="0"/>
                        <a:t>Extended ATX (E-ATX)</a:t>
                      </a:r>
                    </a:p>
                  </a:txBody>
                  <a:tcPr/>
                </a:tc>
                <a:tc>
                  <a:txBody>
                    <a:bodyPr/>
                    <a:lstStyle/>
                    <a:p>
                      <a:r>
                        <a:rPr lang="en-GB" dirty="0"/>
                        <a:t>305 x 330</a:t>
                      </a:r>
                    </a:p>
                  </a:txBody>
                  <a:tcPr/>
                </a:tc>
                <a:tc>
                  <a:txBody>
                    <a:bodyPr/>
                    <a:lstStyle/>
                    <a:p>
                      <a:r>
                        <a:rPr lang="en-GB" dirty="0"/>
                        <a:t>Workstations, dual CPU boards</a:t>
                      </a:r>
                    </a:p>
                  </a:txBody>
                  <a:tcPr/>
                </a:tc>
                <a:extLst>
                  <a:ext uri="{0D108BD9-81ED-4DB2-BD59-A6C34878D82A}">
                    <a16:rowId xmlns:a16="http://schemas.microsoft.com/office/drawing/2014/main" val="3325050569"/>
                  </a:ext>
                </a:extLst>
              </a:tr>
              <a:tr h="370840">
                <a:tc>
                  <a:txBody>
                    <a:bodyPr/>
                    <a:lstStyle/>
                    <a:p>
                      <a:r>
                        <a:rPr lang="en-GB" dirty="0"/>
                        <a:t>Flex ATX</a:t>
                      </a:r>
                    </a:p>
                  </a:txBody>
                  <a:tcPr/>
                </a:tc>
                <a:tc>
                  <a:txBody>
                    <a:bodyPr/>
                    <a:lstStyle/>
                    <a:p>
                      <a:r>
                        <a:rPr lang="en-GB" dirty="0"/>
                        <a:t>229 x 191</a:t>
                      </a:r>
                    </a:p>
                  </a:txBody>
                  <a:tcPr/>
                </a:tc>
                <a:tc>
                  <a:txBody>
                    <a:bodyPr/>
                    <a:lstStyle/>
                    <a:p>
                      <a:r>
                        <a:rPr lang="en-GB" dirty="0"/>
                        <a:t>Ultra Compact Systems</a:t>
                      </a:r>
                    </a:p>
                  </a:txBody>
                  <a:tcPr/>
                </a:tc>
                <a:extLst>
                  <a:ext uri="{0D108BD9-81ED-4DB2-BD59-A6C34878D82A}">
                    <a16:rowId xmlns:a16="http://schemas.microsoft.com/office/drawing/2014/main" val="3853606210"/>
                  </a:ext>
                </a:extLst>
              </a:tr>
              <a:tr h="370840">
                <a:tc>
                  <a:txBody>
                    <a:bodyPr/>
                    <a:lstStyle/>
                    <a:p>
                      <a:r>
                        <a:rPr lang="en-GB" dirty="0"/>
                        <a:t>Balanced Technology Extended (BTX)</a:t>
                      </a:r>
                    </a:p>
                  </a:txBody>
                  <a:tcPr/>
                </a:tc>
                <a:tc>
                  <a:txBody>
                    <a:bodyPr/>
                    <a:lstStyle/>
                    <a:p>
                      <a:r>
                        <a:rPr lang="en-GB" dirty="0"/>
                        <a:t>325 x 267</a:t>
                      </a:r>
                    </a:p>
                  </a:txBody>
                  <a:tcPr/>
                </a:tc>
                <a:tc>
                  <a:txBody>
                    <a:bodyPr/>
                    <a:lstStyle/>
                    <a:p>
                      <a:r>
                        <a:rPr lang="en-GB" dirty="0"/>
                        <a:t>Intel’s short-lived successor to ATX (discontinued)</a:t>
                      </a:r>
                    </a:p>
                  </a:txBody>
                  <a:tcPr/>
                </a:tc>
                <a:extLst>
                  <a:ext uri="{0D108BD9-81ED-4DB2-BD59-A6C34878D82A}">
                    <a16:rowId xmlns:a16="http://schemas.microsoft.com/office/drawing/2014/main" val="2112832791"/>
                  </a:ext>
                </a:extLst>
              </a:tr>
              <a:tr h="370840">
                <a:tc>
                  <a:txBody>
                    <a:bodyPr/>
                    <a:lstStyle/>
                    <a:p>
                      <a:r>
                        <a:rPr lang="en-GB" dirty="0"/>
                        <a:t>DTX / Mini DTX</a:t>
                      </a:r>
                    </a:p>
                  </a:txBody>
                  <a:tcPr/>
                </a:tc>
                <a:tc>
                  <a:txBody>
                    <a:bodyPr/>
                    <a:lstStyle/>
                    <a:p>
                      <a:r>
                        <a:rPr lang="en-GB" dirty="0"/>
                        <a:t>244 x 203 / 203 x 170</a:t>
                      </a:r>
                    </a:p>
                  </a:txBody>
                  <a:tcPr/>
                </a:tc>
                <a:tc>
                  <a:txBody>
                    <a:bodyPr/>
                    <a:lstStyle/>
                    <a:p>
                      <a:r>
                        <a:rPr lang="en-GB" dirty="0"/>
                        <a:t>Niche compact builds</a:t>
                      </a:r>
                    </a:p>
                  </a:txBody>
                  <a:tcPr/>
                </a:tc>
                <a:extLst>
                  <a:ext uri="{0D108BD9-81ED-4DB2-BD59-A6C34878D82A}">
                    <a16:rowId xmlns:a16="http://schemas.microsoft.com/office/drawing/2014/main" val="2231403273"/>
                  </a:ext>
                </a:extLst>
              </a:tr>
            </a:tbl>
          </a:graphicData>
        </a:graphic>
      </p:graphicFrame>
      <p:sp>
        <p:nvSpPr>
          <p:cNvPr id="6" name="Title 1">
            <a:extLst>
              <a:ext uri="{FF2B5EF4-FFF2-40B4-BE49-F238E27FC236}">
                <a16:creationId xmlns:a16="http://schemas.microsoft.com/office/drawing/2014/main" id="{62B399B0-5925-E8D4-A1D1-46BC82CD486B}"/>
              </a:ext>
            </a:extLst>
          </p:cNvPr>
          <p:cNvSpPr txBox="1">
            <a:spLocks/>
          </p:cNvSpPr>
          <p:nvPr/>
        </p:nvSpPr>
        <p:spPr>
          <a:xfrm>
            <a:off x="700635" y="914400"/>
            <a:ext cx="10691265" cy="1307592"/>
          </a:xfrm>
          <a:prstGeom prst="rect">
            <a:avLst/>
          </a:prstGeom>
        </p:spPr>
        <p:txBody>
          <a:bodyPr/>
          <a:lst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a:lstStyle>
          <a:p>
            <a:r>
              <a:rPr lang="en-GB" dirty="0"/>
              <a:t>Motherboard formats and Sizes</a:t>
            </a:r>
          </a:p>
        </p:txBody>
      </p:sp>
    </p:spTree>
    <p:extLst>
      <p:ext uri="{BB962C8B-B14F-4D97-AF65-F5344CB8AC3E}">
        <p14:creationId xmlns:p14="http://schemas.microsoft.com/office/powerpoint/2010/main" val="2739267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39669-3BE5-7619-2F37-1B10E8E1C34B}"/>
              </a:ext>
            </a:extLst>
          </p:cNvPr>
          <p:cNvSpPr>
            <a:spLocks noGrp="1"/>
          </p:cNvSpPr>
          <p:nvPr>
            <p:ph type="title"/>
          </p:nvPr>
        </p:nvSpPr>
        <p:spPr/>
        <p:txBody>
          <a:bodyPr/>
          <a:lstStyle/>
          <a:p>
            <a:r>
              <a:rPr lang="en-GB" dirty="0"/>
              <a:t>A processor</a:t>
            </a:r>
          </a:p>
        </p:txBody>
      </p:sp>
      <p:pic>
        <p:nvPicPr>
          <p:cNvPr id="12" name="Content Placeholder 11" descr="A computer chip in a plastic container&#10;&#10;AI-generated content may be incorrect.">
            <a:extLst>
              <a:ext uri="{FF2B5EF4-FFF2-40B4-BE49-F238E27FC236}">
                <a16:creationId xmlns:a16="http://schemas.microsoft.com/office/drawing/2014/main" id="{433C6512-5427-E67E-90CC-4C0764A30AC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26630" t="19765" r="27971" b="23937"/>
          <a:stretch>
            <a:fillRect/>
          </a:stretch>
        </p:blipFill>
        <p:spPr>
          <a:xfrm rot="10800000">
            <a:off x="8416090" y="510493"/>
            <a:ext cx="2975809" cy="2778616"/>
          </a:xfrm>
        </p:spPr>
      </p:pic>
      <p:pic>
        <p:nvPicPr>
          <p:cNvPr id="10" name="Content Placeholder 9" descr="A blue box with white text&#10;&#10;AI-generated content may be incorrect.">
            <a:extLst>
              <a:ext uri="{FF2B5EF4-FFF2-40B4-BE49-F238E27FC236}">
                <a16:creationId xmlns:a16="http://schemas.microsoft.com/office/drawing/2014/main" id="{597946AB-098B-2136-84D2-2E1B849F0DF5}"/>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8416090" y="3422320"/>
            <a:ext cx="2975808" cy="3277322"/>
          </a:xfrm>
        </p:spPr>
      </p:pic>
      <p:sp>
        <p:nvSpPr>
          <p:cNvPr id="14" name="TextBox 13">
            <a:extLst>
              <a:ext uri="{FF2B5EF4-FFF2-40B4-BE49-F238E27FC236}">
                <a16:creationId xmlns:a16="http://schemas.microsoft.com/office/drawing/2014/main" id="{397C67F9-6287-9D41-AEE8-01E02C78DD7D}"/>
              </a:ext>
            </a:extLst>
          </p:cNvPr>
          <p:cNvSpPr txBox="1"/>
          <p:nvPr/>
        </p:nvSpPr>
        <p:spPr>
          <a:xfrm>
            <a:off x="887103" y="2221991"/>
            <a:ext cx="6933063" cy="3539430"/>
          </a:xfrm>
          <a:prstGeom prst="rect">
            <a:avLst/>
          </a:prstGeom>
          <a:noFill/>
        </p:spPr>
        <p:txBody>
          <a:bodyPr wrap="square" rtlCol="0">
            <a:spAutoFit/>
          </a:bodyPr>
          <a:lstStyle/>
          <a:p>
            <a:r>
              <a:rPr lang="en-GB" sz="2800" dirty="0"/>
              <a:t>The Socket on the Motherboard is an LGA1700, So I need an LGA1700 format processor.</a:t>
            </a:r>
            <a:br>
              <a:rPr lang="en-GB" sz="2800" dirty="0"/>
            </a:br>
            <a:br>
              <a:rPr lang="en-GB" sz="2800" dirty="0"/>
            </a:br>
            <a:r>
              <a:rPr lang="en-GB" sz="2800" dirty="0"/>
              <a:t>I chose an intel i5 14400 (14</a:t>
            </a:r>
            <a:r>
              <a:rPr lang="en-GB" sz="2800" baseline="30000" dirty="0"/>
              <a:t>th</a:t>
            </a:r>
            <a:r>
              <a:rPr lang="en-GB" sz="2800" dirty="0"/>
              <a:t> Generation)</a:t>
            </a:r>
          </a:p>
          <a:p>
            <a:r>
              <a:rPr lang="en-GB" sz="2800" dirty="0"/>
              <a:t>£159</a:t>
            </a:r>
            <a:br>
              <a:rPr lang="en-GB" sz="2800" dirty="0"/>
            </a:br>
            <a:br>
              <a:rPr lang="en-GB" sz="2800" dirty="0"/>
            </a:br>
            <a:r>
              <a:rPr lang="en-GB" sz="2800" dirty="0"/>
              <a:t>The processor comes with a fan included.</a:t>
            </a:r>
          </a:p>
        </p:txBody>
      </p:sp>
    </p:spTree>
    <p:extLst>
      <p:ext uri="{BB962C8B-B14F-4D97-AF65-F5344CB8AC3E}">
        <p14:creationId xmlns:p14="http://schemas.microsoft.com/office/powerpoint/2010/main" val="55368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B4E28C8-0B0B-FEA1-2E32-228BE955089D}"/>
              </a:ext>
            </a:extLst>
          </p:cNvPr>
          <p:cNvGraphicFramePr>
            <a:graphicFrameLocks noGrp="1"/>
          </p:cNvGraphicFramePr>
          <p:nvPr>
            <p:extLst>
              <p:ext uri="{D42A27DB-BD31-4B8C-83A1-F6EECF244321}">
                <p14:modId xmlns:p14="http://schemas.microsoft.com/office/powerpoint/2010/main" val="1855880755"/>
              </p:ext>
            </p:extLst>
          </p:nvPr>
        </p:nvGraphicFramePr>
        <p:xfrm>
          <a:off x="822917" y="1555850"/>
          <a:ext cx="10764031" cy="4599287"/>
        </p:xfrm>
        <a:graphic>
          <a:graphicData uri="http://schemas.openxmlformats.org/drawingml/2006/table">
            <a:tbl>
              <a:tblPr firstRow="1" firstCol="1" bandRow="1">
                <a:tableStyleId>{5C22544A-7EE6-4342-B048-85BDC9FD1C3A}</a:tableStyleId>
              </a:tblPr>
              <a:tblGrid>
                <a:gridCol w="2691008">
                  <a:extLst>
                    <a:ext uri="{9D8B030D-6E8A-4147-A177-3AD203B41FA5}">
                      <a16:colId xmlns:a16="http://schemas.microsoft.com/office/drawing/2014/main" val="2699893834"/>
                    </a:ext>
                  </a:extLst>
                </a:gridCol>
                <a:gridCol w="918519">
                  <a:extLst>
                    <a:ext uri="{9D8B030D-6E8A-4147-A177-3AD203B41FA5}">
                      <a16:colId xmlns:a16="http://schemas.microsoft.com/office/drawing/2014/main" val="2262722657"/>
                    </a:ext>
                  </a:extLst>
                </a:gridCol>
                <a:gridCol w="3146447">
                  <a:extLst>
                    <a:ext uri="{9D8B030D-6E8A-4147-A177-3AD203B41FA5}">
                      <a16:colId xmlns:a16="http://schemas.microsoft.com/office/drawing/2014/main" val="2832857269"/>
                    </a:ext>
                  </a:extLst>
                </a:gridCol>
                <a:gridCol w="4008057">
                  <a:extLst>
                    <a:ext uri="{9D8B030D-6E8A-4147-A177-3AD203B41FA5}">
                      <a16:colId xmlns:a16="http://schemas.microsoft.com/office/drawing/2014/main" val="212164730"/>
                    </a:ext>
                  </a:extLst>
                </a:gridCol>
              </a:tblGrid>
              <a:tr h="418007">
                <a:tc>
                  <a:txBody>
                    <a:bodyPr/>
                    <a:lstStyle/>
                    <a:p>
                      <a:pPr>
                        <a:lnSpc>
                          <a:spcPct val="115000"/>
                        </a:lnSpc>
                        <a:spcAft>
                          <a:spcPts val="800"/>
                        </a:spcAft>
                        <a:buNone/>
                      </a:pPr>
                      <a:r>
                        <a:rPr lang="en-GB" sz="1800" kern="100" dirty="0">
                          <a:effectLst/>
                        </a:rPr>
                        <a:t>Socket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Year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Key CPUs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Notable Features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462151"/>
                  </a:ext>
                </a:extLst>
              </a:tr>
              <a:tr h="418128">
                <a:tc>
                  <a:txBody>
                    <a:bodyPr/>
                    <a:lstStyle/>
                    <a:p>
                      <a:pPr>
                        <a:lnSpc>
                          <a:spcPct val="115000"/>
                        </a:lnSpc>
                        <a:spcAft>
                          <a:spcPts val="800"/>
                        </a:spcAft>
                        <a:buNone/>
                      </a:pPr>
                      <a:r>
                        <a:rPr lang="en-GB" sz="1800" kern="100" dirty="0">
                          <a:effectLst/>
                        </a:rPr>
                        <a:t>Socket 7</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1995</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Pentium, Pentium MMX</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Early multi-CPU support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849471732"/>
                  </a:ext>
                </a:extLst>
              </a:tr>
              <a:tr h="418128">
                <a:tc>
                  <a:txBody>
                    <a:bodyPr/>
                    <a:lstStyle/>
                    <a:p>
                      <a:pPr>
                        <a:lnSpc>
                          <a:spcPct val="115000"/>
                        </a:lnSpc>
                        <a:spcAft>
                          <a:spcPts val="800"/>
                        </a:spcAft>
                        <a:buNone/>
                      </a:pPr>
                      <a:r>
                        <a:rPr lang="en-GB" sz="1800" kern="100" dirty="0">
                          <a:effectLst/>
                        </a:rPr>
                        <a:t>Socket 370</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1999</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Pentium III, Celeron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Compact design, low power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245446582"/>
                  </a:ext>
                </a:extLst>
              </a:tr>
              <a:tr h="418128">
                <a:tc>
                  <a:txBody>
                    <a:bodyPr/>
                    <a:lstStyle/>
                    <a:p>
                      <a:pPr>
                        <a:lnSpc>
                          <a:spcPct val="115000"/>
                        </a:lnSpc>
                        <a:spcAft>
                          <a:spcPts val="800"/>
                        </a:spcAft>
                        <a:buNone/>
                      </a:pPr>
                      <a:r>
                        <a:rPr lang="en-GB" sz="1800" kern="100" dirty="0">
                          <a:effectLst/>
                        </a:rPr>
                        <a:t>Socket 478</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2000</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Pentium 4</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Higher FSB, early DDR support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22329761"/>
                  </a:ext>
                </a:extLst>
              </a:tr>
              <a:tr h="418128">
                <a:tc>
                  <a:txBody>
                    <a:bodyPr/>
                    <a:lstStyle/>
                    <a:p>
                      <a:pPr>
                        <a:lnSpc>
                          <a:spcPct val="115000"/>
                        </a:lnSpc>
                        <a:spcAft>
                          <a:spcPts val="800"/>
                        </a:spcAft>
                        <a:buNone/>
                      </a:pPr>
                      <a:r>
                        <a:rPr lang="en-GB" sz="1800" kern="100" dirty="0">
                          <a:effectLst/>
                        </a:rPr>
                        <a:t>LGA 775</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2004</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Pentium D, Core 2 Duo</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First LGA socket (pins on board)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19667937"/>
                  </a:ext>
                </a:extLst>
              </a:tr>
              <a:tr h="418128">
                <a:tc>
                  <a:txBody>
                    <a:bodyPr/>
                    <a:lstStyle/>
                    <a:p>
                      <a:pPr>
                        <a:lnSpc>
                          <a:spcPct val="115000"/>
                        </a:lnSpc>
                        <a:spcAft>
                          <a:spcPts val="800"/>
                        </a:spcAft>
                        <a:buNone/>
                      </a:pPr>
                      <a:r>
                        <a:rPr lang="en-GB" sz="1800" kern="100" dirty="0">
                          <a:effectLst/>
                        </a:rPr>
                        <a:t>LGA 1156</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2008</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Core i3/i5/i7 (Nehalem)</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Integrated memory controller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4165071"/>
                  </a:ext>
                </a:extLst>
              </a:tr>
              <a:tr h="418128">
                <a:tc>
                  <a:txBody>
                    <a:bodyPr/>
                    <a:lstStyle/>
                    <a:p>
                      <a:pPr>
                        <a:lnSpc>
                          <a:spcPct val="115000"/>
                        </a:lnSpc>
                        <a:spcAft>
                          <a:spcPts val="800"/>
                        </a:spcAft>
                        <a:buNone/>
                      </a:pPr>
                      <a:r>
                        <a:rPr lang="en-GB" sz="1800" kern="100" dirty="0">
                          <a:effectLst/>
                        </a:rPr>
                        <a:t>LGA 1155</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2011</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Sandy Bridge, Ivy Bridge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PCIe 3.0, USB 3.0 support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27158675"/>
                  </a:ext>
                </a:extLst>
              </a:tr>
              <a:tr h="418128">
                <a:tc>
                  <a:txBody>
                    <a:bodyPr/>
                    <a:lstStyle/>
                    <a:p>
                      <a:pPr>
                        <a:lnSpc>
                          <a:spcPct val="115000"/>
                        </a:lnSpc>
                        <a:spcAft>
                          <a:spcPts val="800"/>
                        </a:spcAft>
                        <a:buNone/>
                      </a:pPr>
                      <a:r>
                        <a:rPr lang="en-GB" sz="1800" kern="100" dirty="0">
                          <a:effectLst/>
                        </a:rPr>
                        <a:t>LGA 1150</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2013</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Haswell, Broadwell</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Improved power efficiency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94748738"/>
                  </a:ext>
                </a:extLst>
              </a:tr>
              <a:tr h="418128">
                <a:tc>
                  <a:txBody>
                    <a:bodyPr/>
                    <a:lstStyle/>
                    <a:p>
                      <a:pPr>
                        <a:lnSpc>
                          <a:spcPct val="115000"/>
                        </a:lnSpc>
                        <a:spcAft>
                          <a:spcPts val="800"/>
                        </a:spcAft>
                        <a:buNone/>
                      </a:pPr>
                      <a:r>
                        <a:rPr lang="en-GB" sz="1800" kern="100" dirty="0">
                          <a:effectLst/>
                        </a:rPr>
                        <a:t>LGA 1151</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2015</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Skylake to Coffee Lake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DDR4 support, multiple revisions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80829866"/>
                  </a:ext>
                </a:extLst>
              </a:tr>
              <a:tr h="418128">
                <a:tc>
                  <a:txBody>
                    <a:bodyPr/>
                    <a:lstStyle/>
                    <a:p>
                      <a:pPr>
                        <a:lnSpc>
                          <a:spcPct val="115000"/>
                        </a:lnSpc>
                        <a:spcAft>
                          <a:spcPts val="800"/>
                        </a:spcAft>
                        <a:buNone/>
                      </a:pPr>
                      <a:r>
                        <a:rPr lang="en-GB" sz="1800" kern="100" dirty="0">
                          <a:effectLst/>
                        </a:rPr>
                        <a:t>LGA 1200</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2020</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Comet Lake, Rocket Lake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Refined power delivery, Wi-Fi 6</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64011761"/>
                  </a:ext>
                </a:extLst>
              </a:tr>
              <a:tr h="418128">
                <a:tc>
                  <a:txBody>
                    <a:bodyPr/>
                    <a:lstStyle/>
                    <a:p>
                      <a:pPr>
                        <a:lnSpc>
                          <a:spcPct val="115000"/>
                        </a:lnSpc>
                        <a:spcAft>
                          <a:spcPts val="800"/>
                        </a:spcAft>
                        <a:buNone/>
                      </a:pPr>
                      <a:r>
                        <a:rPr lang="en-GB" sz="1800" kern="100" dirty="0">
                          <a:effectLst/>
                        </a:rPr>
                        <a:t>LGA 1700</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2021</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Alder Lake, Raptor Lake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DDR5, PCIe 5.0, hybrid architecture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327003321"/>
                  </a:ext>
                </a:extLst>
              </a:tr>
            </a:tbl>
          </a:graphicData>
        </a:graphic>
      </p:graphicFrame>
      <p:sp>
        <p:nvSpPr>
          <p:cNvPr id="4" name="Title 1">
            <a:extLst>
              <a:ext uri="{FF2B5EF4-FFF2-40B4-BE49-F238E27FC236}">
                <a16:creationId xmlns:a16="http://schemas.microsoft.com/office/drawing/2014/main" id="{7DA1A8ED-C655-731C-3A18-279AC696666A}"/>
              </a:ext>
            </a:extLst>
          </p:cNvPr>
          <p:cNvSpPr txBox="1">
            <a:spLocks/>
          </p:cNvSpPr>
          <p:nvPr/>
        </p:nvSpPr>
        <p:spPr>
          <a:xfrm>
            <a:off x="677818" y="702863"/>
            <a:ext cx="10691265" cy="1307592"/>
          </a:xfrm>
          <a:prstGeom prst="rect">
            <a:avLst/>
          </a:prstGeom>
        </p:spPr>
        <p:txBody>
          <a:bodyPr/>
          <a:lst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a:lstStyle>
          <a:p>
            <a:r>
              <a:rPr lang="en-GB" dirty="0"/>
              <a:t>Processor SOCKETS</a:t>
            </a:r>
          </a:p>
        </p:txBody>
      </p:sp>
    </p:spTree>
    <p:extLst>
      <p:ext uri="{BB962C8B-B14F-4D97-AF65-F5344CB8AC3E}">
        <p14:creationId xmlns:p14="http://schemas.microsoft.com/office/powerpoint/2010/main" val="2839961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7A7C0-AD19-520C-5433-DB6DA2D6E17A}"/>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6F664D0-6E3A-914E-92BC-0AA7EB2A7ED7}"/>
              </a:ext>
            </a:extLst>
          </p:cNvPr>
          <p:cNvGraphicFramePr>
            <a:graphicFrameLocks noGrp="1"/>
          </p:cNvGraphicFramePr>
          <p:nvPr>
            <p:extLst>
              <p:ext uri="{D42A27DB-BD31-4B8C-83A1-F6EECF244321}">
                <p14:modId xmlns:p14="http://schemas.microsoft.com/office/powerpoint/2010/main" val="1088392014"/>
              </p:ext>
            </p:extLst>
          </p:nvPr>
        </p:nvGraphicFramePr>
        <p:xfrm>
          <a:off x="822917" y="1555850"/>
          <a:ext cx="5273083" cy="2090519"/>
        </p:xfrm>
        <a:graphic>
          <a:graphicData uri="http://schemas.openxmlformats.org/drawingml/2006/table">
            <a:tbl>
              <a:tblPr firstRow="1" firstCol="1" bandRow="1">
                <a:tableStyleId>{5C22544A-7EE6-4342-B048-85BDC9FD1C3A}</a:tableStyleId>
              </a:tblPr>
              <a:tblGrid>
                <a:gridCol w="1415316">
                  <a:extLst>
                    <a:ext uri="{9D8B030D-6E8A-4147-A177-3AD203B41FA5}">
                      <a16:colId xmlns:a16="http://schemas.microsoft.com/office/drawing/2014/main" val="2699893834"/>
                    </a:ext>
                  </a:extLst>
                </a:gridCol>
                <a:gridCol w="3857767">
                  <a:extLst>
                    <a:ext uri="{9D8B030D-6E8A-4147-A177-3AD203B41FA5}">
                      <a16:colId xmlns:a16="http://schemas.microsoft.com/office/drawing/2014/main" val="2262722657"/>
                    </a:ext>
                  </a:extLst>
                </a:gridCol>
              </a:tblGrid>
              <a:tr h="418007">
                <a:tc>
                  <a:txBody>
                    <a:bodyPr/>
                    <a:lstStyle/>
                    <a:p>
                      <a:pPr algn="ctr">
                        <a:lnSpc>
                          <a:spcPct val="115000"/>
                        </a:lnSpc>
                        <a:spcAft>
                          <a:spcPts val="800"/>
                        </a:spcAft>
                        <a:buNone/>
                      </a:pPr>
                      <a:r>
                        <a:rPr lang="en-GB" sz="1800" kern="100" dirty="0">
                          <a:effectLst/>
                        </a:rPr>
                        <a:t>Socket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Purpose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462151"/>
                  </a:ext>
                </a:extLst>
              </a:tr>
              <a:tr h="418128">
                <a:tc>
                  <a:txBody>
                    <a:bodyPr/>
                    <a:lstStyle/>
                    <a:p>
                      <a:pPr algn="ctr">
                        <a:lnSpc>
                          <a:spcPct val="115000"/>
                        </a:lnSpc>
                        <a:spcAft>
                          <a:spcPts val="800"/>
                        </a:spcAft>
                        <a:buNone/>
                      </a:pPr>
                      <a:r>
                        <a:rPr lang="en-GB" sz="1800" kern="100" dirty="0">
                          <a:effectLst/>
                        </a:rPr>
                        <a:t>i3</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Entry level</a:t>
                      </a:r>
                    </a:p>
                  </a:txBody>
                  <a:tcPr marL="9525" marR="9525" marT="9525" marB="9525" anchor="ctr"/>
                </a:tc>
                <a:extLst>
                  <a:ext uri="{0D108BD9-81ED-4DB2-BD59-A6C34878D82A}">
                    <a16:rowId xmlns:a16="http://schemas.microsoft.com/office/drawing/2014/main" val="849471732"/>
                  </a:ext>
                </a:extLst>
              </a:tr>
              <a:tr h="418128">
                <a:tc>
                  <a:txBody>
                    <a:bodyPr/>
                    <a:lstStyle/>
                    <a:p>
                      <a:pPr marL="0" algn="ctr" defTabSz="914400" rtl="0" eaLnBrk="1" latinLnBrk="0" hangingPunct="1">
                        <a:lnSpc>
                          <a:spcPct val="115000"/>
                        </a:lnSpc>
                        <a:spcAft>
                          <a:spcPts val="800"/>
                        </a:spcAft>
                        <a:buNone/>
                      </a:pPr>
                      <a:r>
                        <a:rPr lang="en-GB" sz="1800" b="1" kern="100" dirty="0">
                          <a:solidFill>
                            <a:schemeClr val="lt1"/>
                          </a:solidFill>
                          <a:effectLst/>
                          <a:latin typeface="+mn-lt"/>
                          <a:ea typeface="+mn-ea"/>
                          <a:cs typeface="+mn-cs"/>
                        </a:rPr>
                        <a:t>i5</a:t>
                      </a:r>
                    </a:p>
                  </a:txBody>
                  <a:tcPr marL="9525" marR="9525" marT="9525" marB="9525" anchor="ctr"/>
                </a:tc>
                <a:tc>
                  <a:txBody>
                    <a:bodyPr/>
                    <a:lstStyle/>
                    <a:p>
                      <a:pPr>
                        <a:lnSpc>
                          <a:spcPct val="115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Mid range</a:t>
                      </a:r>
                    </a:p>
                  </a:txBody>
                  <a:tcPr marL="9525" marR="9525" marT="9525" marB="9525" anchor="ctr"/>
                </a:tc>
                <a:extLst>
                  <a:ext uri="{0D108BD9-81ED-4DB2-BD59-A6C34878D82A}">
                    <a16:rowId xmlns:a16="http://schemas.microsoft.com/office/drawing/2014/main" val="1245446582"/>
                  </a:ext>
                </a:extLst>
              </a:tr>
              <a:tr h="418128">
                <a:tc>
                  <a:txBody>
                    <a:bodyPr/>
                    <a:lstStyle/>
                    <a:p>
                      <a:pPr marL="0" algn="ctr" defTabSz="914400" rtl="0" eaLnBrk="1" latinLnBrk="0" hangingPunct="1">
                        <a:lnSpc>
                          <a:spcPct val="115000"/>
                        </a:lnSpc>
                        <a:spcAft>
                          <a:spcPts val="800"/>
                        </a:spcAft>
                        <a:buNone/>
                      </a:pPr>
                      <a:r>
                        <a:rPr lang="en-GB" sz="1800" b="1" kern="100" dirty="0">
                          <a:solidFill>
                            <a:schemeClr val="lt1"/>
                          </a:solidFill>
                          <a:effectLst/>
                          <a:latin typeface="+mn-lt"/>
                          <a:ea typeface="+mn-ea"/>
                          <a:cs typeface="+mn-cs"/>
                        </a:rPr>
                        <a:t>i7</a:t>
                      </a:r>
                    </a:p>
                  </a:txBody>
                  <a:tcPr marL="9525" marR="9525" marT="9525" marB="9525" anchor="ctr"/>
                </a:tc>
                <a:tc>
                  <a:txBody>
                    <a:bodyPr/>
                    <a:lstStyle/>
                    <a:p>
                      <a:pPr>
                        <a:lnSpc>
                          <a:spcPct val="115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High performance</a:t>
                      </a:r>
                    </a:p>
                  </a:txBody>
                  <a:tcPr marL="9525" marR="9525" marT="9525" marB="9525" anchor="ctr"/>
                </a:tc>
                <a:extLst>
                  <a:ext uri="{0D108BD9-81ED-4DB2-BD59-A6C34878D82A}">
                    <a16:rowId xmlns:a16="http://schemas.microsoft.com/office/drawing/2014/main" val="1122329761"/>
                  </a:ext>
                </a:extLst>
              </a:tr>
              <a:tr h="418128">
                <a:tc>
                  <a:txBody>
                    <a:bodyPr/>
                    <a:lstStyle/>
                    <a:p>
                      <a:pPr marL="0" algn="ctr" defTabSz="914400" rtl="0" eaLnBrk="1" latinLnBrk="0" hangingPunct="1">
                        <a:lnSpc>
                          <a:spcPct val="115000"/>
                        </a:lnSpc>
                        <a:spcAft>
                          <a:spcPts val="800"/>
                        </a:spcAft>
                        <a:buNone/>
                      </a:pPr>
                      <a:r>
                        <a:rPr lang="en-GB" sz="1800" b="1" kern="100" dirty="0">
                          <a:solidFill>
                            <a:schemeClr val="lt1"/>
                          </a:solidFill>
                          <a:effectLst/>
                          <a:latin typeface="+mn-lt"/>
                          <a:ea typeface="+mn-ea"/>
                          <a:cs typeface="+mn-cs"/>
                        </a:rPr>
                        <a:t>i9</a:t>
                      </a:r>
                    </a:p>
                  </a:txBody>
                  <a:tcPr marL="9525" marR="9525" marT="9525" marB="9525" anchor="ctr"/>
                </a:tc>
                <a:tc>
                  <a:txBody>
                    <a:bodyPr/>
                    <a:lstStyle/>
                    <a:p>
                      <a:pPr>
                        <a:lnSpc>
                          <a:spcPct val="115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Enthusiast/workstation-grade</a:t>
                      </a:r>
                    </a:p>
                  </a:txBody>
                  <a:tcPr marL="9525" marR="9525" marT="9525" marB="9525" anchor="ctr"/>
                </a:tc>
                <a:extLst>
                  <a:ext uri="{0D108BD9-81ED-4DB2-BD59-A6C34878D82A}">
                    <a16:rowId xmlns:a16="http://schemas.microsoft.com/office/drawing/2014/main" val="2619667937"/>
                  </a:ext>
                </a:extLst>
              </a:tr>
            </a:tbl>
          </a:graphicData>
        </a:graphic>
      </p:graphicFrame>
      <p:sp>
        <p:nvSpPr>
          <p:cNvPr id="4" name="Title 1">
            <a:extLst>
              <a:ext uri="{FF2B5EF4-FFF2-40B4-BE49-F238E27FC236}">
                <a16:creationId xmlns:a16="http://schemas.microsoft.com/office/drawing/2014/main" id="{B3A2C741-6906-DF15-2F0E-177A920825FF}"/>
              </a:ext>
            </a:extLst>
          </p:cNvPr>
          <p:cNvSpPr txBox="1">
            <a:spLocks/>
          </p:cNvSpPr>
          <p:nvPr/>
        </p:nvSpPr>
        <p:spPr>
          <a:xfrm>
            <a:off x="677818" y="702863"/>
            <a:ext cx="10691265" cy="1307592"/>
          </a:xfrm>
          <a:prstGeom prst="rect">
            <a:avLst/>
          </a:prstGeom>
        </p:spPr>
        <p:txBody>
          <a:bodyPr/>
          <a:lst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a:lstStyle>
          <a:p>
            <a:r>
              <a:rPr lang="en-GB" dirty="0"/>
              <a:t>Processor Terminology</a:t>
            </a:r>
          </a:p>
        </p:txBody>
      </p:sp>
      <p:pic>
        <p:nvPicPr>
          <p:cNvPr id="3" name="Content Placeholder 4" descr="Woman working on modern laptop at table in living room">
            <a:extLst>
              <a:ext uri="{FF2B5EF4-FFF2-40B4-BE49-F238E27FC236}">
                <a16:creationId xmlns:a16="http://schemas.microsoft.com/office/drawing/2014/main" id="{3C70E13E-F424-E6FC-7F36-7B8D75BD2573}"/>
              </a:ext>
            </a:extLst>
          </p:cNvPr>
          <p:cNvPicPr>
            <a:picLocks noChangeAspect="1"/>
          </p:cNvPicPr>
          <p:nvPr/>
        </p:nvPicPr>
        <p:blipFill>
          <a:blip r:embed="rId3"/>
          <a:srcRect l="28877" r="30291" b="2"/>
          <a:stretch>
            <a:fillRect/>
          </a:stretch>
        </p:blipFill>
        <p:spPr>
          <a:xfrm>
            <a:off x="7985780" y="0"/>
            <a:ext cx="4206220" cy="6875929"/>
          </a:xfrm>
          <a:prstGeom prst="rect">
            <a:avLst/>
          </a:prstGeom>
        </p:spPr>
      </p:pic>
    </p:spTree>
    <p:extLst>
      <p:ext uri="{BB962C8B-B14F-4D97-AF65-F5344CB8AC3E}">
        <p14:creationId xmlns:p14="http://schemas.microsoft.com/office/powerpoint/2010/main" val="156084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9F4CA-805F-2E68-6F05-92A010B0E560}"/>
              </a:ext>
            </a:extLst>
          </p:cNvPr>
          <p:cNvSpPr>
            <a:spLocks noGrp="1"/>
          </p:cNvSpPr>
          <p:nvPr>
            <p:ph type="title"/>
          </p:nvPr>
        </p:nvSpPr>
        <p:spPr/>
        <p:txBody>
          <a:bodyPr/>
          <a:lstStyle/>
          <a:p>
            <a:r>
              <a:rPr lang="en-GB" dirty="0"/>
              <a:t>Processor Identity (1)</a:t>
            </a:r>
          </a:p>
        </p:txBody>
      </p:sp>
      <p:sp>
        <p:nvSpPr>
          <p:cNvPr id="3" name="Content Placeholder 2">
            <a:extLst>
              <a:ext uri="{FF2B5EF4-FFF2-40B4-BE49-F238E27FC236}">
                <a16:creationId xmlns:a16="http://schemas.microsoft.com/office/drawing/2014/main" id="{0E5D8428-85A1-0F48-2A83-6B891F113A77}"/>
              </a:ext>
            </a:extLst>
          </p:cNvPr>
          <p:cNvSpPr>
            <a:spLocks noGrp="1"/>
          </p:cNvSpPr>
          <p:nvPr>
            <p:ph sz="half" idx="1"/>
          </p:nvPr>
        </p:nvSpPr>
        <p:spPr>
          <a:xfrm>
            <a:off x="704088" y="2221992"/>
            <a:ext cx="5212080" cy="3029946"/>
          </a:xfrm>
        </p:spPr>
        <p:txBody>
          <a:bodyPr/>
          <a:lstStyle/>
          <a:p>
            <a:r>
              <a:rPr lang="en-GB" b="1" dirty="0"/>
              <a:t>A typical processor name i5-14400K</a:t>
            </a:r>
          </a:p>
          <a:p>
            <a:r>
              <a:rPr lang="en-GB" dirty="0"/>
              <a:t>i5 – Mid range</a:t>
            </a:r>
          </a:p>
          <a:p>
            <a:r>
              <a:rPr lang="en-GB" dirty="0"/>
              <a:t>14 – 14</a:t>
            </a:r>
            <a:r>
              <a:rPr lang="en-GB" baseline="30000" dirty="0"/>
              <a:t>th</a:t>
            </a:r>
            <a:r>
              <a:rPr lang="en-GB" dirty="0"/>
              <a:t> Generation</a:t>
            </a:r>
          </a:p>
          <a:p>
            <a:r>
              <a:rPr lang="en-GB" dirty="0"/>
              <a:t>400 – Higher numbers usually mean better specs for the same tier</a:t>
            </a:r>
          </a:p>
          <a:p>
            <a:r>
              <a:rPr lang="en-GB" dirty="0"/>
              <a:t>There might be a suffix letter in this case K:</a:t>
            </a:r>
            <a:br>
              <a:rPr lang="en-GB" dirty="0"/>
            </a:br>
            <a:r>
              <a:rPr lang="en-GB" dirty="0"/>
              <a:t>Unlocked for overclocking</a:t>
            </a:r>
          </a:p>
        </p:txBody>
      </p:sp>
      <p:pic>
        <p:nvPicPr>
          <p:cNvPr id="5" name="Content Placeholder 4" descr="Close-up of circuit board">
            <a:extLst>
              <a:ext uri="{FF2B5EF4-FFF2-40B4-BE49-F238E27FC236}">
                <a16:creationId xmlns:a16="http://schemas.microsoft.com/office/drawing/2014/main" id="{679540CC-D141-912B-EDD7-0DA78B52FDD1}"/>
              </a:ext>
            </a:extLst>
          </p:cNvPr>
          <p:cNvPicPr>
            <a:picLocks noGrp="1" noChangeAspect="1"/>
          </p:cNvPicPr>
          <p:nvPr>
            <p:ph sz="half" idx="2"/>
          </p:nvPr>
        </p:nvPicPr>
        <p:blipFill>
          <a:blip r:embed="rId3"/>
          <a:srcRect l="51231" r="9089" b="-1"/>
          <a:stretch>
            <a:fillRect/>
          </a:stretch>
        </p:blipFill>
        <p:spPr>
          <a:xfrm>
            <a:off x="8097364" y="9433"/>
            <a:ext cx="4090094" cy="6870191"/>
          </a:xfrm>
          <a:prstGeom prst="rect">
            <a:avLst/>
          </a:prstGeom>
        </p:spPr>
      </p:pic>
      <p:sp>
        <p:nvSpPr>
          <p:cNvPr id="4" name="TextBox 3">
            <a:extLst>
              <a:ext uri="{FF2B5EF4-FFF2-40B4-BE49-F238E27FC236}">
                <a16:creationId xmlns:a16="http://schemas.microsoft.com/office/drawing/2014/main" id="{C502163F-E14B-7A85-355D-5A317443337F}"/>
              </a:ext>
            </a:extLst>
          </p:cNvPr>
          <p:cNvSpPr txBox="1"/>
          <p:nvPr/>
        </p:nvSpPr>
        <p:spPr>
          <a:xfrm>
            <a:off x="700635" y="5597715"/>
            <a:ext cx="5278134" cy="369332"/>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rgbClr val="C00000"/>
                </a:solidFill>
              </a:rPr>
              <a:t>Check yours from Settings | System | About</a:t>
            </a:r>
          </a:p>
        </p:txBody>
      </p:sp>
    </p:spTree>
    <p:extLst>
      <p:ext uri="{BB962C8B-B14F-4D97-AF65-F5344CB8AC3E}">
        <p14:creationId xmlns:p14="http://schemas.microsoft.com/office/powerpoint/2010/main" val="1089932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13557-AB3B-A5BB-5417-B1E423DE15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DDA4FA-24F8-4F8F-4100-11096D9E82CA}"/>
              </a:ext>
            </a:extLst>
          </p:cNvPr>
          <p:cNvSpPr>
            <a:spLocks noGrp="1"/>
          </p:cNvSpPr>
          <p:nvPr>
            <p:ph type="title"/>
          </p:nvPr>
        </p:nvSpPr>
        <p:spPr/>
        <p:txBody>
          <a:bodyPr/>
          <a:lstStyle/>
          <a:p>
            <a:r>
              <a:rPr lang="en-GB" dirty="0"/>
              <a:t>Processor Identity (2)</a:t>
            </a:r>
          </a:p>
        </p:txBody>
      </p:sp>
      <p:sp>
        <p:nvSpPr>
          <p:cNvPr id="3" name="Content Placeholder 2">
            <a:extLst>
              <a:ext uri="{FF2B5EF4-FFF2-40B4-BE49-F238E27FC236}">
                <a16:creationId xmlns:a16="http://schemas.microsoft.com/office/drawing/2014/main" id="{70AC0DEA-ED34-3A31-5876-A811D0013ACC}"/>
              </a:ext>
            </a:extLst>
          </p:cNvPr>
          <p:cNvSpPr>
            <a:spLocks noGrp="1"/>
          </p:cNvSpPr>
          <p:nvPr>
            <p:ph sz="half" idx="1"/>
          </p:nvPr>
        </p:nvSpPr>
        <p:spPr>
          <a:xfrm>
            <a:off x="704087" y="2221992"/>
            <a:ext cx="6884067" cy="3739896"/>
          </a:xfrm>
        </p:spPr>
        <p:txBody>
          <a:bodyPr>
            <a:normAutofit/>
          </a:bodyPr>
          <a:lstStyle/>
          <a:p>
            <a:r>
              <a:rPr lang="en-GB" b="1" dirty="0"/>
              <a:t>Cores and Threads</a:t>
            </a:r>
          </a:p>
          <a:p>
            <a:r>
              <a:rPr lang="en-GB" dirty="0"/>
              <a:t>🧠 What Are CPU Cores?</a:t>
            </a:r>
          </a:p>
          <a:p>
            <a:r>
              <a:rPr lang="en-GB" dirty="0"/>
              <a:t>A </a:t>
            </a:r>
            <a:r>
              <a:rPr lang="en-GB" b="1" dirty="0"/>
              <a:t>core</a:t>
            </a:r>
            <a:r>
              <a:rPr lang="en-GB" dirty="0"/>
              <a:t> is a physical processing unit inside a CPU. Each core can independently execute instructions — like a mini CPU within the CPU.</a:t>
            </a:r>
          </a:p>
          <a:p>
            <a:r>
              <a:rPr lang="en-GB" b="1" dirty="0"/>
              <a:t>Single-core</a:t>
            </a:r>
            <a:r>
              <a:rPr lang="en-GB" dirty="0"/>
              <a:t>: Can handle one task at a time.</a:t>
            </a:r>
          </a:p>
          <a:p>
            <a:r>
              <a:rPr lang="en-GB" b="1" dirty="0"/>
              <a:t>Multi-core</a:t>
            </a:r>
            <a:r>
              <a:rPr lang="en-GB" dirty="0"/>
              <a:t>: Can handle multiple tasks simultaneously — e.g., dual-core (2), quad-core (4), octa-core (8), etc</a:t>
            </a:r>
          </a:p>
          <a:p>
            <a:endParaRPr lang="en-GB" b="1" dirty="0"/>
          </a:p>
        </p:txBody>
      </p:sp>
      <p:pic>
        <p:nvPicPr>
          <p:cNvPr id="5" name="Content Placeholder 4" descr="Close-up of circuit board">
            <a:extLst>
              <a:ext uri="{FF2B5EF4-FFF2-40B4-BE49-F238E27FC236}">
                <a16:creationId xmlns:a16="http://schemas.microsoft.com/office/drawing/2014/main" id="{F9568A1A-C733-60F4-E48C-6EA2E8322783}"/>
              </a:ext>
            </a:extLst>
          </p:cNvPr>
          <p:cNvPicPr>
            <a:picLocks noGrp="1" noChangeAspect="1"/>
          </p:cNvPicPr>
          <p:nvPr>
            <p:ph sz="half" idx="2"/>
          </p:nvPr>
        </p:nvPicPr>
        <p:blipFill>
          <a:blip r:embed="rId3"/>
          <a:srcRect l="51231" r="9089" b="-1"/>
          <a:stretch>
            <a:fillRect/>
          </a:stretch>
        </p:blipFill>
        <p:spPr>
          <a:xfrm>
            <a:off x="8097364" y="9433"/>
            <a:ext cx="4090094" cy="6870191"/>
          </a:xfrm>
          <a:prstGeom prst="rect">
            <a:avLst/>
          </a:prstGeom>
        </p:spPr>
      </p:pic>
    </p:spTree>
    <p:extLst>
      <p:ext uri="{BB962C8B-B14F-4D97-AF65-F5344CB8AC3E}">
        <p14:creationId xmlns:p14="http://schemas.microsoft.com/office/powerpoint/2010/main" val="2989982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85F2B-3809-6517-2FD6-1D7F06DD22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60974F-B8E2-34F9-739B-C5CF790B18AB}"/>
              </a:ext>
            </a:extLst>
          </p:cNvPr>
          <p:cNvSpPr>
            <a:spLocks noGrp="1"/>
          </p:cNvSpPr>
          <p:nvPr>
            <p:ph type="title"/>
          </p:nvPr>
        </p:nvSpPr>
        <p:spPr/>
        <p:txBody>
          <a:bodyPr/>
          <a:lstStyle/>
          <a:p>
            <a:r>
              <a:rPr lang="en-GB" dirty="0"/>
              <a:t>Processor Identity (3)</a:t>
            </a:r>
          </a:p>
        </p:txBody>
      </p:sp>
      <p:sp>
        <p:nvSpPr>
          <p:cNvPr id="3" name="Content Placeholder 2">
            <a:extLst>
              <a:ext uri="{FF2B5EF4-FFF2-40B4-BE49-F238E27FC236}">
                <a16:creationId xmlns:a16="http://schemas.microsoft.com/office/drawing/2014/main" id="{B5210334-E686-4517-16A8-047441EE74AA}"/>
              </a:ext>
            </a:extLst>
          </p:cNvPr>
          <p:cNvSpPr>
            <a:spLocks noGrp="1"/>
          </p:cNvSpPr>
          <p:nvPr>
            <p:ph sz="half" idx="1"/>
          </p:nvPr>
        </p:nvSpPr>
        <p:spPr>
          <a:xfrm>
            <a:off x="704087" y="2221992"/>
            <a:ext cx="6884067" cy="3739896"/>
          </a:xfrm>
        </p:spPr>
        <p:txBody>
          <a:bodyPr>
            <a:normAutofit/>
          </a:bodyPr>
          <a:lstStyle/>
          <a:p>
            <a:r>
              <a:rPr lang="en-GB" b="1" dirty="0"/>
              <a:t>Cores and Threads</a:t>
            </a:r>
          </a:p>
          <a:p>
            <a:r>
              <a:rPr lang="en-GB" dirty="0"/>
              <a:t>🧠 What Are CPU Threads?</a:t>
            </a:r>
          </a:p>
          <a:p>
            <a:r>
              <a:rPr lang="en-GB" dirty="0"/>
              <a:t>A </a:t>
            </a:r>
            <a:r>
              <a:rPr lang="en-GB" b="1" dirty="0"/>
              <a:t>thread</a:t>
            </a:r>
            <a:r>
              <a:rPr lang="en-GB" dirty="0"/>
              <a:t> is a virtual sequence of instructions that a core can execute. Threads are the </a:t>
            </a:r>
            <a:r>
              <a:rPr lang="en-GB" b="1" dirty="0"/>
              <a:t>software-level</a:t>
            </a:r>
            <a:r>
              <a:rPr lang="en-GB" dirty="0"/>
              <a:t> representation of tasks.</a:t>
            </a:r>
          </a:p>
          <a:p>
            <a:r>
              <a:rPr lang="en-GB" b="1" dirty="0"/>
              <a:t>One core = one thread</a:t>
            </a:r>
            <a:r>
              <a:rPr lang="en-GB" dirty="0"/>
              <a:t> (without multithreading)</a:t>
            </a:r>
          </a:p>
          <a:p>
            <a:r>
              <a:rPr lang="en-GB" b="1" dirty="0"/>
              <a:t>One core = two threads</a:t>
            </a:r>
            <a:r>
              <a:rPr lang="en-GB" dirty="0"/>
              <a:t> (with Hyper-Threading or SMT)</a:t>
            </a:r>
          </a:p>
          <a:p>
            <a:endParaRPr lang="en-GB" b="1" dirty="0"/>
          </a:p>
        </p:txBody>
      </p:sp>
      <p:pic>
        <p:nvPicPr>
          <p:cNvPr id="5" name="Content Placeholder 4" descr="Close-up of circuit board">
            <a:extLst>
              <a:ext uri="{FF2B5EF4-FFF2-40B4-BE49-F238E27FC236}">
                <a16:creationId xmlns:a16="http://schemas.microsoft.com/office/drawing/2014/main" id="{60DF3D0A-03B0-9C68-4E99-299D138B0B4E}"/>
              </a:ext>
            </a:extLst>
          </p:cNvPr>
          <p:cNvPicPr>
            <a:picLocks noGrp="1" noChangeAspect="1"/>
          </p:cNvPicPr>
          <p:nvPr>
            <p:ph sz="half" idx="2"/>
          </p:nvPr>
        </p:nvPicPr>
        <p:blipFill>
          <a:blip r:embed="rId3"/>
          <a:srcRect l="51231" r="9089" b="-1"/>
          <a:stretch>
            <a:fillRect/>
          </a:stretch>
        </p:blipFill>
        <p:spPr>
          <a:xfrm>
            <a:off x="8097364" y="9433"/>
            <a:ext cx="4090094" cy="6870191"/>
          </a:xfrm>
          <a:prstGeom prst="rect">
            <a:avLst/>
          </a:prstGeom>
        </p:spPr>
      </p:pic>
    </p:spTree>
    <p:extLst>
      <p:ext uri="{BB962C8B-B14F-4D97-AF65-F5344CB8AC3E}">
        <p14:creationId xmlns:p14="http://schemas.microsoft.com/office/powerpoint/2010/main" val="2643992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D5FFC-3DD4-3557-41BE-DC3B9B3E7A68}"/>
              </a:ext>
            </a:extLst>
          </p:cNvPr>
          <p:cNvSpPr>
            <a:spLocks noGrp="1"/>
          </p:cNvSpPr>
          <p:nvPr>
            <p:ph type="title"/>
          </p:nvPr>
        </p:nvSpPr>
        <p:spPr/>
        <p:txBody>
          <a:bodyPr/>
          <a:lstStyle/>
          <a:p>
            <a:r>
              <a:rPr lang="en-GB" dirty="0"/>
              <a:t>Settings | System | About</a:t>
            </a:r>
          </a:p>
        </p:txBody>
      </p:sp>
      <p:pic>
        <p:nvPicPr>
          <p:cNvPr id="4" name="Picture 3" descr="A screenshot of a phone&#10;&#10;AI-generated content may be incorrect.">
            <a:extLst>
              <a:ext uri="{FF2B5EF4-FFF2-40B4-BE49-F238E27FC236}">
                <a16:creationId xmlns:a16="http://schemas.microsoft.com/office/drawing/2014/main" id="{83BE6430-4C5A-9454-6BDA-A5804E144C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542" y="2314418"/>
            <a:ext cx="10545366" cy="2785119"/>
          </a:xfrm>
          <a:prstGeom prst="rect">
            <a:avLst/>
          </a:prstGeom>
          <a:ln w="31750">
            <a:solidFill>
              <a:schemeClr val="accent1"/>
            </a:solidFill>
          </a:ln>
        </p:spPr>
      </p:pic>
    </p:spTree>
    <p:extLst>
      <p:ext uri="{BB962C8B-B14F-4D97-AF65-F5344CB8AC3E}">
        <p14:creationId xmlns:p14="http://schemas.microsoft.com/office/powerpoint/2010/main" val="2348425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BC5EC-A20C-88BD-D0E9-F416B25071D6}"/>
              </a:ext>
            </a:extLst>
          </p:cNvPr>
          <p:cNvSpPr>
            <a:spLocks noGrp="1"/>
          </p:cNvSpPr>
          <p:nvPr>
            <p:ph type="title"/>
          </p:nvPr>
        </p:nvSpPr>
        <p:spPr/>
        <p:txBody>
          <a:bodyPr/>
          <a:lstStyle/>
          <a:p>
            <a:r>
              <a:rPr lang="en-GB" dirty="0"/>
              <a:t>Memory</a:t>
            </a:r>
          </a:p>
        </p:txBody>
      </p:sp>
      <p:sp>
        <p:nvSpPr>
          <p:cNvPr id="3" name="Content Placeholder 2">
            <a:extLst>
              <a:ext uri="{FF2B5EF4-FFF2-40B4-BE49-F238E27FC236}">
                <a16:creationId xmlns:a16="http://schemas.microsoft.com/office/drawing/2014/main" id="{53049948-70F9-9FE2-315B-A33CAA964B61}"/>
              </a:ext>
            </a:extLst>
          </p:cNvPr>
          <p:cNvSpPr>
            <a:spLocks noGrp="1"/>
          </p:cNvSpPr>
          <p:nvPr>
            <p:ph idx="1"/>
          </p:nvPr>
        </p:nvSpPr>
        <p:spPr>
          <a:xfrm>
            <a:off x="700636" y="2221992"/>
            <a:ext cx="3639352" cy="3739896"/>
          </a:xfrm>
        </p:spPr>
        <p:txBody>
          <a:bodyPr/>
          <a:lstStyle/>
          <a:p>
            <a:r>
              <a:rPr lang="en-GB" dirty="0"/>
              <a:t>Original memory is DDR3.</a:t>
            </a:r>
          </a:p>
          <a:p>
            <a:r>
              <a:rPr lang="en-GB" dirty="0"/>
              <a:t>New Motherboard accepts DDR5 memory.</a:t>
            </a:r>
          </a:p>
          <a:p>
            <a:r>
              <a:rPr lang="en-GB" dirty="0"/>
              <a:t>Max Capacity of my Motherboard is128GB</a:t>
            </a:r>
          </a:p>
          <a:p>
            <a:r>
              <a:rPr lang="en-GB" dirty="0"/>
              <a:t>32GB cost me £80</a:t>
            </a:r>
          </a:p>
        </p:txBody>
      </p:sp>
      <p:pic>
        <p:nvPicPr>
          <p:cNvPr id="5" name="Picture 4" descr="A black rectangular object with white text&#10;&#10;AI-generated content may be incorrect.">
            <a:extLst>
              <a:ext uri="{FF2B5EF4-FFF2-40B4-BE49-F238E27FC236}">
                <a16:creationId xmlns:a16="http://schemas.microsoft.com/office/drawing/2014/main" id="{9C3DC546-C000-4FD0-3E25-FA3430656C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8527" y="1568196"/>
            <a:ext cx="6892837" cy="4050220"/>
          </a:xfrm>
          <a:prstGeom prst="rect">
            <a:avLst/>
          </a:prstGeom>
        </p:spPr>
      </p:pic>
    </p:spTree>
    <p:extLst>
      <p:ext uri="{BB962C8B-B14F-4D97-AF65-F5344CB8AC3E}">
        <p14:creationId xmlns:p14="http://schemas.microsoft.com/office/powerpoint/2010/main" val="73685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93081-1D6C-A0F0-C6EC-0601BA7091F3}"/>
              </a:ext>
            </a:extLst>
          </p:cNvPr>
          <p:cNvSpPr>
            <a:spLocks noGrp="1"/>
          </p:cNvSpPr>
          <p:nvPr>
            <p:ph type="title"/>
          </p:nvPr>
        </p:nvSpPr>
        <p:spPr/>
        <p:txBody>
          <a:bodyPr/>
          <a:lstStyle/>
          <a:p>
            <a:r>
              <a:rPr lang="en-GB" dirty="0"/>
              <a:t>Storage</a:t>
            </a:r>
          </a:p>
        </p:txBody>
      </p:sp>
      <p:sp>
        <p:nvSpPr>
          <p:cNvPr id="3" name="Content Placeholder 2">
            <a:extLst>
              <a:ext uri="{FF2B5EF4-FFF2-40B4-BE49-F238E27FC236}">
                <a16:creationId xmlns:a16="http://schemas.microsoft.com/office/drawing/2014/main" id="{CB916BFF-F146-6289-DADB-E2827D4D01F5}"/>
              </a:ext>
            </a:extLst>
          </p:cNvPr>
          <p:cNvSpPr>
            <a:spLocks noGrp="1"/>
          </p:cNvSpPr>
          <p:nvPr>
            <p:ph sz="half" idx="1"/>
          </p:nvPr>
        </p:nvSpPr>
        <p:spPr/>
        <p:txBody>
          <a:bodyPr/>
          <a:lstStyle/>
          <a:p>
            <a:r>
              <a:rPr lang="en-GB" dirty="0"/>
              <a:t>Original Storage. 1TB HDD</a:t>
            </a:r>
          </a:p>
          <a:p>
            <a:r>
              <a:rPr lang="en-GB" dirty="0"/>
              <a:t>Upgraded (2019) to 1 TB SSD</a:t>
            </a:r>
          </a:p>
          <a:p>
            <a:endParaRPr lang="en-GB" dirty="0"/>
          </a:p>
          <a:p>
            <a:r>
              <a:rPr lang="en-GB" dirty="0"/>
              <a:t>New Motherboard Accepts NVME.</a:t>
            </a:r>
            <a:br>
              <a:rPr lang="en-GB" dirty="0"/>
            </a:br>
            <a:r>
              <a:rPr lang="en-GB" dirty="0"/>
              <a:t>I purchased 1TB worth for £74</a:t>
            </a:r>
          </a:p>
        </p:txBody>
      </p:sp>
      <p:pic>
        <p:nvPicPr>
          <p:cNvPr id="6" name="Content Placeholder 5" descr="A black box with white text&#10;&#10;AI-generated content may be incorrect.">
            <a:extLst>
              <a:ext uri="{FF2B5EF4-FFF2-40B4-BE49-F238E27FC236}">
                <a16:creationId xmlns:a16="http://schemas.microsoft.com/office/drawing/2014/main" id="{60C7CEAE-D90B-49A9-C6BA-AD5EAEFDD9A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171349" y="2634018"/>
            <a:ext cx="6222139" cy="2509595"/>
          </a:xfrm>
        </p:spPr>
      </p:pic>
      <p:pic>
        <p:nvPicPr>
          <p:cNvPr id="9" name="Picture 8" descr="A rectangular electronic device with a white label&#10;&#10;AI-generated content may be incorrect.">
            <a:extLst>
              <a:ext uri="{FF2B5EF4-FFF2-40B4-BE49-F238E27FC236}">
                <a16:creationId xmlns:a16="http://schemas.microsoft.com/office/drawing/2014/main" id="{4D573375-FFE9-3849-07DC-EBE9335C312A}"/>
              </a:ext>
            </a:extLst>
          </p:cNvPr>
          <p:cNvPicPr>
            <a:picLocks noChangeAspect="1"/>
          </p:cNvPicPr>
          <p:nvPr/>
        </p:nvPicPr>
        <p:blipFill>
          <a:blip r:embed="rId4">
            <a:extLst>
              <a:ext uri="{28A0092B-C50C-407E-A947-70E740481C1C}">
                <a14:useLocalDpi xmlns:a14="http://schemas.microsoft.com/office/drawing/2010/main" val="0"/>
              </a:ext>
            </a:extLst>
          </a:blip>
          <a:srcRect l="13100" t="4786" r="10469" b="3134"/>
          <a:stretch>
            <a:fillRect/>
          </a:stretch>
        </p:blipFill>
        <p:spPr>
          <a:xfrm>
            <a:off x="5093541" y="1395983"/>
            <a:ext cx="6289897" cy="4267201"/>
          </a:xfrm>
          <a:prstGeom prst="rect">
            <a:avLst/>
          </a:prstGeom>
        </p:spPr>
      </p:pic>
      <p:pic>
        <p:nvPicPr>
          <p:cNvPr id="11" name="Picture 10" descr="A black rectangular object with a blue label&#10;&#10;AI-generated content may be incorrect.">
            <a:extLst>
              <a:ext uri="{FF2B5EF4-FFF2-40B4-BE49-F238E27FC236}">
                <a16:creationId xmlns:a16="http://schemas.microsoft.com/office/drawing/2014/main" id="{88384E90-9F5C-4FCB-DBF5-8B95E6619596}"/>
              </a:ext>
            </a:extLst>
          </p:cNvPr>
          <p:cNvPicPr>
            <a:picLocks noChangeAspect="1"/>
          </p:cNvPicPr>
          <p:nvPr/>
        </p:nvPicPr>
        <p:blipFill>
          <a:blip r:embed="rId5">
            <a:extLst>
              <a:ext uri="{28A0092B-C50C-407E-A947-70E740481C1C}">
                <a14:useLocalDpi xmlns:a14="http://schemas.microsoft.com/office/drawing/2010/main" val="0"/>
              </a:ext>
            </a:extLst>
          </a:blip>
          <a:srcRect t="19260" b="18518"/>
          <a:stretch>
            <a:fillRect/>
          </a:stretch>
        </p:blipFill>
        <p:spPr>
          <a:xfrm>
            <a:off x="4809489" y="1395983"/>
            <a:ext cx="6858000" cy="4267201"/>
          </a:xfrm>
          <a:prstGeom prst="rect">
            <a:avLst/>
          </a:prstGeom>
        </p:spPr>
      </p:pic>
    </p:spTree>
    <p:extLst>
      <p:ext uri="{BB962C8B-B14F-4D97-AF65-F5344CB8AC3E}">
        <p14:creationId xmlns:p14="http://schemas.microsoft.com/office/powerpoint/2010/main" val="745455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875B5-9B8D-89A9-6AA7-E5D5E56BE318}"/>
              </a:ext>
            </a:extLst>
          </p:cNvPr>
          <p:cNvSpPr>
            <a:spLocks noGrp="1"/>
          </p:cNvSpPr>
          <p:nvPr>
            <p:ph type="title"/>
          </p:nvPr>
        </p:nvSpPr>
        <p:spPr/>
        <p:txBody>
          <a:bodyPr/>
          <a:lstStyle/>
          <a:p>
            <a:r>
              <a:rPr lang="en-GB" dirty="0"/>
              <a:t>Power Supply Unit</a:t>
            </a:r>
          </a:p>
        </p:txBody>
      </p:sp>
      <p:sp>
        <p:nvSpPr>
          <p:cNvPr id="3" name="Content Placeholder 2">
            <a:extLst>
              <a:ext uri="{FF2B5EF4-FFF2-40B4-BE49-F238E27FC236}">
                <a16:creationId xmlns:a16="http://schemas.microsoft.com/office/drawing/2014/main" id="{14E66C47-52E8-E9EC-0D1A-800E8E3BB2E2}"/>
              </a:ext>
            </a:extLst>
          </p:cNvPr>
          <p:cNvSpPr>
            <a:spLocks noGrp="1"/>
          </p:cNvSpPr>
          <p:nvPr>
            <p:ph idx="1"/>
          </p:nvPr>
        </p:nvSpPr>
        <p:spPr>
          <a:xfrm>
            <a:off x="700636" y="2221992"/>
            <a:ext cx="4867652" cy="3739896"/>
          </a:xfrm>
        </p:spPr>
        <p:txBody>
          <a:bodyPr/>
          <a:lstStyle/>
          <a:p>
            <a:r>
              <a:rPr lang="en-GB" dirty="0"/>
              <a:t>Original PSU 300W.</a:t>
            </a:r>
          </a:p>
          <a:p>
            <a:r>
              <a:rPr lang="en-GB" dirty="0"/>
              <a:t>New components draw much more power.</a:t>
            </a:r>
          </a:p>
          <a:p>
            <a:r>
              <a:rPr lang="en-GB" dirty="0"/>
              <a:t>Use a PSU calculator</a:t>
            </a:r>
          </a:p>
          <a:p>
            <a:r>
              <a:rPr lang="en-GB" dirty="0"/>
              <a:t>I purchased a Seasonic 650W Fully Modular PSU. Cost £113</a:t>
            </a:r>
          </a:p>
        </p:txBody>
      </p:sp>
      <p:pic>
        <p:nvPicPr>
          <p:cNvPr id="5" name="Picture 4" descr="A black computer power supply&#10;&#10;AI-generated content may be incorrect.">
            <a:extLst>
              <a:ext uri="{FF2B5EF4-FFF2-40B4-BE49-F238E27FC236}">
                <a16:creationId xmlns:a16="http://schemas.microsoft.com/office/drawing/2014/main" id="{EE9EEBAD-DE1F-30BF-CD52-CBE8B1F58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4513" y="914401"/>
            <a:ext cx="6360147" cy="5054196"/>
          </a:xfrm>
          <a:prstGeom prst="rect">
            <a:avLst/>
          </a:prstGeom>
        </p:spPr>
      </p:pic>
    </p:spTree>
    <p:extLst>
      <p:ext uri="{BB962C8B-B14F-4D97-AF65-F5344CB8AC3E}">
        <p14:creationId xmlns:p14="http://schemas.microsoft.com/office/powerpoint/2010/main" val="1826933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5D478-8BB5-DCB3-097C-F26FA19A0E34}"/>
              </a:ext>
            </a:extLst>
          </p:cNvPr>
          <p:cNvSpPr>
            <a:spLocks noGrp="1"/>
          </p:cNvSpPr>
          <p:nvPr>
            <p:ph type="title"/>
          </p:nvPr>
        </p:nvSpPr>
        <p:spPr/>
        <p:txBody>
          <a:bodyPr/>
          <a:lstStyle/>
          <a:p>
            <a:r>
              <a:rPr lang="en-GB" dirty="0"/>
              <a:t>Power Supply – Rear Connections</a:t>
            </a:r>
          </a:p>
        </p:txBody>
      </p:sp>
      <p:pic>
        <p:nvPicPr>
          <p:cNvPr id="5" name="Content Placeholder 4" descr="A back of a computer&#10;&#10;AI-generated content may be incorrect.">
            <a:extLst>
              <a:ext uri="{FF2B5EF4-FFF2-40B4-BE49-F238E27FC236}">
                <a16:creationId xmlns:a16="http://schemas.microsoft.com/office/drawing/2014/main" id="{F5C25A1C-7525-4A1F-BBBA-6F18F8EDDE8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10800000">
            <a:off x="4875960" y="2331682"/>
            <a:ext cx="6515940" cy="3740150"/>
          </a:xfrm>
        </p:spPr>
      </p:pic>
      <p:sp>
        <p:nvSpPr>
          <p:cNvPr id="6" name="TextBox 5">
            <a:extLst>
              <a:ext uri="{FF2B5EF4-FFF2-40B4-BE49-F238E27FC236}">
                <a16:creationId xmlns:a16="http://schemas.microsoft.com/office/drawing/2014/main" id="{F28D05D8-E1E0-EB73-15DF-9E43D77FAD66}"/>
              </a:ext>
            </a:extLst>
          </p:cNvPr>
          <p:cNvSpPr txBox="1"/>
          <p:nvPr/>
        </p:nvSpPr>
        <p:spPr>
          <a:xfrm>
            <a:off x="928048" y="2620370"/>
            <a:ext cx="3439236" cy="2554545"/>
          </a:xfrm>
          <a:prstGeom prst="rect">
            <a:avLst/>
          </a:prstGeom>
          <a:noFill/>
        </p:spPr>
        <p:txBody>
          <a:bodyPr wrap="square" rtlCol="0">
            <a:spAutoFit/>
          </a:bodyPr>
          <a:lstStyle/>
          <a:p>
            <a:pPr marL="285750" indent="-285750">
              <a:buFont typeface="Arial" panose="020B0604020202020204" pitchFamily="34" charset="0"/>
              <a:buChar char="•"/>
            </a:pPr>
            <a:r>
              <a:rPr lang="en-GB" sz="2000" dirty="0"/>
              <a:t>Original PSU not powerful enough</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Original was “Wired”.</a:t>
            </a:r>
            <a:br>
              <a:rPr lang="en-GB" sz="2000" dirty="0"/>
            </a:br>
            <a:r>
              <a:rPr lang="en-GB" sz="2000" dirty="0"/>
              <a:t>Replacement is “Modular” meaning you plug in the cables at both ends that you need.</a:t>
            </a:r>
          </a:p>
        </p:txBody>
      </p:sp>
      <p:pic>
        <p:nvPicPr>
          <p:cNvPr id="9" name="Picture 8" descr="A computer power supply with many cables&#10;&#10;AI-generated content may be incorrect.">
            <a:extLst>
              <a:ext uri="{FF2B5EF4-FFF2-40B4-BE49-F238E27FC236}">
                <a16:creationId xmlns:a16="http://schemas.microsoft.com/office/drawing/2014/main" id="{9D629488-A964-AE52-4164-8F3BAF7CCD89}"/>
              </a:ext>
            </a:extLst>
          </p:cNvPr>
          <p:cNvPicPr>
            <a:picLocks noChangeAspect="1"/>
          </p:cNvPicPr>
          <p:nvPr/>
        </p:nvPicPr>
        <p:blipFill>
          <a:blip r:embed="rId4">
            <a:extLst>
              <a:ext uri="{28A0092B-C50C-407E-A947-70E740481C1C}">
                <a14:useLocalDpi xmlns:a14="http://schemas.microsoft.com/office/drawing/2010/main" val="0"/>
              </a:ext>
            </a:extLst>
          </a:blip>
          <a:srcRect b="12679"/>
          <a:stretch>
            <a:fillRect/>
          </a:stretch>
        </p:blipFill>
        <p:spPr>
          <a:xfrm>
            <a:off x="4939934" y="1983456"/>
            <a:ext cx="6387992" cy="4088377"/>
          </a:xfrm>
          <a:prstGeom prst="rect">
            <a:avLst/>
          </a:prstGeom>
        </p:spPr>
      </p:pic>
    </p:spTree>
    <p:extLst>
      <p:ext uri="{BB962C8B-B14F-4D97-AF65-F5344CB8AC3E}">
        <p14:creationId xmlns:p14="http://schemas.microsoft.com/office/powerpoint/2010/main" val="11386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0965E-0EA0-984D-C0A6-525C7E706AC9}"/>
              </a:ext>
            </a:extLst>
          </p:cNvPr>
          <p:cNvSpPr>
            <a:spLocks noGrp="1"/>
          </p:cNvSpPr>
          <p:nvPr>
            <p:ph type="title"/>
          </p:nvPr>
        </p:nvSpPr>
        <p:spPr/>
        <p:txBody>
          <a:bodyPr/>
          <a:lstStyle/>
          <a:p>
            <a:r>
              <a:rPr lang="en-GB" dirty="0"/>
              <a:t>Windows 11 Licence</a:t>
            </a:r>
          </a:p>
        </p:txBody>
      </p:sp>
      <p:sp>
        <p:nvSpPr>
          <p:cNvPr id="3" name="Content Placeholder 2">
            <a:extLst>
              <a:ext uri="{FF2B5EF4-FFF2-40B4-BE49-F238E27FC236}">
                <a16:creationId xmlns:a16="http://schemas.microsoft.com/office/drawing/2014/main" id="{65E458C7-EC4D-FB40-97CF-A053AE3CA7CC}"/>
              </a:ext>
            </a:extLst>
          </p:cNvPr>
          <p:cNvSpPr>
            <a:spLocks noGrp="1"/>
          </p:cNvSpPr>
          <p:nvPr>
            <p:ph sz="half" idx="1"/>
          </p:nvPr>
        </p:nvSpPr>
        <p:spPr/>
        <p:txBody>
          <a:bodyPr/>
          <a:lstStyle/>
          <a:p>
            <a:r>
              <a:rPr lang="en-GB" dirty="0"/>
              <a:t>I rather lately realised that I would need a licence as </a:t>
            </a:r>
            <a:r>
              <a:rPr lang="en-GB" i="1" dirty="0"/>
              <a:t>everything</a:t>
            </a:r>
            <a:r>
              <a:rPr lang="en-GB" dirty="0"/>
              <a:t> had been replaced.</a:t>
            </a:r>
          </a:p>
          <a:p>
            <a:r>
              <a:rPr lang="en-GB" dirty="0"/>
              <a:t>I purchased a ‘grey area’ licence for £18.00</a:t>
            </a:r>
          </a:p>
        </p:txBody>
      </p:sp>
      <p:pic>
        <p:nvPicPr>
          <p:cNvPr id="6" name="Content Placeholder 5" descr="A close-up of a blue rose&#10;&#10;AI-generated content may be incorrect.">
            <a:extLst>
              <a:ext uri="{FF2B5EF4-FFF2-40B4-BE49-F238E27FC236}">
                <a16:creationId xmlns:a16="http://schemas.microsoft.com/office/drawing/2014/main" id="{30DAF38C-90F0-423F-4DC4-89D1F4ECA64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81725" y="2356406"/>
            <a:ext cx="5211763" cy="3472337"/>
          </a:xfrm>
          <a:ln w="25400">
            <a:solidFill>
              <a:schemeClr val="accent1"/>
            </a:solidFill>
          </a:ln>
        </p:spPr>
      </p:pic>
    </p:spTree>
    <p:extLst>
      <p:ext uri="{BB962C8B-B14F-4D97-AF65-F5344CB8AC3E}">
        <p14:creationId xmlns:p14="http://schemas.microsoft.com/office/powerpoint/2010/main" val="1431302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2AE6A-E934-8DE9-A00A-BD5C2A327CDB}"/>
              </a:ext>
            </a:extLst>
          </p:cNvPr>
          <p:cNvSpPr>
            <a:spLocks noGrp="1"/>
          </p:cNvSpPr>
          <p:nvPr>
            <p:ph type="title"/>
          </p:nvPr>
        </p:nvSpPr>
        <p:spPr/>
        <p:txBody>
          <a:bodyPr/>
          <a:lstStyle/>
          <a:p>
            <a:r>
              <a:rPr lang="en-GB" dirty="0"/>
              <a:t>Shopping list</a:t>
            </a:r>
          </a:p>
        </p:txBody>
      </p:sp>
      <p:graphicFrame>
        <p:nvGraphicFramePr>
          <p:cNvPr id="5" name="Content Placeholder 4">
            <a:extLst>
              <a:ext uri="{FF2B5EF4-FFF2-40B4-BE49-F238E27FC236}">
                <a16:creationId xmlns:a16="http://schemas.microsoft.com/office/drawing/2014/main" id="{1F1143E8-C5B6-DA59-D8AD-EF17F4EF97EA}"/>
              </a:ext>
            </a:extLst>
          </p:cNvPr>
          <p:cNvGraphicFramePr>
            <a:graphicFrameLocks noGrp="1"/>
          </p:cNvGraphicFramePr>
          <p:nvPr>
            <p:ph sz="half" idx="1"/>
            <p:extLst>
              <p:ext uri="{D42A27DB-BD31-4B8C-83A1-F6EECF244321}">
                <p14:modId xmlns:p14="http://schemas.microsoft.com/office/powerpoint/2010/main" val="3335989228"/>
              </p:ext>
            </p:extLst>
          </p:nvPr>
        </p:nvGraphicFramePr>
        <p:xfrm>
          <a:off x="704850" y="2222500"/>
          <a:ext cx="5211762" cy="3337560"/>
        </p:xfrm>
        <a:graphic>
          <a:graphicData uri="http://schemas.openxmlformats.org/drawingml/2006/table">
            <a:tbl>
              <a:tblPr firstRow="1" bandRow="1">
                <a:tableStyleId>{5C22544A-7EE6-4342-B048-85BDC9FD1C3A}</a:tableStyleId>
              </a:tblPr>
              <a:tblGrid>
                <a:gridCol w="2605881">
                  <a:extLst>
                    <a:ext uri="{9D8B030D-6E8A-4147-A177-3AD203B41FA5}">
                      <a16:colId xmlns:a16="http://schemas.microsoft.com/office/drawing/2014/main" val="473716815"/>
                    </a:ext>
                  </a:extLst>
                </a:gridCol>
                <a:gridCol w="2605881">
                  <a:extLst>
                    <a:ext uri="{9D8B030D-6E8A-4147-A177-3AD203B41FA5}">
                      <a16:colId xmlns:a16="http://schemas.microsoft.com/office/drawing/2014/main" val="2897783662"/>
                    </a:ext>
                  </a:extLst>
                </a:gridCol>
              </a:tblGrid>
              <a:tr h="370840">
                <a:tc>
                  <a:txBody>
                    <a:bodyPr/>
                    <a:lstStyle/>
                    <a:p>
                      <a:r>
                        <a:rPr lang="en-GB" dirty="0"/>
                        <a:t>  Item</a:t>
                      </a:r>
                    </a:p>
                  </a:txBody>
                  <a:tcPr/>
                </a:tc>
                <a:tc>
                  <a:txBody>
                    <a:bodyPr/>
                    <a:lstStyle/>
                    <a:p>
                      <a:r>
                        <a:rPr lang="en-GB" dirty="0"/>
                        <a:t>  Cost</a:t>
                      </a:r>
                    </a:p>
                  </a:txBody>
                  <a:tcPr/>
                </a:tc>
                <a:extLst>
                  <a:ext uri="{0D108BD9-81ED-4DB2-BD59-A6C34878D82A}">
                    <a16:rowId xmlns:a16="http://schemas.microsoft.com/office/drawing/2014/main" val="3748477547"/>
                  </a:ext>
                </a:extLst>
              </a:tr>
              <a:tr h="370840">
                <a:tc>
                  <a:txBody>
                    <a:bodyPr/>
                    <a:lstStyle/>
                    <a:p>
                      <a:r>
                        <a:rPr lang="en-GB" dirty="0"/>
                        <a:t>  Motherboard</a:t>
                      </a:r>
                    </a:p>
                  </a:txBody>
                  <a:tcPr/>
                </a:tc>
                <a:tc>
                  <a:txBody>
                    <a:bodyPr/>
                    <a:lstStyle/>
                    <a:p>
                      <a:r>
                        <a:rPr lang="en-GB" dirty="0"/>
                        <a:t> £150</a:t>
                      </a:r>
                    </a:p>
                  </a:txBody>
                  <a:tcPr/>
                </a:tc>
                <a:extLst>
                  <a:ext uri="{0D108BD9-81ED-4DB2-BD59-A6C34878D82A}">
                    <a16:rowId xmlns:a16="http://schemas.microsoft.com/office/drawing/2014/main" val="3933237449"/>
                  </a:ext>
                </a:extLst>
              </a:tr>
              <a:tr h="370840">
                <a:tc>
                  <a:txBody>
                    <a:bodyPr/>
                    <a:lstStyle/>
                    <a:p>
                      <a:r>
                        <a:rPr lang="en-GB" dirty="0"/>
                        <a:t>  CPU</a:t>
                      </a:r>
                    </a:p>
                  </a:txBody>
                  <a:tcPr/>
                </a:tc>
                <a:tc>
                  <a:txBody>
                    <a:bodyPr/>
                    <a:lstStyle/>
                    <a:p>
                      <a:r>
                        <a:rPr lang="en-GB" dirty="0"/>
                        <a:t> £159</a:t>
                      </a:r>
                    </a:p>
                  </a:txBody>
                  <a:tcPr/>
                </a:tc>
                <a:extLst>
                  <a:ext uri="{0D108BD9-81ED-4DB2-BD59-A6C34878D82A}">
                    <a16:rowId xmlns:a16="http://schemas.microsoft.com/office/drawing/2014/main" val="3040257919"/>
                  </a:ext>
                </a:extLst>
              </a:tr>
              <a:tr h="370840">
                <a:tc>
                  <a:txBody>
                    <a:bodyPr/>
                    <a:lstStyle/>
                    <a:p>
                      <a:r>
                        <a:rPr lang="en-GB" dirty="0"/>
                        <a:t>  RAM</a:t>
                      </a:r>
                    </a:p>
                  </a:txBody>
                  <a:tcPr/>
                </a:tc>
                <a:tc>
                  <a:txBody>
                    <a:bodyPr/>
                    <a:lstStyle/>
                    <a:p>
                      <a:r>
                        <a:rPr lang="en-GB" dirty="0"/>
                        <a:t>   £80</a:t>
                      </a:r>
                    </a:p>
                  </a:txBody>
                  <a:tcPr/>
                </a:tc>
                <a:extLst>
                  <a:ext uri="{0D108BD9-81ED-4DB2-BD59-A6C34878D82A}">
                    <a16:rowId xmlns:a16="http://schemas.microsoft.com/office/drawing/2014/main" val="4269635413"/>
                  </a:ext>
                </a:extLst>
              </a:tr>
              <a:tr h="370840">
                <a:tc>
                  <a:txBody>
                    <a:bodyPr/>
                    <a:lstStyle/>
                    <a:p>
                      <a:r>
                        <a:rPr lang="en-GB" dirty="0"/>
                        <a:t>  Storage</a:t>
                      </a:r>
                    </a:p>
                  </a:txBody>
                  <a:tcPr/>
                </a:tc>
                <a:tc>
                  <a:txBody>
                    <a:bodyPr/>
                    <a:lstStyle/>
                    <a:p>
                      <a:r>
                        <a:rPr lang="en-GB" dirty="0"/>
                        <a:t>   £74</a:t>
                      </a:r>
                    </a:p>
                  </a:txBody>
                  <a:tcPr/>
                </a:tc>
                <a:extLst>
                  <a:ext uri="{0D108BD9-81ED-4DB2-BD59-A6C34878D82A}">
                    <a16:rowId xmlns:a16="http://schemas.microsoft.com/office/drawing/2014/main" val="2271677269"/>
                  </a:ext>
                </a:extLst>
              </a:tr>
              <a:tr h="370840">
                <a:tc>
                  <a:txBody>
                    <a:bodyPr/>
                    <a:lstStyle/>
                    <a:p>
                      <a:r>
                        <a:rPr lang="en-GB" dirty="0"/>
                        <a:t>  Power Supply</a:t>
                      </a:r>
                    </a:p>
                  </a:txBody>
                  <a:tcPr/>
                </a:tc>
                <a:tc>
                  <a:txBody>
                    <a:bodyPr/>
                    <a:lstStyle/>
                    <a:p>
                      <a:r>
                        <a:rPr lang="en-GB" dirty="0"/>
                        <a:t> £113</a:t>
                      </a:r>
                    </a:p>
                  </a:txBody>
                  <a:tcPr/>
                </a:tc>
                <a:extLst>
                  <a:ext uri="{0D108BD9-81ED-4DB2-BD59-A6C34878D82A}">
                    <a16:rowId xmlns:a16="http://schemas.microsoft.com/office/drawing/2014/main" val="983352951"/>
                  </a:ext>
                </a:extLst>
              </a:tr>
              <a:tr h="370840">
                <a:tc>
                  <a:txBody>
                    <a:bodyPr/>
                    <a:lstStyle/>
                    <a:p>
                      <a:r>
                        <a:rPr lang="en-GB" dirty="0"/>
                        <a:t>  Windows 11 Licence</a:t>
                      </a:r>
                    </a:p>
                  </a:txBody>
                  <a:tcPr/>
                </a:tc>
                <a:tc>
                  <a:txBody>
                    <a:bodyPr/>
                    <a:lstStyle/>
                    <a:p>
                      <a:r>
                        <a:rPr lang="en-GB" dirty="0"/>
                        <a:t>   £18</a:t>
                      </a:r>
                    </a:p>
                  </a:txBody>
                  <a:tcPr/>
                </a:tc>
                <a:extLst>
                  <a:ext uri="{0D108BD9-81ED-4DB2-BD59-A6C34878D82A}">
                    <a16:rowId xmlns:a16="http://schemas.microsoft.com/office/drawing/2014/main" val="3770277152"/>
                  </a:ext>
                </a:extLst>
              </a:tr>
              <a:tr h="370840">
                <a:tc>
                  <a:txBody>
                    <a:bodyPr/>
                    <a:lstStyle/>
                    <a:p>
                      <a:r>
                        <a:rPr lang="en-GB" dirty="0"/>
                        <a:t>  Thermal Paste</a:t>
                      </a:r>
                    </a:p>
                  </a:txBody>
                  <a:tcPr/>
                </a:tc>
                <a:tc>
                  <a:txBody>
                    <a:bodyPr/>
                    <a:lstStyle/>
                    <a:p>
                      <a:r>
                        <a:rPr lang="en-GB" dirty="0"/>
                        <a:t>     £5.50</a:t>
                      </a:r>
                    </a:p>
                  </a:txBody>
                  <a:tcPr/>
                </a:tc>
                <a:extLst>
                  <a:ext uri="{0D108BD9-81ED-4DB2-BD59-A6C34878D82A}">
                    <a16:rowId xmlns:a16="http://schemas.microsoft.com/office/drawing/2014/main" val="461775886"/>
                  </a:ext>
                </a:extLst>
              </a:tr>
              <a:tr h="370840">
                <a:tc>
                  <a:txBody>
                    <a:bodyPr/>
                    <a:lstStyle/>
                    <a:p>
                      <a:r>
                        <a:rPr lang="en-GB" b="1" dirty="0"/>
                        <a:t>  Total</a:t>
                      </a:r>
                    </a:p>
                  </a:txBody>
                  <a:tcPr/>
                </a:tc>
                <a:tc>
                  <a:txBody>
                    <a:bodyPr/>
                    <a:lstStyle/>
                    <a:p>
                      <a:r>
                        <a:rPr lang="en-GB" b="1" dirty="0"/>
                        <a:t> £599.50</a:t>
                      </a:r>
                    </a:p>
                  </a:txBody>
                  <a:tcPr/>
                </a:tc>
                <a:extLst>
                  <a:ext uri="{0D108BD9-81ED-4DB2-BD59-A6C34878D82A}">
                    <a16:rowId xmlns:a16="http://schemas.microsoft.com/office/drawing/2014/main" val="1014474007"/>
                  </a:ext>
                </a:extLst>
              </a:tr>
            </a:tbl>
          </a:graphicData>
        </a:graphic>
      </p:graphicFrame>
      <p:pic>
        <p:nvPicPr>
          <p:cNvPr id="7" name="Content Placeholder 6" descr="A blue logo with a smile&#10;&#10;AI-generated content may be incorrect.">
            <a:extLst>
              <a:ext uri="{FF2B5EF4-FFF2-40B4-BE49-F238E27FC236}">
                <a16:creationId xmlns:a16="http://schemas.microsoft.com/office/drawing/2014/main" id="{1A7C2E2F-2FDC-CDB9-1C2D-95F1E1D6BFA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80137" y="2302709"/>
            <a:ext cx="5211763" cy="3257351"/>
          </a:xfrm>
        </p:spPr>
      </p:pic>
    </p:spTree>
    <p:extLst>
      <p:ext uri="{BB962C8B-B14F-4D97-AF65-F5344CB8AC3E}">
        <p14:creationId xmlns:p14="http://schemas.microsoft.com/office/powerpoint/2010/main" val="27324283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DEAC5-4561-0B30-56BB-E9E089AB72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3E6830-9F1A-2224-F23F-A0722B23970D}"/>
              </a:ext>
            </a:extLst>
          </p:cNvPr>
          <p:cNvSpPr>
            <a:spLocks noGrp="1"/>
          </p:cNvSpPr>
          <p:nvPr>
            <p:ph type="ctrTitle"/>
          </p:nvPr>
        </p:nvSpPr>
        <p:spPr>
          <a:xfrm>
            <a:off x="695324" y="1145308"/>
            <a:ext cx="7600263" cy="4860947"/>
          </a:xfrm>
        </p:spPr>
        <p:txBody>
          <a:bodyPr anchor="b">
            <a:normAutofit/>
          </a:bodyPr>
          <a:lstStyle/>
          <a:p>
            <a:r>
              <a:rPr lang="en-GB" sz="7600" dirty="0"/>
              <a:t>The Build</a:t>
            </a:r>
          </a:p>
        </p:txBody>
      </p:sp>
    </p:spTree>
    <p:extLst>
      <p:ext uri="{BB962C8B-B14F-4D97-AF65-F5344CB8AC3E}">
        <p14:creationId xmlns:p14="http://schemas.microsoft.com/office/powerpoint/2010/main" val="36370733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8D2F4-51DE-B850-EF81-C6116C5EFF6A}"/>
              </a:ext>
            </a:extLst>
          </p:cNvPr>
          <p:cNvSpPr>
            <a:spLocks noGrp="1"/>
          </p:cNvSpPr>
          <p:nvPr>
            <p:ph type="title"/>
          </p:nvPr>
        </p:nvSpPr>
        <p:spPr/>
        <p:txBody>
          <a:bodyPr/>
          <a:lstStyle/>
          <a:p>
            <a:r>
              <a:rPr lang="en-GB" dirty="0"/>
              <a:t>Dell Case                                        MSI Case</a:t>
            </a:r>
          </a:p>
        </p:txBody>
      </p:sp>
      <p:pic>
        <p:nvPicPr>
          <p:cNvPr id="6" name="Content Placeholder 5" descr="A close-up of a computer&#10;&#10;AI-generated content may be incorrect.">
            <a:extLst>
              <a:ext uri="{FF2B5EF4-FFF2-40B4-BE49-F238E27FC236}">
                <a16:creationId xmlns:a16="http://schemas.microsoft.com/office/drawing/2014/main" id="{AE3F654A-4744-1B81-A456-DCE64F18A3E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0635" y="1976841"/>
            <a:ext cx="4967386" cy="3740150"/>
          </a:xfrm>
        </p:spPr>
      </p:pic>
      <p:pic>
        <p:nvPicPr>
          <p:cNvPr id="12" name="Picture 11" descr="A back of a computer device with Texas Tech University in the background&#10;&#10;AI-generated content may be incorrect.">
            <a:extLst>
              <a:ext uri="{FF2B5EF4-FFF2-40B4-BE49-F238E27FC236}">
                <a16:creationId xmlns:a16="http://schemas.microsoft.com/office/drawing/2014/main" id="{C6425B2B-73A8-DD21-8787-A0557A5B56DE}"/>
              </a:ext>
            </a:extLst>
          </p:cNvPr>
          <p:cNvPicPr>
            <a:picLocks noChangeAspect="1"/>
          </p:cNvPicPr>
          <p:nvPr/>
        </p:nvPicPr>
        <p:blipFill>
          <a:blip r:embed="rId4">
            <a:extLst>
              <a:ext uri="{28A0092B-C50C-407E-A947-70E740481C1C}">
                <a14:useLocalDpi xmlns:a14="http://schemas.microsoft.com/office/drawing/2010/main" val="0"/>
              </a:ext>
            </a:extLst>
          </a:blip>
          <a:srcRect l="15774"/>
          <a:stretch>
            <a:fillRect/>
          </a:stretch>
        </p:blipFill>
        <p:spPr>
          <a:xfrm rot="16200000">
            <a:off x="6977204" y="1302293"/>
            <a:ext cx="3740149" cy="5089243"/>
          </a:xfrm>
          <a:prstGeom prst="rect">
            <a:avLst/>
          </a:prstGeom>
        </p:spPr>
      </p:pic>
      <p:sp>
        <p:nvSpPr>
          <p:cNvPr id="3" name="Oval 2">
            <a:extLst>
              <a:ext uri="{FF2B5EF4-FFF2-40B4-BE49-F238E27FC236}">
                <a16:creationId xmlns:a16="http://schemas.microsoft.com/office/drawing/2014/main" id="{81D26978-46D7-FC1C-CCA0-FA155EC616A7}"/>
              </a:ext>
            </a:extLst>
          </p:cNvPr>
          <p:cNvSpPr/>
          <p:nvPr/>
        </p:nvSpPr>
        <p:spPr>
          <a:xfrm>
            <a:off x="1651379" y="3725839"/>
            <a:ext cx="2879678" cy="1542197"/>
          </a:xfrm>
          <a:prstGeom prst="ellipse">
            <a:avLst/>
          </a:prstGeom>
          <a:noFill/>
          <a:ln w="76200" cap="flat" cmpd="sng" algn="ctr">
            <a:solidFill>
              <a:srgbClr val="FF000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5524849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59C570-6CBB-A24F-CCE9-E6A4B005571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16200000">
            <a:off x="5506640" y="404499"/>
            <a:ext cx="5838197" cy="6858000"/>
          </a:xfrm>
          <a:prstGeom prst="rect">
            <a:avLst/>
          </a:prstGeom>
        </p:spPr>
      </p:pic>
      <p:sp>
        <p:nvSpPr>
          <p:cNvPr id="4" name="Title 1">
            <a:extLst>
              <a:ext uri="{FF2B5EF4-FFF2-40B4-BE49-F238E27FC236}">
                <a16:creationId xmlns:a16="http://schemas.microsoft.com/office/drawing/2014/main" id="{D32F5971-3A09-8291-3106-B21BED214C1C}"/>
              </a:ext>
            </a:extLst>
          </p:cNvPr>
          <p:cNvSpPr txBox="1">
            <a:spLocks/>
          </p:cNvSpPr>
          <p:nvPr/>
        </p:nvSpPr>
        <p:spPr>
          <a:xfrm>
            <a:off x="700635" y="914400"/>
            <a:ext cx="10691265" cy="1307592"/>
          </a:xfrm>
          <a:prstGeom prst="rect">
            <a:avLst/>
          </a:prstGeom>
        </p:spPr>
        <p:txBody>
          <a:bodyPr/>
          <a:lst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a:lstStyle>
          <a:p>
            <a:r>
              <a:rPr lang="en-GB" dirty="0"/>
              <a:t>MSI </a:t>
            </a:r>
            <a:br>
              <a:rPr lang="en-GB" dirty="0"/>
            </a:br>
            <a:r>
              <a:rPr lang="en-GB" dirty="0"/>
              <a:t>Motherboard</a:t>
            </a:r>
          </a:p>
        </p:txBody>
      </p:sp>
      <p:sp>
        <p:nvSpPr>
          <p:cNvPr id="6" name="Oval 5">
            <a:extLst>
              <a:ext uri="{FF2B5EF4-FFF2-40B4-BE49-F238E27FC236}">
                <a16:creationId xmlns:a16="http://schemas.microsoft.com/office/drawing/2014/main" id="{5E87C18A-51EF-D6F7-9236-166C9E5F6A18}"/>
              </a:ext>
            </a:extLst>
          </p:cNvPr>
          <p:cNvSpPr/>
          <p:nvPr/>
        </p:nvSpPr>
        <p:spPr>
          <a:xfrm rot="11192352">
            <a:off x="5361670" y="4573075"/>
            <a:ext cx="3325219" cy="2121544"/>
          </a:xfrm>
          <a:prstGeom prst="ellipse">
            <a:avLst/>
          </a:prstGeom>
          <a:noFill/>
          <a:ln w="76200" cap="flat" cmpd="sng" algn="ctr">
            <a:solidFill>
              <a:srgbClr val="FF000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31814A30-6211-EA63-FEFD-035EBBB97F3D}"/>
              </a:ext>
            </a:extLst>
          </p:cNvPr>
          <p:cNvSpPr txBox="1"/>
          <p:nvPr/>
        </p:nvSpPr>
        <p:spPr>
          <a:xfrm>
            <a:off x="700635" y="5233737"/>
            <a:ext cx="4462818" cy="400110"/>
          </a:xfrm>
          <a:prstGeom prst="rect">
            <a:avLst/>
          </a:prstGeom>
          <a:noFill/>
        </p:spPr>
        <p:txBody>
          <a:bodyPr wrap="square" rtlCol="0">
            <a:spAutoFit/>
          </a:bodyPr>
          <a:lstStyle/>
          <a:p>
            <a:pPr marL="285750" indent="-285750">
              <a:buFont typeface="Arial" panose="020B0604020202020204" pitchFamily="34" charset="0"/>
              <a:buChar char="•"/>
            </a:pPr>
            <a:r>
              <a:rPr lang="en-GB" sz="2000" dirty="0"/>
              <a:t>IO Panel, hard up to left hand side</a:t>
            </a:r>
          </a:p>
        </p:txBody>
      </p:sp>
    </p:spTree>
    <p:extLst>
      <p:ext uri="{BB962C8B-B14F-4D97-AF65-F5344CB8AC3E}">
        <p14:creationId xmlns:p14="http://schemas.microsoft.com/office/powerpoint/2010/main" val="1537952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B4258-1730-87CB-1E5F-6E3E579E1799}"/>
              </a:ext>
            </a:extLst>
          </p:cNvPr>
          <p:cNvSpPr>
            <a:spLocks noGrp="1"/>
          </p:cNvSpPr>
          <p:nvPr>
            <p:ph type="title"/>
          </p:nvPr>
        </p:nvSpPr>
        <p:spPr/>
        <p:txBody>
          <a:bodyPr/>
          <a:lstStyle/>
          <a:p>
            <a:r>
              <a:rPr lang="en-GB" dirty="0"/>
              <a:t>The Chassis (Case)</a:t>
            </a:r>
          </a:p>
        </p:txBody>
      </p:sp>
      <p:pic>
        <p:nvPicPr>
          <p:cNvPr id="6" name="Content Placeholder 5" descr="A black rectangular speaker with two speakers&#10;&#10;AI-generated content may be incorrect.">
            <a:extLst>
              <a:ext uri="{FF2B5EF4-FFF2-40B4-BE49-F238E27FC236}">
                <a16:creationId xmlns:a16="http://schemas.microsoft.com/office/drawing/2014/main" id="{FFE056AB-13EE-822D-0349-869BC6782B6A}"/>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381700" y="1103039"/>
            <a:ext cx="3992757" cy="4840307"/>
          </a:xfrm>
        </p:spPr>
      </p:pic>
      <p:sp>
        <p:nvSpPr>
          <p:cNvPr id="4" name="Content Placeholder 3">
            <a:extLst>
              <a:ext uri="{FF2B5EF4-FFF2-40B4-BE49-F238E27FC236}">
                <a16:creationId xmlns:a16="http://schemas.microsoft.com/office/drawing/2014/main" id="{D65AE286-345F-84F7-E280-0696DA357FAD}"/>
              </a:ext>
            </a:extLst>
          </p:cNvPr>
          <p:cNvSpPr>
            <a:spLocks noGrp="1"/>
          </p:cNvSpPr>
          <p:nvPr>
            <p:ph sz="half" idx="2"/>
          </p:nvPr>
        </p:nvSpPr>
        <p:spPr>
          <a:xfrm>
            <a:off x="883920" y="2203450"/>
            <a:ext cx="5212080" cy="3739896"/>
          </a:xfrm>
        </p:spPr>
        <p:txBody>
          <a:bodyPr/>
          <a:lstStyle/>
          <a:p>
            <a:r>
              <a:rPr lang="en-GB" dirty="0"/>
              <a:t>As it’s an MSI Motherboard, I bought an MSI case.</a:t>
            </a:r>
          </a:p>
          <a:p>
            <a:r>
              <a:rPr lang="en-GB" dirty="0"/>
              <a:t>This has fancy </a:t>
            </a:r>
            <a:r>
              <a:rPr lang="en-GB" i="1" dirty="0"/>
              <a:t>addressable </a:t>
            </a:r>
            <a:r>
              <a:rPr lang="en-GB" dirty="0"/>
              <a:t>lighting in it (meaning you can make it do things)</a:t>
            </a:r>
          </a:p>
          <a:p>
            <a:r>
              <a:rPr lang="en-GB" dirty="0"/>
              <a:t>It cost £55.00</a:t>
            </a:r>
          </a:p>
        </p:txBody>
      </p:sp>
    </p:spTree>
    <p:extLst>
      <p:ext uri="{BB962C8B-B14F-4D97-AF65-F5344CB8AC3E}">
        <p14:creationId xmlns:p14="http://schemas.microsoft.com/office/powerpoint/2010/main" val="37161738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black circuit board with many slots&#10;&#10;AI-generated content may be incorrect.">
            <a:extLst>
              <a:ext uri="{FF2B5EF4-FFF2-40B4-BE49-F238E27FC236}">
                <a16:creationId xmlns:a16="http://schemas.microsoft.com/office/drawing/2014/main" id="{13D58EBF-F834-6F90-9D45-181D85FF3C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754636" y="928668"/>
            <a:ext cx="1831313" cy="2014243"/>
          </a:xfrm>
          <a:prstGeom prst="rect">
            <a:avLst/>
          </a:prstGeom>
        </p:spPr>
      </p:pic>
      <p:pic>
        <p:nvPicPr>
          <p:cNvPr id="17" name="Picture 16" descr="A blue box with white text&#10;&#10;AI-generated content may be incorrect.">
            <a:extLst>
              <a:ext uri="{FF2B5EF4-FFF2-40B4-BE49-F238E27FC236}">
                <a16:creationId xmlns:a16="http://schemas.microsoft.com/office/drawing/2014/main" id="{27AAC677-93D1-FE71-C771-8B80CF330A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171" y="3637129"/>
            <a:ext cx="2062370" cy="2271333"/>
          </a:xfrm>
          <a:prstGeom prst="rect">
            <a:avLst/>
          </a:prstGeom>
        </p:spPr>
      </p:pic>
      <p:pic>
        <p:nvPicPr>
          <p:cNvPr id="19" name="Picture 18" descr="A black rectangular object with white text&#10;&#10;AI-generated content may be incorrect.">
            <a:extLst>
              <a:ext uri="{FF2B5EF4-FFF2-40B4-BE49-F238E27FC236}">
                <a16:creationId xmlns:a16="http://schemas.microsoft.com/office/drawing/2014/main" id="{D3288B01-9858-8CC6-8F7E-031206D541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6488" y="949537"/>
            <a:ext cx="2728383" cy="1603194"/>
          </a:xfrm>
          <a:prstGeom prst="rect">
            <a:avLst/>
          </a:prstGeom>
        </p:spPr>
      </p:pic>
      <p:pic>
        <p:nvPicPr>
          <p:cNvPr id="21" name="Picture 20" descr="A box with a fan and a hatchet&#10;&#10;AI-generated content may be incorrect.">
            <a:extLst>
              <a:ext uri="{FF2B5EF4-FFF2-40B4-BE49-F238E27FC236}">
                <a16:creationId xmlns:a16="http://schemas.microsoft.com/office/drawing/2014/main" id="{7140F401-DA97-5ED7-753A-20526D3CB9A5}"/>
              </a:ext>
            </a:extLst>
          </p:cNvPr>
          <p:cNvPicPr>
            <a:picLocks noChangeAspect="1"/>
          </p:cNvPicPr>
          <p:nvPr/>
        </p:nvPicPr>
        <p:blipFill>
          <a:blip r:embed="rId6">
            <a:extLst>
              <a:ext uri="{28A0092B-C50C-407E-A947-70E740481C1C}">
                <a14:useLocalDpi xmlns:a14="http://schemas.microsoft.com/office/drawing/2010/main" val="0"/>
              </a:ext>
            </a:extLst>
          </a:blip>
          <a:srcRect l="7493" t="19189" b="12811"/>
          <a:stretch>
            <a:fillRect/>
          </a:stretch>
        </p:blipFill>
        <p:spPr>
          <a:xfrm>
            <a:off x="9844107" y="2906852"/>
            <a:ext cx="1684722" cy="1661554"/>
          </a:xfrm>
          <a:prstGeom prst="rect">
            <a:avLst/>
          </a:prstGeom>
        </p:spPr>
      </p:pic>
      <p:pic>
        <p:nvPicPr>
          <p:cNvPr id="23" name="Picture 22" descr="A black computer power supply&#10;&#10;AI-generated content may be incorrect.">
            <a:extLst>
              <a:ext uri="{FF2B5EF4-FFF2-40B4-BE49-F238E27FC236}">
                <a16:creationId xmlns:a16="http://schemas.microsoft.com/office/drawing/2014/main" id="{5FA6FC91-797C-7A2F-85B3-BC46C1A86B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97673" y="919814"/>
            <a:ext cx="2159283" cy="1715910"/>
          </a:xfrm>
          <a:prstGeom prst="rect">
            <a:avLst/>
          </a:prstGeom>
        </p:spPr>
      </p:pic>
      <p:pic>
        <p:nvPicPr>
          <p:cNvPr id="25" name="Picture 24" descr="A black box with white text&#10;&#10;AI-generated content may be incorrect.">
            <a:extLst>
              <a:ext uri="{FF2B5EF4-FFF2-40B4-BE49-F238E27FC236}">
                <a16:creationId xmlns:a16="http://schemas.microsoft.com/office/drawing/2014/main" id="{C1E42CA8-DCF8-6D1F-1635-5CB453C309C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74064" y="1020133"/>
            <a:ext cx="2911522" cy="1174314"/>
          </a:xfrm>
          <a:prstGeom prst="rect">
            <a:avLst/>
          </a:prstGeom>
        </p:spPr>
      </p:pic>
      <p:pic>
        <p:nvPicPr>
          <p:cNvPr id="27" name="Picture 26" descr="A computer chip in a plastic container&#10;&#10;AI-generated content may be incorrect.">
            <a:extLst>
              <a:ext uri="{FF2B5EF4-FFF2-40B4-BE49-F238E27FC236}">
                <a16:creationId xmlns:a16="http://schemas.microsoft.com/office/drawing/2014/main" id="{0BAAEB18-04ED-33C4-10D9-BECEFD8B0211}"/>
              </a:ext>
            </a:extLst>
          </p:cNvPr>
          <p:cNvPicPr>
            <a:picLocks noChangeAspect="1"/>
          </p:cNvPicPr>
          <p:nvPr/>
        </p:nvPicPr>
        <p:blipFill>
          <a:blip r:embed="rId9">
            <a:extLst>
              <a:ext uri="{28A0092B-C50C-407E-A947-70E740481C1C}">
                <a14:useLocalDpi xmlns:a14="http://schemas.microsoft.com/office/drawing/2010/main" val="0"/>
              </a:ext>
            </a:extLst>
          </a:blip>
          <a:srcRect l="32069" t="22836" r="33168" b="26169"/>
          <a:stretch>
            <a:fillRect/>
          </a:stretch>
        </p:blipFill>
        <p:spPr>
          <a:xfrm rot="10800000">
            <a:off x="10075155" y="4772795"/>
            <a:ext cx="1453674" cy="1605620"/>
          </a:xfrm>
          <a:prstGeom prst="rect">
            <a:avLst/>
          </a:prstGeom>
        </p:spPr>
      </p:pic>
      <p:grpSp>
        <p:nvGrpSpPr>
          <p:cNvPr id="45" name="Group 44">
            <a:extLst>
              <a:ext uri="{FF2B5EF4-FFF2-40B4-BE49-F238E27FC236}">
                <a16:creationId xmlns:a16="http://schemas.microsoft.com/office/drawing/2014/main" id="{4A7B8E5A-85A9-62F9-CCAA-1ABE007E4AAC}"/>
              </a:ext>
            </a:extLst>
          </p:cNvPr>
          <p:cNvGrpSpPr/>
          <p:nvPr/>
        </p:nvGrpSpPr>
        <p:grpSpPr>
          <a:xfrm>
            <a:off x="3550870" y="2543602"/>
            <a:ext cx="5186151" cy="3241344"/>
            <a:chOff x="3550870" y="2543602"/>
            <a:chExt cx="5186151" cy="3241344"/>
          </a:xfrm>
        </p:grpSpPr>
        <p:grpSp>
          <p:nvGrpSpPr>
            <p:cNvPr id="12" name="Group 11">
              <a:extLst>
                <a:ext uri="{FF2B5EF4-FFF2-40B4-BE49-F238E27FC236}">
                  <a16:creationId xmlns:a16="http://schemas.microsoft.com/office/drawing/2014/main" id="{C07C00D4-2A64-F4FD-E029-53361BE3E04D}"/>
                </a:ext>
              </a:extLst>
            </p:cNvPr>
            <p:cNvGrpSpPr/>
            <p:nvPr/>
          </p:nvGrpSpPr>
          <p:grpSpPr>
            <a:xfrm>
              <a:off x="3550871" y="2543602"/>
              <a:ext cx="5186150" cy="3241344"/>
              <a:chOff x="3302758" y="2050576"/>
              <a:chExt cx="5186150" cy="3241344"/>
            </a:xfrm>
          </p:grpSpPr>
          <p:sp>
            <p:nvSpPr>
              <p:cNvPr id="11" name="Freeform: Shape 10">
                <a:extLst>
                  <a:ext uri="{FF2B5EF4-FFF2-40B4-BE49-F238E27FC236}">
                    <a16:creationId xmlns:a16="http://schemas.microsoft.com/office/drawing/2014/main" id="{AD23FB5C-C63C-7AA7-D7D0-E958569AD7DE}"/>
                  </a:ext>
                </a:extLst>
              </p:cNvPr>
              <p:cNvSpPr/>
              <p:nvPr/>
            </p:nvSpPr>
            <p:spPr>
              <a:xfrm>
                <a:off x="3316406" y="3630304"/>
                <a:ext cx="5158854" cy="1651380"/>
              </a:xfrm>
              <a:custGeom>
                <a:avLst/>
                <a:gdLst>
                  <a:gd name="connsiteX0" fmla="*/ 846161 w 5158854"/>
                  <a:gd name="connsiteY0" fmla="*/ 0 h 1651380"/>
                  <a:gd name="connsiteX1" fmla="*/ 0 w 5158854"/>
                  <a:gd name="connsiteY1" fmla="*/ 1651380 h 1651380"/>
                  <a:gd name="connsiteX2" fmla="*/ 4326340 w 5158854"/>
                  <a:gd name="connsiteY2" fmla="*/ 1637732 h 1651380"/>
                  <a:gd name="connsiteX3" fmla="*/ 5158854 w 5158854"/>
                  <a:gd name="connsiteY3" fmla="*/ 0 h 1651380"/>
                  <a:gd name="connsiteX4" fmla="*/ 846161 w 5158854"/>
                  <a:gd name="connsiteY4" fmla="*/ 0 h 165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8854" h="1651380">
                    <a:moveTo>
                      <a:pt x="846161" y="0"/>
                    </a:moveTo>
                    <a:lnTo>
                      <a:pt x="0" y="1651380"/>
                    </a:lnTo>
                    <a:lnTo>
                      <a:pt x="4326340" y="1637732"/>
                    </a:lnTo>
                    <a:lnTo>
                      <a:pt x="5158854" y="0"/>
                    </a:lnTo>
                    <a:lnTo>
                      <a:pt x="846161" y="0"/>
                    </a:lnTo>
                    <a:close/>
                  </a:path>
                </a:pathLst>
              </a:custGeom>
              <a:solidFill>
                <a:schemeClr val="accent6">
                  <a:lumMod val="20000"/>
                  <a:lumOff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CE9E0CE9-BB88-8260-0ADB-5B2A8934CAAD}"/>
                  </a:ext>
                </a:extLst>
              </p:cNvPr>
              <p:cNvSpPr/>
              <p:nvPr/>
            </p:nvSpPr>
            <p:spPr>
              <a:xfrm>
                <a:off x="4148919" y="2050576"/>
                <a:ext cx="4326340" cy="1170296"/>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sp>
            <p:nvSpPr>
              <p:cNvPr id="6" name="Rectangle 5">
                <a:extLst>
                  <a:ext uri="{FF2B5EF4-FFF2-40B4-BE49-F238E27FC236}">
                    <a16:creationId xmlns:a16="http://schemas.microsoft.com/office/drawing/2014/main" id="{F4C834D6-9689-E8A3-3DB6-C92771FA3744}"/>
                  </a:ext>
                </a:extLst>
              </p:cNvPr>
              <p:cNvSpPr/>
              <p:nvPr/>
            </p:nvSpPr>
            <p:spPr>
              <a:xfrm>
                <a:off x="4148919" y="2466833"/>
                <a:ext cx="4326340" cy="1170296"/>
              </a:xfrm>
              <a:prstGeom prst="rect">
                <a:avLst/>
              </a:prstGeom>
              <a:solidFill>
                <a:schemeClr val="accent6">
                  <a:lumMod val="20000"/>
                  <a:lumOff val="80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sp>
            <p:nvSpPr>
              <p:cNvPr id="9" name="Freeform: Shape 8">
                <a:extLst>
                  <a:ext uri="{FF2B5EF4-FFF2-40B4-BE49-F238E27FC236}">
                    <a16:creationId xmlns:a16="http://schemas.microsoft.com/office/drawing/2014/main" id="{213EE8CA-0C20-6C68-BC2D-8447F29530B9}"/>
                  </a:ext>
                </a:extLst>
              </p:cNvPr>
              <p:cNvSpPr/>
              <p:nvPr/>
            </p:nvSpPr>
            <p:spPr>
              <a:xfrm>
                <a:off x="3302758" y="2456597"/>
                <a:ext cx="859809" cy="2825087"/>
              </a:xfrm>
              <a:custGeom>
                <a:avLst/>
                <a:gdLst>
                  <a:gd name="connsiteX0" fmla="*/ 859809 w 859809"/>
                  <a:gd name="connsiteY0" fmla="*/ 0 h 2825087"/>
                  <a:gd name="connsiteX1" fmla="*/ 0 w 859809"/>
                  <a:gd name="connsiteY1" fmla="*/ 1665027 h 2825087"/>
                  <a:gd name="connsiteX2" fmla="*/ 13648 w 859809"/>
                  <a:gd name="connsiteY2" fmla="*/ 2825087 h 2825087"/>
                  <a:gd name="connsiteX3" fmla="*/ 846161 w 859809"/>
                  <a:gd name="connsiteY3" fmla="*/ 1187355 h 2825087"/>
                  <a:gd name="connsiteX4" fmla="*/ 859809 w 859809"/>
                  <a:gd name="connsiteY4" fmla="*/ 0 h 282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809" h="2825087">
                    <a:moveTo>
                      <a:pt x="859809" y="0"/>
                    </a:moveTo>
                    <a:lnTo>
                      <a:pt x="0" y="1665027"/>
                    </a:lnTo>
                    <a:lnTo>
                      <a:pt x="13648" y="2825087"/>
                    </a:lnTo>
                    <a:lnTo>
                      <a:pt x="846161" y="1187355"/>
                    </a:lnTo>
                    <a:lnTo>
                      <a:pt x="859809" y="0"/>
                    </a:lnTo>
                    <a:close/>
                  </a:path>
                </a:pathLst>
              </a:custGeom>
              <a:solidFill>
                <a:schemeClr val="accent6">
                  <a:lumMod val="20000"/>
                  <a:lumOff val="80000"/>
                </a:schemeClr>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6">
                      <a:lumMod val="20000"/>
                      <a:lumOff val="80000"/>
                    </a:schemeClr>
                  </a:solidFill>
                </a:endParaRPr>
              </a:p>
            </p:txBody>
          </p:sp>
          <p:sp>
            <p:nvSpPr>
              <p:cNvPr id="10" name="Freeform: Shape 9">
                <a:extLst>
                  <a:ext uri="{FF2B5EF4-FFF2-40B4-BE49-F238E27FC236}">
                    <a16:creationId xmlns:a16="http://schemas.microsoft.com/office/drawing/2014/main" id="{DA841CB4-6112-088E-A8EC-6F57DBBC4C8B}"/>
                  </a:ext>
                </a:extLst>
              </p:cNvPr>
              <p:cNvSpPr/>
              <p:nvPr/>
            </p:nvSpPr>
            <p:spPr>
              <a:xfrm>
                <a:off x="7629099" y="2466833"/>
                <a:ext cx="859809" cy="2825087"/>
              </a:xfrm>
              <a:custGeom>
                <a:avLst/>
                <a:gdLst>
                  <a:gd name="connsiteX0" fmla="*/ 859809 w 859809"/>
                  <a:gd name="connsiteY0" fmla="*/ 0 h 2825087"/>
                  <a:gd name="connsiteX1" fmla="*/ 0 w 859809"/>
                  <a:gd name="connsiteY1" fmla="*/ 1665027 h 2825087"/>
                  <a:gd name="connsiteX2" fmla="*/ 13648 w 859809"/>
                  <a:gd name="connsiteY2" fmla="*/ 2825087 h 2825087"/>
                  <a:gd name="connsiteX3" fmla="*/ 846161 w 859809"/>
                  <a:gd name="connsiteY3" fmla="*/ 1187355 h 2825087"/>
                  <a:gd name="connsiteX4" fmla="*/ 859809 w 859809"/>
                  <a:gd name="connsiteY4" fmla="*/ 0 h 282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809" h="2825087">
                    <a:moveTo>
                      <a:pt x="859809" y="0"/>
                    </a:moveTo>
                    <a:lnTo>
                      <a:pt x="0" y="1665027"/>
                    </a:lnTo>
                    <a:lnTo>
                      <a:pt x="13648" y="2825087"/>
                    </a:lnTo>
                    <a:lnTo>
                      <a:pt x="846161" y="1187355"/>
                    </a:lnTo>
                    <a:lnTo>
                      <a:pt x="859809" y="0"/>
                    </a:lnTo>
                    <a:close/>
                  </a:path>
                </a:pathLst>
              </a:custGeom>
              <a:solidFill>
                <a:schemeClr val="accent6">
                  <a:lumMod val="20000"/>
                  <a:lumOff val="80000"/>
                </a:schemeClr>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6">
                      <a:lumMod val="20000"/>
                      <a:lumOff val="80000"/>
                    </a:schemeClr>
                  </a:solidFill>
                </a:endParaRPr>
              </a:p>
            </p:txBody>
          </p:sp>
          <p:sp>
            <p:nvSpPr>
              <p:cNvPr id="2" name="Rectangle 1">
                <a:extLst>
                  <a:ext uri="{FF2B5EF4-FFF2-40B4-BE49-F238E27FC236}">
                    <a16:creationId xmlns:a16="http://schemas.microsoft.com/office/drawing/2014/main" id="{439A06C7-5BF6-16C9-8C3D-0B1103112790}"/>
                  </a:ext>
                </a:extLst>
              </p:cNvPr>
              <p:cNvSpPr/>
              <p:nvPr/>
            </p:nvSpPr>
            <p:spPr>
              <a:xfrm>
                <a:off x="3302759" y="4112526"/>
                <a:ext cx="4326340" cy="1170296"/>
              </a:xfrm>
              <a:prstGeom prst="rect">
                <a:avLst/>
              </a:prstGeom>
              <a:solidFill>
                <a:schemeClr val="accent6">
                  <a:lumMod val="20000"/>
                  <a:lumOff val="80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grpSp>
        <p:sp>
          <p:nvSpPr>
            <p:cNvPr id="13" name="Rectangle 12">
              <a:extLst>
                <a:ext uri="{FF2B5EF4-FFF2-40B4-BE49-F238E27FC236}">
                  <a16:creationId xmlns:a16="http://schemas.microsoft.com/office/drawing/2014/main" id="{8EE76FA0-4F3E-7185-6CB9-DDBC6B1D0B13}"/>
                </a:ext>
              </a:extLst>
            </p:cNvPr>
            <p:cNvSpPr/>
            <p:nvPr/>
          </p:nvSpPr>
          <p:spPr>
            <a:xfrm>
              <a:off x="3550870" y="5335078"/>
              <a:ext cx="1446663" cy="436729"/>
            </a:xfrm>
            <a:prstGeom prst="rect">
              <a:avLst/>
            </a:prstGeom>
            <a:solidFill>
              <a:schemeClr val="bg1"/>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a:extLst>
                <a:ext uri="{FF2B5EF4-FFF2-40B4-BE49-F238E27FC236}">
                  <a16:creationId xmlns:a16="http://schemas.microsoft.com/office/drawing/2014/main" id="{85EB746C-EA21-6BDF-D115-227D71E2C9FC}"/>
                </a:ext>
              </a:extLst>
            </p:cNvPr>
            <p:cNvSpPr/>
            <p:nvPr/>
          </p:nvSpPr>
          <p:spPr>
            <a:xfrm>
              <a:off x="7454130" y="5303862"/>
              <a:ext cx="300251" cy="361608"/>
            </a:xfrm>
            <a:prstGeom prst="rect">
              <a:avLst/>
            </a:prstGeom>
            <a:solidFill>
              <a:schemeClr val="bg1"/>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2910418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A9722-4299-340B-9EF7-92893AA4A713}"/>
            </a:ext>
          </a:extLst>
        </p:cNvPr>
        <p:cNvGrpSpPr/>
        <p:nvPr/>
      </p:nvGrpSpPr>
      <p:grpSpPr>
        <a:xfrm>
          <a:off x="0" y="0"/>
          <a:ext cx="0" cy="0"/>
          <a:chOff x="0" y="0"/>
          <a:chExt cx="0" cy="0"/>
        </a:xfrm>
      </p:grpSpPr>
      <p:pic>
        <p:nvPicPr>
          <p:cNvPr id="17" name="Picture 16" descr="A blue box with white text&#10;&#10;AI-generated content may be incorrect.">
            <a:extLst>
              <a:ext uri="{FF2B5EF4-FFF2-40B4-BE49-F238E27FC236}">
                <a16:creationId xmlns:a16="http://schemas.microsoft.com/office/drawing/2014/main" id="{1F30A464-CF95-4469-B0A2-18DDF402CE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71" y="3637129"/>
            <a:ext cx="2062370" cy="2271333"/>
          </a:xfrm>
          <a:prstGeom prst="rect">
            <a:avLst/>
          </a:prstGeom>
        </p:spPr>
      </p:pic>
      <p:pic>
        <p:nvPicPr>
          <p:cNvPr id="19" name="Picture 18" descr="A black rectangular object with white text&#10;&#10;AI-generated content may be incorrect.">
            <a:extLst>
              <a:ext uri="{FF2B5EF4-FFF2-40B4-BE49-F238E27FC236}">
                <a16:creationId xmlns:a16="http://schemas.microsoft.com/office/drawing/2014/main" id="{038B9043-C490-0126-11AC-03BD052D14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6488" y="949537"/>
            <a:ext cx="2728383" cy="1603194"/>
          </a:xfrm>
          <a:prstGeom prst="rect">
            <a:avLst/>
          </a:prstGeom>
        </p:spPr>
      </p:pic>
      <p:pic>
        <p:nvPicPr>
          <p:cNvPr id="21" name="Picture 20" descr="A box with a fan and a hatchet&#10;&#10;AI-generated content may be incorrect.">
            <a:extLst>
              <a:ext uri="{FF2B5EF4-FFF2-40B4-BE49-F238E27FC236}">
                <a16:creationId xmlns:a16="http://schemas.microsoft.com/office/drawing/2014/main" id="{AF90B7B3-687D-7CB4-C3C4-E7F7176F76FC}"/>
              </a:ext>
            </a:extLst>
          </p:cNvPr>
          <p:cNvPicPr>
            <a:picLocks noChangeAspect="1"/>
          </p:cNvPicPr>
          <p:nvPr/>
        </p:nvPicPr>
        <p:blipFill>
          <a:blip r:embed="rId5">
            <a:extLst>
              <a:ext uri="{28A0092B-C50C-407E-A947-70E740481C1C}">
                <a14:useLocalDpi xmlns:a14="http://schemas.microsoft.com/office/drawing/2010/main" val="0"/>
              </a:ext>
            </a:extLst>
          </a:blip>
          <a:srcRect l="7493" t="19189" b="12811"/>
          <a:stretch>
            <a:fillRect/>
          </a:stretch>
        </p:blipFill>
        <p:spPr>
          <a:xfrm>
            <a:off x="9844107" y="2906852"/>
            <a:ext cx="1684722" cy="1661554"/>
          </a:xfrm>
          <a:prstGeom prst="rect">
            <a:avLst/>
          </a:prstGeom>
        </p:spPr>
      </p:pic>
      <p:pic>
        <p:nvPicPr>
          <p:cNvPr id="23" name="Picture 22" descr="A black computer power supply&#10;&#10;AI-generated content may be incorrect.">
            <a:extLst>
              <a:ext uri="{FF2B5EF4-FFF2-40B4-BE49-F238E27FC236}">
                <a16:creationId xmlns:a16="http://schemas.microsoft.com/office/drawing/2014/main" id="{588B8E93-FE2A-3433-907F-9B0AF6817A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97673" y="919814"/>
            <a:ext cx="2159283" cy="1715910"/>
          </a:xfrm>
          <a:prstGeom prst="rect">
            <a:avLst/>
          </a:prstGeom>
        </p:spPr>
      </p:pic>
      <p:pic>
        <p:nvPicPr>
          <p:cNvPr id="25" name="Picture 24" descr="A black box with white text&#10;&#10;AI-generated content may be incorrect.">
            <a:extLst>
              <a:ext uri="{FF2B5EF4-FFF2-40B4-BE49-F238E27FC236}">
                <a16:creationId xmlns:a16="http://schemas.microsoft.com/office/drawing/2014/main" id="{5EB899B4-8BEB-CCFB-D358-7AACCF001C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4064" y="1020133"/>
            <a:ext cx="2911522" cy="1174314"/>
          </a:xfrm>
          <a:prstGeom prst="rect">
            <a:avLst/>
          </a:prstGeom>
        </p:spPr>
      </p:pic>
      <p:pic>
        <p:nvPicPr>
          <p:cNvPr id="27" name="Picture 26" descr="A computer chip in a plastic container&#10;&#10;AI-generated content may be incorrect.">
            <a:extLst>
              <a:ext uri="{FF2B5EF4-FFF2-40B4-BE49-F238E27FC236}">
                <a16:creationId xmlns:a16="http://schemas.microsoft.com/office/drawing/2014/main" id="{4F51748C-6DC5-603E-75DE-B786E0FAA1F8}"/>
              </a:ext>
            </a:extLst>
          </p:cNvPr>
          <p:cNvPicPr>
            <a:picLocks noChangeAspect="1"/>
          </p:cNvPicPr>
          <p:nvPr/>
        </p:nvPicPr>
        <p:blipFill>
          <a:blip r:embed="rId8">
            <a:extLst>
              <a:ext uri="{28A0092B-C50C-407E-A947-70E740481C1C}">
                <a14:useLocalDpi xmlns:a14="http://schemas.microsoft.com/office/drawing/2010/main" val="0"/>
              </a:ext>
            </a:extLst>
          </a:blip>
          <a:srcRect l="32069" t="22836" r="33168" b="26169"/>
          <a:stretch>
            <a:fillRect/>
          </a:stretch>
        </p:blipFill>
        <p:spPr>
          <a:xfrm rot="10800000">
            <a:off x="10075155" y="4772795"/>
            <a:ext cx="1453674" cy="1605620"/>
          </a:xfrm>
          <a:prstGeom prst="rect">
            <a:avLst/>
          </a:prstGeom>
        </p:spPr>
      </p:pic>
      <p:grpSp>
        <p:nvGrpSpPr>
          <p:cNvPr id="45" name="Group 44">
            <a:extLst>
              <a:ext uri="{FF2B5EF4-FFF2-40B4-BE49-F238E27FC236}">
                <a16:creationId xmlns:a16="http://schemas.microsoft.com/office/drawing/2014/main" id="{7042160D-7FEB-93B2-5436-49AC9E32F39D}"/>
              </a:ext>
            </a:extLst>
          </p:cNvPr>
          <p:cNvGrpSpPr/>
          <p:nvPr/>
        </p:nvGrpSpPr>
        <p:grpSpPr>
          <a:xfrm>
            <a:off x="3550870" y="2543602"/>
            <a:ext cx="5186151" cy="3241344"/>
            <a:chOff x="3550870" y="2543602"/>
            <a:chExt cx="5186151" cy="3241344"/>
          </a:xfrm>
        </p:grpSpPr>
        <p:grpSp>
          <p:nvGrpSpPr>
            <p:cNvPr id="12" name="Group 11">
              <a:extLst>
                <a:ext uri="{FF2B5EF4-FFF2-40B4-BE49-F238E27FC236}">
                  <a16:creationId xmlns:a16="http://schemas.microsoft.com/office/drawing/2014/main" id="{916AC4BE-18B2-F4DD-F5A6-22A303B6823E}"/>
                </a:ext>
              </a:extLst>
            </p:cNvPr>
            <p:cNvGrpSpPr/>
            <p:nvPr/>
          </p:nvGrpSpPr>
          <p:grpSpPr>
            <a:xfrm>
              <a:off x="3550871" y="2543602"/>
              <a:ext cx="5186150" cy="3241344"/>
              <a:chOff x="3302758" y="2050576"/>
              <a:chExt cx="5186150" cy="3241344"/>
            </a:xfrm>
          </p:grpSpPr>
          <p:sp>
            <p:nvSpPr>
              <p:cNvPr id="11" name="Freeform: Shape 10">
                <a:extLst>
                  <a:ext uri="{FF2B5EF4-FFF2-40B4-BE49-F238E27FC236}">
                    <a16:creationId xmlns:a16="http://schemas.microsoft.com/office/drawing/2014/main" id="{19780770-D347-92C7-8C3C-5176FDC1FBB8}"/>
                  </a:ext>
                </a:extLst>
              </p:cNvPr>
              <p:cNvSpPr/>
              <p:nvPr/>
            </p:nvSpPr>
            <p:spPr>
              <a:xfrm>
                <a:off x="3316406" y="3630304"/>
                <a:ext cx="5158854" cy="1651380"/>
              </a:xfrm>
              <a:custGeom>
                <a:avLst/>
                <a:gdLst>
                  <a:gd name="connsiteX0" fmla="*/ 846161 w 5158854"/>
                  <a:gd name="connsiteY0" fmla="*/ 0 h 1651380"/>
                  <a:gd name="connsiteX1" fmla="*/ 0 w 5158854"/>
                  <a:gd name="connsiteY1" fmla="*/ 1651380 h 1651380"/>
                  <a:gd name="connsiteX2" fmla="*/ 4326340 w 5158854"/>
                  <a:gd name="connsiteY2" fmla="*/ 1637732 h 1651380"/>
                  <a:gd name="connsiteX3" fmla="*/ 5158854 w 5158854"/>
                  <a:gd name="connsiteY3" fmla="*/ 0 h 1651380"/>
                  <a:gd name="connsiteX4" fmla="*/ 846161 w 5158854"/>
                  <a:gd name="connsiteY4" fmla="*/ 0 h 165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8854" h="1651380">
                    <a:moveTo>
                      <a:pt x="846161" y="0"/>
                    </a:moveTo>
                    <a:lnTo>
                      <a:pt x="0" y="1651380"/>
                    </a:lnTo>
                    <a:lnTo>
                      <a:pt x="4326340" y="1637732"/>
                    </a:lnTo>
                    <a:lnTo>
                      <a:pt x="5158854" y="0"/>
                    </a:lnTo>
                    <a:lnTo>
                      <a:pt x="846161" y="0"/>
                    </a:lnTo>
                    <a:close/>
                  </a:path>
                </a:pathLst>
              </a:custGeom>
              <a:solidFill>
                <a:schemeClr val="accent6">
                  <a:lumMod val="20000"/>
                  <a:lumOff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A9D9C319-BE4F-2823-D920-B3C340317A22}"/>
                  </a:ext>
                </a:extLst>
              </p:cNvPr>
              <p:cNvSpPr/>
              <p:nvPr/>
            </p:nvSpPr>
            <p:spPr>
              <a:xfrm>
                <a:off x="4148919" y="2050576"/>
                <a:ext cx="4326340" cy="1170296"/>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sp>
            <p:nvSpPr>
              <p:cNvPr id="6" name="Rectangle 5">
                <a:extLst>
                  <a:ext uri="{FF2B5EF4-FFF2-40B4-BE49-F238E27FC236}">
                    <a16:creationId xmlns:a16="http://schemas.microsoft.com/office/drawing/2014/main" id="{CAD636D2-63C3-CD67-8AED-8EEA2960AF26}"/>
                  </a:ext>
                </a:extLst>
              </p:cNvPr>
              <p:cNvSpPr/>
              <p:nvPr/>
            </p:nvSpPr>
            <p:spPr>
              <a:xfrm>
                <a:off x="4148919" y="2466833"/>
                <a:ext cx="4326340" cy="1170296"/>
              </a:xfrm>
              <a:prstGeom prst="rect">
                <a:avLst/>
              </a:prstGeom>
              <a:solidFill>
                <a:schemeClr val="accent6">
                  <a:lumMod val="20000"/>
                  <a:lumOff val="80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sp>
            <p:nvSpPr>
              <p:cNvPr id="9" name="Freeform: Shape 8">
                <a:extLst>
                  <a:ext uri="{FF2B5EF4-FFF2-40B4-BE49-F238E27FC236}">
                    <a16:creationId xmlns:a16="http://schemas.microsoft.com/office/drawing/2014/main" id="{C30C1E99-2591-58E5-5E90-8BE4667237E6}"/>
                  </a:ext>
                </a:extLst>
              </p:cNvPr>
              <p:cNvSpPr/>
              <p:nvPr/>
            </p:nvSpPr>
            <p:spPr>
              <a:xfrm>
                <a:off x="3302758" y="2456597"/>
                <a:ext cx="859809" cy="2825087"/>
              </a:xfrm>
              <a:custGeom>
                <a:avLst/>
                <a:gdLst>
                  <a:gd name="connsiteX0" fmla="*/ 859809 w 859809"/>
                  <a:gd name="connsiteY0" fmla="*/ 0 h 2825087"/>
                  <a:gd name="connsiteX1" fmla="*/ 0 w 859809"/>
                  <a:gd name="connsiteY1" fmla="*/ 1665027 h 2825087"/>
                  <a:gd name="connsiteX2" fmla="*/ 13648 w 859809"/>
                  <a:gd name="connsiteY2" fmla="*/ 2825087 h 2825087"/>
                  <a:gd name="connsiteX3" fmla="*/ 846161 w 859809"/>
                  <a:gd name="connsiteY3" fmla="*/ 1187355 h 2825087"/>
                  <a:gd name="connsiteX4" fmla="*/ 859809 w 859809"/>
                  <a:gd name="connsiteY4" fmla="*/ 0 h 282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809" h="2825087">
                    <a:moveTo>
                      <a:pt x="859809" y="0"/>
                    </a:moveTo>
                    <a:lnTo>
                      <a:pt x="0" y="1665027"/>
                    </a:lnTo>
                    <a:lnTo>
                      <a:pt x="13648" y="2825087"/>
                    </a:lnTo>
                    <a:lnTo>
                      <a:pt x="846161" y="1187355"/>
                    </a:lnTo>
                    <a:lnTo>
                      <a:pt x="859809" y="0"/>
                    </a:lnTo>
                    <a:close/>
                  </a:path>
                </a:pathLst>
              </a:custGeom>
              <a:solidFill>
                <a:schemeClr val="accent6">
                  <a:lumMod val="20000"/>
                  <a:lumOff val="80000"/>
                </a:schemeClr>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6">
                      <a:lumMod val="20000"/>
                      <a:lumOff val="80000"/>
                    </a:schemeClr>
                  </a:solidFill>
                </a:endParaRPr>
              </a:p>
            </p:txBody>
          </p:sp>
          <p:sp>
            <p:nvSpPr>
              <p:cNvPr id="10" name="Freeform: Shape 9">
                <a:extLst>
                  <a:ext uri="{FF2B5EF4-FFF2-40B4-BE49-F238E27FC236}">
                    <a16:creationId xmlns:a16="http://schemas.microsoft.com/office/drawing/2014/main" id="{5D89E315-E3C3-8EAB-1E1F-715196328ECC}"/>
                  </a:ext>
                </a:extLst>
              </p:cNvPr>
              <p:cNvSpPr/>
              <p:nvPr/>
            </p:nvSpPr>
            <p:spPr>
              <a:xfrm>
                <a:off x="7629099" y="2466833"/>
                <a:ext cx="859809" cy="2825087"/>
              </a:xfrm>
              <a:custGeom>
                <a:avLst/>
                <a:gdLst>
                  <a:gd name="connsiteX0" fmla="*/ 859809 w 859809"/>
                  <a:gd name="connsiteY0" fmla="*/ 0 h 2825087"/>
                  <a:gd name="connsiteX1" fmla="*/ 0 w 859809"/>
                  <a:gd name="connsiteY1" fmla="*/ 1665027 h 2825087"/>
                  <a:gd name="connsiteX2" fmla="*/ 13648 w 859809"/>
                  <a:gd name="connsiteY2" fmla="*/ 2825087 h 2825087"/>
                  <a:gd name="connsiteX3" fmla="*/ 846161 w 859809"/>
                  <a:gd name="connsiteY3" fmla="*/ 1187355 h 2825087"/>
                  <a:gd name="connsiteX4" fmla="*/ 859809 w 859809"/>
                  <a:gd name="connsiteY4" fmla="*/ 0 h 282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809" h="2825087">
                    <a:moveTo>
                      <a:pt x="859809" y="0"/>
                    </a:moveTo>
                    <a:lnTo>
                      <a:pt x="0" y="1665027"/>
                    </a:lnTo>
                    <a:lnTo>
                      <a:pt x="13648" y="2825087"/>
                    </a:lnTo>
                    <a:lnTo>
                      <a:pt x="846161" y="1187355"/>
                    </a:lnTo>
                    <a:lnTo>
                      <a:pt x="859809" y="0"/>
                    </a:lnTo>
                    <a:close/>
                  </a:path>
                </a:pathLst>
              </a:custGeom>
              <a:solidFill>
                <a:schemeClr val="accent6">
                  <a:lumMod val="20000"/>
                  <a:lumOff val="80000"/>
                </a:schemeClr>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6">
                      <a:lumMod val="20000"/>
                      <a:lumOff val="80000"/>
                    </a:schemeClr>
                  </a:solidFill>
                </a:endParaRPr>
              </a:p>
            </p:txBody>
          </p:sp>
          <p:sp>
            <p:nvSpPr>
              <p:cNvPr id="2" name="Rectangle 1">
                <a:extLst>
                  <a:ext uri="{FF2B5EF4-FFF2-40B4-BE49-F238E27FC236}">
                    <a16:creationId xmlns:a16="http://schemas.microsoft.com/office/drawing/2014/main" id="{78CB5C4B-D77C-036A-C5A9-DBA047E4FA60}"/>
                  </a:ext>
                </a:extLst>
              </p:cNvPr>
              <p:cNvSpPr/>
              <p:nvPr/>
            </p:nvSpPr>
            <p:spPr>
              <a:xfrm>
                <a:off x="3302759" y="4112526"/>
                <a:ext cx="4326340" cy="1170296"/>
              </a:xfrm>
              <a:prstGeom prst="rect">
                <a:avLst/>
              </a:prstGeom>
              <a:solidFill>
                <a:schemeClr val="accent6">
                  <a:lumMod val="20000"/>
                  <a:lumOff val="80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grpSp>
        <p:sp>
          <p:nvSpPr>
            <p:cNvPr id="13" name="Rectangle 12">
              <a:extLst>
                <a:ext uri="{FF2B5EF4-FFF2-40B4-BE49-F238E27FC236}">
                  <a16:creationId xmlns:a16="http://schemas.microsoft.com/office/drawing/2014/main" id="{F94EF745-956E-35DD-EFA1-EC2988AD5BC9}"/>
                </a:ext>
              </a:extLst>
            </p:cNvPr>
            <p:cNvSpPr/>
            <p:nvPr/>
          </p:nvSpPr>
          <p:spPr>
            <a:xfrm>
              <a:off x="3550870" y="5335078"/>
              <a:ext cx="1446663" cy="436729"/>
            </a:xfrm>
            <a:prstGeom prst="rect">
              <a:avLst/>
            </a:prstGeom>
            <a:solidFill>
              <a:schemeClr val="bg1"/>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a:extLst>
                <a:ext uri="{FF2B5EF4-FFF2-40B4-BE49-F238E27FC236}">
                  <a16:creationId xmlns:a16="http://schemas.microsoft.com/office/drawing/2014/main" id="{4FD625E4-37A6-7767-0866-05536698CEEF}"/>
                </a:ext>
              </a:extLst>
            </p:cNvPr>
            <p:cNvSpPr/>
            <p:nvPr/>
          </p:nvSpPr>
          <p:spPr>
            <a:xfrm>
              <a:off x="7454130" y="5303862"/>
              <a:ext cx="300251" cy="361608"/>
            </a:xfrm>
            <a:prstGeom prst="rect">
              <a:avLst/>
            </a:prstGeom>
            <a:solidFill>
              <a:schemeClr val="bg1"/>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7" name="Freeform: Shape 46">
            <a:extLst>
              <a:ext uri="{FF2B5EF4-FFF2-40B4-BE49-F238E27FC236}">
                <a16:creationId xmlns:a16="http://schemas.microsoft.com/office/drawing/2014/main" id="{F7289758-EF28-0B5C-4636-5BE47819C640}"/>
              </a:ext>
            </a:extLst>
          </p:cNvPr>
          <p:cNvSpPr/>
          <p:nvPr/>
        </p:nvSpPr>
        <p:spPr>
          <a:xfrm>
            <a:off x="4299045" y="4230806"/>
            <a:ext cx="2991314" cy="382137"/>
          </a:xfrm>
          <a:custGeom>
            <a:avLst/>
            <a:gdLst>
              <a:gd name="connsiteX0" fmla="*/ 177421 w 2702256"/>
              <a:gd name="connsiteY0" fmla="*/ 0 h 382137"/>
              <a:gd name="connsiteX1" fmla="*/ 2702256 w 2702256"/>
              <a:gd name="connsiteY1" fmla="*/ 13648 h 382137"/>
              <a:gd name="connsiteX2" fmla="*/ 2470245 w 2702256"/>
              <a:gd name="connsiteY2" fmla="*/ 382137 h 382137"/>
              <a:gd name="connsiteX3" fmla="*/ 0 w 2702256"/>
              <a:gd name="connsiteY3" fmla="*/ 368490 h 382137"/>
              <a:gd name="connsiteX4" fmla="*/ 177421 w 2702256"/>
              <a:gd name="connsiteY4" fmla="*/ 0 h 382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2256" h="382137">
                <a:moveTo>
                  <a:pt x="177421" y="0"/>
                </a:moveTo>
                <a:lnTo>
                  <a:pt x="2702256" y="13648"/>
                </a:lnTo>
                <a:lnTo>
                  <a:pt x="2470245" y="382137"/>
                </a:lnTo>
                <a:lnTo>
                  <a:pt x="0" y="368490"/>
                </a:lnTo>
                <a:lnTo>
                  <a:pt x="177421" y="0"/>
                </a:lnTo>
                <a:close/>
              </a:path>
            </a:pathLst>
          </a:custGeom>
          <a:solidFill>
            <a:srgbClr val="FF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Freeform: Shape 6">
            <a:extLst>
              <a:ext uri="{FF2B5EF4-FFF2-40B4-BE49-F238E27FC236}">
                <a16:creationId xmlns:a16="http://schemas.microsoft.com/office/drawing/2014/main" id="{47AE12A4-B7A0-E9E1-9027-B5774171D0AD}"/>
              </a:ext>
            </a:extLst>
          </p:cNvPr>
          <p:cNvSpPr/>
          <p:nvPr/>
        </p:nvSpPr>
        <p:spPr>
          <a:xfrm>
            <a:off x="3614327" y="4612376"/>
            <a:ext cx="3393649" cy="1162119"/>
          </a:xfrm>
          <a:custGeom>
            <a:avLst/>
            <a:gdLst>
              <a:gd name="connsiteX0" fmla="*/ 3393649 w 3393649"/>
              <a:gd name="connsiteY0" fmla="*/ 0 h 1168924"/>
              <a:gd name="connsiteX1" fmla="*/ 2620651 w 3393649"/>
              <a:gd name="connsiteY1" fmla="*/ 1168924 h 1168924"/>
              <a:gd name="connsiteX2" fmla="*/ 0 w 3393649"/>
              <a:gd name="connsiteY2" fmla="*/ 1168924 h 1168924"/>
              <a:gd name="connsiteX3" fmla="*/ 678729 w 3393649"/>
              <a:gd name="connsiteY3" fmla="*/ 0 h 1168924"/>
              <a:gd name="connsiteX4" fmla="*/ 3393649 w 3393649"/>
              <a:gd name="connsiteY4" fmla="*/ 0 h 1168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3649" h="1168924">
                <a:moveTo>
                  <a:pt x="3393649" y="0"/>
                </a:moveTo>
                <a:lnTo>
                  <a:pt x="2620651" y="1168924"/>
                </a:lnTo>
                <a:lnTo>
                  <a:pt x="0" y="1168924"/>
                </a:lnTo>
                <a:lnTo>
                  <a:pt x="678729" y="0"/>
                </a:lnTo>
                <a:lnTo>
                  <a:pt x="3393649" y="0"/>
                </a:lnTo>
                <a:close/>
              </a:path>
            </a:pathLst>
          </a:custGeom>
          <a:solidFill>
            <a:srgbClr val="FEC6C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Rectangle 47">
            <a:extLst>
              <a:ext uri="{FF2B5EF4-FFF2-40B4-BE49-F238E27FC236}">
                <a16:creationId xmlns:a16="http://schemas.microsoft.com/office/drawing/2014/main" id="{64AFD0CB-8248-9033-220E-CAEC80F2BE40}"/>
              </a:ext>
            </a:extLst>
          </p:cNvPr>
          <p:cNvSpPr/>
          <p:nvPr/>
        </p:nvSpPr>
        <p:spPr>
          <a:xfrm>
            <a:off x="3564519" y="5335078"/>
            <a:ext cx="1433014" cy="449868"/>
          </a:xfrm>
          <a:prstGeom prst="rect">
            <a:avLst/>
          </a:prstGeom>
          <a:solidFill>
            <a:srgbClr val="FF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CECA219A-649F-5A6F-C871-4A17AFE34D26}"/>
              </a:ext>
            </a:extLst>
          </p:cNvPr>
          <p:cNvSpPr txBox="1"/>
          <p:nvPr/>
        </p:nvSpPr>
        <p:spPr>
          <a:xfrm>
            <a:off x="810706" y="1440000"/>
            <a:ext cx="1479892" cy="369332"/>
          </a:xfrm>
          <a:prstGeom prst="rect">
            <a:avLst/>
          </a:prstGeom>
          <a:noFill/>
        </p:spPr>
        <p:txBody>
          <a:bodyPr wrap="none" rtlCol="0">
            <a:spAutoFit/>
          </a:bodyPr>
          <a:lstStyle/>
          <a:p>
            <a:r>
              <a:rPr lang="en-GB" dirty="0"/>
              <a:t>Motherboard</a:t>
            </a:r>
          </a:p>
        </p:txBody>
      </p:sp>
    </p:spTree>
    <p:extLst>
      <p:ext uri="{BB962C8B-B14F-4D97-AF65-F5344CB8AC3E}">
        <p14:creationId xmlns:p14="http://schemas.microsoft.com/office/powerpoint/2010/main" val="3664673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AAF54-3416-9D50-F1B2-F36B198DC246}"/>
            </a:ext>
          </a:extLst>
        </p:cNvPr>
        <p:cNvGrpSpPr/>
        <p:nvPr/>
      </p:nvGrpSpPr>
      <p:grpSpPr>
        <a:xfrm>
          <a:off x="0" y="0"/>
          <a:ext cx="0" cy="0"/>
          <a:chOff x="0" y="0"/>
          <a:chExt cx="0" cy="0"/>
        </a:xfrm>
      </p:grpSpPr>
      <p:pic>
        <p:nvPicPr>
          <p:cNvPr id="19" name="Picture 18" descr="A black rectangular object with white text&#10;&#10;AI-generated content may be incorrect.">
            <a:extLst>
              <a:ext uri="{FF2B5EF4-FFF2-40B4-BE49-F238E27FC236}">
                <a16:creationId xmlns:a16="http://schemas.microsoft.com/office/drawing/2014/main" id="{87EF3149-7BA1-25BF-9D2C-AC9C2B889D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6488" y="949537"/>
            <a:ext cx="2728383" cy="1603194"/>
          </a:xfrm>
          <a:prstGeom prst="rect">
            <a:avLst/>
          </a:prstGeom>
        </p:spPr>
      </p:pic>
      <p:pic>
        <p:nvPicPr>
          <p:cNvPr id="21" name="Picture 20" descr="A box with a fan and a hatchet&#10;&#10;AI-generated content may be incorrect.">
            <a:extLst>
              <a:ext uri="{FF2B5EF4-FFF2-40B4-BE49-F238E27FC236}">
                <a16:creationId xmlns:a16="http://schemas.microsoft.com/office/drawing/2014/main" id="{46B04F56-5FDE-81FC-4476-437A47778191}"/>
              </a:ext>
            </a:extLst>
          </p:cNvPr>
          <p:cNvPicPr>
            <a:picLocks noChangeAspect="1"/>
          </p:cNvPicPr>
          <p:nvPr/>
        </p:nvPicPr>
        <p:blipFill>
          <a:blip r:embed="rId4">
            <a:extLst>
              <a:ext uri="{28A0092B-C50C-407E-A947-70E740481C1C}">
                <a14:useLocalDpi xmlns:a14="http://schemas.microsoft.com/office/drawing/2010/main" val="0"/>
              </a:ext>
            </a:extLst>
          </a:blip>
          <a:srcRect l="7493" t="19189" b="12811"/>
          <a:stretch>
            <a:fillRect/>
          </a:stretch>
        </p:blipFill>
        <p:spPr>
          <a:xfrm>
            <a:off x="9844107" y="2906852"/>
            <a:ext cx="1684722" cy="1661554"/>
          </a:xfrm>
          <a:prstGeom prst="rect">
            <a:avLst/>
          </a:prstGeom>
        </p:spPr>
      </p:pic>
      <p:pic>
        <p:nvPicPr>
          <p:cNvPr id="23" name="Picture 22" descr="A black computer power supply&#10;&#10;AI-generated content may be incorrect.">
            <a:extLst>
              <a:ext uri="{FF2B5EF4-FFF2-40B4-BE49-F238E27FC236}">
                <a16:creationId xmlns:a16="http://schemas.microsoft.com/office/drawing/2014/main" id="{73C5CBD4-39B3-CA74-AF5B-D28F8EB34A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97673" y="919814"/>
            <a:ext cx="2159283" cy="1715910"/>
          </a:xfrm>
          <a:prstGeom prst="rect">
            <a:avLst/>
          </a:prstGeom>
        </p:spPr>
      </p:pic>
      <p:pic>
        <p:nvPicPr>
          <p:cNvPr id="25" name="Picture 24" descr="A black box with white text&#10;&#10;AI-generated content may be incorrect.">
            <a:extLst>
              <a:ext uri="{FF2B5EF4-FFF2-40B4-BE49-F238E27FC236}">
                <a16:creationId xmlns:a16="http://schemas.microsoft.com/office/drawing/2014/main" id="{F1A598EA-18B7-BFCC-B7CE-CD4DE4B7BF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74064" y="1020133"/>
            <a:ext cx="2911522" cy="1174314"/>
          </a:xfrm>
          <a:prstGeom prst="rect">
            <a:avLst/>
          </a:prstGeom>
        </p:spPr>
      </p:pic>
      <p:grpSp>
        <p:nvGrpSpPr>
          <p:cNvPr id="45" name="Group 44">
            <a:extLst>
              <a:ext uri="{FF2B5EF4-FFF2-40B4-BE49-F238E27FC236}">
                <a16:creationId xmlns:a16="http://schemas.microsoft.com/office/drawing/2014/main" id="{B4D74070-E9AC-EE0C-741D-2C61C8714E6A}"/>
              </a:ext>
            </a:extLst>
          </p:cNvPr>
          <p:cNvGrpSpPr/>
          <p:nvPr/>
        </p:nvGrpSpPr>
        <p:grpSpPr>
          <a:xfrm>
            <a:off x="3550870" y="2543602"/>
            <a:ext cx="5186151" cy="3241344"/>
            <a:chOff x="3550870" y="2543602"/>
            <a:chExt cx="5186151" cy="3241344"/>
          </a:xfrm>
        </p:grpSpPr>
        <p:grpSp>
          <p:nvGrpSpPr>
            <p:cNvPr id="12" name="Group 11">
              <a:extLst>
                <a:ext uri="{FF2B5EF4-FFF2-40B4-BE49-F238E27FC236}">
                  <a16:creationId xmlns:a16="http://schemas.microsoft.com/office/drawing/2014/main" id="{F16C187F-0CB6-464B-D6E9-FE854F9B4C04}"/>
                </a:ext>
              </a:extLst>
            </p:cNvPr>
            <p:cNvGrpSpPr/>
            <p:nvPr/>
          </p:nvGrpSpPr>
          <p:grpSpPr>
            <a:xfrm>
              <a:off x="3550871" y="2543602"/>
              <a:ext cx="5186150" cy="3241344"/>
              <a:chOff x="3302758" y="2050576"/>
              <a:chExt cx="5186150" cy="3241344"/>
            </a:xfrm>
          </p:grpSpPr>
          <p:sp>
            <p:nvSpPr>
              <p:cNvPr id="11" name="Freeform: Shape 10">
                <a:extLst>
                  <a:ext uri="{FF2B5EF4-FFF2-40B4-BE49-F238E27FC236}">
                    <a16:creationId xmlns:a16="http://schemas.microsoft.com/office/drawing/2014/main" id="{8F13F313-4A68-0AB0-2D5E-78D8D6A2B7AB}"/>
                  </a:ext>
                </a:extLst>
              </p:cNvPr>
              <p:cNvSpPr/>
              <p:nvPr/>
            </p:nvSpPr>
            <p:spPr>
              <a:xfrm>
                <a:off x="3316406" y="3630304"/>
                <a:ext cx="5158854" cy="1651380"/>
              </a:xfrm>
              <a:custGeom>
                <a:avLst/>
                <a:gdLst>
                  <a:gd name="connsiteX0" fmla="*/ 846161 w 5158854"/>
                  <a:gd name="connsiteY0" fmla="*/ 0 h 1651380"/>
                  <a:gd name="connsiteX1" fmla="*/ 0 w 5158854"/>
                  <a:gd name="connsiteY1" fmla="*/ 1651380 h 1651380"/>
                  <a:gd name="connsiteX2" fmla="*/ 4326340 w 5158854"/>
                  <a:gd name="connsiteY2" fmla="*/ 1637732 h 1651380"/>
                  <a:gd name="connsiteX3" fmla="*/ 5158854 w 5158854"/>
                  <a:gd name="connsiteY3" fmla="*/ 0 h 1651380"/>
                  <a:gd name="connsiteX4" fmla="*/ 846161 w 5158854"/>
                  <a:gd name="connsiteY4" fmla="*/ 0 h 165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8854" h="1651380">
                    <a:moveTo>
                      <a:pt x="846161" y="0"/>
                    </a:moveTo>
                    <a:lnTo>
                      <a:pt x="0" y="1651380"/>
                    </a:lnTo>
                    <a:lnTo>
                      <a:pt x="4326340" y="1637732"/>
                    </a:lnTo>
                    <a:lnTo>
                      <a:pt x="5158854" y="0"/>
                    </a:lnTo>
                    <a:lnTo>
                      <a:pt x="846161" y="0"/>
                    </a:lnTo>
                    <a:close/>
                  </a:path>
                </a:pathLst>
              </a:custGeom>
              <a:solidFill>
                <a:schemeClr val="accent6">
                  <a:lumMod val="20000"/>
                  <a:lumOff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8676BA1A-5622-9433-4956-C79F20FDD70A}"/>
                  </a:ext>
                </a:extLst>
              </p:cNvPr>
              <p:cNvSpPr/>
              <p:nvPr/>
            </p:nvSpPr>
            <p:spPr>
              <a:xfrm>
                <a:off x="4148919" y="2050576"/>
                <a:ext cx="4326340" cy="1170296"/>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sp>
            <p:nvSpPr>
              <p:cNvPr id="6" name="Rectangle 5">
                <a:extLst>
                  <a:ext uri="{FF2B5EF4-FFF2-40B4-BE49-F238E27FC236}">
                    <a16:creationId xmlns:a16="http://schemas.microsoft.com/office/drawing/2014/main" id="{6F1A4289-0486-0B23-71A4-6A61F8F0A442}"/>
                  </a:ext>
                </a:extLst>
              </p:cNvPr>
              <p:cNvSpPr/>
              <p:nvPr/>
            </p:nvSpPr>
            <p:spPr>
              <a:xfrm>
                <a:off x="4148919" y="2466833"/>
                <a:ext cx="4326340" cy="1170296"/>
              </a:xfrm>
              <a:prstGeom prst="rect">
                <a:avLst/>
              </a:prstGeom>
              <a:solidFill>
                <a:schemeClr val="accent6">
                  <a:lumMod val="20000"/>
                  <a:lumOff val="80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sp>
            <p:nvSpPr>
              <p:cNvPr id="9" name="Freeform: Shape 8">
                <a:extLst>
                  <a:ext uri="{FF2B5EF4-FFF2-40B4-BE49-F238E27FC236}">
                    <a16:creationId xmlns:a16="http://schemas.microsoft.com/office/drawing/2014/main" id="{C37F0A5E-4D52-1B46-1CE9-180879AD858D}"/>
                  </a:ext>
                </a:extLst>
              </p:cNvPr>
              <p:cNvSpPr/>
              <p:nvPr/>
            </p:nvSpPr>
            <p:spPr>
              <a:xfrm>
                <a:off x="3302758" y="2456597"/>
                <a:ext cx="859809" cy="2825087"/>
              </a:xfrm>
              <a:custGeom>
                <a:avLst/>
                <a:gdLst>
                  <a:gd name="connsiteX0" fmla="*/ 859809 w 859809"/>
                  <a:gd name="connsiteY0" fmla="*/ 0 h 2825087"/>
                  <a:gd name="connsiteX1" fmla="*/ 0 w 859809"/>
                  <a:gd name="connsiteY1" fmla="*/ 1665027 h 2825087"/>
                  <a:gd name="connsiteX2" fmla="*/ 13648 w 859809"/>
                  <a:gd name="connsiteY2" fmla="*/ 2825087 h 2825087"/>
                  <a:gd name="connsiteX3" fmla="*/ 846161 w 859809"/>
                  <a:gd name="connsiteY3" fmla="*/ 1187355 h 2825087"/>
                  <a:gd name="connsiteX4" fmla="*/ 859809 w 859809"/>
                  <a:gd name="connsiteY4" fmla="*/ 0 h 282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809" h="2825087">
                    <a:moveTo>
                      <a:pt x="859809" y="0"/>
                    </a:moveTo>
                    <a:lnTo>
                      <a:pt x="0" y="1665027"/>
                    </a:lnTo>
                    <a:lnTo>
                      <a:pt x="13648" y="2825087"/>
                    </a:lnTo>
                    <a:lnTo>
                      <a:pt x="846161" y="1187355"/>
                    </a:lnTo>
                    <a:lnTo>
                      <a:pt x="859809" y="0"/>
                    </a:lnTo>
                    <a:close/>
                  </a:path>
                </a:pathLst>
              </a:custGeom>
              <a:solidFill>
                <a:schemeClr val="accent6">
                  <a:lumMod val="20000"/>
                  <a:lumOff val="80000"/>
                </a:schemeClr>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6">
                      <a:lumMod val="20000"/>
                      <a:lumOff val="80000"/>
                    </a:schemeClr>
                  </a:solidFill>
                </a:endParaRPr>
              </a:p>
            </p:txBody>
          </p:sp>
          <p:sp>
            <p:nvSpPr>
              <p:cNvPr id="10" name="Freeform: Shape 9">
                <a:extLst>
                  <a:ext uri="{FF2B5EF4-FFF2-40B4-BE49-F238E27FC236}">
                    <a16:creationId xmlns:a16="http://schemas.microsoft.com/office/drawing/2014/main" id="{B071A26F-BBFA-64A5-5983-5E65915564C7}"/>
                  </a:ext>
                </a:extLst>
              </p:cNvPr>
              <p:cNvSpPr/>
              <p:nvPr/>
            </p:nvSpPr>
            <p:spPr>
              <a:xfrm>
                <a:off x="7629099" y="2466833"/>
                <a:ext cx="859809" cy="2825087"/>
              </a:xfrm>
              <a:custGeom>
                <a:avLst/>
                <a:gdLst>
                  <a:gd name="connsiteX0" fmla="*/ 859809 w 859809"/>
                  <a:gd name="connsiteY0" fmla="*/ 0 h 2825087"/>
                  <a:gd name="connsiteX1" fmla="*/ 0 w 859809"/>
                  <a:gd name="connsiteY1" fmla="*/ 1665027 h 2825087"/>
                  <a:gd name="connsiteX2" fmla="*/ 13648 w 859809"/>
                  <a:gd name="connsiteY2" fmla="*/ 2825087 h 2825087"/>
                  <a:gd name="connsiteX3" fmla="*/ 846161 w 859809"/>
                  <a:gd name="connsiteY3" fmla="*/ 1187355 h 2825087"/>
                  <a:gd name="connsiteX4" fmla="*/ 859809 w 859809"/>
                  <a:gd name="connsiteY4" fmla="*/ 0 h 282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809" h="2825087">
                    <a:moveTo>
                      <a:pt x="859809" y="0"/>
                    </a:moveTo>
                    <a:lnTo>
                      <a:pt x="0" y="1665027"/>
                    </a:lnTo>
                    <a:lnTo>
                      <a:pt x="13648" y="2825087"/>
                    </a:lnTo>
                    <a:lnTo>
                      <a:pt x="846161" y="1187355"/>
                    </a:lnTo>
                    <a:lnTo>
                      <a:pt x="859809" y="0"/>
                    </a:lnTo>
                    <a:close/>
                  </a:path>
                </a:pathLst>
              </a:custGeom>
              <a:solidFill>
                <a:schemeClr val="accent6">
                  <a:lumMod val="20000"/>
                  <a:lumOff val="80000"/>
                </a:schemeClr>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6">
                      <a:lumMod val="20000"/>
                      <a:lumOff val="80000"/>
                    </a:schemeClr>
                  </a:solidFill>
                </a:endParaRPr>
              </a:p>
            </p:txBody>
          </p:sp>
          <p:sp>
            <p:nvSpPr>
              <p:cNvPr id="2" name="Rectangle 1">
                <a:extLst>
                  <a:ext uri="{FF2B5EF4-FFF2-40B4-BE49-F238E27FC236}">
                    <a16:creationId xmlns:a16="http://schemas.microsoft.com/office/drawing/2014/main" id="{49879FA4-1E76-C5E7-BB92-5ABC0C49610E}"/>
                  </a:ext>
                </a:extLst>
              </p:cNvPr>
              <p:cNvSpPr/>
              <p:nvPr/>
            </p:nvSpPr>
            <p:spPr>
              <a:xfrm>
                <a:off x="3302759" y="4112526"/>
                <a:ext cx="4326340" cy="1170296"/>
              </a:xfrm>
              <a:prstGeom prst="rect">
                <a:avLst/>
              </a:prstGeom>
              <a:solidFill>
                <a:schemeClr val="accent6">
                  <a:lumMod val="20000"/>
                  <a:lumOff val="80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grpSp>
        <p:sp>
          <p:nvSpPr>
            <p:cNvPr id="13" name="Rectangle 12">
              <a:extLst>
                <a:ext uri="{FF2B5EF4-FFF2-40B4-BE49-F238E27FC236}">
                  <a16:creationId xmlns:a16="http://schemas.microsoft.com/office/drawing/2014/main" id="{28CF4BCA-0285-D75E-560C-9ABC6C3FDE93}"/>
                </a:ext>
              </a:extLst>
            </p:cNvPr>
            <p:cNvSpPr/>
            <p:nvPr/>
          </p:nvSpPr>
          <p:spPr>
            <a:xfrm>
              <a:off x="3550870" y="5335078"/>
              <a:ext cx="1446663" cy="436729"/>
            </a:xfrm>
            <a:prstGeom prst="rect">
              <a:avLst/>
            </a:prstGeom>
            <a:solidFill>
              <a:schemeClr val="bg1"/>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a:extLst>
                <a:ext uri="{FF2B5EF4-FFF2-40B4-BE49-F238E27FC236}">
                  <a16:creationId xmlns:a16="http://schemas.microsoft.com/office/drawing/2014/main" id="{0D71B8A8-6B24-0B84-DDA7-BFB47ECC59AD}"/>
                </a:ext>
              </a:extLst>
            </p:cNvPr>
            <p:cNvSpPr/>
            <p:nvPr/>
          </p:nvSpPr>
          <p:spPr>
            <a:xfrm>
              <a:off x="7454130" y="5303862"/>
              <a:ext cx="300251" cy="361608"/>
            </a:xfrm>
            <a:prstGeom prst="rect">
              <a:avLst/>
            </a:prstGeom>
            <a:solidFill>
              <a:schemeClr val="bg1"/>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7" name="Freeform: Shape 46">
            <a:extLst>
              <a:ext uri="{FF2B5EF4-FFF2-40B4-BE49-F238E27FC236}">
                <a16:creationId xmlns:a16="http://schemas.microsoft.com/office/drawing/2014/main" id="{7A136448-0F4B-5E2B-B0BF-EEF3375DAA36}"/>
              </a:ext>
            </a:extLst>
          </p:cNvPr>
          <p:cNvSpPr/>
          <p:nvPr/>
        </p:nvSpPr>
        <p:spPr>
          <a:xfrm>
            <a:off x="4299045" y="4230806"/>
            <a:ext cx="2991314" cy="382137"/>
          </a:xfrm>
          <a:custGeom>
            <a:avLst/>
            <a:gdLst>
              <a:gd name="connsiteX0" fmla="*/ 177421 w 2702256"/>
              <a:gd name="connsiteY0" fmla="*/ 0 h 382137"/>
              <a:gd name="connsiteX1" fmla="*/ 2702256 w 2702256"/>
              <a:gd name="connsiteY1" fmla="*/ 13648 h 382137"/>
              <a:gd name="connsiteX2" fmla="*/ 2470245 w 2702256"/>
              <a:gd name="connsiteY2" fmla="*/ 382137 h 382137"/>
              <a:gd name="connsiteX3" fmla="*/ 0 w 2702256"/>
              <a:gd name="connsiteY3" fmla="*/ 368490 h 382137"/>
              <a:gd name="connsiteX4" fmla="*/ 177421 w 2702256"/>
              <a:gd name="connsiteY4" fmla="*/ 0 h 382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2256" h="382137">
                <a:moveTo>
                  <a:pt x="177421" y="0"/>
                </a:moveTo>
                <a:lnTo>
                  <a:pt x="2702256" y="13648"/>
                </a:lnTo>
                <a:lnTo>
                  <a:pt x="2470245" y="382137"/>
                </a:lnTo>
                <a:lnTo>
                  <a:pt x="0" y="368490"/>
                </a:lnTo>
                <a:lnTo>
                  <a:pt x="177421" y="0"/>
                </a:lnTo>
                <a:close/>
              </a:path>
            </a:pathLst>
          </a:cu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Freeform: Shape 6">
            <a:extLst>
              <a:ext uri="{FF2B5EF4-FFF2-40B4-BE49-F238E27FC236}">
                <a16:creationId xmlns:a16="http://schemas.microsoft.com/office/drawing/2014/main" id="{F7517AF0-2782-FFE0-E247-72423B9EBC37}"/>
              </a:ext>
            </a:extLst>
          </p:cNvPr>
          <p:cNvSpPr/>
          <p:nvPr/>
        </p:nvSpPr>
        <p:spPr>
          <a:xfrm>
            <a:off x="3614327" y="4612376"/>
            <a:ext cx="3393649" cy="1162119"/>
          </a:xfrm>
          <a:custGeom>
            <a:avLst/>
            <a:gdLst>
              <a:gd name="connsiteX0" fmla="*/ 3393649 w 3393649"/>
              <a:gd name="connsiteY0" fmla="*/ 0 h 1168924"/>
              <a:gd name="connsiteX1" fmla="*/ 2620651 w 3393649"/>
              <a:gd name="connsiteY1" fmla="*/ 1168924 h 1168924"/>
              <a:gd name="connsiteX2" fmla="*/ 0 w 3393649"/>
              <a:gd name="connsiteY2" fmla="*/ 1168924 h 1168924"/>
              <a:gd name="connsiteX3" fmla="*/ 678729 w 3393649"/>
              <a:gd name="connsiteY3" fmla="*/ 0 h 1168924"/>
              <a:gd name="connsiteX4" fmla="*/ 3393649 w 3393649"/>
              <a:gd name="connsiteY4" fmla="*/ 0 h 1168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3649" h="1168924">
                <a:moveTo>
                  <a:pt x="3393649" y="0"/>
                </a:moveTo>
                <a:lnTo>
                  <a:pt x="2620651" y="1168924"/>
                </a:lnTo>
                <a:lnTo>
                  <a:pt x="0" y="1168924"/>
                </a:lnTo>
                <a:lnTo>
                  <a:pt x="678729" y="0"/>
                </a:lnTo>
                <a:lnTo>
                  <a:pt x="3393649" y="0"/>
                </a:lnTo>
                <a:close/>
              </a:path>
            </a:pathLst>
          </a:custGeom>
          <a:solidFill>
            <a:schemeClr val="accent6">
              <a:lumMod val="40000"/>
              <a:lumOff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Rectangle 47">
            <a:extLst>
              <a:ext uri="{FF2B5EF4-FFF2-40B4-BE49-F238E27FC236}">
                <a16:creationId xmlns:a16="http://schemas.microsoft.com/office/drawing/2014/main" id="{329B6279-1CAA-5A54-EEBA-7FA40ED5009E}"/>
              </a:ext>
            </a:extLst>
          </p:cNvPr>
          <p:cNvSpPr/>
          <p:nvPr/>
        </p:nvSpPr>
        <p:spPr>
          <a:xfrm>
            <a:off x="3564519" y="5335078"/>
            <a:ext cx="1433014" cy="449868"/>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Parallelogram 3">
            <a:extLst>
              <a:ext uri="{FF2B5EF4-FFF2-40B4-BE49-F238E27FC236}">
                <a16:creationId xmlns:a16="http://schemas.microsoft.com/office/drawing/2014/main" id="{72B06F80-EFC5-5309-EDC9-95B26AE892B0}"/>
              </a:ext>
            </a:extLst>
          </p:cNvPr>
          <p:cNvSpPr/>
          <p:nvPr/>
        </p:nvSpPr>
        <p:spPr>
          <a:xfrm>
            <a:off x="4613927" y="4790905"/>
            <a:ext cx="551962" cy="315775"/>
          </a:xfrm>
          <a:prstGeom prst="parallelogram">
            <a:avLst>
              <a:gd name="adj" fmla="val 54853"/>
            </a:avLst>
          </a:prstGeom>
          <a:solidFill>
            <a:srgbClr val="FF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10FD688B-BE76-A410-6806-3D2435C6A6F7}"/>
              </a:ext>
            </a:extLst>
          </p:cNvPr>
          <p:cNvSpPr txBox="1"/>
          <p:nvPr/>
        </p:nvSpPr>
        <p:spPr>
          <a:xfrm>
            <a:off x="1027522" y="3968685"/>
            <a:ext cx="1127232" cy="369332"/>
          </a:xfrm>
          <a:prstGeom prst="rect">
            <a:avLst/>
          </a:prstGeom>
          <a:noFill/>
        </p:spPr>
        <p:txBody>
          <a:bodyPr wrap="none" rtlCol="0">
            <a:spAutoFit/>
          </a:bodyPr>
          <a:lstStyle/>
          <a:p>
            <a:r>
              <a:rPr lang="en-GB" dirty="0"/>
              <a:t>Processor</a:t>
            </a:r>
          </a:p>
        </p:txBody>
      </p:sp>
      <p:sp>
        <p:nvSpPr>
          <p:cNvPr id="8" name="TextBox 7">
            <a:extLst>
              <a:ext uri="{FF2B5EF4-FFF2-40B4-BE49-F238E27FC236}">
                <a16:creationId xmlns:a16="http://schemas.microsoft.com/office/drawing/2014/main" id="{680DD4C5-0B03-AF1B-6EAB-CDFD27D49C7E}"/>
              </a:ext>
            </a:extLst>
          </p:cNvPr>
          <p:cNvSpPr txBox="1"/>
          <p:nvPr/>
        </p:nvSpPr>
        <p:spPr>
          <a:xfrm>
            <a:off x="10093681" y="5190700"/>
            <a:ext cx="1127232" cy="369332"/>
          </a:xfrm>
          <a:prstGeom prst="rect">
            <a:avLst/>
          </a:prstGeom>
          <a:noFill/>
        </p:spPr>
        <p:txBody>
          <a:bodyPr wrap="none" rtlCol="0">
            <a:spAutoFit/>
          </a:bodyPr>
          <a:lstStyle/>
          <a:p>
            <a:r>
              <a:rPr lang="en-GB" dirty="0"/>
              <a:t>Processor</a:t>
            </a:r>
          </a:p>
        </p:txBody>
      </p:sp>
    </p:spTree>
    <p:extLst>
      <p:ext uri="{BB962C8B-B14F-4D97-AF65-F5344CB8AC3E}">
        <p14:creationId xmlns:p14="http://schemas.microsoft.com/office/powerpoint/2010/main" val="3829207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AC684-FA28-0F87-47A7-039BB7004C0A}"/>
            </a:ext>
          </a:extLst>
        </p:cNvPr>
        <p:cNvGrpSpPr/>
        <p:nvPr/>
      </p:nvGrpSpPr>
      <p:grpSpPr>
        <a:xfrm>
          <a:off x="0" y="0"/>
          <a:ext cx="0" cy="0"/>
          <a:chOff x="0" y="0"/>
          <a:chExt cx="0" cy="0"/>
        </a:xfrm>
      </p:grpSpPr>
      <p:pic>
        <p:nvPicPr>
          <p:cNvPr id="19" name="Picture 18" descr="A black rectangular object with white text&#10;&#10;AI-generated content may be incorrect.">
            <a:extLst>
              <a:ext uri="{FF2B5EF4-FFF2-40B4-BE49-F238E27FC236}">
                <a16:creationId xmlns:a16="http://schemas.microsoft.com/office/drawing/2014/main" id="{5488A156-AE19-E3A6-DE19-08D5F97CF3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6488" y="949537"/>
            <a:ext cx="2728383" cy="1603194"/>
          </a:xfrm>
          <a:prstGeom prst="rect">
            <a:avLst/>
          </a:prstGeom>
        </p:spPr>
      </p:pic>
      <p:pic>
        <p:nvPicPr>
          <p:cNvPr id="23" name="Picture 22" descr="A black computer power supply&#10;&#10;AI-generated content may be incorrect.">
            <a:extLst>
              <a:ext uri="{FF2B5EF4-FFF2-40B4-BE49-F238E27FC236}">
                <a16:creationId xmlns:a16="http://schemas.microsoft.com/office/drawing/2014/main" id="{C60449F6-649B-1389-3EF4-4BA2B14BEB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7673" y="919814"/>
            <a:ext cx="2159283" cy="1715910"/>
          </a:xfrm>
          <a:prstGeom prst="rect">
            <a:avLst/>
          </a:prstGeom>
        </p:spPr>
      </p:pic>
      <p:pic>
        <p:nvPicPr>
          <p:cNvPr id="25" name="Picture 24" descr="A black box with white text&#10;&#10;AI-generated content may be incorrect.">
            <a:extLst>
              <a:ext uri="{FF2B5EF4-FFF2-40B4-BE49-F238E27FC236}">
                <a16:creationId xmlns:a16="http://schemas.microsoft.com/office/drawing/2014/main" id="{B3E0A79C-5DAC-1513-73FF-5044C26C2F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4064" y="1020133"/>
            <a:ext cx="2911522" cy="1174314"/>
          </a:xfrm>
          <a:prstGeom prst="rect">
            <a:avLst/>
          </a:prstGeom>
        </p:spPr>
      </p:pic>
      <p:grpSp>
        <p:nvGrpSpPr>
          <p:cNvPr id="45" name="Group 44">
            <a:extLst>
              <a:ext uri="{FF2B5EF4-FFF2-40B4-BE49-F238E27FC236}">
                <a16:creationId xmlns:a16="http://schemas.microsoft.com/office/drawing/2014/main" id="{3531EE2C-E46D-DB6B-2DFA-297B13FCECD2}"/>
              </a:ext>
            </a:extLst>
          </p:cNvPr>
          <p:cNvGrpSpPr/>
          <p:nvPr/>
        </p:nvGrpSpPr>
        <p:grpSpPr>
          <a:xfrm>
            <a:off x="3550870" y="2543602"/>
            <a:ext cx="5186151" cy="3241344"/>
            <a:chOff x="3550870" y="2543602"/>
            <a:chExt cx="5186151" cy="3241344"/>
          </a:xfrm>
        </p:grpSpPr>
        <p:grpSp>
          <p:nvGrpSpPr>
            <p:cNvPr id="12" name="Group 11">
              <a:extLst>
                <a:ext uri="{FF2B5EF4-FFF2-40B4-BE49-F238E27FC236}">
                  <a16:creationId xmlns:a16="http://schemas.microsoft.com/office/drawing/2014/main" id="{9DDB2EB3-DEBA-478A-B6D5-55271A2B8036}"/>
                </a:ext>
              </a:extLst>
            </p:cNvPr>
            <p:cNvGrpSpPr/>
            <p:nvPr/>
          </p:nvGrpSpPr>
          <p:grpSpPr>
            <a:xfrm>
              <a:off x="3550871" y="2543602"/>
              <a:ext cx="5186150" cy="3241344"/>
              <a:chOff x="3302758" y="2050576"/>
              <a:chExt cx="5186150" cy="3241344"/>
            </a:xfrm>
          </p:grpSpPr>
          <p:sp>
            <p:nvSpPr>
              <p:cNvPr id="11" name="Freeform: Shape 10">
                <a:extLst>
                  <a:ext uri="{FF2B5EF4-FFF2-40B4-BE49-F238E27FC236}">
                    <a16:creationId xmlns:a16="http://schemas.microsoft.com/office/drawing/2014/main" id="{2A6B309C-FA40-1A20-661E-4465D1BAB89E}"/>
                  </a:ext>
                </a:extLst>
              </p:cNvPr>
              <p:cNvSpPr/>
              <p:nvPr/>
            </p:nvSpPr>
            <p:spPr>
              <a:xfrm>
                <a:off x="3316406" y="3630304"/>
                <a:ext cx="5158854" cy="1651380"/>
              </a:xfrm>
              <a:custGeom>
                <a:avLst/>
                <a:gdLst>
                  <a:gd name="connsiteX0" fmla="*/ 846161 w 5158854"/>
                  <a:gd name="connsiteY0" fmla="*/ 0 h 1651380"/>
                  <a:gd name="connsiteX1" fmla="*/ 0 w 5158854"/>
                  <a:gd name="connsiteY1" fmla="*/ 1651380 h 1651380"/>
                  <a:gd name="connsiteX2" fmla="*/ 4326340 w 5158854"/>
                  <a:gd name="connsiteY2" fmla="*/ 1637732 h 1651380"/>
                  <a:gd name="connsiteX3" fmla="*/ 5158854 w 5158854"/>
                  <a:gd name="connsiteY3" fmla="*/ 0 h 1651380"/>
                  <a:gd name="connsiteX4" fmla="*/ 846161 w 5158854"/>
                  <a:gd name="connsiteY4" fmla="*/ 0 h 165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8854" h="1651380">
                    <a:moveTo>
                      <a:pt x="846161" y="0"/>
                    </a:moveTo>
                    <a:lnTo>
                      <a:pt x="0" y="1651380"/>
                    </a:lnTo>
                    <a:lnTo>
                      <a:pt x="4326340" y="1637732"/>
                    </a:lnTo>
                    <a:lnTo>
                      <a:pt x="5158854" y="0"/>
                    </a:lnTo>
                    <a:lnTo>
                      <a:pt x="846161" y="0"/>
                    </a:lnTo>
                    <a:close/>
                  </a:path>
                </a:pathLst>
              </a:custGeom>
              <a:solidFill>
                <a:schemeClr val="accent6">
                  <a:lumMod val="20000"/>
                  <a:lumOff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E734E535-6D2D-1956-5C94-3358E41CE9F7}"/>
                  </a:ext>
                </a:extLst>
              </p:cNvPr>
              <p:cNvSpPr/>
              <p:nvPr/>
            </p:nvSpPr>
            <p:spPr>
              <a:xfrm>
                <a:off x="4148919" y="2050576"/>
                <a:ext cx="4326340" cy="1170296"/>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sp>
            <p:nvSpPr>
              <p:cNvPr id="6" name="Rectangle 5">
                <a:extLst>
                  <a:ext uri="{FF2B5EF4-FFF2-40B4-BE49-F238E27FC236}">
                    <a16:creationId xmlns:a16="http://schemas.microsoft.com/office/drawing/2014/main" id="{76E955EB-DDE1-2CE2-D68F-32F1FEDB922E}"/>
                  </a:ext>
                </a:extLst>
              </p:cNvPr>
              <p:cNvSpPr/>
              <p:nvPr/>
            </p:nvSpPr>
            <p:spPr>
              <a:xfrm>
                <a:off x="4148919" y="2466833"/>
                <a:ext cx="4326340" cy="1170296"/>
              </a:xfrm>
              <a:prstGeom prst="rect">
                <a:avLst/>
              </a:prstGeom>
              <a:solidFill>
                <a:schemeClr val="accent6">
                  <a:lumMod val="20000"/>
                  <a:lumOff val="80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sp>
            <p:nvSpPr>
              <p:cNvPr id="9" name="Freeform: Shape 8">
                <a:extLst>
                  <a:ext uri="{FF2B5EF4-FFF2-40B4-BE49-F238E27FC236}">
                    <a16:creationId xmlns:a16="http://schemas.microsoft.com/office/drawing/2014/main" id="{7FF0BF5B-8BD1-6970-38EF-FD03C88A1332}"/>
                  </a:ext>
                </a:extLst>
              </p:cNvPr>
              <p:cNvSpPr/>
              <p:nvPr/>
            </p:nvSpPr>
            <p:spPr>
              <a:xfrm>
                <a:off x="3302758" y="2456597"/>
                <a:ext cx="859809" cy="2825087"/>
              </a:xfrm>
              <a:custGeom>
                <a:avLst/>
                <a:gdLst>
                  <a:gd name="connsiteX0" fmla="*/ 859809 w 859809"/>
                  <a:gd name="connsiteY0" fmla="*/ 0 h 2825087"/>
                  <a:gd name="connsiteX1" fmla="*/ 0 w 859809"/>
                  <a:gd name="connsiteY1" fmla="*/ 1665027 h 2825087"/>
                  <a:gd name="connsiteX2" fmla="*/ 13648 w 859809"/>
                  <a:gd name="connsiteY2" fmla="*/ 2825087 h 2825087"/>
                  <a:gd name="connsiteX3" fmla="*/ 846161 w 859809"/>
                  <a:gd name="connsiteY3" fmla="*/ 1187355 h 2825087"/>
                  <a:gd name="connsiteX4" fmla="*/ 859809 w 859809"/>
                  <a:gd name="connsiteY4" fmla="*/ 0 h 282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809" h="2825087">
                    <a:moveTo>
                      <a:pt x="859809" y="0"/>
                    </a:moveTo>
                    <a:lnTo>
                      <a:pt x="0" y="1665027"/>
                    </a:lnTo>
                    <a:lnTo>
                      <a:pt x="13648" y="2825087"/>
                    </a:lnTo>
                    <a:lnTo>
                      <a:pt x="846161" y="1187355"/>
                    </a:lnTo>
                    <a:lnTo>
                      <a:pt x="859809" y="0"/>
                    </a:lnTo>
                    <a:close/>
                  </a:path>
                </a:pathLst>
              </a:custGeom>
              <a:solidFill>
                <a:schemeClr val="accent6">
                  <a:lumMod val="20000"/>
                  <a:lumOff val="80000"/>
                </a:schemeClr>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6">
                      <a:lumMod val="20000"/>
                      <a:lumOff val="80000"/>
                    </a:schemeClr>
                  </a:solidFill>
                </a:endParaRPr>
              </a:p>
            </p:txBody>
          </p:sp>
          <p:sp>
            <p:nvSpPr>
              <p:cNvPr id="10" name="Freeform: Shape 9">
                <a:extLst>
                  <a:ext uri="{FF2B5EF4-FFF2-40B4-BE49-F238E27FC236}">
                    <a16:creationId xmlns:a16="http://schemas.microsoft.com/office/drawing/2014/main" id="{AB6B1645-6F97-696F-2003-2E75BEE5EAA7}"/>
                  </a:ext>
                </a:extLst>
              </p:cNvPr>
              <p:cNvSpPr/>
              <p:nvPr/>
            </p:nvSpPr>
            <p:spPr>
              <a:xfrm>
                <a:off x="7629099" y="2466833"/>
                <a:ext cx="859809" cy="2825087"/>
              </a:xfrm>
              <a:custGeom>
                <a:avLst/>
                <a:gdLst>
                  <a:gd name="connsiteX0" fmla="*/ 859809 w 859809"/>
                  <a:gd name="connsiteY0" fmla="*/ 0 h 2825087"/>
                  <a:gd name="connsiteX1" fmla="*/ 0 w 859809"/>
                  <a:gd name="connsiteY1" fmla="*/ 1665027 h 2825087"/>
                  <a:gd name="connsiteX2" fmla="*/ 13648 w 859809"/>
                  <a:gd name="connsiteY2" fmla="*/ 2825087 h 2825087"/>
                  <a:gd name="connsiteX3" fmla="*/ 846161 w 859809"/>
                  <a:gd name="connsiteY3" fmla="*/ 1187355 h 2825087"/>
                  <a:gd name="connsiteX4" fmla="*/ 859809 w 859809"/>
                  <a:gd name="connsiteY4" fmla="*/ 0 h 282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809" h="2825087">
                    <a:moveTo>
                      <a:pt x="859809" y="0"/>
                    </a:moveTo>
                    <a:lnTo>
                      <a:pt x="0" y="1665027"/>
                    </a:lnTo>
                    <a:lnTo>
                      <a:pt x="13648" y="2825087"/>
                    </a:lnTo>
                    <a:lnTo>
                      <a:pt x="846161" y="1187355"/>
                    </a:lnTo>
                    <a:lnTo>
                      <a:pt x="859809" y="0"/>
                    </a:lnTo>
                    <a:close/>
                  </a:path>
                </a:pathLst>
              </a:custGeom>
              <a:solidFill>
                <a:schemeClr val="accent6">
                  <a:lumMod val="20000"/>
                  <a:lumOff val="80000"/>
                </a:schemeClr>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6">
                      <a:lumMod val="20000"/>
                      <a:lumOff val="80000"/>
                    </a:schemeClr>
                  </a:solidFill>
                </a:endParaRPr>
              </a:p>
            </p:txBody>
          </p:sp>
          <p:sp>
            <p:nvSpPr>
              <p:cNvPr id="2" name="Rectangle 1">
                <a:extLst>
                  <a:ext uri="{FF2B5EF4-FFF2-40B4-BE49-F238E27FC236}">
                    <a16:creationId xmlns:a16="http://schemas.microsoft.com/office/drawing/2014/main" id="{3AA45CD4-564A-0782-BDF3-82A5F4864310}"/>
                  </a:ext>
                </a:extLst>
              </p:cNvPr>
              <p:cNvSpPr/>
              <p:nvPr/>
            </p:nvSpPr>
            <p:spPr>
              <a:xfrm>
                <a:off x="3302759" y="4112526"/>
                <a:ext cx="4326340" cy="1170296"/>
              </a:xfrm>
              <a:prstGeom prst="rect">
                <a:avLst/>
              </a:prstGeom>
              <a:solidFill>
                <a:schemeClr val="accent6">
                  <a:lumMod val="20000"/>
                  <a:lumOff val="80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grpSp>
        <p:sp>
          <p:nvSpPr>
            <p:cNvPr id="13" name="Rectangle 12">
              <a:extLst>
                <a:ext uri="{FF2B5EF4-FFF2-40B4-BE49-F238E27FC236}">
                  <a16:creationId xmlns:a16="http://schemas.microsoft.com/office/drawing/2014/main" id="{BB54A18A-33B1-759D-0EA1-DF274AECA334}"/>
                </a:ext>
              </a:extLst>
            </p:cNvPr>
            <p:cNvSpPr/>
            <p:nvPr/>
          </p:nvSpPr>
          <p:spPr>
            <a:xfrm>
              <a:off x="3550870" y="5335078"/>
              <a:ext cx="1446663" cy="436729"/>
            </a:xfrm>
            <a:prstGeom prst="rect">
              <a:avLst/>
            </a:prstGeom>
            <a:solidFill>
              <a:schemeClr val="bg1"/>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a:extLst>
                <a:ext uri="{FF2B5EF4-FFF2-40B4-BE49-F238E27FC236}">
                  <a16:creationId xmlns:a16="http://schemas.microsoft.com/office/drawing/2014/main" id="{E2ADF99D-7D6B-CFAD-8366-C88C8DDE5F31}"/>
                </a:ext>
              </a:extLst>
            </p:cNvPr>
            <p:cNvSpPr/>
            <p:nvPr/>
          </p:nvSpPr>
          <p:spPr>
            <a:xfrm>
              <a:off x="7454130" y="5303862"/>
              <a:ext cx="300251" cy="361608"/>
            </a:xfrm>
            <a:prstGeom prst="rect">
              <a:avLst/>
            </a:prstGeom>
            <a:solidFill>
              <a:schemeClr val="bg1"/>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7" name="Freeform: Shape 46">
            <a:extLst>
              <a:ext uri="{FF2B5EF4-FFF2-40B4-BE49-F238E27FC236}">
                <a16:creationId xmlns:a16="http://schemas.microsoft.com/office/drawing/2014/main" id="{0D6B5D47-522A-9029-7D55-BF47B7E91127}"/>
              </a:ext>
            </a:extLst>
          </p:cNvPr>
          <p:cNvSpPr/>
          <p:nvPr/>
        </p:nvSpPr>
        <p:spPr>
          <a:xfrm>
            <a:off x="4299045" y="4230806"/>
            <a:ext cx="2991314" cy="382137"/>
          </a:xfrm>
          <a:custGeom>
            <a:avLst/>
            <a:gdLst>
              <a:gd name="connsiteX0" fmla="*/ 177421 w 2702256"/>
              <a:gd name="connsiteY0" fmla="*/ 0 h 382137"/>
              <a:gd name="connsiteX1" fmla="*/ 2702256 w 2702256"/>
              <a:gd name="connsiteY1" fmla="*/ 13648 h 382137"/>
              <a:gd name="connsiteX2" fmla="*/ 2470245 w 2702256"/>
              <a:gd name="connsiteY2" fmla="*/ 382137 h 382137"/>
              <a:gd name="connsiteX3" fmla="*/ 0 w 2702256"/>
              <a:gd name="connsiteY3" fmla="*/ 368490 h 382137"/>
              <a:gd name="connsiteX4" fmla="*/ 177421 w 2702256"/>
              <a:gd name="connsiteY4" fmla="*/ 0 h 382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2256" h="382137">
                <a:moveTo>
                  <a:pt x="177421" y="0"/>
                </a:moveTo>
                <a:lnTo>
                  <a:pt x="2702256" y="13648"/>
                </a:lnTo>
                <a:lnTo>
                  <a:pt x="2470245" y="382137"/>
                </a:lnTo>
                <a:lnTo>
                  <a:pt x="0" y="368490"/>
                </a:lnTo>
                <a:lnTo>
                  <a:pt x="177421" y="0"/>
                </a:lnTo>
                <a:close/>
              </a:path>
            </a:pathLst>
          </a:cu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Freeform: Shape 6">
            <a:extLst>
              <a:ext uri="{FF2B5EF4-FFF2-40B4-BE49-F238E27FC236}">
                <a16:creationId xmlns:a16="http://schemas.microsoft.com/office/drawing/2014/main" id="{8DD47C18-632F-1F20-D15D-EFABFF20C70B}"/>
              </a:ext>
            </a:extLst>
          </p:cNvPr>
          <p:cNvSpPr/>
          <p:nvPr/>
        </p:nvSpPr>
        <p:spPr>
          <a:xfrm>
            <a:off x="3614327" y="4612376"/>
            <a:ext cx="3393649" cy="1162119"/>
          </a:xfrm>
          <a:custGeom>
            <a:avLst/>
            <a:gdLst>
              <a:gd name="connsiteX0" fmla="*/ 3393649 w 3393649"/>
              <a:gd name="connsiteY0" fmla="*/ 0 h 1168924"/>
              <a:gd name="connsiteX1" fmla="*/ 2620651 w 3393649"/>
              <a:gd name="connsiteY1" fmla="*/ 1168924 h 1168924"/>
              <a:gd name="connsiteX2" fmla="*/ 0 w 3393649"/>
              <a:gd name="connsiteY2" fmla="*/ 1168924 h 1168924"/>
              <a:gd name="connsiteX3" fmla="*/ 678729 w 3393649"/>
              <a:gd name="connsiteY3" fmla="*/ 0 h 1168924"/>
              <a:gd name="connsiteX4" fmla="*/ 3393649 w 3393649"/>
              <a:gd name="connsiteY4" fmla="*/ 0 h 1168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3649" h="1168924">
                <a:moveTo>
                  <a:pt x="3393649" y="0"/>
                </a:moveTo>
                <a:lnTo>
                  <a:pt x="2620651" y="1168924"/>
                </a:lnTo>
                <a:lnTo>
                  <a:pt x="0" y="1168924"/>
                </a:lnTo>
                <a:lnTo>
                  <a:pt x="678729" y="0"/>
                </a:lnTo>
                <a:lnTo>
                  <a:pt x="3393649" y="0"/>
                </a:lnTo>
                <a:close/>
              </a:path>
            </a:pathLst>
          </a:custGeom>
          <a:solidFill>
            <a:schemeClr val="accent6">
              <a:lumMod val="40000"/>
              <a:lumOff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Rectangle 47">
            <a:extLst>
              <a:ext uri="{FF2B5EF4-FFF2-40B4-BE49-F238E27FC236}">
                <a16:creationId xmlns:a16="http://schemas.microsoft.com/office/drawing/2014/main" id="{6E0EE4CC-85C9-C46D-F1AC-E4B2D756A46E}"/>
              </a:ext>
            </a:extLst>
          </p:cNvPr>
          <p:cNvSpPr/>
          <p:nvPr/>
        </p:nvSpPr>
        <p:spPr>
          <a:xfrm>
            <a:off x="3564519" y="5335078"/>
            <a:ext cx="1433014" cy="449868"/>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Parallelogram 3">
            <a:extLst>
              <a:ext uri="{FF2B5EF4-FFF2-40B4-BE49-F238E27FC236}">
                <a16:creationId xmlns:a16="http://schemas.microsoft.com/office/drawing/2014/main" id="{C0DBE8B1-0F2E-3330-F257-E378D4627074}"/>
              </a:ext>
            </a:extLst>
          </p:cNvPr>
          <p:cNvSpPr/>
          <p:nvPr/>
        </p:nvSpPr>
        <p:spPr>
          <a:xfrm>
            <a:off x="4613927" y="4790905"/>
            <a:ext cx="551962" cy="315775"/>
          </a:xfrm>
          <a:prstGeom prst="parallelogram">
            <a:avLst>
              <a:gd name="adj" fmla="val 54853"/>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5" name="Group 14">
            <a:extLst>
              <a:ext uri="{FF2B5EF4-FFF2-40B4-BE49-F238E27FC236}">
                <a16:creationId xmlns:a16="http://schemas.microsoft.com/office/drawing/2014/main" id="{6758DAA0-14C5-1B18-E318-86152F1C7F92}"/>
              </a:ext>
            </a:extLst>
          </p:cNvPr>
          <p:cNvGrpSpPr/>
          <p:nvPr/>
        </p:nvGrpSpPr>
        <p:grpSpPr>
          <a:xfrm>
            <a:off x="4477652" y="4546412"/>
            <a:ext cx="725864" cy="692220"/>
            <a:chOff x="1140643" y="3044858"/>
            <a:chExt cx="725864" cy="692220"/>
          </a:xfrm>
          <a:solidFill>
            <a:srgbClr val="FF0000"/>
          </a:solidFill>
        </p:grpSpPr>
        <p:sp>
          <p:nvSpPr>
            <p:cNvPr id="5" name="Oval 4">
              <a:extLst>
                <a:ext uri="{FF2B5EF4-FFF2-40B4-BE49-F238E27FC236}">
                  <a16:creationId xmlns:a16="http://schemas.microsoft.com/office/drawing/2014/main" id="{04BF933A-3DF2-A6CA-4F11-F3DC0580A987}"/>
                </a:ext>
              </a:extLst>
            </p:cNvPr>
            <p:cNvSpPr/>
            <p:nvPr/>
          </p:nvSpPr>
          <p:spPr>
            <a:xfrm>
              <a:off x="1140643" y="3044858"/>
              <a:ext cx="725864" cy="384142"/>
            </a:xfrm>
            <a:prstGeom prst="ellipse">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a:extLst>
                <a:ext uri="{FF2B5EF4-FFF2-40B4-BE49-F238E27FC236}">
                  <a16:creationId xmlns:a16="http://schemas.microsoft.com/office/drawing/2014/main" id="{159C349B-DA61-91D2-BA0C-9C44FCB6981F}"/>
                </a:ext>
              </a:extLst>
            </p:cNvPr>
            <p:cNvSpPr/>
            <p:nvPr/>
          </p:nvSpPr>
          <p:spPr>
            <a:xfrm>
              <a:off x="1140643" y="3352936"/>
              <a:ext cx="725864" cy="384142"/>
            </a:xfrm>
            <a:prstGeom prst="ellipse">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47C1B655-A2CF-6189-9071-E2984D5584BA}"/>
                </a:ext>
              </a:extLst>
            </p:cNvPr>
            <p:cNvSpPr/>
            <p:nvPr/>
          </p:nvSpPr>
          <p:spPr>
            <a:xfrm>
              <a:off x="1140643" y="3236929"/>
              <a:ext cx="725864" cy="298123"/>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6" name="TextBox 15">
            <a:extLst>
              <a:ext uri="{FF2B5EF4-FFF2-40B4-BE49-F238E27FC236}">
                <a16:creationId xmlns:a16="http://schemas.microsoft.com/office/drawing/2014/main" id="{35500684-A68A-8A05-8DB0-A247D350B4B2}"/>
              </a:ext>
            </a:extLst>
          </p:cNvPr>
          <p:cNvSpPr txBox="1"/>
          <p:nvPr/>
        </p:nvSpPr>
        <p:spPr>
          <a:xfrm>
            <a:off x="9709608" y="3572759"/>
            <a:ext cx="1337226" cy="369332"/>
          </a:xfrm>
          <a:prstGeom prst="rect">
            <a:avLst/>
          </a:prstGeom>
          <a:noFill/>
        </p:spPr>
        <p:txBody>
          <a:bodyPr wrap="none" rtlCol="0">
            <a:spAutoFit/>
          </a:bodyPr>
          <a:lstStyle/>
          <a:p>
            <a:r>
              <a:rPr lang="en-GB" dirty="0"/>
              <a:t>Cooling fan</a:t>
            </a:r>
          </a:p>
        </p:txBody>
      </p:sp>
    </p:spTree>
    <p:extLst>
      <p:ext uri="{BB962C8B-B14F-4D97-AF65-F5344CB8AC3E}">
        <p14:creationId xmlns:p14="http://schemas.microsoft.com/office/powerpoint/2010/main" val="562162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D057E-38A4-22D5-93C2-ADFC4EA7DD3A}"/>
            </a:ext>
          </a:extLst>
        </p:cNvPr>
        <p:cNvGrpSpPr/>
        <p:nvPr/>
      </p:nvGrpSpPr>
      <p:grpSpPr>
        <a:xfrm>
          <a:off x="0" y="0"/>
          <a:ext cx="0" cy="0"/>
          <a:chOff x="0" y="0"/>
          <a:chExt cx="0" cy="0"/>
        </a:xfrm>
      </p:grpSpPr>
      <p:pic>
        <p:nvPicPr>
          <p:cNvPr id="23" name="Picture 22" descr="A black computer power supply&#10;&#10;AI-generated content may be incorrect.">
            <a:extLst>
              <a:ext uri="{FF2B5EF4-FFF2-40B4-BE49-F238E27FC236}">
                <a16:creationId xmlns:a16="http://schemas.microsoft.com/office/drawing/2014/main" id="{3173F9D9-98B6-F426-D632-CCCA18DE2D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7673" y="919814"/>
            <a:ext cx="2159283" cy="1715910"/>
          </a:xfrm>
          <a:prstGeom prst="rect">
            <a:avLst/>
          </a:prstGeom>
        </p:spPr>
      </p:pic>
      <p:pic>
        <p:nvPicPr>
          <p:cNvPr id="25" name="Picture 24" descr="A black box with white text&#10;&#10;AI-generated content may be incorrect.">
            <a:extLst>
              <a:ext uri="{FF2B5EF4-FFF2-40B4-BE49-F238E27FC236}">
                <a16:creationId xmlns:a16="http://schemas.microsoft.com/office/drawing/2014/main" id="{F459299B-7427-88CE-2BA2-9B4FF7F44F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4064" y="1020133"/>
            <a:ext cx="2911522" cy="1174314"/>
          </a:xfrm>
          <a:prstGeom prst="rect">
            <a:avLst/>
          </a:prstGeom>
        </p:spPr>
      </p:pic>
      <p:grpSp>
        <p:nvGrpSpPr>
          <p:cNvPr id="45" name="Group 44">
            <a:extLst>
              <a:ext uri="{FF2B5EF4-FFF2-40B4-BE49-F238E27FC236}">
                <a16:creationId xmlns:a16="http://schemas.microsoft.com/office/drawing/2014/main" id="{9BE368D4-087E-9368-EBE7-9B8533EF4D64}"/>
              </a:ext>
            </a:extLst>
          </p:cNvPr>
          <p:cNvGrpSpPr/>
          <p:nvPr/>
        </p:nvGrpSpPr>
        <p:grpSpPr>
          <a:xfrm>
            <a:off x="3550870" y="2543602"/>
            <a:ext cx="5186151" cy="3241344"/>
            <a:chOff x="3550870" y="2543602"/>
            <a:chExt cx="5186151" cy="3241344"/>
          </a:xfrm>
        </p:grpSpPr>
        <p:grpSp>
          <p:nvGrpSpPr>
            <p:cNvPr id="12" name="Group 11">
              <a:extLst>
                <a:ext uri="{FF2B5EF4-FFF2-40B4-BE49-F238E27FC236}">
                  <a16:creationId xmlns:a16="http://schemas.microsoft.com/office/drawing/2014/main" id="{49B37175-A48C-AA8E-4DA5-15C2EE97A96E}"/>
                </a:ext>
              </a:extLst>
            </p:cNvPr>
            <p:cNvGrpSpPr/>
            <p:nvPr/>
          </p:nvGrpSpPr>
          <p:grpSpPr>
            <a:xfrm>
              <a:off x="3550871" y="2543602"/>
              <a:ext cx="5186150" cy="3241344"/>
              <a:chOff x="3302758" y="2050576"/>
              <a:chExt cx="5186150" cy="3241344"/>
            </a:xfrm>
          </p:grpSpPr>
          <p:sp>
            <p:nvSpPr>
              <p:cNvPr id="11" name="Freeform: Shape 10">
                <a:extLst>
                  <a:ext uri="{FF2B5EF4-FFF2-40B4-BE49-F238E27FC236}">
                    <a16:creationId xmlns:a16="http://schemas.microsoft.com/office/drawing/2014/main" id="{93272676-41DA-43A9-A9C9-1F14386C774D}"/>
                  </a:ext>
                </a:extLst>
              </p:cNvPr>
              <p:cNvSpPr/>
              <p:nvPr/>
            </p:nvSpPr>
            <p:spPr>
              <a:xfrm>
                <a:off x="3316406" y="3630304"/>
                <a:ext cx="5158854" cy="1651380"/>
              </a:xfrm>
              <a:custGeom>
                <a:avLst/>
                <a:gdLst>
                  <a:gd name="connsiteX0" fmla="*/ 846161 w 5158854"/>
                  <a:gd name="connsiteY0" fmla="*/ 0 h 1651380"/>
                  <a:gd name="connsiteX1" fmla="*/ 0 w 5158854"/>
                  <a:gd name="connsiteY1" fmla="*/ 1651380 h 1651380"/>
                  <a:gd name="connsiteX2" fmla="*/ 4326340 w 5158854"/>
                  <a:gd name="connsiteY2" fmla="*/ 1637732 h 1651380"/>
                  <a:gd name="connsiteX3" fmla="*/ 5158854 w 5158854"/>
                  <a:gd name="connsiteY3" fmla="*/ 0 h 1651380"/>
                  <a:gd name="connsiteX4" fmla="*/ 846161 w 5158854"/>
                  <a:gd name="connsiteY4" fmla="*/ 0 h 165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8854" h="1651380">
                    <a:moveTo>
                      <a:pt x="846161" y="0"/>
                    </a:moveTo>
                    <a:lnTo>
                      <a:pt x="0" y="1651380"/>
                    </a:lnTo>
                    <a:lnTo>
                      <a:pt x="4326340" y="1637732"/>
                    </a:lnTo>
                    <a:lnTo>
                      <a:pt x="5158854" y="0"/>
                    </a:lnTo>
                    <a:lnTo>
                      <a:pt x="846161" y="0"/>
                    </a:lnTo>
                    <a:close/>
                  </a:path>
                </a:pathLst>
              </a:custGeom>
              <a:solidFill>
                <a:schemeClr val="accent6">
                  <a:lumMod val="20000"/>
                  <a:lumOff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39C2885D-9985-7B8C-F19D-38B189B3E294}"/>
                  </a:ext>
                </a:extLst>
              </p:cNvPr>
              <p:cNvSpPr/>
              <p:nvPr/>
            </p:nvSpPr>
            <p:spPr>
              <a:xfrm>
                <a:off x="4148919" y="2050576"/>
                <a:ext cx="4326340" cy="1170296"/>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sp>
            <p:nvSpPr>
              <p:cNvPr id="6" name="Rectangle 5">
                <a:extLst>
                  <a:ext uri="{FF2B5EF4-FFF2-40B4-BE49-F238E27FC236}">
                    <a16:creationId xmlns:a16="http://schemas.microsoft.com/office/drawing/2014/main" id="{5D16F80B-CDB0-0BE2-5379-A844AAA79892}"/>
                  </a:ext>
                </a:extLst>
              </p:cNvPr>
              <p:cNvSpPr/>
              <p:nvPr/>
            </p:nvSpPr>
            <p:spPr>
              <a:xfrm>
                <a:off x="4148919" y="2466833"/>
                <a:ext cx="4326340" cy="1170296"/>
              </a:xfrm>
              <a:prstGeom prst="rect">
                <a:avLst/>
              </a:prstGeom>
              <a:solidFill>
                <a:schemeClr val="accent6">
                  <a:lumMod val="20000"/>
                  <a:lumOff val="80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sp>
            <p:nvSpPr>
              <p:cNvPr id="9" name="Freeform: Shape 8">
                <a:extLst>
                  <a:ext uri="{FF2B5EF4-FFF2-40B4-BE49-F238E27FC236}">
                    <a16:creationId xmlns:a16="http://schemas.microsoft.com/office/drawing/2014/main" id="{1D175EA5-FEC0-6EAA-04B8-078C792863B9}"/>
                  </a:ext>
                </a:extLst>
              </p:cNvPr>
              <p:cNvSpPr/>
              <p:nvPr/>
            </p:nvSpPr>
            <p:spPr>
              <a:xfrm>
                <a:off x="3302758" y="2456597"/>
                <a:ext cx="859809" cy="2825087"/>
              </a:xfrm>
              <a:custGeom>
                <a:avLst/>
                <a:gdLst>
                  <a:gd name="connsiteX0" fmla="*/ 859809 w 859809"/>
                  <a:gd name="connsiteY0" fmla="*/ 0 h 2825087"/>
                  <a:gd name="connsiteX1" fmla="*/ 0 w 859809"/>
                  <a:gd name="connsiteY1" fmla="*/ 1665027 h 2825087"/>
                  <a:gd name="connsiteX2" fmla="*/ 13648 w 859809"/>
                  <a:gd name="connsiteY2" fmla="*/ 2825087 h 2825087"/>
                  <a:gd name="connsiteX3" fmla="*/ 846161 w 859809"/>
                  <a:gd name="connsiteY3" fmla="*/ 1187355 h 2825087"/>
                  <a:gd name="connsiteX4" fmla="*/ 859809 w 859809"/>
                  <a:gd name="connsiteY4" fmla="*/ 0 h 282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809" h="2825087">
                    <a:moveTo>
                      <a:pt x="859809" y="0"/>
                    </a:moveTo>
                    <a:lnTo>
                      <a:pt x="0" y="1665027"/>
                    </a:lnTo>
                    <a:lnTo>
                      <a:pt x="13648" y="2825087"/>
                    </a:lnTo>
                    <a:lnTo>
                      <a:pt x="846161" y="1187355"/>
                    </a:lnTo>
                    <a:lnTo>
                      <a:pt x="859809" y="0"/>
                    </a:lnTo>
                    <a:close/>
                  </a:path>
                </a:pathLst>
              </a:custGeom>
              <a:solidFill>
                <a:schemeClr val="accent6">
                  <a:lumMod val="20000"/>
                  <a:lumOff val="80000"/>
                </a:schemeClr>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6">
                      <a:lumMod val="20000"/>
                      <a:lumOff val="80000"/>
                    </a:schemeClr>
                  </a:solidFill>
                </a:endParaRPr>
              </a:p>
            </p:txBody>
          </p:sp>
          <p:sp>
            <p:nvSpPr>
              <p:cNvPr id="10" name="Freeform: Shape 9">
                <a:extLst>
                  <a:ext uri="{FF2B5EF4-FFF2-40B4-BE49-F238E27FC236}">
                    <a16:creationId xmlns:a16="http://schemas.microsoft.com/office/drawing/2014/main" id="{5AEF0D8F-84F9-FC0D-ADAD-1C77B01F6718}"/>
                  </a:ext>
                </a:extLst>
              </p:cNvPr>
              <p:cNvSpPr/>
              <p:nvPr/>
            </p:nvSpPr>
            <p:spPr>
              <a:xfrm>
                <a:off x="7629099" y="2466833"/>
                <a:ext cx="859809" cy="2825087"/>
              </a:xfrm>
              <a:custGeom>
                <a:avLst/>
                <a:gdLst>
                  <a:gd name="connsiteX0" fmla="*/ 859809 w 859809"/>
                  <a:gd name="connsiteY0" fmla="*/ 0 h 2825087"/>
                  <a:gd name="connsiteX1" fmla="*/ 0 w 859809"/>
                  <a:gd name="connsiteY1" fmla="*/ 1665027 h 2825087"/>
                  <a:gd name="connsiteX2" fmla="*/ 13648 w 859809"/>
                  <a:gd name="connsiteY2" fmla="*/ 2825087 h 2825087"/>
                  <a:gd name="connsiteX3" fmla="*/ 846161 w 859809"/>
                  <a:gd name="connsiteY3" fmla="*/ 1187355 h 2825087"/>
                  <a:gd name="connsiteX4" fmla="*/ 859809 w 859809"/>
                  <a:gd name="connsiteY4" fmla="*/ 0 h 282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809" h="2825087">
                    <a:moveTo>
                      <a:pt x="859809" y="0"/>
                    </a:moveTo>
                    <a:lnTo>
                      <a:pt x="0" y="1665027"/>
                    </a:lnTo>
                    <a:lnTo>
                      <a:pt x="13648" y="2825087"/>
                    </a:lnTo>
                    <a:lnTo>
                      <a:pt x="846161" y="1187355"/>
                    </a:lnTo>
                    <a:lnTo>
                      <a:pt x="859809" y="0"/>
                    </a:lnTo>
                    <a:close/>
                  </a:path>
                </a:pathLst>
              </a:custGeom>
              <a:solidFill>
                <a:schemeClr val="accent6">
                  <a:lumMod val="20000"/>
                  <a:lumOff val="80000"/>
                </a:schemeClr>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6">
                      <a:lumMod val="20000"/>
                      <a:lumOff val="80000"/>
                    </a:schemeClr>
                  </a:solidFill>
                </a:endParaRPr>
              </a:p>
            </p:txBody>
          </p:sp>
          <p:sp>
            <p:nvSpPr>
              <p:cNvPr id="2" name="Rectangle 1">
                <a:extLst>
                  <a:ext uri="{FF2B5EF4-FFF2-40B4-BE49-F238E27FC236}">
                    <a16:creationId xmlns:a16="http://schemas.microsoft.com/office/drawing/2014/main" id="{03C40EA9-5763-09FF-26E5-F4AFF4ED80F8}"/>
                  </a:ext>
                </a:extLst>
              </p:cNvPr>
              <p:cNvSpPr/>
              <p:nvPr/>
            </p:nvSpPr>
            <p:spPr>
              <a:xfrm>
                <a:off x="3302759" y="4112526"/>
                <a:ext cx="4326340" cy="1170296"/>
              </a:xfrm>
              <a:prstGeom prst="rect">
                <a:avLst/>
              </a:prstGeom>
              <a:solidFill>
                <a:schemeClr val="accent6">
                  <a:lumMod val="20000"/>
                  <a:lumOff val="80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grpSp>
        <p:sp>
          <p:nvSpPr>
            <p:cNvPr id="13" name="Rectangle 12">
              <a:extLst>
                <a:ext uri="{FF2B5EF4-FFF2-40B4-BE49-F238E27FC236}">
                  <a16:creationId xmlns:a16="http://schemas.microsoft.com/office/drawing/2014/main" id="{7320BD19-15D0-7937-0983-6B0E9AC8ED74}"/>
                </a:ext>
              </a:extLst>
            </p:cNvPr>
            <p:cNvSpPr/>
            <p:nvPr/>
          </p:nvSpPr>
          <p:spPr>
            <a:xfrm>
              <a:off x="3550870" y="5335078"/>
              <a:ext cx="1446663" cy="436729"/>
            </a:xfrm>
            <a:prstGeom prst="rect">
              <a:avLst/>
            </a:prstGeom>
            <a:solidFill>
              <a:schemeClr val="bg1"/>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a:extLst>
                <a:ext uri="{FF2B5EF4-FFF2-40B4-BE49-F238E27FC236}">
                  <a16:creationId xmlns:a16="http://schemas.microsoft.com/office/drawing/2014/main" id="{10EA0DD2-736E-C5E7-ED05-D4669DE390CB}"/>
                </a:ext>
              </a:extLst>
            </p:cNvPr>
            <p:cNvSpPr/>
            <p:nvPr/>
          </p:nvSpPr>
          <p:spPr>
            <a:xfrm>
              <a:off x="7454130" y="5303862"/>
              <a:ext cx="300251" cy="361608"/>
            </a:xfrm>
            <a:prstGeom prst="rect">
              <a:avLst/>
            </a:prstGeom>
            <a:solidFill>
              <a:schemeClr val="bg1"/>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7" name="Freeform: Shape 46">
            <a:extLst>
              <a:ext uri="{FF2B5EF4-FFF2-40B4-BE49-F238E27FC236}">
                <a16:creationId xmlns:a16="http://schemas.microsoft.com/office/drawing/2014/main" id="{812CD863-6C8D-41A1-AF1A-B6634202592E}"/>
              </a:ext>
            </a:extLst>
          </p:cNvPr>
          <p:cNvSpPr/>
          <p:nvPr/>
        </p:nvSpPr>
        <p:spPr>
          <a:xfrm>
            <a:off x="4299045" y="4230806"/>
            <a:ext cx="2991314" cy="382137"/>
          </a:xfrm>
          <a:custGeom>
            <a:avLst/>
            <a:gdLst>
              <a:gd name="connsiteX0" fmla="*/ 177421 w 2702256"/>
              <a:gd name="connsiteY0" fmla="*/ 0 h 382137"/>
              <a:gd name="connsiteX1" fmla="*/ 2702256 w 2702256"/>
              <a:gd name="connsiteY1" fmla="*/ 13648 h 382137"/>
              <a:gd name="connsiteX2" fmla="*/ 2470245 w 2702256"/>
              <a:gd name="connsiteY2" fmla="*/ 382137 h 382137"/>
              <a:gd name="connsiteX3" fmla="*/ 0 w 2702256"/>
              <a:gd name="connsiteY3" fmla="*/ 368490 h 382137"/>
              <a:gd name="connsiteX4" fmla="*/ 177421 w 2702256"/>
              <a:gd name="connsiteY4" fmla="*/ 0 h 382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2256" h="382137">
                <a:moveTo>
                  <a:pt x="177421" y="0"/>
                </a:moveTo>
                <a:lnTo>
                  <a:pt x="2702256" y="13648"/>
                </a:lnTo>
                <a:lnTo>
                  <a:pt x="2470245" y="382137"/>
                </a:lnTo>
                <a:lnTo>
                  <a:pt x="0" y="368490"/>
                </a:lnTo>
                <a:lnTo>
                  <a:pt x="177421" y="0"/>
                </a:lnTo>
                <a:close/>
              </a:path>
            </a:pathLst>
          </a:cu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Freeform: Shape 6">
            <a:extLst>
              <a:ext uri="{FF2B5EF4-FFF2-40B4-BE49-F238E27FC236}">
                <a16:creationId xmlns:a16="http://schemas.microsoft.com/office/drawing/2014/main" id="{EA7C2FD6-CDBD-3D00-D886-2BA31C5BE6DA}"/>
              </a:ext>
            </a:extLst>
          </p:cNvPr>
          <p:cNvSpPr/>
          <p:nvPr/>
        </p:nvSpPr>
        <p:spPr>
          <a:xfrm>
            <a:off x="3614327" y="4612376"/>
            <a:ext cx="3393649" cy="1162119"/>
          </a:xfrm>
          <a:custGeom>
            <a:avLst/>
            <a:gdLst>
              <a:gd name="connsiteX0" fmla="*/ 3393649 w 3393649"/>
              <a:gd name="connsiteY0" fmla="*/ 0 h 1168924"/>
              <a:gd name="connsiteX1" fmla="*/ 2620651 w 3393649"/>
              <a:gd name="connsiteY1" fmla="*/ 1168924 h 1168924"/>
              <a:gd name="connsiteX2" fmla="*/ 0 w 3393649"/>
              <a:gd name="connsiteY2" fmla="*/ 1168924 h 1168924"/>
              <a:gd name="connsiteX3" fmla="*/ 678729 w 3393649"/>
              <a:gd name="connsiteY3" fmla="*/ 0 h 1168924"/>
              <a:gd name="connsiteX4" fmla="*/ 3393649 w 3393649"/>
              <a:gd name="connsiteY4" fmla="*/ 0 h 1168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3649" h="1168924">
                <a:moveTo>
                  <a:pt x="3393649" y="0"/>
                </a:moveTo>
                <a:lnTo>
                  <a:pt x="2620651" y="1168924"/>
                </a:lnTo>
                <a:lnTo>
                  <a:pt x="0" y="1168924"/>
                </a:lnTo>
                <a:lnTo>
                  <a:pt x="678729" y="0"/>
                </a:lnTo>
                <a:lnTo>
                  <a:pt x="3393649" y="0"/>
                </a:lnTo>
                <a:close/>
              </a:path>
            </a:pathLst>
          </a:custGeom>
          <a:solidFill>
            <a:schemeClr val="accent6">
              <a:lumMod val="40000"/>
              <a:lumOff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Rectangle 47">
            <a:extLst>
              <a:ext uri="{FF2B5EF4-FFF2-40B4-BE49-F238E27FC236}">
                <a16:creationId xmlns:a16="http://schemas.microsoft.com/office/drawing/2014/main" id="{C222AC61-051A-CD37-5851-7AE07FD42A83}"/>
              </a:ext>
            </a:extLst>
          </p:cNvPr>
          <p:cNvSpPr/>
          <p:nvPr/>
        </p:nvSpPr>
        <p:spPr>
          <a:xfrm>
            <a:off x="3564519" y="5335078"/>
            <a:ext cx="1433014" cy="449868"/>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Parallelogram 3">
            <a:extLst>
              <a:ext uri="{FF2B5EF4-FFF2-40B4-BE49-F238E27FC236}">
                <a16:creationId xmlns:a16="http://schemas.microsoft.com/office/drawing/2014/main" id="{8DB71173-495D-26C7-04A6-4C6CD650A180}"/>
              </a:ext>
            </a:extLst>
          </p:cNvPr>
          <p:cNvSpPr/>
          <p:nvPr/>
        </p:nvSpPr>
        <p:spPr>
          <a:xfrm>
            <a:off x="4613927" y="4790905"/>
            <a:ext cx="551962" cy="315775"/>
          </a:xfrm>
          <a:prstGeom prst="parallelogram">
            <a:avLst>
              <a:gd name="adj" fmla="val 54853"/>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5" name="Group 14">
            <a:extLst>
              <a:ext uri="{FF2B5EF4-FFF2-40B4-BE49-F238E27FC236}">
                <a16:creationId xmlns:a16="http://schemas.microsoft.com/office/drawing/2014/main" id="{32F1C2F7-D501-A4D3-BFA0-035AEC539F76}"/>
              </a:ext>
            </a:extLst>
          </p:cNvPr>
          <p:cNvGrpSpPr/>
          <p:nvPr/>
        </p:nvGrpSpPr>
        <p:grpSpPr>
          <a:xfrm>
            <a:off x="4477652" y="4546412"/>
            <a:ext cx="725864" cy="692220"/>
            <a:chOff x="1140643" y="3044858"/>
            <a:chExt cx="725864" cy="692220"/>
          </a:xfrm>
          <a:solidFill>
            <a:schemeClr val="accent1">
              <a:lumMod val="40000"/>
              <a:lumOff val="60000"/>
            </a:schemeClr>
          </a:solidFill>
        </p:grpSpPr>
        <p:sp>
          <p:nvSpPr>
            <p:cNvPr id="5" name="Oval 4">
              <a:extLst>
                <a:ext uri="{FF2B5EF4-FFF2-40B4-BE49-F238E27FC236}">
                  <a16:creationId xmlns:a16="http://schemas.microsoft.com/office/drawing/2014/main" id="{CA5335E2-15A5-809C-3C7C-34DBC0894702}"/>
                </a:ext>
              </a:extLst>
            </p:cNvPr>
            <p:cNvSpPr/>
            <p:nvPr/>
          </p:nvSpPr>
          <p:spPr>
            <a:xfrm>
              <a:off x="1140643" y="3044858"/>
              <a:ext cx="725864" cy="384142"/>
            </a:xfrm>
            <a:prstGeom prst="ellipse">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a:extLst>
                <a:ext uri="{FF2B5EF4-FFF2-40B4-BE49-F238E27FC236}">
                  <a16:creationId xmlns:a16="http://schemas.microsoft.com/office/drawing/2014/main" id="{4D8E4A2D-B33A-705C-4BB5-6EF59CC29EDB}"/>
                </a:ext>
              </a:extLst>
            </p:cNvPr>
            <p:cNvSpPr/>
            <p:nvPr/>
          </p:nvSpPr>
          <p:spPr>
            <a:xfrm>
              <a:off x="1140643" y="3352936"/>
              <a:ext cx="725864" cy="384142"/>
            </a:xfrm>
            <a:prstGeom prst="ellipse">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CD83672F-AC9D-50D3-FF3F-21C8A249AEAD}"/>
                </a:ext>
              </a:extLst>
            </p:cNvPr>
            <p:cNvSpPr/>
            <p:nvPr/>
          </p:nvSpPr>
          <p:spPr>
            <a:xfrm>
              <a:off x="1140643" y="3236929"/>
              <a:ext cx="725864" cy="298123"/>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6" name="Rectangle 15">
            <a:extLst>
              <a:ext uri="{FF2B5EF4-FFF2-40B4-BE49-F238E27FC236}">
                <a16:creationId xmlns:a16="http://schemas.microsoft.com/office/drawing/2014/main" id="{1F4682AD-B7F1-0E12-41AC-DA99ED489BE6}"/>
              </a:ext>
            </a:extLst>
          </p:cNvPr>
          <p:cNvSpPr/>
          <p:nvPr/>
        </p:nvSpPr>
        <p:spPr>
          <a:xfrm>
            <a:off x="4723624" y="4033553"/>
            <a:ext cx="1372376" cy="408155"/>
          </a:xfrm>
          <a:prstGeom prst="rect">
            <a:avLst/>
          </a:prstGeom>
          <a:solidFill>
            <a:srgbClr val="FF0000"/>
          </a:solidFill>
          <a:ln w="1905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F581275C-BFFB-6EC8-EBC4-312F0D7EDBBD}"/>
              </a:ext>
            </a:extLst>
          </p:cNvPr>
          <p:cNvSpPr/>
          <p:nvPr/>
        </p:nvSpPr>
        <p:spPr>
          <a:xfrm>
            <a:off x="4640357" y="4157672"/>
            <a:ext cx="1372376" cy="408155"/>
          </a:xfrm>
          <a:prstGeom prst="rect">
            <a:avLst/>
          </a:prstGeom>
          <a:solidFill>
            <a:srgbClr val="FF0000"/>
          </a:solidFill>
          <a:ln w="1905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E4E17EAC-E9F2-3F43-3FBD-9FE4032C99EF}"/>
              </a:ext>
            </a:extLst>
          </p:cNvPr>
          <p:cNvSpPr txBox="1"/>
          <p:nvPr/>
        </p:nvSpPr>
        <p:spPr>
          <a:xfrm>
            <a:off x="3737787" y="1440000"/>
            <a:ext cx="1040670" cy="369332"/>
          </a:xfrm>
          <a:prstGeom prst="rect">
            <a:avLst/>
          </a:prstGeom>
          <a:noFill/>
        </p:spPr>
        <p:txBody>
          <a:bodyPr wrap="none" rtlCol="0">
            <a:spAutoFit/>
          </a:bodyPr>
          <a:lstStyle/>
          <a:p>
            <a:r>
              <a:rPr lang="en-GB" dirty="0"/>
              <a:t>Memory</a:t>
            </a:r>
          </a:p>
        </p:txBody>
      </p:sp>
    </p:spTree>
    <p:extLst>
      <p:ext uri="{BB962C8B-B14F-4D97-AF65-F5344CB8AC3E}">
        <p14:creationId xmlns:p14="http://schemas.microsoft.com/office/powerpoint/2010/main" val="3663853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E5A8D-061A-36EA-27DC-EDAEFBBCFAC3}"/>
            </a:ext>
          </a:extLst>
        </p:cNvPr>
        <p:cNvGrpSpPr/>
        <p:nvPr/>
      </p:nvGrpSpPr>
      <p:grpSpPr>
        <a:xfrm>
          <a:off x="0" y="0"/>
          <a:ext cx="0" cy="0"/>
          <a:chOff x="0" y="0"/>
          <a:chExt cx="0" cy="0"/>
        </a:xfrm>
      </p:grpSpPr>
      <p:pic>
        <p:nvPicPr>
          <p:cNvPr id="23" name="Picture 22" descr="A black computer power supply&#10;&#10;AI-generated content may be incorrect.">
            <a:extLst>
              <a:ext uri="{FF2B5EF4-FFF2-40B4-BE49-F238E27FC236}">
                <a16:creationId xmlns:a16="http://schemas.microsoft.com/office/drawing/2014/main" id="{7F1AEE95-2864-0EC8-A3B4-31B2069EC1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7673" y="919814"/>
            <a:ext cx="2159283" cy="1715910"/>
          </a:xfrm>
          <a:prstGeom prst="rect">
            <a:avLst/>
          </a:prstGeom>
        </p:spPr>
      </p:pic>
      <p:grpSp>
        <p:nvGrpSpPr>
          <p:cNvPr id="45" name="Group 44">
            <a:extLst>
              <a:ext uri="{FF2B5EF4-FFF2-40B4-BE49-F238E27FC236}">
                <a16:creationId xmlns:a16="http://schemas.microsoft.com/office/drawing/2014/main" id="{A04EF56D-0C6C-770C-ABCA-FAA4F7849C6E}"/>
              </a:ext>
            </a:extLst>
          </p:cNvPr>
          <p:cNvGrpSpPr/>
          <p:nvPr/>
        </p:nvGrpSpPr>
        <p:grpSpPr>
          <a:xfrm>
            <a:off x="3550870" y="2543602"/>
            <a:ext cx="5186151" cy="3241344"/>
            <a:chOff x="3550870" y="2543602"/>
            <a:chExt cx="5186151" cy="3241344"/>
          </a:xfrm>
        </p:grpSpPr>
        <p:grpSp>
          <p:nvGrpSpPr>
            <p:cNvPr id="12" name="Group 11">
              <a:extLst>
                <a:ext uri="{FF2B5EF4-FFF2-40B4-BE49-F238E27FC236}">
                  <a16:creationId xmlns:a16="http://schemas.microsoft.com/office/drawing/2014/main" id="{23CEBA3A-AAF7-4E21-F9F3-E2B2C1B2CA24}"/>
                </a:ext>
              </a:extLst>
            </p:cNvPr>
            <p:cNvGrpSpPr/>
            <p:nvPr/>
          </p:nvGrpSpPr>
          <p:grpSpPr>
            <a:xfrm>
              <a:off x="3550871" y="2543602"/>
              <a:ext cx="5186150" cy="3241344"/>
              <a:chOff x="3302758" y="2050576"/>
              <a:chExt cx="5186150" cy="3241344"/>
            </a:xfrm>
          </p:grpSpPr>
          <p:sp>
            <p:nvSpPr>
              <p:cNvPr id="11" name="Freeform: Shape 10">
                <a:extLst>
                  <a:ext uri="{FF2B5EF4-FFF2-40B4-BE49-F238E27FC236}">
                    <a16:creationId xmlns:a16="http://schemas.microsoft.com/office/drawing/2014/main" id="{B2BF39DE-83B8-74BB-1123-7218E91C3566}"/>
                  </a:ext>
                </a:extLst>
              </p:cNvPr>
              <p:cNvSpPr/>
              <p:nvPr/>
            </p:nvSpPr>
            <p:spPr>
              <a:xfrm>
                <a:off x="3316406" y="3630304"/>
                <a:ext cx="5158854" cy="1651380"/>
              </a:xfrm>
              <a:custGeom>
                <a:avLst/>
                <a:gdLst>
                  <a:gd name="connsiteX0" fmla="*/ 846161 w 5158854"/>
                  <a:gd name="connsiteY0" fmla="*/ 0 h 1651380"/>
                  <a:gd name="connsiteX1" fmla="*/ 0 w 5158854"/>
                  <a:gd name="connsiteY1" fmla="*/ 1651380 h 1651380"/>
                  <a:gd name="connsiteX2" fmla="*/ 4326340 w 5158854"/>
                  <a:gd name="connsiteY2" fmla="*/ 1637732 h 1651380"/>
                  <a:gd name="connsiteX3" fmla="*/ 5158854 w 5158854"/>
                  <a:gd name="connsiteY3" fmla="*/ 0 h 1651380"/>
                  <a:gd name="connsiteX4" fmla="*/ 846161 w 5158854"/>
                  <a:gd name="connsiteY4" fmla="*/ 0 h 165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8854" h="1651380">
                    <a:moveTo>
                      <a:pt x="846161" y="0"/>
                    </a:moveTo>
                    <a:lnTo>
                      <a:pt x="0" y="1651380"/>
                    </a:lnTo>
                    <a:lnTo>
                      <a:pt x="4326340" y="1637732"/>
                    </a:lnTo>
                    <a:lnTo>
                      <a:pt x="5158854" y="0"/>
                    </a:lnTo>
                    <a:lnTo>
                      <a:pt x="846161" y="0"/>
                    </a:lnTo>
                    <a:close/>
                  </a:path>
                </a:pathLst>
              </a:custGeom>
              <a:solidFill>
                <a:schemeClr val="accent6">
                  <a:lumMod val="20000"/>
                  <a:lumOff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F61A425D-C1DD-D0B2-3228-A6CE69D6811F}"/>
                  </a:ext>
                </a:extLst>
              </p:cNvPr>
              <p:cNvSpPr/>
              <p:nvPr/>
            </p:nvSpPr>
            <p:spPr>
              <a:xfrm>
                <a:off x="4148919" y="2050576"/>
                <a:ext cx="4326340" cy="1170296"/>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sp>
            <p:nvSpPr>
              <p:cNvPr id="6" name="Rectangle 5">
                <a:extLst>
                  <a:ext uri="{FF2B5EF4-FFF2-40B4-BE49-F238E27FC236}">
                    <a16:creationId xmlns:a16="http://schemas.microsoft.com/office/drawing/2014/main" id="{3E7844D3-47DC-AC70-C4EC-B00C1CC3BD9C}"/>
                  </a:ext>
                </a:extLst>
              </p:cNvPr>
              <p:cNvSpPr/>
              <p:nvPr/>
            </p:nvSpPr>
            <p:spPr>
              <a:xfrm>
                <a:off x="4148919" y="2466833"/>
                <a:ext cx="4326340" cy="1170296"/>
              </a:xfrm>
              <a:prstGeom prst="rect">
                <a:avLst/>
              </a:prstGeom>
              <a:solidFill>
                <a:schemeClr val="accent6">
                  <a:lumMod val="20000"/>
                  <a:lumOff val="80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sp>
            <p:nvSpPr>
              <p:cNvPr id="9" name="Freeform: Shape 8">
                <a:extLst>
                  <a:ext uri="{FF2B5EF4-FFF2-40B4-BE49-F238E27FC236}">
                    <a16:creationId xmlns:a16="http://schemas.microsoft.com/office/drawing/2014/main" id="{B8B04A8A-75D4-5DF4-F7E5-1CF6D00FF371}"/>
                  </a:ext>
                </a:extLst>
              </p:cNvPr>
              <p:cNvSpPr/>
              <p:nvPr/>
            </p:nvSpPr>
            <p:spPr>
              <a:xfrm>
                <a:off x="3302758" y="2456597"/>
                <a:ext cx="859809" cy="2825087"/>
              </a:xfrm>
              <a:custGeom>
                <a:avLst/>
                <a:gdLst>
                  <a:gd name="connsiteX0" fmla="*/ 859809 w 859809"/>
                  <a:gd name="connsiteY0" fmla="*/ 0 h 2825087"/>
                  <a:gd name="connsiteX1" fmla="*/ 0 w 859809"/>
                  <a:gd name="connsiteY1" fmla="*/ 1665027 h 2825087"/>
                  <a:gd name="connsiteX2" fmla="*/ 13648 w 859809"/>
                  <a:gd name="connsiteY2" fmla="*/ 2825087 h 2825087"/>
                  <a:gd name="connsiteX3" fmla="*/ 846161 w 859809"/>
                  <a:gd name="connsiteY3" fmla="*/ 1187355 h 2825087"/>
                  <a:gd name="connsiteX4" fmla="*/ 859809 w 859809"/>
                  <a:gd name="connsiteY4" fmla="*/ 0 h 282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809" h="2825087">
                    <a:moveTo>
                      <a:pt x="859809" y="0"/>
                    </a:moveTo>
                    <a:lnTo>
                      <a:pt x="0" y="1665027"/>
                    </a:lnTo>
                    <a:lnTo>
                      <a:pt x="13648" y="2825087"/>
                    </a:lnTo>
                    <a:lnTo>
                      <a:pt x="846161" y="1187355"/>
                    </a:lnTo>
                    <a:lnTo>
                      <a:pt x="859809" y="0"/>
                    </a:lnTo>
                    <a:close/>
                  </a:path>
                </a:pathLst>
              </a:custGeom>
              <a:solidFill>
                <a:schemeClr val="accent6">
                  <a:lumMod val="20000"/>
                  <a:lumOff val="80000"/>
                </a:schemeClr>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6">
                      <a:lumMod val="20000"/>
                      <a:lumOff val="80000"/>
                    </a:schemeClr>
                  </a:solidFill>
                </a:endParaRPr>
              </a:p>
            </p:txBody>
          </p:sp>
          <p:sp>
            <p:nvSpPr>
              <p:cNvPr id="10" name="Freeform: Shape 9">
                <a:extLst>
                  <a:ext uri="{FF2B5EF4-FFF2-40B4-BE49-F238E27FC236}">
                    <a16:creationId xmlns:a16="http://schemas.microsoft.com/office/drawing/2014/main" id="{9536768B-D8D7-C1D4-799A-48D74D897ACE}"/>
                  </a:ext>
                </a:extLst>
              </p:cNvPr>
              <p:cNvSpPr/>
              <p:nvPr/>
            </p:nvSpPr>
            <p:spPr>
              <a:xfrm>
                <a:off x="7629099" y="2466833"/>
                <a:ext cx="859809" cy="2825087"/>
              </a:xfrm>
              <a:custGeom>
                <a:avLst/>
                <a:gdLst>
                  <a:gd name="connsiteX0" fmla="*/ 859809 w 859809"/>
                  <a:gd name="connsiteY0" fmla="*/ 0 h 2825087"/>
                  <a:gd name="connsiteX1" fmla="*/ 0 w 859809"/>
                  <a:gd name="connsiteY1" fmla="*/ 1665027 h 2825087"/>
                  <a:gd name="connsiteX2" fmla="*/ 13648 w 859809"/>
                  <a:gd name="connsiteY2" fmla="*/ 2825087 h 2825087"/>
                  <a:gd name="connsiteX3" fmla="*/ 846161 w 859809"/>
                  <a:gd name="connsiteY3" fmla="*/ 1187355 h 2825087"/>
                  <a:gd name="connsiteX4" fmla="*/ 859809 w 859809"/>
                  <a:gd name="connsiteY4" fmla="*/ 0 h 282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809" h="2825087">
                    <a:moveTo>
                      <a:pt x="859809" y="0"/>
                    </a:moveTo>
                    <a:lnTo>
                      <a:pt x="0" y="1665027"/>
                    </a:lnTo>
                    <a:lnTo>
                      <a:pt x="13648" y="2825087"/>
                    </a:lnTo>
                    <a:lnTo>
                      <a:pt x="846161" y="1187355"/>
                    </a:lnTo>
                    <a:lnTo>
                      <a:pt x="859809" y="0"/>
                    </a:lnTo>
                    <a:close/>
                  </a:path>
                </a:pathLst>
              </a:custGeom>
              <a:solidFill>
                <a:schemeClr val="accent6">
                  <a:lumMod val="20000"/>
                  <a:lumOff val="80000"/>
                </a:schemeClr>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6">
                      <a:lumMod val="20000"/>
                      <a:lumOff val="80000"/>
                    </a:schemeClr>
                  </a:solidFill>
                </a:endParaRPr>
              </a:p>
            </p:txBody>
          </p:sp>
          <p:sp>
            <p:nvSpPr>
              <p:cNvPr id="2" name="Rectangle 1">
                <a:extLst>
                  <a:ext uri="{FF2B5EF4-FFF2-40B4-BE49-F238E27FC236}">
                    <a16:creationId xmlns:a16="http://schemas.microsoft.com/office/drawing/2014/main" id="{95D6F12D-481E-8648-00FA-6E9DFE41F0F9}"/>
                  </a:ext>
                </a:extLst>
              </p:cNvPr>
              <p:cNvSpPr/>
              <p:nvPr/>
            </p:nvSpPr>
            <p:spPr>
              <a:xfrm>
                <a:off x="3302759" y="4112526"/>
                <a:ext cx="4326340" cy="1170296"/>
              </a:xfrm>
              <a:prstGeom prst="rect">
                <a:avLst/>
              </a:prstGeom>
              <a:solidFill>
                <a:schemeClr val="accent6">
                  <a:lumMod val="20000"/>
                  <a:lumOff val="80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grpSp>
        <p:sp>
          <p:nvSpPr>
            <p:cNvPr id="13" name="Rectangle 12">
              <a:extLst>
                <a:ext uri="{FF2B5EF4-FFF2-40B4-BE49-F238E27FC236}">
                  <a16:creationId xmlns:a16="http://schemas.microsoft.com/office/drawing/2014/main" id="{9A46755A-B4CB-8B0E-7EAB-2B09869123F6}"/>
                </a:ext>
              </a:extLst>
            </p:cNvPr>
            <p:cNvSpPr/>
            <p:nvPr/>
          </p:nvSpPr>
          <p:spPr>
            <a:xfrm>
              <a:off x="3550870" y="5335078"/>
              <a:ext cx="1446663" cy="436729"/>
            </a:xfrm>
            <a:prstGeom prst="rect">
              <a:avLst/>
            </a:prstGeom>
            <a:solidFill>
              <a:schemeClr val="bg1"/>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a:extLst>
                <a:ext uri="{FF2B5EF4-FFF2-40B4-BE49-F238E27FC236}">
                  <a16:creationId xmlns:a16="http://schemas.microsoft.com/office/drawing/2014/main" id="{5BDA5C35-6ECA-F406-27A3-7909359B7B41}"/>
                </a:ext>
              </a:extLst>
            </p:cNvPr>
            <p:cNvSpPr/>
            <p:nvPr/>
          </p:nvSpPr>
          <p:spPr>
            <a:xfrm>
              <a:off x="7454130" y="5303862"/>
              <a:ext cx="300251" cy="361608"/>
            </a:xfrm>
            <a:prstGeom prst="rect">
              <a:avLst/>
            </a:prstGeom>
            <a:solidFill>
              <a:schemeClr val="bg1"/>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7" name="Freeform: Shape 46">
            <a:extLst>
              <a:ext uri="{FF2B5EF4-FFF2-40B4-BE49-F238E27FC236}">
                <a16:creationId xmlns:a16="http://schemas.microsoft.com/office/drawing/2014/main" id="{C6A2C427-475A-73AE-F880-AF3BAACBFADA}"/>
              </a:ext>
            </a:extLst>
          </p:cNvPr>
          <p:cNvSpPr/>
          <p:nvPr/>
        </p:nvSpPr>
        <p:spPr>
          <a:xfrm>
            <a:off x="4299045" y="4230806"/>
            <a:ext cx="2991314" cy="382137"/>
          </a:xfrm>
          <a:custGeom>
            <a:avLst/>
            <a:gdLst>
              <a:gd name="connsiteX0" fmla="*/ 177421 w 2702256"/>
              <a:gd name="connsiteY0" fmla="*/ 0 h 382137"/>
              <a:gd name="connsiteX1" fmla="*/ 2702256 w 2702256"/>
              <a:gd name="connsiteY1" fmla="*/ 13648 h 382137"/>
              <a:gd name="connsiteX2" fmla="*/ 2470245 w 2702256"/>
              <a:gd name="connsiteY2" fmla="*/ 382137 h 382137"/>
              <a:gd name="connsiteX3" fmla="*/ 0 w 2702256"/>
              <a:gd name="connsiteY3" fmla="*/ 368490 h 382137"/>
              <a:gd name="connsiteX4" fmla="*/ 177421 w 2702256"/>
              <a:gd name="connsiteY4" fmla="*/ 0 h 382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2256" h="382137">
                <a:moveTo>
                  <a:pt x="177421" y="0"/>
                </a:moveTo>
                <a:lnTo>
                  <a:pt x="2702256" y="13648"/>
                </a:lnTo>
                <a:lnTo>
                  <a:pt x="2470245" y="382137"/>
                </a:lnTo>
                <a:lnTo>
                  <a:pt x="0" y="368490"/>
                </a:lnTo>
                <a:lnTo>
                  <a:pt x="177421" y="0"/>
                </a:lnTo>
                <a:close/>
              </a:path>
            </a:pathLst>
          </a:cu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Freeform: Shape 6">
            <a:extLst>
              <a:ext uri="{FF2B5EF4-FFF2-40B4-BE49-F238E27FC236}">
                <a16:creationId xmlns:a16="http://schemas.microsoft.com/office/drawing/2014/main" id="{56B27E4C-F0B6-6431-82DD-D18233044101}"/>
              </a:ext>
            </a:extLst>
          </p:cNvPr>
          <p:cNvSpPr/>
          <p:nvPr/>
        </p:nvSpPr>
        <p:spPr>
          <a:xfrm>
            <a:off x="3614327" y="4612376"/>
            <a:ext cx="3393649" cy="1162119"/>
          </a:xfrm>
          <a:custGeom>
            <a:avLst/>
            <a:gdLst>
              <a:gd name="connsiteX0" fmla="*/ 3393649 w 3393649"/>
              <a:gd name="connsiteY0" fmla="*/ 0 h 1168924"/>
              <a:gd name="connsiteX1" fmla="*/ 2620651 w 3393649"/>
              <a:gd name="connsiteY1" fmla="*/ 1168924 h 1168924"/>
              <a:gd name="connsiteX2" fmla="*/ 0 w 3393649"/>
              <a:gd name="connsiteY2" fmla="*/ 1168924 h 1168924"/>
              <a:gd name="connsiteX3" fmla="*/ 678729 w 3393649"/>
              <a:gd name="connsiteY3" fmla="*/ 0 h 1168924"/>
              <a:gd name="connsiteX4" fmla="*/ 3393649 w 3393649"/>
              <a:gd name="connsiteY4" fmla="*/ 0 h 1168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3649" h="1168924">
                <a:moveTo>
                  <a:pt x="3393649" y="0"/>
                </a:moveTo>
                <a:lnTo>
                  <a:pt x="2620651" y="1168924"/>
                </a:lnTo>
                <a:lnTo>
                  <a:pt x="0" y="1168924"/>
                </a:lnTo>
                <a:lnTo>
                  <a:pt x="678729" y="0"/>
                </a:lnTo>
                <a:lnTo>
                  <a:pt x="3393649" y="0"/>
                </a:lnTo>
                <a:close/>
              </a:path>
            </a:pathLst>
          </a:custGeom>
          <a:solidFill>
            <a:schemeClr val="accent6">
              <a:lumMod val="40000"/>
              <a:lumOff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Rectangle 47">
            <a:extLst>
              <a:ext uri="{FF2B5EF4-FFF2-40B4-BE49-F238E27FC236}">
                <a16:creationId xmlns:a16="http://schemas.microsoft.com/office/drawing/2014/main" id="{C0C6AEA8-7C8C-E34C-E9A4-FCDC9515A98E}"/>
              </a:ext>
            </a:extLst>
          </p:cNvPr>
          <p:cNvSpPr/>
          <p:nvPr/>
        </p:nvSpPr>
        <p:spPr>
          <a:xfrm>
            <a:off x="3564519" y="5335078"/>
            <a:ext cx="1433014" cy="449868"/>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Parallelogram 3">
            <a:extLst>
              <a:ext uri="{FF2B5EF4-FFF2-40B4-BE49-F238E27FC236}">
                <a16:creationId xmlns:a16="http://schemas.microsoft.com/office/drawing/2014/main" id="{26FFA431-A6F7-AF0E-B85B-EB26103CA6A4}"/>
              </a:ext>
            </a:extLst>
          </p:cNvPr>
          <p:cNvSpPr/>
          <p:nvPr/>
        </p:nvSpPr>
        <p:spPr>
          <a:xfrm>
            <a:off x="4613927" y="4790905"/>
            <a:ext cx="551962" cy="315775"/>
          </a:xfrm>
          <a:prstGeom prst="parallelogram">
            <a:avLst>
              <a:gd name="adj" fmla="val 54853"/>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5" name="Group 14">
            <a:extLst>
              <a:ext uri="{FF2B5EF4-FFF2-40B4-BE49-F238E27FC236}">
                <a16:creationId xmlns:a16="http://schemas.microsoft.com/office/drawing/2014/main" id="{46F6A990-2338-7EC8-E68E-3B255FBC217A}"/>
              </a:ext>
            </a:extLst>
          </p:cNvPr>
          <p:cNvGrpSpPr/>
          <p:nvPr/>
        </p:nvGrpSpPr>
        <p:grpSpPr>
          <a:xfrm>
            <a:off x="4477652" y="4546412"/>
            <a:ext cx="725864" cy="692220"/>
            <a:chOff x="1140643" y="3044858"/>
            <a:chExt cx="725864" cy="692220"/>
          </a:xfrm>
          <a:solidFill>
            <a:schemeClr val="accent1">
              <a:lumMod val="40000"/>
              <a:lumOff val="60000"/>
            </a:schemeClr>
          </a:solidFill>
        </p:grpSpPr>
        <p:sp>
          <p:nvSpPr>
            <p:cNvPr id="5" name="Oval 4">
              <a:extLst>
                <a:ext uri="{FF2B5EF4-FFF2-40B4-BE49-F238E27FC236}">
                  <a16:creationId xmlns:a16="http://schemas.microsoft.com/office/drawing/2014/main" id="{D4F64EE1-2D65-9571-7AF5-C5023D6EBFB7}"/>
                </a:ext>
              </a:extLst>
            </p:cNvPr>
            <p:cNvSpPr/>
            <p:nvPr/>
          </p:nvSpPr>
          <p:spPr>
            <a:xfrm>
              <a:off x="1140643" y="3044858"/>
              <a:ext cx="725864" cy="384142"/>
            </a:xfrm>
            <a:prstGeom prst="ellipse">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a:extLst>
                <a:ext uri="{FF2B5EF4-FFF2-40B4-BE49-F238E27FC236}">
                  <a16:creationId xmlns:a16="http://schemas.microsoft.com/office/drawing/2014/main" id="{C84CF8AE-E907-0AF7-5D9B-E3E8047150E4}"/>
                </a:ext>
              </a:extLst>
            </p:cNvPr>
            <p:cNvSpPr/>
            <p:nvPr/>
          </p:nvSpPr>
          <p:spPr>
            <a:xfrm>
              <a:off x="1140643" y="3352936"/>
              <a:ext cx="725864" cy="384142"/>
            </a:xfrm>
            <a:prstGeom prst="ellipse">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94627467-E2F3-FCDC-7FFB-784A00DC7DC4}"/>
                </a:ext>
              </a:extLst>
            </p:cNvPr>
            <p:cNvSpPr/>
            <p:nvPr/>
          </p:nvSpPr>
          <p:spPr>
            <a:xfrm>
              <a:off x="1140643" y="3236929"/>
              <a:ext cx="725864" cy="298123"/>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6" name="Rectangle 15">
            <a:extLst>
              <a:ext uri="{FF2B5EF4-FFF2-40B4-BE49-F238E27FC236}">
                <a16:creationId xmlns:a16="http://schemas.microsoft.com/office/drawing/2014/main" id="{B7BCE588-D551-061C-CB46-D75034438CA2}"/>
              </a:ext>
            </a:extLst>
          </p:cNvPr>
          <p:cNvSpPr/>
          <p:nvPr/>
        </p:nvSpPr>
        <p:spPr>
          <a:xfrm>
            <a:off x="4723624" y="4033553"/>
            <a:ext cx="1372376" cy="408155"/>
          </a:xfrm>
          <a:prstGeom prst="rect">
            <a:avLst/>
          </a:prstGeom>
          <a:solidFill>
            <a:schemeClr val="accent2"/>
          </a:solidFill>
          <a:ln w="1905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62F54ABA-18F5-CB84-DC75-9D4376FAD8FC}"/>
              </a:ext>
            </a:extLst>
          </p:cNvPr>
          <p:cNvSpPr/>
          <p:nvPr/>
        </p:nvSpPr>
        <p:spPr>
          <a:xfrm>
            <a:off x="4640357" y="4157672"/>
            <a:ext cx="1372376" cy="408155"/>
          </a:xfrm>
          <a:prstGeom prst="rect">
            <a:avLst/>
          </a:prstGeom>
          <a:solidFill>
            <a:schemeClr val="accent2"/>
          </a:solidFill>
          <a:ln w="1905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Freeform: Shape 19">
            <a:extLst>
              <a:ext uri="{FF2B5EF4-FFF2-40B4-BE49-F238E27FC236}">
                <a16:creationId xmlns:a16="http://schemas.microsoft.com/office/drawing/2014/main" id="{373CB323-BE99-900A-D88C-F8E16C9E56E6}"/>
              </a:ext>
            </a:extLst>
          </p:cNvPr>
          <p:cNvSpPr/>
          <p:nvPr/>
        </p:nvSpPr>
        <p:spPr>
          <a:xfrm>
            <a:off x="5476973" y="4374037"/>
            <a:ext cx="1366887" cy="1150070"/>
          </a:xfrm>
          <a:custGeom>
            <a:avLst/>
            <a:gdLst>
              <a:gd name="connsiteX0" fmla="*/ 1366887 w 1366887"/>
              <a:gd name="connsiteY0" fmla="*/ 0 h 1150070"/>
              <a:gd name="connsiteX1" fmla="*/ 546755 w 1366887"/>
              <a:gd name="connsiteY1" fmla="*/ 1131217 h 1150070"/>
              <a:gd name="connsiteX2" fmla="*/ 0 w 1366887"/>
              <a:gd name="connsiteY2" fmla="*/ 1150070 h 1150070"/>
              <a:gd name="connsiteX3" fmla="*/ 876693 w 1366887"/>
              <a:gd name="connsiteY3" fmla="*/ 18854 h 1150070"/>
              <a:gd name="connsiteX4" fmla="*/ 1366887 w 1366887"/>
              <a:gd name="connsiteY4" fmla="*/ 0 h 1150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887" h="1150070">
                <a:moveTo>
                  <a:pt x="1366887" y="0"/>
                </a:moveTo>
                <a:lnTo>
                  <a:pt x="546755" y="1131217"/>
                </a:lnTo>
                <a:lnTo>
                  <a:pt x="0" y="1150070"/>
                </a:lnTo>
                <a:lnTo>
                  <a:pt x="876693" y="18854"/>
                </a:lnTo>
                <a:lnTo>
                  <a:pt x="1366887" y="0"/>
                </a:lnTo>
                <a:close/>
              </a:path>
            </a:pathLst>
          </a:custGeom>
          <a:solidFill>
            <a:srgbClr val="FF0000"/>
          </a:solidFill>
          <a:ln w="1905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a:extLst>
              <a:ext uri="{FF2B5EF4-FFF2-40B4-BE49-F238E27FC236}">
                <a16:creationId xmlns:a16="http://schemas.microsoft.com/office/drawing/2014/main" id="{B4F0173E-C640-231A-A6E2-2D2049A8A66C}"/>
              </a:ext>
            </a:extLst>
          </p:cNvPr>
          <p:cNvSpPr txBox="1"/>
          <p:nvPr/>
        </p:nvSpPr>
        <p:spPr>
          <a:xfrm>
            <a:off x="5759777" y="1440000"/>
            <a:ext cx="1656159" cy="369332"/>
          </a:xfrm>
          <a:prstGeom prst="rect">
            <a:avLst/>
          </a:prstGeom>
          <a:noFill/>
        </p:spPr>
        <p:txBody>
          <a:bodyPr wrap="none" rtlCol="0">
            <a:spAutoFit/>
          </a:bodyPr>
          <a:lstStyle/>
          <a:p>
            <a:r>
              <a:rPr lang="en-GB" dirty="0"/>
              <a:t>NVMe Storage</a:t>
            </a:r>
          </a:p>
        </p:txBody>
      </p:sp>
    </p:spTree>
    <p:extLst>
      <p:ext uri="{BB962C8B-B14F-4D97-AF65-F5344CB8AC3E}">
        <p14:creationId xmlns:p14="http://schemas.microsoft.com/office/powerpoint/2010/main" val="2344871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E2DCA-07D9-743D-8CFE-F8F7F367ABAE}"/>
            </a:ext>
          </a:extLst>
        </p:cNvPr>
        <p:cNvGrpSpPr/>
        <p:nvPr/>
      </p:nvGrpSpPr>
      <p:grpSpPr>
        <a:xfrm>
          <a:off x="0" y="0"/>
          <a:ext cx="0" cy="0"/>
          <a:chOff x="0" y="0"/>
          <a:chExt cx="0" cy="0"/>
        </a:xfrm>
      </p:grpSpPr>
      <p:grpSp>
        <p:nvGrpSpPr>
          <p:cNvPr id="45" name="Group 44">
            <a:extLst>
              <a:ext uri="{FF2B5EF4-FFF2-40B4-BE49-F238E27FC236}">
                <a16:creationId xmlns:a16="http://schemas.microsoft.com/office/drawing/2014/main" id="{83302D21-B730-89C4-95E1-F938C632BB8D}"/>
              </a:ext>
            </a:extLst>
          </p:cNvPr>
          <p:cNvGrpSpPr/>
          <p:nvPr/>
        </p:nvGrpSpPr>
        <p:grpSpPr>
          <a:xfrm>
            <a:off x="3550870" y="2543602"/>
            <a:ext cx="5186151" cy="3241344"/>
            <a:chOff x="3550870" y="2543602"/>
            <a:chExt cx="5186151" cy="3241344"/>
          </a:xfrm>
        </p:grpSpPr>
        <p:grpSp>
          <p:nvGrpSpPr>
            <p:cNvPr id="12" name="Group 11">
              <a:extLst>
                <a:ext uri="{FF2B5EF4-FFF2-40B4-BE49-F238E27FC236}">
                  <a16:creationId xmlns:a16="http://schemas.microsoft.com/office/drawing/2014/main" id="{5EF082E6-72D1-E147-07FB-9B850002A1F1}"/>
                </a:ext>
              </a:extLst>
            </p:cNvPr>
            <p:cNvGrpSpPr/>
            <p:nvPr/>
          </p:nvGrpSpPr>
          <p:grpSpPr>
            <a:xfrm>
              <a:off x="3550871" y="2543602"/>
              <a:ext cx="5186150" cy="3241344"/>
              <a:chOff x="3302758" y="2050576"/>
              <a:chExt cx="5186150" cy="3241344"/>
            </a:xfrm>
          </p:grpSpPr>
          <p:sp>
            <p:nvSpPr>
              <p:cNvPr id="11" name="Freeform: Shape 10">
                <a:extLst>
                  <a:ext uri="{FF2B5EF4-FFF2-40B4-BE49-F238E27FC236}">
                    <a16:creationId xmlns:a16="http://schemas.microsoft.com/office/drawing/2014/main" id="{2ECAF914-0E68-55FD-363F-819785CC7853}"/>
                  </a:ext>
                </a:extLst>
              </p:cNvPr>
              <p:cNvSpPr/>
              <p:nvPr/>
            </p:nvSpPr>
            <p:spPr>
              <a:xfrm>
                <a:off x="3316406" y="3630304"/>
                <a:ext cx="5158854" cy="1651380"/>
              </a:xfrm>
              <a:custGeom>
                <a:avLst/>
                <a:gdLst>
                  <a:gd name="connsiteX0" fmla="*/ 846161 w 5158854"/>
                  <a:gd name="connsiteY0" fmla="*/ 0 h 1651380"/>
                  <a:gd name="connsiteX1" fmla="*/ 0 w 5158854"/>
                  <a:gd name="connsiteY1" fmla="*/ 1651380 h 1651380"/>
                  <a:gd name="connsiteX2" fmla="*/ 4326340 w 5158854"/>
                  <a:gd name="connsiteY2" fmla="*/ 1637732 h 1651380"/>
                  <a:gd name="connsiteX3" fmla="*/ 5158854 w 5158854"/>
                  <a:gd name="connsiteY3" fmla="*/ 0 h 1651380"/>
                  <a:gd name="connsiteX4" fmla="*/ 846161 w 5158854"/>
                  <a:gd name="connsiteY4" fmla="*/ 0 h 165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8854" h="1651380">
                    <a:moveTo>
                      <a:pt x="846161" y="0"/>
                    </a:moveTo>
                    <a:lnTo>
                      <a:pt x="0" y="1651380"/>
                    </a:lnTo>
                    <a:lnTo>
                      <a:pt x="4326340" y="1637732"/>
                    </a:lnTo>
                    <a:lnTo>
                      <a:pt x="5158854" y="0"/>
                    </a:lnTo>
                    <a:lnTo>
                      <a:pt x="846161" y="0"/>
                    </a:lnTo>
                    <a:close/>
                  </a:path>
                </a:pathLst>
              </a:custGeom>
              <a:solidFill>
                <a:schemeClr val="accent6">
                  <a:lumMod val="20000"/>
                  <a:lumOff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A866AC12-EF10-256F-46B0-74C41C4E604A}"/>
                  </a:ext>
                </a:extLst>
              </p:cNvPr>
              <p:cNvSpPr/>
              <p:nvPr/>
            </p:nvSpPr>
            <p:spPr>
              <a:xfrm>
                <a:off x="4148919" y="2050576"/>
                <a:ext cx="4326340" cy="1170296"/>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sp>
            <p:nvSpPr>
              <p:cNvPr id="6" name="Rectangle 5">
                <a:extLst>
                  <a:ext uri="{FF2B5EF4-FFF2-40B4-BE49-F238E27FC236}">
                    <a16:creationId xmlns:a16="http://schemas.microsoft.com/office/drawing/2014/main" id="{724F625F-380D-D7AD-E47D-AC00B5C5B5FE}"/>
                  </a:ext>
                </a:extLst>
              </p:cNvPr>
              <p:cNvSpPr/>
              <p:nvPr/>
            </p:nvSpPr>
            <p:spPr>
              <a:xfrm>
                <a:off x="4148919" y="2466833"/>
                <a:ext cx="4326340" cy="1170296"/>
              </a:xfrm>
              <a:prstGeom prst="rect">
                <a:avLst/>
              </a:prstGeom>
              <a:solidFill>
                <a:schemeClr val="accent6">
                  <a:lumMod val="20000"/>
                  <a:lumOff val="80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sp>
            <p:nvSpPr>
              <p:cNvPr id="9" name="Freeform: Shape 8">
                <a:extLst>
                  <a:ext uri="{FF2B5EF4-FFF2-40B4-BE49-F238E27FC236}">
                    <a16:creationId xmlns:a16="http://schemas.microsoft.com/office/drawing/2014/main" id="{08AA4591-B758-5A85-872C-0DAEB8382AA0}"/>
                  </a:ext>
                </a:extLst>
              </p:cNvPr>
              <p:cNvSpPr/>
              <p:nvPr/>
            </p:nvSpPr>
            <p:spPr>
              <a:xfrm>
                <a:off x="3302758" y="2456597"/>
                <a:ext cx="859809" cy="2825087"/>
              </a:xfrm>
              <a:custGeom>
                <a:avLst/>
                <a:gdLst>
                  <a:gd name="connsiteX0" fmla="*/ 859809 w 859809"/>
                  <a:gd name="connsiteY0" fmla="*/ 0 h 2825087"/>
                  <a:gd name="connsiteX1" fmla="*/ 0 w 859809"/>
                  <a:gd name="connsiteY1" fmla="*/ 1665027 h 2825087"/>
                  <a:gd name="connsiteX2" fmla="*/ 13648 w 859809"/>
                  <a:gd name="connsiteY2" fmla="*/ 2825087 h 2825087"/>
                  <a:gd name="connsiteX3" fmla="*/ 846161 w 859809"/>
                  <a:gd name="connsiteY3" fmla="*/ 1187355 h 2825087"/>
                  <a:gd name="connsiteX4" fmla="*/ 859809 w 859809"/>
                  <a:gd name="connsiteY4" fmla="*/ 0 h 282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809" h="2825087">
                    <a:moveTo>
                      <a:pt x="859809" y="0"/>
                    </a:moveTo>
                    <a:lnTo>
                      <a:pt x="0" y="1665027"/>
                    </a:lnTo>
                    <a:lnTo>
                      <a:pt x="13648" y="2825087"/>
                    </a:lnTo>
                    <a:lnTo>
                      <a:pt x="846161" y="1187355"/>
                    </a:lnTo>
                    <a:lnTo>
                      <a:pt x="859809" y="0"/>
                    </a:lnTo>
                    <a:close/>
                  </a:path>
                </a:pathLst>
              </a:custGeom>
              <a:solidFill>
                <a:schemeClr val="accent6">
                  <a:lumMod val="20000"/>
                  <a:lumOff val="80000"/>
                </a:schemeClr>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6">
                      <a:lumMod val="20000"/>
                      <a:lumOff val="80000"/>
                    </a:schemeClr>
                  </a:solidFill>
                </a:endParaRPr>
              </a:p>
            </p:txBody>
          </p:sp>
          <p:sp>
            <p:nvSpPr>
              <p:cNvPr id="2" name="Rectangle 1">
                <a:extLst>
                  <a:ext uri="{FF2B5EF4-FFF2-40B4-BE49-F238E27FC236}">
                    <a16:creationId xmlns:a16="http://schemas.microsoft.com/office/drawing/2014/main" id="{D1531393-85F5-1623-489B-79EF998C2AC8}"/>
                  </a:ext>
                </a:extLst>
              </p:cNvPr>
              <p:cNvSpPr/>
              <p:nvPr/>
            </p:nvSpPr>
            <p:spPr>
              <a:xfrm>
                <a:off x="3302759" y="4112526"/>
                <a:ext cx="4326340" cy="1170296"/>
              </a:xfrm>
              <a:prstGeom prst="rect">
                <a:avLst/>
              </a:prstGeom>
              <a:solidFill>
                <a:schemeClr val="accent6">
                  <a:lumMod val="20000"/>
                  <a:lumOff val="80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19050">
                    <a:solidFill>
                      <a:schemeClr val="tx1"/>
                    </a:solidFill>
                  </a:ln>
                </a:endParaRPr>
              </a:p>
            </p:txBody>
          </p:sp>
          <p:sp>
            <p:nvSpPr>
              <p:cNvPr id="10" name="Freeform: Shape 9">
                <a:extLst>
                  <a:ext uri="{FF2B5EF4-FFF2-40B4-BE49-F238E27FC236}">
                    <a16:creationId xmlns:a16="http://schemas.microsoft.com/office/drawing/2014/main" id="{02A698D9-21DF-3F8C-D308-D90B0F45165E}"/>
                  </a:ext>
                </a:extLst>
              </p:cNvPr>
              <p:cNvSpPr/>
              <p:nvPr/>
            </p:nvSpPr>
            <p:spPr>
              <a:xfrm>
                <a:off x="7629099" y="2466833"/>
                <a:ext cx="859809" cy="2825087"/>
              </a:xfrm>
              <a:custGeom>
                <a:avLst/>
                <a:gdLst>
                  <a:gd name="connsiteX0" fmla="*/ 859809 w 859809"/>
                  <a:gd name="connsiteY0" fmla="*/ 0 h 2825087"/>
                  <a:gd name="connsiteX1" fmla="*/ 0 w 859809"/>
                  <a:gd name="connsiteY1" fmla="*/ 1665027 h 2825087"/>
                  <a:gd name="connsiteX2" fmla="*/ 13648 w 859809"/>
                  <a:gd name="connsiteY2" fmla="*/ 2825087 h 2825087"/>
                  <a:gd name="connsiteX3" fmla="*/ 846161 w 859809"/>
                  <a:gd name="connsiteY3" fmla="*/ 1187355 h 2825087"/>
                  <a:gd name="connsiteX4" fmla="*/ 859809 w 859809"/>
                  <a:gd name="connsiteY4" fmla="*/ 0 h 282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809" h="2825087">
                    <a:moveTo>
                      <a:pt x="859809" y="0"/>
                    </a:moveTo>
                    <a:lnTo>
                      <a:pt x="0" y="1665027"/>
                    </a:lnTo>
                    <a:lnTo>
                      <a:pt x="13648" y="2825087"/>
                    </a:lnTo>
                    <a:lnTo>
                      <a:pt x="846161" y="1187355"/>
                    </a:lnTo>
                    <a:lnTo>
                      <a:pt x="859809" y="0"/>
                    </a:lnTo>
                    <a:close/>
                  </a:path>
                </a:pathLst>
              </a:custGeom>
              <a:solidFill>
                <a:schemeClr val="accent6">
                  <a:lumMod val="20000"/>
                  <a:lumOff val="80000"/>
                </a:schemeClr>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6">
                      <a:lumMod val="20000"/>
                      <a:lumOff val="80000"/>
                    </a:schemeClr>
                  </a:solidFill>
                </a:endParaRPr>
              </a:p>
            </p:txBody>
          </p:sp>
        </p:grpSp>
        <p:sp>
          <p:nvSpPr>
            <p:cNvPr id="13" name="Rectangle 12">
              <a:extLst>
                <a:ext uri="{FF2B5EF4-FFF2-40B4-BE49-F238E27FC236}">
                  <a16:creationId xmlns:a16="http://schemas.microsoft.com/office/drawing/2014/main" id="{AD157D75-255F-1282-FE07-73808203F3E5}"/>
                </a:ext>
              </a:extLst>
            </p:cNvPr>
            <p:cNvSpPr/>
            <p:nvPr/>
          </p:nvSpPr>
          <p:spPr>
            <a:xfrm>
              <a:off x="3550870" y="5335078"/>
              <a:ext cx="1446663" cy="436729"/>
            </a:xfrm>
            <a:prstGeom prst="rect">
              <a:avLst/>
            </a:prstGeom>
            <a:solidFill>
              <a:schemeClr val="bg1"/>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a:extLst>
                <a:ext uri="{FF2B5EF4-FFF2-40B4-BE49-F238E27FC236}">
                  <a16:creationId xmlns:a16="http://schemas.microsoft.com/office/drawing/2014/main" id="{4ACB758C-F07A-49D7-C44F-17AFA9F944B2}"/>
                </a:ext>
              </a:extLst>
            </p:cNvPr>
            <p:cNvSpPr/>
            <p:nvPr/>
          </p:nvSpPr>
          <p:spPr>
            <a:xfrm>
              <a:off x="7454130" y="5303862"/>
              <a:ext cx="300251" cy="361608"/>
            </a:xfrm>
            <a:prstGeom prst="rect">
              <a:avLst/>
            </a:prstGeom>
            <a:solidFill>
              <a:schemeClr val="bg1"/>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7" name="Freeform: Shape 46">
            <a:extLst>
              <a:ext uri="{FF2B5EF4-FFF2-40B4-BE49-F238E27FC236}">
                <a16:creationId xmlns:a16="http://schemas.microsoft.com/office/drawing/2014/main" id="{E7935991-A290-0CB8-DC2F-D8C77554B3AD}"/>
              </a:ext>
            </a:extLst>
          </p:cNvPr>
          <p:cNvSpPr/>
          <p:nvPr/>
        </p:nvSpPr>
        <p:spPr>
          <a:xfrm>
            <a:off x="4299045" y="4230806"/>
            <a:ext cx="2991314" cy="382137"/>
          </a:xfrm>
          <a:custGeom>
            <a:avLst/>
            <a:gdLst>
              <a:gd name="connsiteX0" fmla="*/ 177421 w 2702256"/>
              <a:gd name="connsiteY0" fmla="*/ 0 h 382137"/>
              <a:gd name="connsiteX1" fmla="*/ 2702256 w 2702256"/>
              <a:gd name="connsiteY1" fmla="*/ 13648 h 382137"/>
              <a:gd name="connsiteX2" fmla="*/ 2470245 w 2702256"/>
              <a:gd name="connsiteY2" fmla="*/ 382137 h 382137"/>
              <a:gd name="connsiteX3" fmla="*/ 0 w 2702256"/>
              <a:gd name="connsiteY3" fmla="*/ 368490 h 382137"/>
              <a:gd name="connsiteX4" fmla="*/ 177421 w 2702256"/>
              <a:gd name="connsiteY4" fmla="*/ 0 h 382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2256" h="382137">
                <a:moveTo>
                  <a:pt x="177421" y="0"/>
                </a:moveTo>
                <a:lnTo>
                  <a:pt x="2702256" y="13648"/>
                </a:lnTo>
                <a:lnTo>
                  <a:pt x="2470245" y="382137"/>
                </a:lnTo>
                <a:lnTo>
                  <a:pt x="0" y="368490"/>
                </a:lnTo>
                <a:lnTo>
                  <a:pt x="177421" y="0"/>
                </a:lnTo>
                <a:close/>
              </a:path>
            </a:pathLst>
          </a:cu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Freeform: Shape 6">
            <a:extLst>
              <a:ext uri="{FF2B5EF4-FFF2-40B4-BE49-F238E27FC236}">
                <a16:creationId xmlns:a16="http://schemas.microsoft.com/office/drawing/2014/main" id="{A23B310A-8252-6D3C-0047-5ACCF19CFFB0}"/>
              </a:ext>
            </a:extLst>
          </p:cNvPr>
          <p:cNvSpPr/>
          <p:nvPr/>
        </p:nvSpPr>
        <p:spPr>
          <a:xfrm>
            <a:off x="3614327" y="4612376"/>
            <a:ext cx="3393649" cy="1162119"/>
          </a:xfrm>
          <a:custGeom>
            <a:avLst/>
            <a:gdLst>
              <a:gd name="connsiteX0" fmla="*/ 3393649 w 3393649"/>
              <a:gd name="connsiteY0" fmla="*/ 0 h 1168924"/>
              <a:gd name="connsiteX1" fmla="*/ 2620651 w 3393649"/>
              <a:gd name="connsiteY1" fmla="*/ 1168924 h 1168924"/>
              <a:gd name="connsiteX2" fmla="*/ 0 w 3393649"/>
              <a:gd name="connsiteY2" fmla="*/ 1168924 h 1168924"/>
              <a:gd name="connsiteX3" fmla="*/ 678729 w 3393649"/>
              <a:gd name="connsiteY3" fmla="*/ 0 h 1168924"/>
              <a:gd name="connsiteX4" fmla="*/ 3393649 w 3393649"/>
              <a:gd name="connsiteY4" fmla="*/ 0 h 1168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3649" h="1168924">
                <a:moveTo>
                  <a:pt x="3393649" y="0"/>
                </a:moveTo>
                <a:lnTo>
                  <a:pt x="2620651" y="1168924"/>
                </a:lnTo>
                <a:lnTo>
                  <a:pt x="0" y="1168924"/>
                </a:lnTo>
                <a:lnTo>
                  <a:pt x="678729" y="0"/>
                </a:lnTo>
                <a:lnTo>
                  <a:pt x="3393649" y="0"/>
                </a:lnTo>
                <a:close/>
              </a:path>
            </a:pathLst>
          </a:custGeom>
          <a:solidFill>
            <a:schemeClr val="accent6">
              <a:lumMod val="40000"/>
              <a:lumOff val="6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Rectangle 47">
            <a:extLst>
              <a:ext uri="{FF2B5EF4-FFF2-40B4-BE49-F238E27FC236}">
                <a16:creationId xmlns:a16="http://schemas.microsoft.com/office/drawing/2014/main" id="{6FE55826-7947-5E28-F6C1-72C24FCDF037}"/>
              </a:ext>
            </a:extLst>
          </p:cNvPr>
          <p:cNvSpPr/>
          <p:nvPr/>
        </p:nvSpPr>
        <p:spPr>
          <a:xfrm>
            <a:off x="3564519" y="5335078"/>
            <a:ext cx="1433014" cy="449868"/>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Parallelogram 3">
            <a:extLst>
              <a:ext uri="{FF2B5EF4-FFF2-40B4-BE49-F238E27FC236}">
                <a16:creationId xmlns:a16="http://schemas.microsoft.com/office/drawing/2014/main" id="{991661D3-0771-73DA-45D0-CFA1C950D885}"/>
              </a:ext>
            </a:extLst>
          </p:cNvPr>
          <p:cNvSpPr/>
          <p:nvPr/>
        </p:nvSpPr>
        <p:spPr>
          <a:xfrm>
            <a:off x="4613927" y="4790905"/>
            <a:ext cx="551962" cy="315775"/>
          </a:xfrm>
          <a:prstGeom prst="parallelogram">
            <a:avLst>
              <a:gd name="adj" fmla="val 54853"/>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5" name="Group 14">
            <a:extLst>
              <a:ext uri="{FF2B5EF4-FFF2-40B4-BE49-F238E27FC236}">
                <a16:creationId xmlns:a16="http://schemas.microsoft.com/office/drawing/2014/main" id="{99C76D0F-11A1-71E2-08E0-7F3776483690}"/>
              </a:ext>
            </a:extLst>
          </p:cNvPr>
          <p:cNvGrpSpPr/>
          <p:nvPr/>
        </p:nvGrpSpPr>
        <p:grpSpPr>
          <a:xfrm>
            <a:off x="4477652" y="4546412"/>
            <a:ext cx="725864" cy="692220"/>
            <a:chOff x="1140643" y="3044858"/>
            <a:chExt cx="725864" cy="692220"/>
          </a:xfrm>
          <a:solidFill>
            <a:schemeClr val="accent1">
              <a:lumMod val="40000"/>
              <a:lumOff val="60000"/>
            </a:schemeClr>
          </a:solidFill>
        </p:grpSpPr>
        <p:sp>
          <p:nvSpPr>
            <p:cNvPr id="5" name="Oval 4">
              <a:extLst>
                <a:ext uri="{FF2B5EF4-FFF2-40B4-BE49-F238E27FC236}">
                  <a16:creationId xmlns:a16="http://schemas.microsoft.com/office/drawing/2014/main" id="{BF3828CA-7D8E-0320-03BB-9B8B1C19FDC1}"/>
                </a:ext>
              </a:extLst>
            </p:cNvPr>
            <p:cNvSpPr/>
            <p:nvPr/>
          </p:nvSpPr>
          <p:spPr>
            <a:xfrm>
              <a:off x="1140643" y="3044858"/>
              <a:ext cx="725864" cy="384142"/>
            </a:xfrm>
            <a:prstGeom prst="ellipse">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a:extLst>
                <a:ext uri="{FF2B5EF4-FFF2-40B4-BE49-F238E27FC236}">
                  <a16:creationId xmlns:a16="http://schemas.microsoft.com/office/drawing/2014/main" id="{525AE705-DD7E-930A-C180-9E82DBB13330}"/>
                </a:ext>
              </a:extLst>
            </p:cNvPr>
            <p:cNvSpPr/>
            <p:nvPr/>
          </p:nvSpPr>
          <p:spPr>
            <a:xfrm>
              <a:off x="1140643" y="3352936"/>
              <a:ext cx="725864" cy="384142"/>
            </a:xfrm>
            <a:prstGeom prst="ellipse">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D00D6C6D-837D-84C6-12FF-801015C0574D}"/>
                </a:ext>
              </a:extLst>
            </p:cNvPr>
            <p:cNvSpPr/>
            <p:nvPr/>
          </p:nvSpPr>
          <p:spPr>
            <a:xfrm>
              <a:off x="1140643" y="3236929"/>
              <a:ext cx="725864" cy="298123"/>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6" name="Rectangle 15">
            <a:extLst>
              <a:ext uri="{FF2B5EF4-FFF2-40B4-BE49-F238E27FC236}">
                <a16:creationId xmlns:a16="http://schemas.microsoft.com/office/drawing/2014/main" id="{5E4D8B91-DFDE-4A3C-1E72-26EB3C7587BC}"/>
              </a:ext>
            </a:extLst>
          </p:cNvPr>
          <p:cNvSpPr/>
          <p:nvPr/>
        </p:nvSpPr>
        <p:spPr>
          <a:xfrm>
            <a:off x="4723624" y="4033553"/>
            <a:ext cx="1372376" cy="408155"/>
          </a:xfrm>
          <a:prstGeom prst="rect">
            <a:avLst/>
          </a:prstGeom>
          <a:solidFill>
            <a:schemeClr val="accent2"/>
          </a:solidFill>
          <a:ln w="1905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EAFF0251-C107-83CA-55F6-19DA3A30CFAA}"/>
              </a:ext>
            </a:extLst>
          </p:cNvPr>
          <p:cNvSpPr/>
          <p:nvPr/>
        </p:nvSpPr>
        <p:spPr>
          <a:xfrm>
            <a:off x="4640357" y="4157672"/>
            <a:ext cx="1372376" cy="408155"/>
          </a:xfrm>
          <a:prstGeom prst="rect">
            <a:avLst/>
          </a:prstGeom>
          <a:solidFill>
            <a:schemeClr val="accent2"/>
          </a:solidFill>
          <a:ln w="1905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Freeform: Shape 19">
            <a:extLst>
              <a:ext uri="{FF2B5EF4-FFF2-40B4-BE49-F238E27FC236}">
                <a16:creationId xmlns:a16="http://schemas.microsoft.com/office/drawing/2014/main" id="{7F76DD0E-E64F-1193-256D-9F462CF3477C}"/>
              </a:ext>
            </a:extLst>
          </p:cNvPr>
          <p:cNvSpPr/>
          <p:nvPr/>
        </p:nvSpPr>
        <p:spPr>
          <a:xfrm>
            <a:off x="5476973" y="4374037"/>
            <a:ext cx="1366887" cy="1150070"/>
          </a:xfrm>
          <a:custGeom>
            <a:avLst/>
            <a:gdLst>
              <a:gd name="connsiteX0" fmla="*/ 1366887 w 1366887"/>
              <a:gd name="connsiteY0" fmla="*/ 0 h 1150070"/>
              <a:gd name="connsiteX1" fmla="*/ 546755 w 1366887"/>
              <a:gd name="connsiteY1" fmla="*/ 1131217 h 1150070"/>
              <a:gd name="connsiteX2" fmla="*/ 0 w 1366887"/>
              <a:gd name="connsiteY2" fmla="*/ 1150070 h 1150070"/>
              <a:gd name="connsiteX3" fmla="*/ 876693 w 1366887"/>
              <a:gd name="connsiteY3" fmla="*/ 18854 h 1150070"/>
              <a:gd name="connsiteX4" fmla="*/ 1366887 w 1366887"/>
              <a:gd name="connsiteY4" fmla="*/ 0 h 1150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6887" h="1150070">
                <a:moveTo>
                  <a:pt x="1366887" y="0"/>
                </a:moveTo>
                <a:lnTo>
                  <a:pt x="546755" y="1131217"/>
                </a:lnTo>
                <a:lnTo>
                  <a:pt x="0" y="1150070"/>
                </a:lnTo>
                <a:lnTo>
                  <a:pt x="876693" y="18854"/>
                </a:lnTo>
                <a:lnTo>
                  <a:pt x="1366887" y="0"/>
                </a:lnTo>
                <a:close/>
              </a:path>
            </a:pathLst>
          </a:custGeom>
          <a:solidFill>
            <a:schemeClr val="tx2">
              <a:lumMod val="25000"/>
              <a:lumOff val="75000"/>
            </a:schemeClr>
          </a:solidFill>
          <a:ln w="1905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5C1EA93C-2EBD-A9BA-E63B-464C620C5E5C}"/>
              </a:ext>
            </a:extLst>
          </p:cNvPr>
          <p:cNvSpPr/>
          <p:nvPr/>
        </p:nvSpPr>
        <p:spPr>
          <a:xfrm>
            <a:off x="6843860" y="4844458"/>
            <a:ext cx="1033352" cy="936861"/>
          </a:xfrm>
          <a:prstGeom prst="rect">
            <a:avLst/>
          </a:prstGeom>
          <a:solidFill>
            <a:srgbClr val="FF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Freeform: Shape 24">
            <a:extLst>
              <a:ext uri="{FF2B5EF4-FFF2-40B4-BE49-F238E27FC236}">
                <a16:creationId xmlns:a16="http://schemas.microsoft.com/office/drawing/2014/main" id="{A3A4B85C-F58A-DBF3-6613-47994CF33502}"/>
              </a:ext>
            </a:extLst>
          </p:cNvPr>
          <p:cNvSpPr/>
          <p:nvPr/>
        </p:nvSpPr>
        <p:spPr>
          <a:xfrm>
            <a:off x="7890235" y="4289196"/>
            <a:ext cx="329938" cy="1489435"/>
          </a:xfrm>
          <a:custGeom>
            <a:avLst/>
            <a:gdLst>
              <a:gd name="connsiteX0" fmla="*/ 0 w 329938"/>
              <a:gd name="connsiteY0" fmla="*/ 556181 h 1489435"/>
              <a:gd name="connsiteX1" fmla="*/ 320511 w 329938"/>
              <a:gd name="connsiteY1" fmla="*/ 0 h 1489435"/>
              <a:gd name="connsiteX2" fmla="*/ 329938 w 329938"/>
              <a:gd name="connsiteY2" fmla="*/ 867266 h 1489435"/>
              <a:gd name="connsiteX3" fmla="*/ 9427 w 329938"/>
              <a:gd name="connsiteY3" fmla="*/ 1489435 h 1489435"/>
              <a:gd name="connsiteX4" fmla="*/ 0 w 329938"/>
              <a:gd name="connsiteY4" fmla="*/ 556181 h 1489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938" h="1489435">
                <a:moveTo>
                  <a:pt x="0" y="556181"/>
                </a:moveTo>
                <a:lnTo>
                  <a:pt x="320511" y="0"/>
                </a:lnTo>
                <a:lnTo>
                  <a:pt x="329938" y="867266"/>
                </a:lnTo>
                <a:lnTo>
                  <a:pt x="9427" y="1489435"/>
                </a:lnTo>
                <a:cubicBezTo>
                  <a:pt x="6285" y="1178350"/>
                  <a:pt x="3142" y="867266"/>
                  <a:pt x="0" y="556181"/>
                </a:cubicBezTo>
                <a:close/>
              </a:path>
            </a:pathLst>
          </a:custGeom>
          <a:solidFill>
            <a:srgbClr val="FF0000"/>
          </a:solid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Freeform: Shape 25">
            <a:extLst>
              <a:ext uri="{FF2B5EF4-FFF2-40B4-BE49-F238E27FC236}">
                <a16:creationId xmlns:a16="http://schemas.microsoft.com/office/drawing/2014/main" id="{067CBC40-D883-09FD-B924-51E21EE1E4CF}"/>
              </a:ext>
            </a:extLst>
          </p:cNvPr>
          <p:cNvSpPr/>
          <p:nvPr/>
        </p:nvSpPr>
        <p:spPr>
          <a:xfrm>
            <a:off x="6862713" y="4326903"/>
            <a:ext cx="1338607" cy="518474"/>
          </a:xfrm>
          <a:custGeom>
            <a:avLst/>
            <a:gdLst>
              <a:gd name="connsiteX0" fmla="*/ 1338607 w 1338607"/>
              <a:gd name="connsiteY0" fmla="*/ 0 h 518474"/>
              <a:gd name="connsiteX1" fmla="*/ 386499 w 1338607"/>
              <a:gd name="connsiteY1" fmla="*/ 9427 h 518474"/>
              <a:gd name="connsiteX2" fmla="*/ 0 w 1338607"/>
              <a:gd name="connsiteY2" fmla="*/ 518474 h 518474"/>
              <a:gd name="connsiteX3" fmla="*/ 1036949 w 1338607"/>
              <a:gd name="connsiteY3" fmla="*/ 509048 h 518474"/>
              <a:gd name="connsiteX4" fmla="*/ 1338607 w 1338607"/>
              <a:gd name="connsiteY4" fmla="*/ 0 h 518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607" h="518474">
                <a:moveTo>
                  <a:pt x="1338607" y="0"/>
                </a:moveTo>
                <a:lnTo>
                  <a:pt x="386499" y="9427"/>
                </a:lnTo>
                <a:lnTo>
                  <a:pt x="0" y="518474"/>
                </a:lnTo>
                <a:lnTo>
                  <a:pt x="1036949" y="509048"/>
                </a:lnTo>
                <a:lnTo>
                  <a:pt x="1338607" y="0"/>
                </a:lnTo>
                <a:close/>
              </a:path>
            </a:pathLst>
          </a:custGeom>
          <a:solidFill>
            <a:srgbClr val="FF0000"/>
          </a:solidFill>
          <a:ln w="1905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1" name="Straight Connector 30">
            <a:extLst>
              <a:ext uri="{FF2B5EF4-FFF2-40B4-BE49-F238E27FC236}">
                <a16:creationId xmlns:a16="http://schemas.microsoft.com/office/drawing/2014/main" id="{F8F3B1A9-C221-F55D-3D2A-BCA4D881A7BF}"/>
              </a:ext>
            </a:extLst>
          </p:cNvPr>
          <p:cNvCxnSpPr>
            <a:cxnSpLocks/>
          </p:cNvCxnSpPr>
          <p:nvPr/>
        </p:nvCxnSpPr>
        <p:spPr>
          <a:xfrm flipV="1">
            <a:off x="3564519" y="4602140"/>
            <a:ext cx="4312068" cy="10236"/>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F3A3C19-8701-E8A4-DF88-4AD64A8957FE}"/>
              </a:ext>
            </a:extLst>
          </p:cNvPr>
          <p:cNvCxnSpPr>
            <a:cxnSpLocks/>
            <a:stCxn id="10" idx="0"/>
          </p:cNvCxnSpPr>
          <p:nvPr/>
        </p:nvCxnSpPr>
        <p:spPr>
          <a:xfrm flipH="1">
            <a:off x="7876587" y="2959859"/>
            <a:ext cx="860434" cy="1642281"/>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B0EF34B-9166-40A7-7A1F-339F954D4DBB}"/>
              </a:ext>
            </a:extLst>
          </p:cNvPr>
          <p:cNvCxnSpPr>
            <a:cxnSpLocks/>
            <a:endCxn id="25" idx="3"/>
          </p:cNvCxnSpPr>
          <p:nvPr/>
        </p:nvCxnSpPr>
        <p:spPr>
          <a:xfrm>
            <a:off x="7890235" y="4565827"/>
            <a:ext cx="9427" cy="1212804"/>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27B339C0-C882-782C-FA35-AE248D24166D}"/>
              </a:ext>
            </a:extLst>
          </p:cNvPr>
          <p:cNvSpPr txBox="1"/>
          <p:nvPr/>
        </p:nvSpPr>
        <p:spPr>
          <a:xfrm>
            <a:off x="9351390" y="1440000"/>
            <a:ext cx="1527278" cy="369332"/>
          </a:xfrm>
          <a:prstGeom prst="rect">
            <a:avLst/>
          </a:prstGeom>
          <a:noFill/>
        </p:spPr>
        <p:txBody>
          <a:bodyPr wrap="none" rtlCol="0">
            <a:spAutoFit/>
          </a:bodyPr>
          <a:lstStyle/>
          <a:p>
            <a:r>
              <a:rPr lang="en-GB" dirty="0"/>
              <a:t>Power Supply</a:t>
            </a:r>
          </a:p>
        </p:txBody>
      </p:sp>
      <p:sp>
        <p:nvSpPr>
          <p:cNvPr id="40" name="Rectangle 39">
            <a:extLst>
              <a:ext uri="{FF2B5EF4-FFF2-40B4-BE49-F238E27FC236}">
                <a16:creationId xmlns:a16="http://schemas.microsoft.com/office/drawing/2014/main" id="{E2B4C76B-AB7F-BDDE-C443-7754C2CB97E7}"/>
              </a:ext>
            </a:extLst>
          </p:cNvPr>
          <p:cNvSpPr/>
          <p:nvPr/>
        </p:nvSpPr>
        <p:spPr>
          <a:xfrm>
            <a:off x="7455600" y="5302800"/>
            <a:ext cx="298800" cy="360000"/>
          </a:xfrm>
          <a:prstGeom prst="rect">
            <a:avLst/>
          </a:prstGeom>
          <a:solidFill>
            <a:schemeClr val="accent1">
              <a:lumMod val="40000"/>
              <a:lumOff val="60000"/>
            </a:schemeClr>
          </a:solidFill>
          <a:ln w="1270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342904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692B1-2C3D-5A57-943B-B9AF13456742}"/>
              </a:ext>
            </a:extLst>
          </p:cNvPr>
          <p:cNvSpPr>
            <a:spLocks noGrp="1"/>
          </p:cNvSpPr>
          <p:nvPr>
            <p:ph type="title"/>
          </p:nvPr>
        </p:nvSpPr>
        <p:spPr/>
        <p:txBody>
          <a:bodyPr/>
          <a:lstStyle/>
          <a:p>
            <a:r>
              <a:rPr lang="en-GB" dirty="0"/>
              <a:t>The Build – Part 2</a:t>
            </a:r>
          </a:p>
        </p:txBody>
      </p:sp>
      <p:pic>
        <p:nvPicPr>
          <p:cNvPr id="6" name="Content Placeholder 5" descr="A diagram of a computer&#10;&#10;AI-generated content may be incorrect.">
            <a:extLst>
              <a:ext uri="{FF2B5EF4-FFF2-40B4-BE49-F238E27FC236}">
                <a16:creationId xmlns:a16="http://schemas.microsoft.com/office/drawing/2014/main" id="{E7ED8CE1-0ED7-43E4-34A8-8F7377FA0C3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33804" y="256931"/>
            <a:ext cx="5456614" cy="6463415"/>
          </a:xfrm>
        </p:spPr>
      </p:pic>
      <p:sp>
        <p:nvSpPr>
          <p:cNvPr id="7" name="TextBox 6">
            <a:extLst>
              <a:ext uri="{FF2B5EF4-FFF2-40B4-BE49-F238E27FC236}">
                <a16:creationId xmlns:a16="http://schemas.microsoft.com/office/drawing/2014/main" id="{8901ADC3-A445-B669-005F-DEFBA632644F}"/>
              </a:ext>
            </a:extLst>
          </p:cNvPr>
          <p:cNvSpPr txBox="1"/>
          <p:nvPr/>
        </p:nvSpPr>
        <p:spPr>
          <a:xfrm>
            <a:off x="700635" y="2221992"/>
            <a:ext cx="5729176" cy="1631216"/>
          </a:xfrm>
          <a:prstGeom prst="rect">
            <a:avLst/>
          </a:prstGeom>
          <a:noFill/>
        </p:spPr>
        <p:txBody>
          <a:bodyPr wrap="square" rtlCol="0">
            <a:spAutoFit/>
          </a:bodyPr>
          <a:lstStyle/>
          <a:p>
            <a:pPr marL="285750" indent="-285750">
              <a:buFont typeface="Arial" panose="020B0604020202020204" pitchFamily="34" charset="0"/>
              <a:buChar char="•"/>
            </a:pPr>
            <a:r>
              <a:rPr lang="en-GB" sz="2000" dirty="0"/>
              <a:t>A lot of fiddly connections for the Motherboard – but all marked.</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Processor, NVMe SSD and Memory were easy.</a:t>
            </a:r>
          </a:p>
          <a:p>
            <a:endParaRPr lang="en-GB" sz="2000" dirty="0"/>
          </a:p>
        </p:txBody>
      </p:sp>
      <p:pic>
        <p:nvPicPr>
          <p:cNvPr id="8" name="Picture 7" descr="A black and gold object with black spikes&#10;&#10;AI-generated content may be incorrect.">
            <a:extLst>
              <a:ext uri="{FF2B5EF4-FFF2-40B4-BE49-F238E27FC236}">
                <a16:creationId xmlns:a16="http://schemas.microsoft.com/office/drawing/2014/main" id="{BE38C399-0562-3383-DD48-132C19F2C3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8329" y="0"/>
            <a:ext cx="5163671" cy="6858000"/>
          </a:xfrm>
          <a:prstGeom prst="rect">
            <a:avLst/>
          </a:prstGeom>
        </p:spPr>
      </p:pic>
      <p:sp>
        <p:nvSpPr>
          <p:cNvPr id="3" name="TextBox 2">
            <a:extLst>
              <a:ext uri="{FF2B5EF4-FFF2-40B4-BE49-F238E27FC236}">
                <a16:creationId xmlns:a16="http://schemas.microsoft.com/office/drawing/2014/main" id="{ED13ABC0-4CD5-7579-E081-8379BDA4A798}"/>
              </a:ext>
            </a:extLst>
          </p:cNvPr>
          <p:cNvSpPr txBox="1"/>
          <p:nvPr/>
        </p:nvSpPr>
        <p:spPr>
          <a:xfrm>
            <a:off x="700635" y="3853208"/>
            <a:ext cx="5833169" cy="1938992"/>
          </a:xfrm>
          <a:prstGeom prst="rect">
            <a:avLst/>
          </a:prstGeom>
          <a:noFill/>
        </p:spPr>
        <p:txBody>
          <a:bodyPr wrap="square" rtlCol="0">
            <a:spAutoFit/>
          </a:bodyPr>
          <a:lstStyle/>
          <a:p>
            <a:pPr marL="285750" indent="-285750">
              <a:buFont typeface="Arial" panose="020B0604020202020204" pitchFamily="34" charset="0"/>
              <a:buChar char="•"/>
            </a:pPr>
            <a:r>
              <a:rPr lang="en-GB" sz="2000" dirty="0"/>
              <a:t>Cooling fan already has thermal paste applied, just bolt on top.</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Modular Power Supply was awkward getting plugs into the rear of the PSU, not much space.</a:t>
            </a:r>
          </a:p>
          <a:p>
            <a:endParaRPr lang="en-GB" sz="2000" dirty="0"/>
          </a:p>
        </p:txBody>
      </p:sp>
    </p:spTree>
    <p:extLst>
      <p:ext uri="{BB962C8B-B14F-4D97-AF65-F5344CB8AC3E}">
        <p14:creationId xmlns:p14="http://schemas.microsoft.com/office/powerpoint/2010/main" val="124168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13AD7-BECC-71C3-0A81-4231215DF0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541F42-9B3A-62E9-F2D1-09D9F119506B}"/>
              </a:ext>
            </a:extLst>
          </p:cNvPr>
          <p:cNvSpPr>
            <a:spLocks noGrp="1"/>
          </p:cNvSpPr>
          <p:nvPr>
            <p:ph type="ctrTitle"/>
          </p:nvPr>
        </p:nvSpPr>
        <p:spPr>
          <a:xfrm>
            <a:off x="695324" y="1145308"/>
            <a:ext cx="9449045" cy="4860947"/>
          </a:xfrm>
        </p:spPr>
        <p:txBody>
          <a:bodyPr anchor="b">
            <a:normAutofit/>
          </a:bodyPr>
          <a:lstStyle/>
          <a:p>
            <a:r>
              <a:rPr lang="en-GB" sz="7600" dirty="0"/>
              <a:t>Let’s Turn it on!</a:t>
            </a:r>
          </a:p>
        </p:txBody>
      </p:sp>
    </p:spTree>
    <p:extLst>
      <p:ext uri="{BB962C8B-B14F-4D97-AF65-F5344CB8AC3E}">
        <p14:creationId xmlns:p14="http://schemas.microsoft.com/office/powerpoint/2010/main" val="2159098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FBA1A-6FA8-DEDD-D632-9FCA527C0F19}"/>
              </a:ext>
            </a:extLst>
          </p:cNvPr>
          <p:cNvSpPr>
            <a:spLocks noGrp="1"/>
          </p:cNvSpPr>
          <p:nvPr>
            <p:ph type="title"/>
          </p:nvPr>
        </p:nvSpPr>
        <p:spPr/>
        <p:txBody>
          <a:bodyPr/>
          <a:lstStyle/>
          <a:p>
            <a:r>
              <a:rPr lang="en-GB" dirty="0"/>
              <a:t>I switched on the Power Supply</a:t>
            </a:r>
          </a:p>
        </p:txBody>
      </p:sp>
      <p:sp>
        <p:nvSpPr>
          <p:cNvPr id="3" name="Content Placeholder 2">
            <a:extLst>
              <a:ext uri="{FF2B5EF4-FFF2-40B4-BE49-F238E27FC236}">
                <a16:creationId xmlns:a16="http://schemas.microsoft.com/office/drawing/2014/main" id="{DD0150AE-1A89-2194-9B20-E694099EB2F0}"/>
              </a:ext>
            </a:extLst>
          </p:cNvPr>
          <p:cNvSpPr>
            <a:spLocks noGrp="1"/>
          </p:cNvSpPr>
          <p:nvPr>
            <p:ph sz="half" idx="1"/>
          </p:nvPr>
        </p:nvSpPr>
        <p:spPr/>
        <p:txBody>
          <a:bodyPr>
            <a:normAutofit/>
          </a:bodyPr>
          <a:lstStyle/>
          <a:p>
            <a:r>
              <a:rPr lang="en-GB" sz="2400" dirty="0"/>
              <a:t>And nothing happened.</a:t>
            </a:r>
          </a:p>
          <a:p>
            <a:endParaRPr lang="en-GB" sz="2400" dirty="0"/>
          </a:p>
          <a:p>
            <a:r>
              <a:rPr lang="en-GB" sz="2400" dirty="0"/>
              <a:t>I felt a bit of a fool when I realised that I hadn’t pressed the Power button on the front panel!</a:t>
            </a:r>
          </a:p>
          <a:p>
            <a:endParaRPr lang="en-GB" sz="2400" dirty="0"/>
          </a:p>
          <a:p>
            <a:r>
              <a:rPr lang="en-GB" sz="2400" dirty="0"/>
              <a:t>Success, it bursts into life.</a:t>
            </a:r>
          </a:p>
        </p:txBody>
      </p:sp>
      <p:pic>
        <p:nvPicPr>
          <p:cNvPr id="9" name="Picture 8" descr="A yellow face with black eyes and a sad expression&#10;&#10;AI-generated content may be incorrect.">
            <a:extLst>
              <a:ext uri="{FF2B5EF4-FFF2-40B4-BE49-F238E27FC236}">
                <a16:creationId xmlns:a16="http://schemas.microsoft.com/office/drawing/2014/main" id="{00E8D72F-340B-2DE0-50F0-8C96602BC0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7538" y="2016943"/>
            <a:ext cx="3844466" cy="3730724"/>
          </a:xfrm>
          <a:prstGeom prst="rect">
            <a:avLst/>
          </a:prstGeom>
        </p:spPr>
      </p:pic>
      <p:pic>
        <p:nvPicPr>
          <p:cNvPr id="11" name="Picture 10" descr="A yellow smiley face with black eyes and a smile&#10;&#10;AI-generated content may be incorrect.">
            <a:extLst>
              <a:ext uri="{FF2B5EF4-FFF2-40B4-BE49-F238E27FC236}">
                <a16:creationId xmlns:a16="http://schemas.microsoft.com/office/drawing/2014/main" id="{8A1615F0-7E6A-FF1D-24F6-F638F7CE2B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48631" y="1971009"/>
            <a:ext cx="4102280" cy="3852048"/>
          </a:xfrm>
          <a:prstGeom prst="rect">
            <a:avLst/>
          </a:prstGeom>
        </p:spPr>
      </p:pic>
    </p:spTree>
    <p:extLst>
      <p:ext uri="{BB962C8B-B14F-4D97-AF65-F5344CB8AC3E}">
        <p14:creationId xmlns:p14="http://schemas.microsoft.com/office/powerpoint/2010/main" val="2841451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41A1B-8299-EB06-19C6-CCDFFD23CE83}"/>
              </a:ext>
            </a:extLst>
          </p:cNvPr>
          <p:cNvSpPr>
            <a:spLocks noGrp="1"/>
          </p:cNvSpPr>
          <p:nvPr>
            <p:ph type="title"/>
          </p:nvPr>
        </p:nvSpPr>
        <p:spPr/>
        <p:txBody>
          <a:bodyPr/>
          <a:lstStyle/>
          <a:p>
            <a:r>
              <a:rPr lang="en-GB" dirty="0"/>
              <a:t>Installing Windows</a:t>
            </a:r>
          </a:p>
        </p:txBody>
      </p:sp>
      <p:sp>
        <p:nvSpPr>
          <p:cNvPr id="3" name="Content Placeholder 2">
            <a:extLst>
              <a:ext uri="{FF2B5EF4-FFF2-40B4-BE49-F238E27FC236}">
                <a16:creationId xmlns:a16="http://schemas.microsoft.com/office/drawing/2014/main" id="{F50E6E34-5DDD-A7CC-6302-0946CB1ED861}"/>
              </a:ext>
            </a:extLst>
          </p:cNvPr>
          <p:cNvSpPr>
            <a:spLocks noGrp="1"/>
          </p:cNvSpPr>
          <p:nvPr>
            <p:ph sz="half" idx="1"/>
          </p:nvPr>
        </p:nvSpPr>
        <p:spPr/>
        <p:txBody>
          <a:bodyPr/>
          <a:lstStyle/>
          <a:p>
            <a:r>
              <a:rPr lang="en-GB" dirty="0"/>
              <a:t>‘Fairly’ straight forward.</a:t>
            </a:r>
            <a:br>
              <a:rPr lang="en-GB" dirty="0"/>
            </a:br>
            <a:r>
              <a:rPr lang="en-GB" dirty="0"/>
              <a:t>Issues with connecting to the internet.</a:t>
            </a:r>
          </a:p>
          <a:p>
            <a:r>
              <a:rPr lang="en-GB" dirty="0"/>
              <a:t>An own goal! Installed to the wrong Drive</a:t>
            </a:r>
          </a:p>
          <a:p>
            <a:endParaRPr lang="en-GB" dirty="0"/>
          </a:p>
          <a:p>
            <a:endParaRPr lang="en-GB" dirty="0"/>
          </a:p>
          <a:p>
            <a:r>
              <a:rPr lang="en-GB" dirty="0"/>
              <a:t>Changed OneDrive from the default C drive to the D Drive</a:t>
            </a:r>
          </a:p>
        </p:txBody>
      </p:sp>
      <p:pic>
        <p:nvPicPr>
          <p:cNvPr id="5" name="Content Placeholder 4" descr="Woman working on modern laptop at table in living room">
            <a:extLst>
              <a:ext uri="{FF2B5EF4-FFF2-40B4-BE49-F238E27FC236}">
                <a16:creationId xmlns:a16="http://schemas.microsoft.com/office/drawing/2014/main" id="{CB538BCA-4E1D-28AD-DCB3-8075BC795894}"/>
              </a:ext>
            </a:extLst>
          </p:cNvPr>
          <p:cNvPicPr>
            <a:picLocks noChangeAspect="1"/>
          </p:cNvPicPr>
          <p:nvPr/>
        </p:nvPicPr>
        <p:blipFill>
          <a:blip r:embed="rId3"/>
          <a:srcRect l="28877" r="30291" b="2"/>
          <a:stretch>
            <a:fillRect/>
          </a:stretch>
        </p:blipFill>
        <p:spPr>
          <a:xfrm>
            <a:off x="7985780" y="0"/>
            <a:ext cx="4206220" cy="6875929"/>
          </a:xfrm>
          <a:prstGeom prst="rect">
            <a:avLst/>
          </a:prstGeom>
        </p:spPr>
      </p:pic>
    </p:spTree>
    <p:extLst>
      <p:ext uri="{BB962C8B-B14F-4D97-AF65-F5344CB8AC3E}">
        <p14:creationId xmlns:p14="http://schemas.microsoft.com/office/powerpoint/2010/main" val="1258069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E914F-6483-1FD7-85FA-47C8D044E1A1}"/>
              </a:ext>
            </a:extLst>
          </p:cNvPr>
          <p:cNvSpPr>
            <a:spLocks noGrp="1"/>
          </p:cNvSpPr>
          <p:nvPr>
            <p:ph type="title"/>
          </p:nvPr>
        </p:nvSpPr>
        <p:spPr/>
        <p:txBody>
          <a:bodyPr/>
          <a:lstStyle/>
          <a:p>
            <a:r>
              <a:rPr lang="en-GB" dirty="0"/>
              <a:t>Post Windows Niggle</a:t>
            </a:r>
          </a:p>
        </p:txBody>
      </p:sp>
      <p:sp>
        <p:nvSpPr>
          <p:cNvPr id="4" name="Content Placeholder 3">
            <a:extLst>
              <a:ext uri="{FF2B5EF4-FFF2-40B4-BE49-F238E27FC236}">
                <a16:creationId xmlns:a16="http://schemas.microsoft.com/office/drawing/2014/main" id="{42260964-F731-F06F-BDD6-0CC062DEFC6F}"/>
              </a:ext>
            </a:extLst>
          </p:cNvPr>
          <p:cNvSpPr>
            <a:spLocks noGrp="1"/>
          </p:cNvSpPr>
          <p:nvPr>
            <p:ph sz="half" idx="2"/>
          </p:nvPr>
        </p:nvSpPr>
        <p:spPr>
          <a:xfrm>
            <a:off x="775047" y="2099161"/>
            <a:ext cx="5212080" cy="1708563"/>
          </a:xfrm>
        </p:spPr>
        <p:txBody>
          <a:bodyPr>
            <a:normAutofit/>
          </a:bodyPr>
          <a:lstStyle/>
          <a:p>
            <a:r>
              <a:rPr lang="en-GB" dirty="0"/>
              <a:t>Mapped Drives</a:t>
            </a:r>
          </a:p>
          <a:p>
            <a:r>
              <a:rPr lang="en-GB" dirty="0"/>
              <a:t>File Explorer, I like to be able to navigate to other computers. I use “Mapped Drives”.  This is what I like to see:</a:t>
            </a:r>
          </a:p>
        </p:txBody>
      </p:sp>
      <p:pic>
        <p:nvPicPr>
          <p:cNvPr id="10" name="Content Placeholder 9" descr="A screenshot of a computer program&#10;&#10;AI-generated content may be incorrect.">
            <a:extLst>
              <a:ext uri="{FF2B5EF4-FFF2-40B4-BE49-F238E27FC236}">
                <a16:creationId xmlns:a16="http://schemas.microsoft.com/office/drawing/2014/main" id="{1DC06E59-113E-E0AB-16C9-747B4BCA6083}"/>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347965" y="756750"/>
            <a:ext cx="4102468" cy="5344500"/>
          </a:xfrm>
        </p:spPr>
      </p:pic>
      <p:pic>
        <p:nvPicPr>
          <p:cNvPr id="12" name="Picture 11" descr="A table with a number of computer names&#10;&#10;AI-generated content may be incorrect.">
            <a:extLst>
              <a:ext uri="{FF2B5EF4-FFF2-40B4-BE49-F238E27FC236}">
                <a16:creationId xmlns:a16="http://schemas.microsoft.com/office/drawing/2014/main" id="{8BCFB7D4-D94C-8FB6-5660-B6F3B0C533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6594" y="1095049"/>
            <a:ext cx="3391373" cy="2333951"/>
          </a:xfrm>
          <a:prstGeom prst="rect">
            <a:avLst/>
          </a:prstGeom>
        </p:spPr>
      </p:pic>
      <p:pic>
        <p:nvPicPr>
          <p:cNvPr id="14" name="Picture 13" descr="A chart with text and numbers&#10;&#10;AI-generated content may be incorrect.">
            <a:extLst>
              <a:ext uri="{FF2B5EF4-FFF2-40B4-BE49-F238E27FC236}">
                <a16:creationId xmlns:a16="http://schemas.microsoft.com/office/drawing/2014/main" id="{B866B5F1-D264-8F74-592D-1334CC5A36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6594" y="3542378"/>
            <a:ext cx="3419952" cy="2362530"/>
          </a:xfrm>
          <a:prstGeom prst="rect">
            <a:avLst/>
          </a:prstGeom>
        </p:spPr>
      </p:pic>
      <p:sp>
        <p:nvSpPr>
          <p:cNvPr id="15" name="TextBox 14">
            <a:extLst>
              <a:ext uri="{FF2B5EF4-FFF2-40B4-BE49-F238E27FC236}">
                <a16:creationId xmlns:a16="http://schemas.microsoft.com/office/drawing/2014/main" id="{6CDBB73A-111D-3F18-A576-15A21056B0BE}"/>
              </a:ext>
            </a:extLst>
          </p:cNvPr>
          <p:cNvSpPr txBox="1"/>
          <p:nvPr/>
        </p:nvSpPr>
        <p:spPr>
          <a:xfrm>
            <a:off x="775047" y="4716989"/>
            <a:ext cx="5550040" cy="707886"/>
          </a:xfrm>
          <a:prstGeom prst="rect">
            <a:avLst/>
          </a:prstGeom>
          <a:noFill/>
        </p:spPr>
        <p:txBody>
          <a:bodyPr wrap="square" rtlCol="0">
            <a:spAutoFit/>
          </a:bodyPr>
          <a:lstStyle/>
          <a:p>
            <a:pPr marL="285750" indent="-285750">
              <a:buFont typeface="Arial" panose="020B0604020202020204" pitchFamily="34" charset="0"/>
              <a:buChar char="•"/>
            </a:pPr>
            <a:r>
              <a:rPr lang="en-GB" sz="2000" dirty="0"/>
              <a:t>It doesn’t always work – I’ve been here before  - lots of times</a:t>
            </a:r>
          </a:p>
        </p:txBody>
      </p:sp>
    </p:spTree>
    <p:extLst>
      <p:ext uri="{BB962C8B-B14F-4D97-AF65-F5344CB8AC3E}">
        <p14:creationId xmlns:p14="http://schemas.microsoft.com/office/powerpoint/2010/main" val="317148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CD8DC-AC4C-ECDD-7212-3249FBDD34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93DEB1-CB54-F74F-DAAD-62AD2F0BF3FD}"/>
              </a:ext>
            </a:extLst>
          </p:cNvPr>
          <p:cNvSpPr>
            <a:spLocks noGrp="1"/>
          </p:cNvSpPr>
          <p:nvPr>
            <p:ph type="ctrTitle"/>
          </p:nvPr>
        </p:nvSpPr>
        <p:spPr>
          <a:xfrm>
            <a:off x="695324" y="1145308"/>
            <a:ext cx="9574091" cy="4860947"/>
          </a:xfrm>
        </p:spPr>
        <p:txBody>
          <a:bodyPr anchor="b">
            <a:normAutofit/>
          </a:bodyPr>
          <a:lstStyle/>
          <a:p>
            <a:r>
              <a:rPr lang="en-GB" sz="7600" dirty="0"/>
              <a:t>An Upgrade not good enough?</a:t>
            </a:r>
          </a:p>
        </p:txBody>
      </p:sp>
    </p:spTree>
    <p:extLst>
      <p:ext uri="{BB962C8B-B14F-4D97-AF65-F5344CB8AC3E}">
        <p14:creationId xmlns:p14="http://schemas.microsoft.com/office/powerpoint/2010/main" val="34267018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4B665-E31E-B5B6-D176-C0C9EDE11818}"/>
              </a:ext>
            </a:extLst>
          </p:cNvPr>
          <p:cNvSpPr>
            <a:spLocks noGrp="1"/>
          </p:cNvSpPr>
          <p:nvPr>
            <p:ph type="title"/>
          </p:nvPr>
        </p:nvSpPr>
        <p:spPr/>
        <p:txBody>
          <a:bodyPr/>
          <a:lstStyle/>
          <a:p>
            <a:r>
              <a:rPr lang="en-GB" dirty="0"/>
              <a:t>The Processor</a:t>
            </a:r>
          </a:p>
        </p:txBody>
      </p:sp>
      <p:pic>
        <p:nvPicPr>
          <p:cNvPr id="6" name="Content Placeholder 5" descr="A blue box with white text&#10;&#10;AI-generated content may be incorrect.">
            <a:extLst>
              <a:ext uri="{FF2B5EF4-FFF2-40B4-BE49-F238E27FC236}">
                <a16:creationId xmlns:a16="http://schemas.microsoft.com/office/drawing/2014/main" id="{4F35F494-D3C5-4569-2553-9807E8874EC8}"/>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612703" y="2222500"/>
            <a:ext cx="3396056" cy="3740150"/>
          </a:xfrm>
        </p:spPr>
      </p:pic>
      <p:pic>
        <p:nvPicPr>
          <p:cNvPr id="8" name="Content Placeholder 7" descr="A blue square with white text&#10;&#10;AI-generated content may be incorrect.">
            <a:extLst>
              <a:ext uri="{FF2B5EF4-FFF2-40B4-BE49-F238E27FC236}">
                <a16:creationId xmlns:a16="http://schemas.microsoft.com/office/drawing/2014/main" id="{9754308C-F61E-A8B8-8888-86F7E7E27404}"/>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868182" y="2222500"/>
            <a:ext cx="3838848" cy="3740150"/>
          </a:xfrm>
        </p:spPr>
      </p:pic>
      <p:graphicFrame>
        <p:nvGraphicFramePr>
          <p:cNvPr id="9" name="Table 8">
            <a:extLst>
              <a:ext uri="{FF2B5EF4-FFF2-40B4-BE49-F238E27FC236}">
                <a16:creationId xmlns:a16="http://schemas.microsoft.com/office/drawing/2014/main" id="{5FF9D8F8-A03E-A8DE-2E4A-980D5B9F648F}"/>
              </a:ext>
            </a:extLst>
          </p:cNvPr>
          <p:cNvGraphicFramePr>
            <a:graphicFrameLocks noGrp="1"/>
          </p:cNvGraphicFramePr>
          <p:nvPr>
            <p:extLst>
              <p:ext uri="{D42A27DB-BD31-4B8C-83A1-F6EECF244321}">
                <p14:modId xmlns:p14="http://schemas.microsoft.com/office/powerpoint/2010/main" val="3484348108"/>
              </p:ext>
            </p:extLst>
          </p:nvPr>
        </p:nvGraphicFramePr>
        <p:xfrm>
          <a:off x="910229" y="2920626"/>
          <a:ext cx="5273083" cy="2090519"/>
        </p:xfrm>
        <a:graphic>
          <a:graphicData uri="http://schemas.openxmlformats.org/drawingml/2006/table">
            <a:tbl>
              <a:tblPr firstRow="1" firstCol="1" bandRow="1">
                <a:tableStyleId>{5C22544A-7EE6-4342-B048-85BDC9FD1C3A}</a:tableStyleId>
              </a:tblPr>
              <a:tblGrid>
                <a:gridCol w="1415316">
                  <a:extLst>
                    <a:ext uri="{9D8B030D-6E8A-4147-A177-3AD203B41FA5}">
                      <a16:colId xmlns:a16="http://schemas.microsoft.com/office/drawing/2014/main" val="2699893834"/>
                    </a:ext>
                  </a:extLst>
                </a:gridCol>
                <a:gridCol w="3857767">
                  <a:extLst>
                    <a:ext uri="{9D8B030D-6E8A-4147-A177-3AD203B41FA5}">
                      <a16:colId xmlns:a16="http://schemas.microsoft.com/office/drawing/2014/main" val="2262722657"/>
                    </a:ext>
                  </a:extLst>
                </a:gridCol>
              </a:tblGrid>
              <a:tr h="418007">
                <a:tc>
                  <a:txBody>
                    <a:bodyPr/>
                    <a:lstStyle/>
                    <a:p>
                      <a:pPr algn="ctr">
                        <a:lnSpc>
                          <a:spcPct val="115000"/>
                        </a:lnSpc>
                        <a:spcAft>
                          <a:spcPts val="800"/>
                        </a:spcAft>
                        <a:buNone/>
                      </a:pPr>
                      <a:r>
                        <a:rPr lang="en-GB" sz="1800" kern="100" dirty="0">
                          <a:effectLst/>
                        </a:rPr>
                        <a:t>Socket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rPr>
                        <a:t>Purpose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462151"/>
                  </a:ext>
                </a:extLst>
              </a:tr>
              <a:tr h="418128">
                <a:tc>
                  <a:txBody>
                    <a:bodyPr/>
                    <a:lstStyle/>
                    <a:p>
                      <a:pPr algn="ctr">
                        <a:lnSpc>
                          <a:spcPct val="115000"/>
                        </a:lnSpc>
                        <a:spcAft>
                          <a:spcPts val="800"/>
                        </a:spcAft>
                        <a:buNone/>
                      </a:pPr>
                      <a:r>
                        <a:rPr lang="en-GB" sz="1800" kern="100" dirty="0">
                          <a:effectLst/>
                        </a:rPr>
                        <a:t>i3</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Entry level</a:t>
                      </a:r>
                    </a:p>
                  </a:txBody>
                  <a:tcPr marL="9525" marR="9525" marT="9525" marB="9525" anchor="ctr"/>
                </a:tc>
                <a:extLst>
                  <a:ext uri="{0D108BD9-81ED-4DB2-BD59-A6C34878D82A}">
                    <a16:rowId xmlns:a16="http://schemas.microsoft.com/office/drawing/2014/main" val="849471732"/>
                  </a:ext>
                </a:extLst>
              </a:tr>
              <a:tr h="418128">
                <a:tc>
                  <a:txBody>
                    <a:bodyPr/>
                    <a:lstStyle/>
                    <a:p>
                      <a:pPr marL="0" algn="ctr" defTabSz="914400" rtl="0" eaLnBrk="1" latinLnBrk="0" hangingPunct="1">
                        <a:lnSpc>
                          <a:spcPct val="115000"/>
                        </a:lnSpc>
                        <a:spcAft>
                          <a:spcPts val="800"/>
                        </a:spcAft>
                        <a:buNone/>
                      </a:pPr>
                      <a:r>
                        <a:rPr lang="en-GB" sz="1800" b="1" kern="100" dirty="0">
                          <a:solidFill>
                            <a:schemeClr val="lt1"/>
                          </a:solidFill>
                          <a:effectLst/>
                          <a:latin typeface="+mn-lt"/>
                          <a:ea typeface="+mn-ea"/>
                          <a:cs typeface="+mn-cs"/>
                        </a:rPr>
                        <a:t>i5</a:t>
                      </a:r>
                    </a:p>
                  </a:txBody>
                  <a:tcPr marL="9525" marR="9525" marT="9525" marB="9525" anchor="ctr"/>
                </a:tc>
                <a:tc>
                  <a:txBody>
                    <a:bodyPr/>
                    <a:lstStyle/>
                    <a:p>
                      <a:pPr>
                        <a:lnSpc>
                          <a:spcPct val="115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Mid range</a:t>
                      </a:r>
                    </a:p>
                  </a:txBody>
                  <a:tcPr marL="9525" marR="9525" marT="9525" marB="9525" anchor="ctr"/>
                </a:tc>
                <a:extLst>
                  <a:ext uri="{0D108BD9-81ED-4DB2-BD59-A6C34878D82A}">
                    <a16:rowId xmlns:a16="http://schemas.microsoft.com/office/drawing/2014/main" val="1245446582"/>
                  </a:ext>
                </a:extLst>
              </a:tr>
              <a:tr h="418128">
                <a:tc>
                  <a:txBody>
                    <a:bodyPr/>
                    <a:lstStyle/>
                    <a:p>
                      <a:pPr marL="0" algn="ctr" defTabSz="914400" rtl="0" eaLnBrk="1" latinLnBrk="0" hangingPunct="1">
                        <a:lnSpc>
                          <a:spcPct val="115000"/>
                        </a:lnSpc>
                        <a:spcAft>
                          <a:spcPts val="800"/>
                        </a:spcAft>
                        <a:buNone/>
                      </a:pPr>
                      <a:r>
                        <a:rPr lang="en-GB" sz="1800" b="1" kern="100" dirty="0">
                          <a:solidFill>
                            <a:schemeClr val="lt1"/>
                          </a:solidFill>
                          <a:effectLst/>
                          <a:latin typeface="+mn-lt"/>
                          <a:ea typeface="+mn-ea"/>
                          <a:cs typeface="+mn-cs"/>
                        </a:rPr>
                        <a:t>i7</a:t>
                      </a:r>
                    </a:p>
                  </a:txBody>
                  <a:tcPr marL="9525" marR="9525" marT="9525" marB="9525" anchor="ctr"/>
                </a:tc>
                <a:tc>
                  <a:txBody>
                    <a:bodyPr/>
                    <a:lstStyle/>
                    <a:p>
                      <a:pPr>
                        <a:lnSpc>
                          <a:spcPct val="115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High performance</a:t>
                      </a:r>
                    </a:p>
                  </a:txBody>
                  <a:tcPr marL="9525" marR="9525" marT="9525" marB="9525" anchor="ctr"/>
                </a:tc>
                <a:extLst>
                  <a:ext uri="{0D108BD9-81ED-4DB2-BD59-A6C34878D82A}">
                    <a16:rowId xmlns:a16="http://schemas.microsoft.com/office/drawing/2014/main" val="1122329761"/>
                  </a:ext>
                </a:extLst>
              </a:tr>
              <a:tr h="418128">
                <a:tc>
                  <a:txBody>
                    <a:bodyPr/>
                    <a:lstStyle/>
                    <a:p>
                      <a:pPr marL="0" algn="ctr" defTabSz="914400" rtl="0" eaLnBrk="1" latinLnBrk="0" hangingPunct="1">
                        <a:lnSpc>
                          <a:spcPct val="115000"/>
                        </a:lnSpc>
                        <a:spcAft>
                          <a:spcPts val="800"/>
                        </a:spcAft>
                        <a:buNone/>
                      </a:pPr>
                      <a:r>
                        <a:rPr lang="en-GB" sz="1800" b="1" kern="100" dirty="0">
                          <a:solidFill>
                            <a:schemeClr val="lt1"/>
                          </a:solidFill>
                          <a:effectLst/>
                          <a:latin typeface="+mn-lt"/>
                          <a:ea typeface="+mn-ea"/>
                          <a:cs typeface="+mn-cs"/>
                        </a:rPr>
                        <a:t>i9</a:t>
                      </a:r>
                    </a:p>
                  </a:txBody>
                  <a:tcPr marL="9525" marR="9525" marT="9525" marB="9525" anchor="ctr"/>
                </a:tc>
                <a:tc>
                  <a:txBody>
                    <a:bodyPr/>
                    <a:lstStyle/>
                    <a:p>
                      <a:pPr>
                        <a:lnSpc>
                          <a:spcPct val="115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Enthusiast/workstation-grade</a:t>
                      </a:r>
                    </a:p>
                  </a:txBody>
                  <a:tcPr marL="9525" marR="9525" marT="9525" marB="9525" anchor="ctr"/>
                </a:tc>
                <a:extLst>
                  <a:ext uri="{0D108BD9-81ED-4DB2-BD59-A6C34878D82A}">
                    <a16:rowId xmlns:a16="http://schemas.microsoft.com/office/drawing/2014/main" val="2619667937"/>
                  </a:ext>
                </a:extLst>
              </a:tr>
            </a:tbl>
          </a:graphicData>
        </a:graphic>
      </p:graphicFrame>
    </p:spTree>
    <p:extLst>
      <p:ext uri="{BB962C8B-B14F-4D97-AF65-F5344CB8AC3E}">
        <p14:creationId xmlns:p14="http://schemas.microsoft.com/office/powerpoint/2010/main" val="223649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3A3C-01A1-6DC5-C2AB-48F969EFF876}"/>
              </a:ext>
            </a:extLst>
          </p:cNvPr>
          <p:cNvSpPr>
            <a:spLocks noGrp="1"/>
          </p:cNvSpPr>
          <p:nvPr>
            <p:ph type="title"/>
          </p:nvPr>
        </p:nvSpPr>
        <p:spPr/>
        <p:txBody>
          <a:bodyPr/>
          <a:lstStyle/>
          <a:p>
            <a:r>
              <a:rPr lang="en-GB" dirty="0"/>
              <a:t>Cooling: A problem</a:t>
            </a:r>
          </a:p>
        </p:txBody>
      </p:sp>
      <p:sp>
        <p:nvSpPr>
          <p:cNvPr id="3" name="Content Placeholder 2">
            <a:extLst>
              <a:ext uri="{FF2B5EF4-FFF2-40B4-BE49-F238E27FC236}">
                <a16:creationId xmlns:a16="http://schemas.microsoft.com/office/drawing/2014/main" id="{198D1C37-1E07-0FAB-BADF-C8FF345EAF97}"/>
              </a:ext>
            </a:extLst>
          </p:cNvPr>
          <p:cNvSpPr>
            <a:spLocks noGrp="1"/>
          </p:cNvSpPr>
          <p:nvPr>
            <p:ph sz="half" idx="1"/>
          </p:nvPr>
        </p:nvSpPr>
        <p:spPr/>
        <p:txBody>
          <a:bodyPr/>
          <a:lstStyle/>
          <a:p>
            <a:r>
              <a:rPr lang="en-GB" dirty="0"/>
              <a:t>The i7 Processor runs a lot hotter than the i5 and doesn’t come with its own fan.</a:t>
            </a:r>
          </a:p>
          <a:p>
            <a:r>
              <a:rPr lang="en-GB" dirty="0"/>
              <a:t>Options: Air Cooled or Liquid Cooled.</a:t>
            </a:r>
          </a:p>
        </p:txBody>
      </p:sp>
      <p:pic>
        <p:nvPicPr>
          <p:cNvPr id="6" name="Content Placeholder 5" descr="A close-up of a fan&#10;&#10;AI-generated content may be incorrect.">
            <a:extLst>
              <a:ext uri="{FF2B5EF4-FFF2-40B4-BE49-F238E27FC236}">
                <a16:creationId xmlns:a16="http://schemas.microsoft.com/office/drawing/2014/main" id="{4DCE26C4-9AE2-BA2D-EEF0-D10A0F01BB5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00800" y="1338015"/>
            <a:ext cx="5356720" cy="4624635"/>
          </a:xfrm>
        </p:spPr>
      </p:pic>
      <p:pic>
        <p:nvPicPr>
          <p:cNvPr id="8" name="Picture 7" descr="A black rectangular object with white text&#10;&#10;AI-generated content may be incorrect.">
            <a:extLst>
              <a:ext uri="{FF2B5EF4-FFF2-40B4-BE49-F238E27FC236}">
                <a16:creationId xmlns:a16="http://schemas.microsoft.com/office/drawing/2014/main" id="{8FEA238C-0532-E7DB-0FF5-6B53A52FE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4545" y="2170577"/>
            <a:ext cx="5700165" cy="3349408"/>
          </a:xfrm>
          <a:prstGeom prst="rect">
            <a:avLst/>
          </a:prstGeom>
        </p:spPr>
      </p:pic>
      <p:sp>
        <p:nvSpPr>
          <p:cNvPr id="9" name="TextBox 8">
            <a:extLst>
              <a:ext uri="{FF2B5EF4-FFF2-40B4-BE49-F238E27FC236}">
                <a16:creationId xmlns:a16="http://schemas.microsoft.com/office/drawing/2014/main" id="{DF561CB3-44A7-CC82-005E-12A680B2E40F}"/>
              </a:ext>
            </a:extLst>
          </p:cNvPr>
          <p:cNvSpPr txBox="1"/>
          <p:nvPr/>
        </p:nvSpPr>
        <p:spPr>
          <a:xfrm>
            <a:off x="805219" y="4235899"/>
            <a:ext cx="4721870" cy="707886"/>
          </a:xfrm>
          <a:prstGeom prst="rect">
            <a:avLst/>
          </a:prstGeom>
          <a:noFill/>
        </p:spPr>
        <p:txBody>
          <a:bodyPr wrap="none" rtlCol="0">
            <a:spAutoFit/>
          </a:bodyPr>
          <a:lstStyle/>
          <a:p>
            <a:pPr marL="285750" indent="-285750">
              <a:buFont typeface="Arial" panose="020B0604020202020204" pitchFamily="34" charset="0"/>
              <a:buChar char="•"/>
            </a:pPr>
            <a:r>
              <a:rPr lang="en-GB" sz="2000" dirty="0"/>
              <a:t>Memory modules too tall – 44mm, this</a:t>
            </a:r>
            <a:br>
              <a:rPr lang="en-GB" sz="2000" dirty="0"/>
            </a:br>
            <a:r>
              <a:rPr lang="en-GB" sz="2000" dirty="0"/>
              <a:t>air cooled fan won’t fit.</a:t>
            </a:r>
          </a:p>
        </p:txBody>
      </p:sp>
    </p:spTree>
    <p:extLst>
      <p:ext uri="{BB962C8B-B14F-4D97-AF65-F5344CB8AC3E}">
        <p14:creationId xmlns:p14="http://schemas.microsoft.com/office/powerpoint/2010/main" val="2141095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11C26-E167-1534-B96C-00BC4867A1F5}"/>
              </a:ext>
            </a:extLst>
          </p:cNvPr>
          <p:cNvSpPr>
            <a:spLocks noGrp="1"/>
          </p:cNvSpPr>
          <p:nvPr>
            <p:ph type="title"/>
          </p:nvPr>
        </p:nvSpPr>
        <p:spPr/>
        <p:txBody>
          <a:bodyPr/>
          <a:lstStyle/>
          <a:p>
            <a:r>
              <a:rPr lang="en-GB" dirty="0"/>
              <a:t>Liquid Cooling</a:t>
            </a:r>
          </a:p>
        </p:txBody>
      </p:sp>
      <p:pic>
        <p:nvPicPr>
          <p:cNvPr id="6" name="Content Placeholder 5" descr="A collage of different types of computer parts&#10;&#10;AI-generated content may be incorrect.">
            <a:extLst>
              <a:ext uri="{FF2B5EF4-FFF2-40B4-BE49-F238E27FC236}">
                <a16:creationId xmlns:a16="http://schemas.microsoft.com/office/drawing/2014/main" id="{68A3BB03-A590-3D9A-EAE5-DB60BB4F80E8}"/>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312906" y="885566"/>
            <a:ext cx="5078994" cy="5078994"/>
          </a:xfrm>
        </p:spPr>
      </p:pic>
      <p:sp>
        <p:nvSpPr>
          <p:cNvPr id="4" name="Content Placeholder 3">
            <a:extLst>
              <a:ext uri="{FF2B5EF4-FFF2-40B4-BE49-F238E27FC236}">
                <a16:creationId xmlns:a16="http://schemas.microsoft.com/office/drawing/2014/main" id="{7C66C854-284D-36E0-0FF6-4FEB66DDF030}"/>
              </a:ext>
            </a:extLst>
          </p:cNvPr>
          <p:cNvSpPr>
            <a:spLocks noGrp="1"/>
          </p:cNvSpPr>
          <p:nvPr>
            <p:ph sz="half" idx="2"/>
          </p:nvPr>
        </p:nvSpPr>
        <p:spPr>
          <a:xfrm>
            <a:off x="834187" y="2221992"/>
            <a:ext cx="5212080" cy="3739896"/>
          </a:xfrm>
        </p:spPr>
        <p:txBody>
          <a:bodyPr/>
          <a:lstStyle/>
          <a:p>
            <a:r>
              <a:rPr lang="en-GB" dirty="0"/>
              <a:t>Works like a car radiator.</a:t>
            </a:r>
          </a:p>
          <a:p>
            <a:r>
              <a:rPr lang="en-GB" dirty="0"/>
              <a:t>A Radiator</a:t>
            </a:r>
          </a:p>
          <a:p>
            <a:r>
              <a:rPr lang="en-GB" dirty="0"/>
              <a:t>Fan/s</a:t>
            </a:r>
          </a:p>
          <a:p>
            <a:r>
              <a:rPr lang="en-GB" dirty="0"/>
              <a:t>A Pump</a:t>
            </a:r>
          </a:p>
        </p:txBody>
      </p:sp>
    </p:spTree>
    <p:extLst>
      <p:ext uri="{BB962C8B-B14F-4D97-AF65-F5344CB8AC3E}">
        <p14:creationId xmlns:p14="http://schemas.microsoft.com/office/powerpoint/2010/main" val="34057970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computer radiator with a black hose&#10;&#10;AI-generated content may be incorrect.">
            <a:extLst>
              <a:ext uri="{FF2B5EF4-FFF2-40B4-BE49-F238E27FC236}">
                <a16:creationId xmlns:a16="http://schemas.microsoft.com/office/drawing/2014/main" id="{23724DF5-7475-B2ED-4745-3C5C56FF06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534" y="1266523"/>
            <a:ext cx="5973009" cy="4324954"/>
          </a:xfrm>
          <a:prstGeom prst="rect">
            <a:avLst/>
          </a:prstGeom>
        </p:spPr>
      </p:pic>
      <p:pic>
        <p:nvPicPr>
          <p:cNvPr id="5" name="Picture 4" descr="Diagram of a machine with instructions&#10;&#10;AI-generated content may be incorrect.">
            <a:extLst>
              <a:ext uri="{FF2B5EF4-FFF2-40B4-BE49-F238E27FC236}">
                <a16:creationId xmlns:a16="http://schemas.microsoft.com/office/drawing/2014/main" id="{96A6E9DA-FD0D-42DC-683A-3E82EB28BA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6931" y="0"/>
            <a:ext cx="5269063" cy="6858000"/>
          </a:xfrm>
          <a:prstGeom prst="rect">
            <a:avLst/>
          </a:prstGeom>
        </p:spPr>
      </p:pic>
    </p:spTree>
    <p:extLst>
      <p:ext uri="{BB962C8B-B14F-4D97-AF65-F5344CB8AC3E}">
        <p14:creationId xmlns:p14="http://schemas.microsoft.com/office/powerpoint/2010/main" val="17730499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88D9F-E4A2-C38E-CDE2-B79F9DE16B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A72CD3-2A44-2EED-87DF-A2A34CBC5C17}"/>
              </a:ext>
            </a:extLst>
          </p:cNvPr>
          <p:cNvSpPr>
            <a:spLocks noGrp="1"/>
          </p:cNvSpPr>
          <p:nvPr>
            <p:ph type="title"/>
          </p:nvPr>
        </p:nvSpPr>
        <p:spPr/>
        <p:txBody>
          <a:bodyPr/>
          <a:lstStyle/>
          <a:p>
            <a:r>
              <a:rPr lang="en-GB" dirty="0"/>
              <a:t>REVISED Shopping list</a:t>
            </a:r>
          </a:p>
        </p:txBody>
      </p:sp>
      <p:graphicFrame>
        <p:nvGraphicFramePr>
          <p:cNvPr id="5" name="Content Placeholder 4">
            <a:extLst>
              <a:ext uri="{FF2B5EF4-FFF2-40B4-BE49-F238E27FC236}">
                <a16:creationId xmlns:a16="http://schemas.microsoft.com/office/drawing/2014/main" id="{2CC1539C-8590-06BE-E7D2-92184A8D0E70}"/>
              </a:ext>
            </a:extLst>
          </p:cNvPr>
          <p:cNvGraphicFramePr>
            <a:graphicFrameLocks noGrp="1"/>
          </p:cNvGraphicFramePr>
          <p:nvPr>
            <p:ph sz="half" idx="1"/>
            <p:extLst>
              <p:ext uri="{D42A27DB-BD31-4B8C-83A1-F6EECF244321}">
                <p14:modId xmlns:p14="http://schemas.microsoft.com/office/powerpoint/2010/main" val="48142582"/>
              </p:ext>
            </p:extLst>
          </p:nvPr>
        </p:nvGraphicFramePr>
        <p:xfrm>
          <a:off x="700635" y="1606546"/>
          <a:ext cx="5211762" cy="4450080"/>
        </p:xfrm>
        <a:graphic>
          <a:graphicData uri="http://schemas.openxmlformats.org/drawingml/2006/table">
            <a:tbl>
              <a:tblPr firstRow="1" bandRow="1">
                <a:tableStyleId>{5C22544A-7EE6-4342-B048-85BDC9FD1C3A}</a:tableStyleId>
              </a:tblPr>
              <a:tblGrid>
                <a:gridCol w="2605881">
                  <a:extLst>
                    <a:ext uri="{9D8B030D-6E8A-4147-A177-3AD203B41FA5}">
                      <a16:colId xmlns:a16="http://schemas.microsoft.com/office/drawing/2014/main" val="473716815"/>
                    </a:ext>
                  </a:extLst>
                </a:gridCol>
                <a:gridCol w="2605881">
                  <a:extLst>
                    <a:ext uri="{9D8B030D-6E8A-4147-A177-3AD203B41FA5}">
                      <a16:colId xmlns:a16="http://schemas.microsoft.com/office/drawing/2014/main" val="2897783662"/>
                    </a:ext>
                  </a:extLst>
                </a:gridCol>
              </a:tblGrid>
              <a:tr h="370840">
                <a:tc>
                  <a:txBody>
                    <a:bodyPr/>
                    <a:lstStyle/>
                    <a:p>
                      <a:r>
                        <a:rPr lang="en-GB" dirty="0"/>
                        <a:t>  Item</a:t>
                      </a:r>
                    </a:p>
                  </a:txBody>
                  <a:tcPr/>
                </a:tc>
                <a:tc>
                  <a:txBody>
                    <a:bodyPr/>
                    <a:lstStyle/>
                    <a:p>
                      <a:r>
                        <a:rPr lang="en-GB" dirty="0"/>
                        <a:t>  Cost</a:t>
                      </a:r>
                    </a:p>
                  </a:txBody>
                  <a:tcPr/>
                </a:tc>
                <a:extLst>
                  <a:ext uri="{0D108BD9-81ED-4DB2-BD59-A6C34878D82A}">
                    <a16:rowId xmlns:a16="http://schemas.microsoft.com/office/drawing/2014/main" val="3748477547"/>
                  </a:ext>
                </a:extLst>
              </a:tr>
              <a:tr h="370840">
                <a:tc>
                  <a:txBody>
                    <a:bodyPr/>
                    <a:lstStyle/>
                    <a:p>
                      <a:r>
                        <a:rPr lang="en-GB" dirty="0"/>
                        <a:t>  Motherboard</a:t>
                      </a:r>
                    </a:p>
                  </a:txBody>
                  <a:tcPr/>
                </a:tc>
                <a:tc>
                  <a:txBody>
                    <a:bodyPr/>
                    <a:lstStyle/>
                    <a:p>
                      <a:r>
                        <a:rPr lang="en-GB" dirty="0"/>
                        <a:t> £150</a:t>
                      </a:r>
                    </a:p>
                  </a:txBody>
                  <a:tcPr/>
                </a:tc>
                <a:extLst>
                  <a:ext uri="{0D108BD9-81ED-4DB2-BD59-A6C34878D82A}">
                    <a16:rowId xmlns:a16="http://schemas.microsoft.com/office/drawing/2014/main" val="3933237449"/>
                  </a:ext>
                </a:extLst>
              </a:tr>
              <a:tr h="370840">
                <a:tc>
                  <a:txBody>
                    <a:bodyPr/>
                    <a:lstStyle/>
                    <a:p>
                      <a:r>
                        <a:rPr lang="en-GB" dirty="0"/>
                        <a:t>  CPU i5</a:t>
                      </a:r>
                    </a:p>
                  </a:txBody>
                  <a:tcPr/>
                </a:tc>
                <a:tc>
                  <a:txBody>
                    <a:bodyPr/>
                    <a:lstStyle/>
                    <a:p>
                      <a:r>
                        <a:rPr lang="en-GB" dirty="0"/>
                        <a:t> £159</a:t>
                      </a:r>
                    </a:p>
                  </a:txBody>
                  <a:tcPr/>
                </a:tc>
                <a:extLst>
                  <a:ext uri="{0D108BD9-81ED-4DB2-BD59-A6C34878D82A}">
                    <a16:rowId xmlns:a16="http://schemas.microsoft.com/office/drawing/2014/main" val="3040257919"/>
                  </a:ext>
                </a:extLst>
              </a:tr>
              <a:tr h="370840">
                <a:tc>
                  <a:txBody>
                    <a:bodyPr/>
                    <a:lstStyle/>
                    <a:p>
                      <a:r>
                        <a:rPr lang="en-GB" b="0" dirty="0"/>
                        <a:t>  Resale of i5 on eBay</a:t>
                      </a:r>
                    </a:p>
                  </a:txBody>
                  <a:tcPr/>
                </a:tc>
                <a:tc>
                  <a:txBody>
                    <a:bodyPr/>
                    <a:lstStyle/>
                    <a:p>
                      <a:r>
                        <a:rPr lang="en-GB" b="0" dirty="0">
                          <a:solidFill>
                            <a:srgbClr val="FF0000"/>
                          </a:solidFill>
                        </a:rPr>
                        <a:t>-£110</a:t>
                      </a:r>
                    </a:p>
                  </a:txBody>
                  <a:tcPr/>
                </a:tc>
                <a:extLst>
                  <a:ext uri="{0D108BD9-81ED-4DB2-BD59-A6C34878D82A}">
                    <a16:rowId xmlns:a16="http://schemas.microsoft.com/office/drawing/2014/main" val="999022861"/>
                  </a:ext>
                </a:extLst>
              </a:tr>
              <a:tr h="370840">
                <a:tc>
                  <a:txBody>
                    <a:bodyPr/>
                    <a:lstStyle/>
                    <a:p>
                      <a:r>
                        <a:rPr lang="en-GB" b="0" dirty="0"/>
                        <a:t>  CPU i7</a:t>
                      </a:r>
                    </a:p>
                  </a:txBody>
                  <a:tcPr/>
                </a:tc>
                <a:tc>
                  <a:txBody>
                    <a:bodyPr/>
                    <a:lstStyle/>
                    <a:p>
                      <a:r>
                        <a:rPr lang="en-GB" b="0" dirty="0"/>
                        <a:t> £291</a:t>
                      </a:r>
                    </a:p>
                  </a:txBody>
                  <a:tcPr/>
                </a:tc>
                <a:extLst>
                  <a:ext uri="{0D108BD9-81ED-4DB2-BD59-A6C34878D82A}">
                    <a16:rowId xmlns:a16="http://schemas.microsoft.com/office/drawing/2014/main" val="1113715945"/>
                  </a:ext>
                </a:extLst>
              </a:tr>
              <a:tr h="370840">
                <a:tc>
                  <a:txBody>
                    <a:bodyPr/>
                    <a:lstStyle/>
                    <a:p>
                      <a:r>
                        <a:rPr lang="en-GB" b="0" dirty="0"/>
                        <a:t>  Liquid Cooler</a:t>
                      </a:r>
                    </a:p>
                  </a:txBody>
                  <a:tcPr/>
                </a:tc>
                <a:tc>
                  <a:txBody>
                    <a:bodyPr/>
                    <a:lstStyle/>
                    <a:p>
                      <a:r>
                        <a:rPr lang="en-GB" b="0" dirty="0"/>
                        <a:t>  £90</a:t>
                      </a:r>
                    </a:p>
                  </a:txBody>
                  <a:tcPr/>
                </a:tc>
                <a:extLst>
                  <a:ext uri="{0D108BD9-81ED-4DB2-BD59-A6C34878D82A}">
                    <a16:rowId xmlns:a16="http://schemas.microsoft.com/office/drawing/2014/main" val="3593126096"/>
                  </a:ext>
                </a:extLst>
              </a:tr>
              <a:tr h="370840">
                <a:tc>
                  <a:txBody>
                    <a:bodyPr/>
                    <a:lstStyle/>
                    <a:p>
                      <a:r>
                        <a:rPr lang="en-GB" dirty="0"/>
                        <a:t>  RAM</a:t>
                      </a:r>
                    </a:p>
                  </a:txBody>
                  <a:tcPr/>
                </a:tc>
                <a:tc>
                  <a:txBody>
                    <a:bodyPr/>
                    <a:lstStyle/>
                    <a:p>
                      <a:r>
                        <a:rPr lang="en-GB" dirty="0"/>
                        <a:t> £160</a:t>
                      </a:r>
                    </a:p>
                  </a:txBody>
                  <a:tcPr/>
                </a:tc>
                <a:extLst>
                  <a:ext uri="{0D108BD9-81ED-4DB2-BD59-A6C34878D82A}">
                    <a16:rowId xmlns:a16="http://schemas.microsoft.com/office/drawing/2014/main" val="3591891263"/>
                  </a:ext>
                </a:extLst>
              </a:tr>
              <a:tr h="370840">
                <a:tc>
                  <a:txBody>
                    <a:bodyPr/>
                    <a:lstStyle/>
                    <a:p>
                      <a:r>
                        <a:rPr lang="en-GB" dirty="0"/>
                        <a:t>  Storage</a:t>
                      </a:r>
                    </a:p>
                  </a:txBody>
                  <a:tcPr/>
                </a:tc>
                <a:tc>
                  <a:txBody>
                    <a:bodyPr/>
                    <a:lstStyle/>
                    <a:p>
                      <a:r>
                        <a:rPr lang="en-GB" dirty="0"/>
                        <a:t>   £74</a:t>
                      </a:r>
                    </a:p>
                  </a:txBody>
                  <a:tcPr/>
                </a:tc>
                <a:extLst>
                  <a:ext uri="{0D108BD9-81ED-4DB2-BD59-A6C34878D82A}">
                    <a16:rowId xmlns:a16="http://schemas.microsoft.com/office/drawing/2014/main" val="2771825726"/>
                  </a:ext>
                </a:extLst>
              </a:tr>
              <a:tr h="370840">
                <a:tc>
                  <a:txBody>
                    <a:bodyPr/>
                    <a:lstStyle/>
                    <a:p>
                      <a:r>
                        <a:rPr lang="en-GB" dirty="0"/>
                        <a:t>  Power Supply</a:t>
                      </a:r>
                    </a:p>
                  </a:txBody>
                  <a:tcPr/>
                </a:tc>
                <a:tc>
                  <a:txBody>
                    <a:bodyPr/>
                    <a:lstStyle/>
                    <a:p>
                      <a:r>
                        <a:rPr lang="en-GB" dirty="0"/>
                        <a:t> £113</a:t>
                      </a:r>
                    </a:p>
                  </a:txBody>
                  <a:tcPr/>
                </a:tc>
                <a:extLst>
                  <a:ext uri="{0D108BD9-81ED-4DB2-BD59-A6C34878D82A}">
                    <a16:rowId xmlns:a16="http://schemas.microsoft.com/office/drawing/2014/main" val="1122328902"/>
                  </a:ext>
                </a:extLst>
              </a:tr>
              <a:tr h="370840">
                <a:tc>
                  <a:txBody>
                    <a:bodyPr/>
                    <a:lstStyle/>
                    <a:p>
                      <a:r>
                        <a:rPr lang="en-GB" dirty="0"/>
                        <a:t>  Windows 11 Licence</a:t>
                      </a:r>
                    </a:p>
                  </a:txBody>
                  <a:tcPr/>
                </a:tc>
                <a:tc>
                  <a:txBody>
                    <a:bodyPr/>
                    <a:lstStyle/>
                    <a:p>
                      <a:r>
                        <a:rPr lang="en-GB" dirty="0"/>
                        <a:t>   £18</a:t>
                      </a:r>
                    </a:p>
                  </a:txBody>
                  <a:tcPr/>
                </a:tc>
                <a:extLst>
                  <a:ext uri="{0D108BD9-81ED-4DB2-BD59-A6C34878D82A}">
                    <a16:rowId xmlns:a16="http://schemas.microsoft.com/office/drawing/2014/main" val="2350029550"/>
                  </a:ext>
                </a:extLst>
              </a:tr>
              <a:tr h="370840">
                <a:tc>
                  <a:txBody>
                    <a:bodyPr/>
                    <a:lstStyle/>
                    <a:p>
                      <a:r>
                        <a:rPr lang="en-GB" dirty="0"/>
                        <a:t>  Thermal Paste</a:t>
                      </a:r>
                    </a:p>
                  </a:txBody>
                  <a:tcPr/>
                </a:tc>
                <a:tc>
                  <a:txBody>
                    <a:bodyPr/>
                    <a:lstStyle/>
                    <a:p>
                      <a:r>
                        <a:rPr lang="en-GB" dirty="0"/>
                        <a:t>     £5.50</a:t>
                      </a:r>
                    </a:p>
                  </a:txBody>
                  <a:tcPr/>
                </a:tc>
                <a:extLst>
                  <a:ext uri="{0D108BD9-81ED-4DB2-BD59-A6C34878D82A}">
                    <a16:rowId xmlns:a16="http://schemas.microsoft.com/office/drawing/2014/main" val="1878996619"/>
                  </a:ext>
                </a:extLst>
              </a:tr>
              <a:tr h="370840">
                <a:tc>
                  <a:txBody>
                    <a:bodyPr/>
                    <a:lstStyle/>
                    <a:p>
                      <a:r>
                        <a:rPr lang="en-GB" b="1" dirty="0"/>
                        <a:t>  Total</a:t>
                      </a:r>
                    </a:p>
                  </a:txBody>
                  <a:tcPr/>
                </a:tc>
                <a:tc>
                  <a:txBody>
                    <a:bodyPr/>
                    <a:lstStyle/>
                    <a:p>
                      <a:r>
                        <a:rPr lang="en-GB" b="1" dirty="0"/>
                        <a:t> £950.50</a:t>
                      </a:r>
                    </a:p>
                  </a:txBody>
                  <a:tcPr/>
                </a:tc>
                <a:extLst>
                  <a:ext uri="{0D108BD9-81ED-4DB2-BD59-A6C34878D82A}">
                    <a16:rowId xmlns:a16="http://schemas.microsoft.com/office/drawing/2014/main" val="1284300135"/>
                  </a:ext>
                </a:extLst>
              </a:tr>
            </a:tbl>
          </a:graphicData>
        </a:graphic>
      </p:graphicFrame>
      <p:pic>
        <p:nvPicPr>
          <p:cNvPr id="7" name="Content Placeholder 6" descr="A blue logo with a smile&#10;&#10;AI-generated content may be incorrect.">
            <a:extLst>
              <a:ext uri="{FF2B5EF4-FFF2-40B4-BE49-F238E27FC236}">
                <a16:creationId xmlns:a16="http://schemas.microsoft.com/office/drawing/2014/main" id="{FBEF49DF-8A34-46D9-C931-04DDE9740A8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80137" y="2302709"/>
            <a:ext cx="5211763" cy="3257351"/>
          </a:xfrm>
        </p:spPr>
      </p:pic>
    </p:spTree>
    <p:extLst>
      <p:ext uri="{BB962C8B-B14F-4D97-AF65-F5344CB8AC3E}">
        <p14:creationId xmlns:p14="http://schemas.microsoft.com/office/powerpoint/2010/main" val="36982932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1E22FFC-D5CC-D8B7-2121-AAB213F0D85C}"/>
              </a:ext>
            </a:extLst>
          </p:cNvPr>
          <p:cNvGraphicFramePr>
            <a:graphicFrameLocks noGrp="1"/>
          </p:cNvGraphicFramePr>
          <p:nvPr>
            <p:ph idx="1"/>
          </p:nvPr>
        </p:nvGraphicFramePr>
        <p:xfrm>
          <a:off x="559559" y="777922"/>
          <a:ext cx="10795380" cy="5432350"/>
        </p:xfrm>
        <a:graphic>
          <a:graphicData uri="http://schemas.openxmlformats.org/drawingml/2006/table">
            <a:tbl>
              <a:tblPr firstRow="1" firstCol="1" bandRow="1">
                <a:tableStyleId>{D113A9D2-9D6B-4929-AA2D-F23B5EE8CBE7}</a:tableStyleId>
              </a:tblPr>
              <a:tblGrid>
                <a:gridCol w="2006220">
                  <a:extLst>
                    <a:ext uri="{9D8B030D-6E8A-4147-A177-3AD203B41FA5}">
                      <a16:colId xmlns:a16="http://schemas.microsoft.com/office/drawing/2014/main" val="25316774"/>
                    </a:ext>
                  </a:extLst>
                </a:gridCol>
                <a:gridCol w="4217158">
                  <a:extLst>
                    <a:ext uri="{9D8B030D-6E8A-4147-A177-3AD203B41FA5}">
                      <a16:colId xmlns:a16="http://schemas.microsoft.com/office/drawing/2014/main" val="4043767895"/>
                    </a:ext>
                  </a:extLst>
                </a:gridCol>
                <a:gridCol w="4572002">
                  <a:extLst>
                    <a:ext uri="{9D8B030D-6E8A-4147-A177-3AD203B41FA5}">
                      <a16:colId xmlns:a16="http://schemas.microsoft.com/office/drawing/2014/main" val="3988186574"/>
                    </a:ext>
                  </a:extLst>
                </a:gridCol>
              </a:tblGrid>
              <a:tr h="429560">
                <a:tc>
                  <a:txBody>
                    <a:bodyPr/>
                    <a:lstStyle/>
                    <a:p>
                      <a:pPr>
                        <a:buNone/>
                      </a:pPr>
                      <a:r>
                        <a:rPr lang="en-GB" sz="1600" dirty="0"/>
                        <a:t>Category</a:t>
                      </a:r>
                    </a:p>
                  </a:txBody>
                  <a:tcPr marL="46175" marR="46175" marT="23087" marB="23087" anchor="ctr"/>
                </a:tc>
                <a:tc>
                  <a:txBody>
                    <a:bodyPr/>
                    <a:lstStyle/>
                    <a:p>
                      <a:pPr>
                        <a:buNone/>
                      </a:pPr>
                      <a:r>
                        <a:rPr lang="en-GB" sz="1600" b="1" dirty="0"/>
                        <a:t>Original Dell Inspiron 3847</a:t>
                      </a:r>
                      <a:r>
                        <a:rPr lang="en-GB" sz="1600" dirty="0"/>
                        <a:t> (2014)</a:t>
                      </a:r>
                    </a:p>
                  </a:txBody>
                  <a:tcPr marL="46175" marR="46175" marT="23087" marB="23087" anchor="ctr"/>
                </a:tc>
                <a:tc>
                  <a:txBody>
                    <a:bodyPr/>
                    <a:lstStyle/>
                    <a:p>
                      <a:pPr>
                        <a:buNone/>
                      </a:pPr>
                      <a:r>
                        <a:rPr lang="en-GB" sz="1600" b="1" dirty="0"/>
                        <a:t>Upgraded MAG Build</a:t>
                      </a:r>
                      <a:r>
                        <a:rPr lang="en-GB" sz="1600" dirty="0"/>
                        <a:t> (2025)</a:t>
                      </a:r>
                    </a:p>
                  </a:txBody>
                  <a:tcPr marL="46175" marR="46175" marT="23087" marB="23087" anchor="ctr"/>
                </a:tc>
                <a:extLst>
                  <a:ext uri="{0D108BD9-81ED-4DB2-BD59-A6C34878D82A}">
                    <a16:rowId xmlns:a16="http://schemas.microsoft.com/office/drawing/2014/main" val="2280267137"/>
                  </a:ext>
                </a:extLst>
              </a:tr>
              <a:tr h="530731">
                <a:tc>
                  <a:txBody>
                    <a:bodyPr/>
                    <a:lstStyle/>
                    <a:p>
                      <a:pPr>
                        <a:buNone/>
                      </a:pPr>
                      <a:r>
                        <a:rPr lang="en-GB" sz="1600" b="1" dirty="0"/>
                        <a:t>Processor</a:t>
                      </a:r>
                      <a:endParaRPr lang="en-GB" sz="1600" dirty="0"/>
                    </a:p>
                  </a:txBody>
                  <a:tcPr marL="46175" marR="46175" marT="23087" marB="23087" anchor="ctr"/>
                </a:tc>
                <a:tc>
                  <a:txBody>
                    <a:bodyPr/>
                    <a:lstStyle/>
                    <a:p>
                      <a:pPr>
                        <a:buNone/>
                      </a:pPr>
                      <a:r>
                        <a:rPr lang="en-GB" sz="1600" dirty="0"/>
                        <a:t>Intel Core i5-4460 (4 cores @ 3.2 GHz, Haswell)</a:t>
                      </a:r>
                    </a:p>
                  </a:txBody>
                  <a:tcPr marL="46175" marR="46175" marT="23087" marB="23087" anchor="ctr"/>
                </a:tc>
                <a:tc>
                  <a:txBody>
                    <a:bodyPr/>
                    <a:lstStyle/>
                    <a:p>
                      <a:pPr>
                        <a:buNone/>
                      </a:pPr>
                      <a:r>
                        <a:rPr lang="en-GB" sz="1600" dirty="0"/>
                        <a:t>Intel Core i7-14700K (20 threads, Raptor Lake)</a:t>
                      </a:r>
                    </a:p>
                  </a:txBody>
                  <a:tcPr marL="46175" marR="46175" marT="23087" marB="23087" anchor="ctr"/>
                </a:tc>
                <a:extLst>
                  <a:ext uri="{0D108BD9-81ED-4DB2-BD59-A6C34878D82A}">
                    <a16:rowId xmlns:a16="http://schemas.microsoft.com/office/drawing/2014/main" val="794901110"/>
                  </a:ext>
                </a:extLst>
              </a:tr>
              <a:tr h="530731">
                <a:tc>
                  <a:txBody>
                    <a:bodyPr/>
                    <a:lstStyle/>
                    <a:p>
                      <a:pPr>
                        <a:buNone/>
                      </a:pPr>
                      <a:r>
                        <a:rPr lang="en-GB" sz="1600" b="1" dirty="0"/>
                        <a:t>Motherboard</a:t>
                      </a:r>
                      <a:endParaRPr lang="en-GB" sz="1600" dirty="0"/>
                    </a:p>
                  </a:txBody>
                  <a:tcPr marL="46175" marR="46175" marT="23087" marB="23087" anchor="ctr"/>
                </a:tc>
                <a:tc>
                  <a:txBody>
                    <a:bodyPr/>
                    <a:lstStyle/>
                    <a:p>
                      <a:pPr>
                        <a:buNone/>
                      </a:pPr>
                      <a:r>
                        <a:rPr lang="en-GB" sz="1600" dirty="0"/>
                        <a:t>Dell OEM H81 board, proprietary layout</a:t>
                      </a:r>
                    </a:p>
                  </a:txBody>
                  <a:tcPr marL="46175" marR="46175" marT="23087" marB="23087" anchor="ctr"/>
                </a:tc>
                <a:tc>
                  <a:txBody>
                    <a:bodyPr/>
                    <a:lstStyle/>
                    <a:p>
                      <a:pPr>
                        <a:buNone/>
                      </a:pPr>
                      <a:r>
                        <a:rPr lang="en-GB" sz="1600" dirty="0"/>
                        <a:t>MSI MAG Series, ATX – modern design, strong power delivery</a:t>
                      </a:r>
                    </a:p>
                  </a:txBody>
                  <a:tcPr marL="46175" marR="46175" marT="23087" marB="23087" anchor="ctr"/>
                </a:tc>
                <a:extLst>
                  <a:ext uri="{0D108BD9-81ED-4DB2-BD59-A6C34878D82A}">
                    <a16:rowId xmlns:a16="http://schemas.microsoft.com/office/drawing/2014/main" val="1945865973"/>
                  </a:ext>
                </a:extLst>
              </a:tr>
              <a:tr h="429560">
                <a:tc>
                  <a:txBody>
                    <a:bodyPr/>
                    <a:lstStyle/>
                    <a:p>
                      <a:pPr>
                        <a:buNone/>
                      </a:pPr>
                      <a:r>
                        <a:rPr lang="en-GB" sz="1600" b="1" dirty="0"/>
                        <a:t>RAM</a:t>
                      </a:r>
                      <a:endParaRPr lang="en-GB" sz="1600" dirty="0"/>
                    </a:p>
                  </a:txBody>
                  <a:tcPr marL="46175" marR="46175" marT="23087" marB="23087" anchor="ctr"/>
                </a:tc>
                <a:tc>
                  <a:txBody>
                    <a:bodyPr/>
                    <a:lstStyle/>
                    <a:p>
                      <a:pPr>
                        <a:buNone/>
                      </a:pPr>
                      <a:r>
                        <a:rPr lang="en-GB" sz="1600" dirty="0"/>
                        <a:t>8GB DDR3 @1600MHz</a:t>
                      </a:r>
                    </a:p>
                  </a:txBody>
                  <a:tcPr marL="46175" marR="46175" marT="23087" marB="23087" anchor="ctr"/>
                </a:tc>
                <a:tc>
                  <a:txBody>
                    <a:bodyPr/>
                    <a:lstStyle/>
                    <a:p>
                      <a:pPr>
                        <a:buNone/>
                      </a:pPr>
                      <a:r>
                        <a:rPr lang="en-GB" sz="1600" b="1" dirty="0"/>
                        <a:t>64GB DDR5</a:t>
                      </a:r>
                      <a:r>
                        <a:rPr lang="en-GB" sz="1600" dirty="0"/>
                        <a:t> – high-speed, multitasking juggernaut</a:t>
                      </a:r>
                    </a:p>
                  </a:txBody>
                  <a:tcPr marL="46175" marR="46175" marT="23087" marB="23087" anchor="ctr"/>
                </a:tc>
                <a:extLst>
                  <a:ext uri="{0D108BD9-81ED-4DB2-BD59-A6C34878D82A}">
                    <a16:rowId xmlns:a16="http://schemas.microsoft.com/office/drawing/2014/main" val="1777793921"/>
                  </a:ext>
                </a:extLst>
              </a:tr>
              <a:tr h="429560">
                <a:tc>
                  <a:txBody>
                    <a:bodyPr/>
                    <a:lstStyle/>
                    <a:p>
                      <a:pPr>
                        <a:buNone/>
                      </a:pPr>
                      <a:r>
                        <a:rPr lang="en-GB" sz="1600" b="1" dirty="0"/>
                        <a:t>Graphics</a:t>
                      </a:r>
                      <a:endParaRPr lang="en-GB" sz="1600" dirty="0"/>
                    </a:p>
                  </a:txBody>
                  <a:tcPr marL="46175" marR="46175" marT="23087" marB="23087" anchor="ctr"/>
                </a:tc>
                <a:tc>
                  <a:txBody>
                    <a:bodyPr/>
                    <a:lstStyle/>
                    <a:p>
                      <a:pPr>
                        <a:buNone/>
                      </a:pPr>
                      <a:r>
                        <a:rPr lang="pt-BR" sz="1600"/>
                        <a:t>NVIDIA GT 705 (1GB DDR3)</a:t>
                      </a:r>
                    </a:p>
                  </a:txBody>
                  <a:tcPr marL="46175" marR="46175" marT="23087" marB="23087" anchor="ctr"/>
                </a:tc>
                <a:tc>
                  <a:txBody>
                    <a:bodyPr/>
                    <a:lstStyle/>
                    <a:p>
                      <a:pPr>
                        <a:buNone/>
                      </a:pPr>
                      <a:r>
                        <a:rPr lang="en-GB" sz="1600" dirty="0"/>
                        <a:t>Discrete GPU optional or upgrade-ready</a:t>
                      </a:r>
                    </a:p>
                  </a:txBody>
                  <a:tcPr marL="46175" marR="46175" marT="23087" marB="23087" anchor="ctr"/>
                </a:tc>
                <a:extLst>
                  <a:ext uri="{0D108BD9-81ED-4DB2-BD59-A6C34878D82A}">
                    <a16:rowId xmlns:a16="http://schemas.microsoft.com/office/drawing/2014/main" val="2344382988"/>
                  </a:ext>
                </a:extLst>
              </a:tr>
              <a:tr h="429560">
                <a:tc>
                  <a:txBody>
                    <a:bodyPr/>
                    <a:lstStyle/>
                    <a:p>
                      <a:pPr>
                        <a:buNone/>
                      </a:pPr>
                      <a:r>
                        <a:rPr lang="en-GB" sz="1600" b="1" dirty="0"/>
                        <a:t>Storage</a:t>
                      </a:r>
                      <a:endParaRPr lang="en-GB" sz="1600" dirty="0"/>
                    </a:p>
                  </a:txBody>
                  <a:tcPr marL="46175" marR="46175" marT="23087" marB="23087" anchor="ctr"/>
                </a:tc>
                <a:tc>
                  <a:txBody>
                    <a:bodyPr/>
                    <a:lstStyle/>
                    <a:p>
                      <a:pPr>
                        <a:buNone/>
                      </a:pPr>
                      <a:r>
                        <a:rPr lang="en-GB" sz="1600" dirty="0"/>
                        <a:t>1TB 7200RPM HDD</a:t>
                      </a:r>
                    </a:p>
                  </a:txBody>
                  <a:tcPr marL="46175" marR="46175" marT="23087" marB="23087" anchor="ctr"/>
                </a:tc>
                <a:tc>
                  <a:txBody>
                    <a:bodyPr/>
                    <a:lstStyle/>
                    <a:p>
                      <a:pPr>
                        <a:buNone/>
                      </a:pPr>
                      <a:r>
                        <a:rPr lang="en-GB" sz="1600" b="1" dirty="0"/>
                        <a:t>1TB NVMe SSD</a:t>
                      </a:r>
                      <a:r>
                        <a:rPr lang="en-GB" sz="1600" dirty="0"/>
                        <a:t> – ultra-fast boot and file access</a:t>
                      </a:r>
                    </a:p>
                  </a:txBody>
                  <a:tcPr marL="46175" marR="46175" marT="23087" marB="23087" anchor="ctr"/>
                </a:tc>
                <a:extLst>
                  <a:ext uri="{0D108BD9-81ED-4DB2-BD59-A6C34878D82A}">
                    <a16:rowId xmlns:a16="http://schemas.microsoft.com/office/drawing/2014/main" val="1795774384"/>
                  </a:ext>
                </a:extLst>
              </a:tr>
              <a:tr h="429560">
                <a:tc>
                  <a:txBody>
                    <a:bodyPr/>
                    <a:lstStyle/>
                    <a:p>
                      <a:pPr>
                        <a:buNone/>
                      </a:pPr>
                      <a:r>
                        <a:rPr lang="en-GB" sz="1600" b="1" dirty="0"/>
                        <a:t>Cooling</a:t>
                      </a:r>
                      <a:endParaRPr lang="en-GB" sz="1600" dirty="0"/>
                    </a:p>
                  </a:txBody>
                  <a:tcPr marL="46175" marR="46175" marT="23087" marB="23087" anchor="ctr"/>
                </a:tc>
                <a:tc>
                  <a:txBody>
                    <a:bodyPr/>
                    <a:lstStyle/>
                    <a:p>
                      <a:pPr>
                        <a:buNone/>
                      </a:pPr>
                      <a:r>
                        <a:rPr lang="en-GB" sz="1600" dirty="0"/>
                        <a:t>Stock air cooler</a:t>
                      </a:r>
                    </a:p>
                  </a:txBody>
                  <a:tcPr marL="46175" marR="46175" marT="23087" marB="23087" anchor="ctr"/>
                </a:tc>
                <a:tc>
                  <a:txBody>
                    <a:bodyPr/>
                    <a:lstStyle/>
                    <a:p>
                      <a:pPr>
                        <a:buNone/>
                      </a:pPr>
                      <a:r>
                        <a:rPr lang="it-IT" sz="1600"/>
                        <a:t>MSI MAG CoreLiquid E240 AIO – quiet, efficient</a:t>
                      </a:r>
                    </a:p>
                  </a:txBody>
                  <a:tcPr marL="46175" marR="46175" marT="23087" marB="23087" anchor="ctr"/>
                </a:tc>
                <a:extLst>
                  <a:ext uri="{0D108BD9-81ED-4DB2-BD59-A6C34878D82A}">
                    <a16:rowId xmlns:a16="http://schemas.microsoft.com/office/drawing/2014/main" val="2951900474"/>
                  </a:ext>
                </a:extLst>
              </a:tr>
              <a:tr h="530731">
                <a:tc>
                  <a:txBody>
                    <a:bodyPr/>
                    <a:lstStyle/>
                    <a:p>
                      <a:pPr>
                        <a:buNone/>
                      </a:pPr>
                      <a:r>
                        <a:rPr lang="en-GB" sz="1600" b="1" dirty="0"/>
                        <a:t>Form Factor</a:t>
                      </a:r>
                      <a:endParaRPr lang="en-GB" sz="1600" dirty="0"/>
                    </a:p>
                  </a:txBody>
                  <a:tcPr marL="46175" marR="46175" marT="23087" marB="23087" anchor="ctr"/>
                </a:tc>
                <a:tc>
                  <a:txBody>
                    <a:bodyPr/>
                    <a:lstStyle/>
                    <a:p>
                      <a:pPr>
                        <a:buNone/>
                      </a:pPr>
                      <a:r>
                        <a:rPr lang="en-GB" sz="1600" dirty="0"/>
                        <a:t>BTX-like Mini Tower (limited airflow &amp; expandability)</a:t>
                      </a:r>
                    </a:p>
                  </a:txBody>
                  <a:tcPr marL="46175" marR="46175" marT="23087" marB="23087" anchor="ctr"/>
                </a:tc>
                <a:tc>
                  <a:txBody>
                    <a:bodyPr/>
                    <a:lstStyle/>
                    <a:p>
                      <a:pPr>
                        <a:buNone/>
                      </a:pPr>
                      <a:r>
                        <a:rPr lang="en-GB" sz="1600" dirty="0"/>
                        <a:t>ATX Mid-Tower – spacious, modular, airflow-optimized</a:t>
                      </a:r>
                    </a:p>
                  </a:txBody>
                  <a:tcPr marL="46175" marR="46175" marT="23087" marB="23087" anchor="ctr"/>
                </a:tc>
                <a:extLst>
                  <a:ext uri="{0D108BD9-81ED-4DB2-BD59-A6C34878D82A}">
                    <a16:rowId xmlns:a16="http://schemas.microsoft.com/office/drawing/2014/main" val="3624900760"/>
                  </a:ext>
                </a:extLst>
              </a:tr>
              <a:tr h="530731">
                <a:tc>
                  <a:txBody>
                    <a:bodyPr/>
                    <a:lstStyle/>
                    <a:p>
                      <a:pPr>
                        <a:buNone/>
                      </a:pPr>
                      <a:r>
                        <a:rPr lang="en-GB" sz="1600" b="1" dirty="0"/>
                        <a:t>TPM / Security</a:t>
                      </a:r>
                      <a:endParaRPr lang="en-GB" sz="1600" dirty="0"/>
                    </a:p>
                  </a:txBody>
                  <a:tcPr marL="46175" marR="46175" marT="23087" marB="23087" anchor="ctr"/>
                </a:tc>
                <a:tc>
                  <a:txBody>
                    <a:bodyPr/>
                    <a:lstStyle/>
                    <a:p>
                      <a:pPr>
                        <a:buNone/>
                      </a:pPr>
                      <a:r>
                        <a:rPr lang="en-GB" sz="1600" dirty="0"/>
                        <a:t>No TPM 2.0, BIOS boot</a:t>
                      </a:r>
                    </a:p>
                  </a:txBody>
                  <a:tcPr marL="46175" marR="46175" marT="23087" marB="23087" anchor="ctr"/>
                </a:tc>
                <a:tc>
                  <a:txBody>
                    <a:bodyPr/>
                    <a:lstStyle/>
                    <a:p>
                      <a:pPr>
                        <a:buNone/>
                      </a:pPr>
                      <a:r>
                        <a:rPr lang="en-GB" sz="1600" dirty="0"/>
                        <a:t>TPM 2.0 &amp; UEFI Secure Boot – fully Windows 11 ready</a:t>
                      </a:r>
                    </a:p>
                  </a:txBody>
                  <a:tcPr marL="46175" marR="46175" marT="23087" marB="23087" anchor="ctr">
                    <a:lnB>
                      <a:noFill/>
                    </a:lnB>
                  </a:tcPr>
                </a:tc>
                <a:extLst>
                  <a:ext uri="{0D108BD9-81ED-4DB2-BD59-A6C34878D82A}">
                    <a16:rowId xmlns:a16="http://schemas.microsoft.com/office/drawing/2014/main" val="4078877480"/>
                  </a:ext>
                </a:extLst>
              </a:tr>
              <a:tr h="288317">
                <a:tc>
                  <a:txBody>
                    <a:bodyPr/>
                    <a:lstStyle/>
                    <a:p>
                      <a:pPr>
                        <a:buNone/>
                      </a:pPr>
                      <a:r>
                        <a:rPr lang="en-GB" sz="1600" b="1" dirty="0"/>
                        <a:t>OS</a:t>
                      </a:r>
                      <a:endParaRPr lang="en-GB" sz="1600" dirty="0"/>
                    </a:p>
                  </a:txBody>
                  <a:tcPr marL="46175" marR="46175" marT="23087" marB="23087" anchor="ctr"/>
                </a:tc>
                <a:tc>
                  <a:txBody>
                    <a:bodyPr/>
                    <a:lstStyle/>
                    <a:p>
                      <a:pPr>
                        <a:buNone/>
                      </a:pPr>
                      <a:r>
                        <a:rPr lang="en-GB" sz="1600" dirty="0"/>
                        <a:t>Windows 7</a:t>
                      </a:r>
                    </a:p>
                  </a:txBody>
                  <a:tcPr marL="46175" marR="46175" marT="23087" marB="23087" anchor="ctr">
                    <a:lnR>
                      <a:noFill/>
                    </a:lnR>
                  </a:tcPr>
                </a:tc>
                <a:tc>
                  <a:txBody>
                    <a:bodyPr/>
                    <a:lstStyle/>
                    <a:p>
                      <a:pPr>
                        <a:buNone/>
                      </a:pPr>
                      <a:r>
                        <a:rPr lang="en-GB" sz="1600" dirty="0"/>
                        <a:t>Windows 11</a:t>
                      </a:r>
                    </a:p>
                  </a:txBody>
                  <a:tcPr marL="46175" marR="46175" marT="23087" marB="23087" anchor="ctr">
                    <a:lnL>
                      <a:noFill/>
                    </a:lnL>
                    <a:lnR w="6350" cap="flat" cmpd="sng" algn="ctr">
                      <a:noFill/>
                      <a:prstDash val="solid"/>
                      <a:miter lim="800000"/>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3525368"/>
                  </a:ext>
                </a:extLst>
              </a:tr>
              <a:tr h="429560">
                <a:tc>
                  <a:txBody>
                    <a:bodyPr/>
                    <a:lstStyle/>
                    <a:p>
                      <a:pPr>
                        <a:buNone/>
                      </a:pPr>
                      <a:r>
                        <a:rPr lang="en-GB" sz="1600" b="1" dirty="0"/>
                        <a:t>Aesthetics</a:t>
                      </a:r>
                      <a:endParaRPr lang="en-GB" sz="1600" dirty="0"/>
                    </a:p>
                  </a:txBody>
                  <a:tcPr marL="46175" marR="46175" marT="23087" marB="23087" anchor="ctr"/>
                </a:tc>
                <a:tc>
                  <a:txBody>
                    <a:bodyPr/>
                    <a:lstStyle/>
                    <a:p>
                      <a:pPr>
                        <a:buNone/>
                      </a:pPr>
                      <a:r>
                        <a:rPr lang="en-GB" sz="1600" dirty="0"/>
                        <a:t>Basic chassis</a:t>
                      </a:r>
                    </a:p>
                  </a:txBody>
                  <a:tcPr marL="46175" marR="46175" marT="23087" marB="23087" anchor="ctr"/>
                </a:tc>
                <a:tc>
                  <a:txBody>
                    <a:bodyPr/>
                    <a:lstStyle/>
                    <a:p>
                      <a:pPr>
                        <a:buNone/>
                      </a:pPr>
                      <a:r>
                        <a:rPr lang="en-GB" sz="1600" dirty="0"/>
                        <a:t>RGB lighting w/ Mystic Light, theme sync</a:t>
                      </a:r>
                    </a:p>
                  </a:txBody>
                  <a:tcPr marL="46175" marR="46175" marT="23087" marB="23087" anchor="ctr">
                    <a:lnT>
                      <a:noFill/>
                    </a:lnT>
                  </a:tcPr>
                </a:tc>
                <a:extLst>
                  <a:ext uri="{0D108BD9-81ED-4DB2-BD59-A6C34878D82A}">
                    <a16:rowId xmlns:a16="http://schemas.microsoft.com/office/drawing/2014/main" val="3200858519"/>
                  </a:ext>
                </a:extLst>
              </a:tr>
              <a:tr h="429560">
                <a:tc>
                  <a:txBody>
                    <a:bodyPr/>
                    <a:lstStyle/>
                    <a:p>
                      <a:pPr>
                        <a:buNone/>
                      </a:pPr>
                      <a:r>
                        <a:rPr lang="en-GB" sz="1600" b="1" dirty="0"/>
                        <a:t>Expandability</a:t>
                      </a:r>
                      <a:endParaRPr lang="en-GB" sz="1600" dirty="0"/>
                    </a:p>
                  </a:txBody>
                  <a:tcPr marL="46175" marR="46175" marT="23087" marB="23087" anchor="ctr"/>
                </a:tc>
                <a:tc>
                  <a:txBody>
                    <a:bodyPr/>
                    <a:lstStyle/>
                    <a:p>
                      <a:pPr>
                        <a:buNone/>
                      </a:pPr>
                      <a:r>
                        <a:rPr lang="en-GB" sz="1600" dirty="0"/>
                        <a:t>Limited by case &amp; connectors</a:t>
                      </a:r>
                    </a:p>
                  </a:txBody>
                  <a:tcPr marL="46175" marR="46175" marT="23087" marB="23087" anchor="ctr"/>
                </a:tc>
                <a:tc>
                  <a:txBody>
                    <a:bodyPr/>
                    <a:lstStyle/>
                    <a:p>
                      <a:pPr>
                        <a:buNone/>
                      </a:pPr>
                      <a:r>
                        <a:rPr lang="en-GB" sz="1600" dirty="0"/>
                        <a:t>Fully modular, enthusiast-ready upgrade paths</a:t>
                      </a:r>
                    </a:p>
                  </a:txBody>
                  <a:tcPr marL="46175" marR="46175" marT="23087" marB="23087" anchor="ctr"/>
                </a:tc>
                <a:extLst>
                  <a:ext uri="{0D108BD9-81ED-4DB2-BD59-A6C34878D82A}">
                    <a16:rowId xmlns:a16="http://schemas.microsoft.com/office/drawing/2014/main" val="1973315828"/>
                  </a:ext>
                </a:extLst>
              </a:tr>
            </a:tbl>
          </a:graphicData>
        </a:graphic>
      </p:graphicFrame>
      <p:sp>
        <p:nvSpPr>
          <p:cNvPr id="2" name="Title 1">
            <a:extLst>
              <a:ext uri="{FF2B5EF4-FFF2-40B4-BE49-F238E27FC236}">
                <a16:creationId xmlns:a16="http://schemas.microsoft.com/office/drawing/2014/main" id="{619FCD87-11E1-42E8-E619-A31D66DA9788}"/>
              </a:ext>
            </a:extLst>
          </p:cNvPr>
          <p:cNvSpPr>
            <a:spLocks noGrp="1"/>
          </p:cNvSpPr>
          <p:nvPr>
            <p:ph type="title"/>
          </p:nvPr>
        </p:nvSpPr>
        <p:spPr>
          <a:xfrm>
            <a:off x="663674" y="69534"/>
            <a:ext cx="10691265" cy="1307592"/>
          </a:xfrm>
        </p:spPr>
        <p:txBody>
          <a:bodyPr/>
          <a:lstStyle/>
          <a:p>
            <a:r>
              <a:rPr lang="en-GB" dirty="0"/>
              <a:t>Comparison: Old to new</a:t>
            </a:r>
          </a:p>
        </p:txBody>
      </p:sp>
    </p:spTree>
    <p:extLst>
      <p:ext uri="{BB962C8B-B14F-4D97-AF65-F5344CB8AC3E}">
        <p14:creationId xmlns:p14="http://schemas.microsoft.com/office/powerpoint/2010/main" val="21561005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3E8CC-83A9-6387-31E9-43FD5A98E8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C3114D-AC1D-A239-496A-6A43A2A9CC99}"/>
              </a:ext>
            </a:extLst>
          </p:cNvPr>
          <p:cNvSpPr>
            <a:spLocks noGrp="1"/>
          </p:cNvSpPr>
          <p:nvPr>
            <p:ph type="ctrTitle"/>
          </p:nvPr>
        </p:nvSpPr>
        <p:spPr>
          <a:xfrm>
            <a:off x="695324" y="1145308"/>
            <a:ext cx="8143876" cy="4860947"/>
          </a:xfrm>
        </p:spPr>
        <p:txBody>
          <a:bodyPr anchor="b">
            <a:normAutofit/>
          </a:bodyPr>
          <a:lstStyle/>
          <a:p>
            <a:r>
              <a:rPr lang="en-GB" sz="7600" dirty="0"/>
              <a:t>Resources</a:t>
            </a:r>
          </a:p>
        </p:txBody>
      </p:sp>
    </p:spTree>
    <p:extLst>
      <p:ext uri="{BB962C8B-B14F-4D97-AF65-F5344CB8AC3E}">
        <p14:creationId xmlns:p14="http://schemas.microsoft.com/office/powerpoint/2010/main" val="41879224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3455A-BB5A-FCE0-59EE-EC8A444E507B}"/>
              </a:ext>
            </a:extLst>
          </p:cNvPr>
          <p:cNvSpPr>
            <a:spLocks noGrp="1"/>
          </p:cNvSpPr>
          <p:nvPr>
            <p:ph type="title"/>
          </p:nvPr>
        </p:nvSpPr>
        <p:spPr/>
        <p:txBody>
          <a:bodyPr/>
          <a:lstStyle/>
          <a:p>
            <a:r>
              <a:rPr lang="en-GB" dirty="0"/>
              <a:t>Resources.</a:t>
            </a:r>
          </a:p>
        </p:txBody>
      </p:sp>
      <p:sp>
        <p:nvSpPr>
          <p:cNvPr id="3" name="Content Placeholder 2">
            <a:extLst>
              <a:ext uri="{FF2B5EF4-FFF2-40B4-BE49-F238E27FC236}">
                <a16:creationId xmlns:a16="http://schemas.microsoft.com/office/drawing/2014/main" id="{7286F1D8-2175-A8AA-AB48-85C834C4D1B5}"/>
              </a:ext>
            </a:extLst>
          </p:cNvPr>
          <p:cNvSpPr>
            <a:spLocks noGrp="1"/>
          </p:cNvSpPr>
          <p:nvPr>
            <p:ph sz="half" idx="1"/>
          </p:nvPr>
        </p:nvSpPr>
        <p:spPr>
          <a:xfrm>
            <a:off x="704088" y="3316406"/>
            <a:ext cx="5212080" cy="2645482"/>
          </a:xfrm>
        </p:spPr>
        <p:txBody>
          <a:bodyPr>
            <a:normAutofit/>
          </a:bodyPr>
          <a:lstStyle/>
          <a:p>
            <a:r>
              <a:rPr lang="en-GB" sz="2400" dirty="0"/>
              <a:t>User Manuals &amp; Bing Copilot</a:t>
            </a:r>
          </a:p>
          <a:p>
            <a:endParaRPr lang="en-GB" sz="2400" dirty="0"/>
          </a:p>
          <a:p>
            <a:r>
              <a:rPr lang="en-GB" sz="2400" dirty="0"/>
              <a:t>Transcript of the whole Copilot conversation available in our Downloads folder.</a:t>
            </a:r>
          </a:p>
        </p:txBody>
      </p:sp>
      <p:pic>
        <p:nvPicPr>
          <p:cNvPr id="6" name="Content Placeholder 5" descr="A rainbow colored logo&#10;&#10;AI-generated content may be incorrect.">
            <a:extLst>
              <a:ext uri="{FF2B5EF4-FFF2-40B4-BE49-F238E27FC236}">
                <a16:creationId xmlns:a16="http://schemas.microsoft.com/office/drawing/2014/main" id="{3B2EFBE6-756C-3BB1-5581-B08B3B94955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59859" y="957229"/>
            <a:ext cx="5005421" cy="5005421"/>
          </a:xfrm>
          <a:ln w="28575">
            <a:solidFill>
              <a:schemeClr val="accent1"/>
            </a:solidFill>
          </a:ln>
        </p:spPr>
      </p:pic>
      <p:sp>
        <p:nvSpPr>
          <p:cNvPr id="7" name="TextBox 6">
            <a:extLst>
              <a:ext uri="{FF2B5EF4-FFF2-40B4-BE49-F238E27FC236}">
                <a16:creationId xmlns:a16="http://schemas.microsoft.com/office/drawing/2014/main" id="{7E406B38-594E-E17F-49A7-3CD9BF887E59}"/>
              </a:ext>
            </a:extLst>
          </p:cNvPr>
          <p:cNvSpPr txBox="1"/>
          <p:nvPr/>
        </p:nvSpPr>
        <p:spPr>
          <a:xfrm>
            <a:off x="700635" y="2221992"/>
            <a:ext cx="3118290" cy="461665"/>
          </a:xfrm>
          <a:prstGeom prst="rect">
            <a:avLst/>
          </a:prstGeom>
          <a:noFill/>
        </p:spPr>
        <p:txBody>
          <a:bodyPr wrap="none" rtlCol="0">
            <a:spAutoFit/>
          </a:bodyPr>
          <a:lstStyle/>
          <a:p>
            <a:pPr marL="285750" indent="-285750">
              <a:buFont typeface="Arial" panose="020B0604020202020204" pitchFamily="34" charset="0"/>
              <a:buChar char="•"/>
            </a:pPr>
            <a:r>
              <a:rPr lang="en-GB" sz="2400" dirty="0"/>
              <a:t>I used two resources</a:t>
            </a:r>
          </a:p>
        </p:txBody>
      </p:sp>
    </p:spTree>
    <p:extLst>
      <p:ext uri="{BB962C8B-B14F-4D97-AF65-F5344CB8AC3E}">
        <p14:creationId xmlns:p14="http://schemas.microsoft.com/office/powerpoint/2010/main" val="428188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1A3E8-68D1-AE17-7897-F2C2B588C5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2D317F-7EFD-4494-34ED-221837DC79C2}"/>
              </a:ext>
            </a:extLst>
          </p:cNvPr>
          <p:cNvSpPr>
            <a:spLocks noGrp="1"/>
          </p:cNvSpPr>
          <p:nvPr>
            <p:ph type="ctrTitle"/>
          </p:nvPr>
        </p:nvSpPr>
        <p:spPr>
          <a:xfrm>
            <a:off x="695323" y="1145308"/>
            <a:ext cx="10691691" cy="4860947"/>
          </a:xfrm>
        </p:spPr>
        <p:txBody>
          <a:bodyPr anchor="b">
            <a:normAutofit/>
          </a:bodyPr>
          <a:lstStyle/>
          <a:p>
            <a:r>
              <a:rPr lang="en-GB" sz="7600" dirty="0"/>
              <a:t>And what of the original Computer?</a:t>
            </a:r>
          </a:p>
        </p:txBody>
      </p:sp>
    </p:spTree>
    <p:extLst>
      <p:ext uri="{BB962C8B-B14F-4D97-AF65-F5344CB8AC3E}">
        <p14:creationId xmlns:p14="http://schemas.microsoft.com/office/powerpoint/2010/main" val="36854586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17E6A-86D3-DC66-5CF1-0B1C10425A93}"/>
              </a:ext>
            </a:extLst>
          </p:cNvPr>
          <p:cNvSpPr>
            <a:spLocks noGrp="1"/>
          </p:cNvSpPr>
          <p:nvPr>
            <p:ph type="title"/>
          </p:nvPr>
        </p:nvSpPr>
        <p:spPr/>
        <p:txBody>
          <a:bodyPr/>
          <a:lstStyle/>
          <a:p>
            <a:pPr algn="r"/>
            <a:r>
              <a:rPr lang="en-GB" dirty="0"/>
              <a:t>Dell 3847</a:t>
            </a:r>
          </a:p>
        </p:txBody>
      </p:sp>
      <p:pic>
        <p:nvPicPr>
          <p:cNvPr id="6" name="Picture 5" descr="A black computer tower with a white logo&#10;&#10;AI-generated content may be incorrect.">
            <a:extLst>
              <a:ext uri="{FF2B5EF4-FFF2-40B4-BE49-F238E27FC236}">
                <a16:creationId xmlns:a16="http://schemas.microsoft.com/office/drawing/2014/main" id="{17930A04-0844-E318-C802-F5A741C0E1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100" y="1205986"/>
            <a:ext cx="3270138" cy="4617966"/>
          </a:xfrm>
          <a:prstGeom prst="rect">
            <a:avLst/>
          </a:prstGeom>
        </p:spPr>
      </p:pic>
      <p:sp>
        <p:nvSpPr>
          <p:cNvPr id="7" name="TextBox 6">
            <a:extLst>
              <a:ext uri="{FF2B5EF4-FFF2-40B4-BE49-F238E27FC236}">
                <a16:creationId xmlns:a16="http://schemas.microsoft.com/office/drawing/2014/main" id="{3C16EED6-DE18-D6C9-A396-27EE8D0F3440}"/>
              </a:ext>
            </a:extLst>
          </p:cNvPr>
          <p:cNvSpPr txBox="1"/>
          <p:nvPr/>
        </p:nvSpPr>
        <p:spPr>
          <a:xfrm>
            <a:off x="5165969" y="1961662"/>
            <a:ext cx="4371325" cy="400110"/>
          </a:xfrm>
          <a:prstGeom prst="rect">
            <a:avLst/>
          </a:prstGeom>
          <a:noFill/>
        </p:spPr>
        <p:txBody>
          <a:bodyPr wrap="none" rtlCol="0">
            <a:spAutoFit/>
          </a:bodyPr>
          <a:lstStyle/>
          <a:p>
            <a:r>
              <a:rPr lang="en-GB" sz="2000" dirty="0"/>
              <a:t>Similar available pre-used on eBay £85</a:t>
            </a:r>
          </a:p>
        </p:txBody>
      </p:sp>
      <p:sp>
        <p:nvSpPr>
          <p:cNvPr id="8" name="TextBox 7">
            <a:extLst>
              <a:ext uri="{FF2B5EF4-FFF2-40B4-BE49-F238E27FC236}">
                <a16:creationId xmlns:a16="http://schemas.microsoft.com/office/drawing/2014/main" id="{F8840E3B-A03D-C2C6-606B-A38B1646279B}"/>
              </a:ext>
            </a:extLst>
          </p:cNvPr>
          <p:cNvSpPr txBox="1"/>
          <p:nvPr/>
        </p:nvSpPr>
        <p:spPr>
          <a:xfrm>
            <a:off x="5165969" y="2586893"/>
            <a:ext cx="5188728" cy="707886"/>
          </a:xfrm>
          <a:prstGeom prst="rect">
            <a:avLst/>
          </a:prstGeom>
          <a:noFill/>
        </p:spPr>
        <p:txBody>
          <a:bodyPr wrap="none" rtlCol="0">
            <a:spAutoFit/>
          </a:bodyPr>
          <a:lstStyle/>
          <a:p>
            <a:r>
              <a:rPr lang="en-GB" sz="2000" dirty="0"/>
              <a:t>I DID upgrade it to Win 11 using a Microsoft </a:t>
            </a:r>
            <a:br>
              <a:rPr lang="en-GB" sz="2000" dirty="0"/>
            </a:br>
            <a:r>
              <a:rPr lang="en-GB" sz="2000" dirty="0"/>
              <a:t>documented edit to the Registry.</a:t>
            </a:r>
          </a:p>
        </p:txBody>
      </p:sp>
      <p:sp>
        <p:nvSpPr>
          <p:cNvPr id="9" name="TextBox 8">
            <a:extLst>
              <a:ext uri="{FF2B5EF4-FFF2-40B4-BE49-F238E27FC236}">
                <a16:creationId xmlns:a16="http://schemas.microsoft.com/office/drawing/2014/main" id="{7AB33265-C19F-6860-FE49-5FD1F7BAAEB3}"/>
              </a:ext>
            </a:extLst>
          </p:cNvPr>
          <p:cNvSpPr txBox="1"/>
          <p:nvPr/>
        </p:nvSpPr>
        <p:spPr>
          <a:xfrm>
            <a:off x="5165969" y="3559909"/>
            <a:ext cx="3949992" cy="1015663"/>
          </a:xfrm>
          <a:prstGeom prst="rect">
            <a:avLst/>
          </a:prstGeom>
          <a:noFill/>
        </p:spPr>
        <p:txBody>
          <a:bodyPr wrap="none" rtlCol="0">
            <a:spAutoFit/>
          </a:bodyPr>
          <a:lstStyle/>
          <a:p>
            <a:r>
              <a:rPr lang="en-GB" sz="2000" dirty="0"/>
              <a:t>To a good home, this is completely</a:t>
            </a:r>
            <a:br>
              <a:rPr lang="en-GB" sz="2000" dirty="0"/>
            </a:br>
            <a:br>
              <a:rPr lang="en-GB" sz="2000" dirty="0"/>
            </a:br>
            <a:r>
              <a:rPr lang="en-GB" sz="2000" dirty="0"/>
              <a:t>Take it away today…… 😊</a:t>
            </a:r>
          </a:p>
        </p:txBody>
      </p:sp>
      <p:sp>
        <p:nvSpPr>
          <p:cNvPr id="10" name="TextBox 9">
            <a:extLst>
              <a:ext uri="{FF2B5EF4-FFF2-40B4-BE49-F238E27FC236}">
                <a16:creationId xmlns:a16="http://schemas.microsoft.com/office/drawing/2014/main" id="{5D75091C-5232-D6FB-31B9-7910AED6BF35}"/>
              </a:ext>
            </a:extLst>
          </p:cNvPr>
          <p:cNvSpPr txBox="1"/>
          <p:nvPr/>
        </p:nvSpPr>
        <p:spPr>
          <a:xfrm>
            <a:off x="8940800" y="3559909"/>
            <a:ext cx="872355" cy="400110"/>
          </a:xfrm>
          <a:prstGeom prst="rect">
            <a:avLst/>
          </a:prstGeom>
          <a:noFill/>
        </p:spPr>
        <p:txBody>
          <a:bodyPr wrap="none" rtlCol="0">
            <a:spAutoFit/>
          </a:bodyPr>
          <a:lstStyle/>
          <a:p>
            <a:r>
              <a:rPr lang="en-GB" sz="2000" b="1" dirty="0">
                <a:solidFill>
                  <a:srgbClr val="FF0000"/>
                </a:solidFill>
              </a:rPr>
              <a:t>FREE</a:t>
            </a:r>
          </a:p>
        </p:txBody>
      </p:sp>
    </p:spTree>
    <p:extLst>
      <p:ext uri="{BB962C8B-B14F-4D97-AF65-F5344CB8AC3E}">
        <p14:creationId xmlns:p14="http://schemas.microsoft.com/office/powerpoint/2010/main" val="2697973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26"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80">
                                          <p:stCondLst>
                                            <p:cond delay="0"/>
                                          </p:stCondLst>
                                        </p:cTn>
                                        <p:tgtEl>
                                          <p:spTgt spid="10"/>
                                        </p:tgtEl>
                                      </p:cBhvr>
                                    </p:animEffect>
                                    <p:anim calcmode="lin" valueType="num">
                                      <p:cBhvr>
                                        <p:cTn id="1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3" dur="26">
                                          <p:stCondLst>
                                            <p:cond delay="650"/>
                                          </p:stCondLst>
                                        </p:cTn>
                                        <p:tgtEl>
                                          <p:spTgt spid="10"/>
                                        </p:tgtEl>
                                      </p:cBhvr>
                                      <p:to x="100000" y="60000"/>
                                    </p:animScale>
                                    <p:animScale>
                                      <p:cBhvr>
                                        <p:cTn id="24" dur="166" decel="50000">
                                          <p:stCondLst>
                                            <p:cond delay="676"/>
                                          </p:stCondLst>
                                        </p:cTn>
                                        <p:tgtEl>
                                          <p:spTgt spid="10"/>
                                        </p:tgtEl>
                                      </p:cBhvr>
                                      <p:to x="100000" y="100000"/>
                                    </p:animScale>
                                    <p:animScale>
                                      <p:cBhvr>
                                        <p:cTn id="25" dur="26">
                                          <p:stCondLst>
                                            <p:cond delay="1312"/>
                                          </p:stCondLst>
                                        </p:cTn>
                                        <p:tgtEl>
                                          <p:spTgt spid="10"/>
                                        </p:tgtEl>
                                      </p:cBhvr>
                                      <p:to x="100000" y="80000"/>
                                    </p:animScale>
                                    <p:animScale>
                                      <p:cBhvr>
                                        <p:cTn id="26" dur="166" decel="50000">
                                          <p:stCondLst>
                                            <p:cond delay="1338"/>
                                          </p:stCondLst>
                                        </p:cTn>
                                        <p:tgtEl>
                                          <p:spTgt spid="10"/>
                                        </p:tgtEl>
                                      </p:cBhvr>
                                      <p:to x="100000" y="100000"/>
                                    </p:animScale>
                                    <p:animScale>
                                      <p:cBhvr>
                                        <p:cTn id="27" dur="26">
                                          <p:stCondLst>
                                            <p:cond delay="1642"/>
                                          </p:stCondLst>
                                        </p:cTn>
                                        <p:tgtEl>
                                          <p:spTgt spid="10"/>
                                        </p:tgtEl>
                                      </p:cBhvr>
                                      <p:to x="100000" y="90000"/>
                                    </p:animScale>
                                    <p:animScale>
                                      <p:cBhvr>
                                        <p:cTn id="28" dur="166" decel="50000">
                                          <p:stCondLst>
                                            <p:cond delay="1668"/>
                                          </p:stCondLst>
                                        </p:cTn>
                                        <p:tgtEl>
                                          <p:spTgt spid="10"/>
                                        </p:tgtEl>
                                      </p:cBhvr>
                                      <p:to x="100000" y="100000"/>
                                    </p:animScale>
                                    <p:animScale>
                                      <p:cBhvr>
                                        <p:cTn id="29" dur="26">
                                          <p:stCondLst>
                                            <p:cond delay="1808"/>
                                          </p:stCondLst>
                                        </p:cTn>
                                        <p:tgtEl>
                                          <p:spTgt spid="10"/>
                                        </p:tgtEl>
                                      </p:cBhvr>
                                      <p:to x="100000" y="95000"/>
                                    </p:animScale>
                                    <p:animScale>
                                      <p:cBhvr>
                                        <p:cTn id="30"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39E79-D75C-FDE3-C1FA-C9C39481C02E}"/>
            </a:ext>
          </a:extLst>
        </p:cNvPr>
        <p:cNvGrpSpPr/>
        <p:nvPr/>
      </p:nvGrpSpPr>
      <p:grpSpPr>
        <a:xfrm>
          <a:off x="0" y="0"/>
          <a:ext cx="0" cy="0"/>
          <a:chOff x="0" y="0"/>
          <a:chExt cx="0" cy="0"/>
        </a:xfrm>
      </p:grpSpPr>
      <p:pic>
        <p:nvPicPr>
          <p:cNvPr id="4" name="Picture 3" descr="Computer gear for Cryptocurrency close up, Bitcoin mining farm, no people.">
            <a:extLst>
              <a:ext uri="{FF2B5EF4-FFF2-40B4-BE49-F238E27FC236}">
                <a16:creationId xmlns:a16="http://schemas.microsoft.com/office/drawing/2014/main" id="{2A60CA40-48D7-8F9B-DA38-A280F1EA0134}"/>
              </a:ext>
            </a:extLst>
          </p:cNvPr>
          <p:cNvPicPr>
            <a:picLocks noChangeAspect="1"/>
          </p:cNvPicPr>
          <p:nvPr/>
        </p:nvPicPr>
        <p:blipFill>
          <a:blip r:embed="rId3"/>
          <a:srcRect t="23391" r="9091"/>
          <a:stretch>
            <a:fillRect/>
          </a:stretch>
        </p:blipFill>
        <p:spPr>
          <a:xfrm>
            <a:off x="20" y="10"/>
            <a:ext cx="12191979" cy="6857990"/>
          </a:xfrm>
          <a:prstGeom prst="rect">
            <a:avLst/>
          </a:prstGeom>
        </p:spPr>
      </p:pic>
      <p:sp>
        <p:nvSpPr>
          <p:cNvPr id="2" name="Title 1">
            <a:extLst>
              <a:ext uri="{FF2B5EF4-FFF2-40B4-BE49-F238E27FC236}">
                <a16:creationId xmlns:a16="http://schemas.microsoft.com/office/drawing/2014/main" id="{846C6D08-FC7D-DC7D-B940-163EC42FDDAB}"/>
              </a:ext>
            </a:extLst>
          </p:cNvPr>
          <p:cNvSpPr>
            <a:spLocks noGrp="1"/>
          </p:cNvSpPr>
          <p:nvPr>
            <p:ph type="ctrTitle"/>
          </p:nvPr>
        </p:nvSpPr>
        <p:spPr>
          <a:xfrm>
            <a:off x="313786" y="908651"/>
            <a:ext cx="5230366" cy="4005454"/>
          </a:xfrm>
        </p:spPr>
        <p:txBody>
          <a:bodyPr anchor="t">
            <a:normAutofit/>
          </a:bodyPr>
          <a:lstStyle/>
          <a:p>
            <a:pPr>
              <a:lnSpc>
                <a:spcPct val="90000"/>
              </a:lnSpc>
            </a:pPr>
            <a:r>
              <a:rPr lang="en-GB" sz="3700" dirty="0">
                <a:solidFill>
                  <a:schemeClr val="bg1"/>
                </a:solidFill>
              </a:rPr>
              <a:t>Discuss</a:t>
            </a:r>
          </a:p>
        </p:txBody>
      </p:sp>
      <p:sp>
        <p:nvSpPr>
          <p:cNvPr id="3" name="TextBox 2">
            <a:extLst>
              <a:ext uri="{FF2B5EF4-FFF2-40B4-BE49-F238E27FC236}">
                <a16:creationId xmlns:a16="http://schemas.microsoft.com/office/drawing/2014/main" id="{B9AFB7A0-52BE-B1D6-D4CE-32C146D44687}"/>
              </a:ext>
            </a:extLst>
          </p:cNvPr>
          <p:cNvSpPr txBox="1"/>
          <p:nvPr/>
        </p:nvSpPr>
        <p:spPr>
          <a:xfrm>
            <a:off x="457888" y="5701386"/>
            <a:ext cx="5086264" cy="369332"/>
          </a:xfrm>
          <a:prstGeom prst="rect">
            <a:avLst/>
          </a:prstGeom>
          <a:noFill/>
        </p:spPr>
        <p:txBody>
          <a:bodyPr wrap="none" rtlCol="0">
            <a:spAutoFit/>
          </a:bodyPr>
          <a:lstStyle/>
          <a:p>
            <a:r>
              <a:rPr lang="en-GB" dirty="0">
                <a:solidFill>
                  <a:schemeClr val="bg1"/>
                </a:solidFill>
              </a:rPr>
              <a:t>But first I want to show you the Copilot transcript.</a:t>
            </a:r>
          </a:p>
        </p:txBody>
      </p:sp>
    </p:spTree>
    <p:extLst>
      <p:ext uri="{BB962C8B-B14F-4D97-AF65-F5344CB8AC3E}">
        <p14:creationId xmlns:p14="http://schemas.microsoft.com/office/powerpoint/2010/main" val="107879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2583</TotalTime>
  <Words>5854</Words>
  <Application>Microsoft Office PowerPoint</Application>
  <PresentationFormat>Widescreen</PresentationFormat>
  <Paragraphs>739</Paragraphs>
  <Slides>56</Slides>
  <Notes>55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Aptos</vt:lpstr>
      <vt:lpstr>Arial</vt:lpstr>
      <vt:lpstr>Calisto MT</vt:lpstr>
      <vt:lpstr>Univers Condensed</vt:lpstr>
      <vt:lpstr>ChronicleVTI</vt:lpstr>
      <vt:lpstr>My Journey to Windows 11  - On a PC that Doesn't Have the Hardware to Support It  </vt:lpstr>
      <vt:lpstr>Setting the Scene</vt:lpstr>
      <vt:lpstr>PowerPoint Presentation</vt:lpstr>
      <vt:lpstr>PowerPoint Presentation</vt:lpstr>
      <vt:lpstr>Understanding Computer Hardware</vt:lpstr>
      <vt:lpstr>Roles of CPU, RAM, and Storage</vt:lpstr>
      <vt:lpstr>Motherboard and Power Supply</vt:lpstr>
      <vt:lpstr>My PC Specifications</vt:lpstr>
      <vt:lpstr>Overview of The Computer's Hardware</vt:lpstr>
      <vt:lpstr>Challenges with Hardware Compatibility for Windows 11</vt:lpstr>
      <vt:lpstr>PowerPoint Presentation</vt:lpstr>
      <vt:lpstr>PowerPoint Presentation</vt:lpstr>
      <vt:lpstr>Preparing for the Upgrade</vt:lpstr>
      <vt:lpstr>A motherboard with TPM2</vt:lpstr>
      <vt:lpstr>PowerPoint Presentation</vt:lpstr>
      <vt:lpstr>A processor</vt:lpstr>
      <vt:lpstr>PowerPoint Presentation</vt:lpstr>
      <vt:lpstr>PowerPoint Presentation</vt:lpstr>
      <vt:lpstr>Processor Identity (1)</vt:lpstr>
      <vt:lpstr>Processor Identity (2)</vt:lpstr>
      <vt:lpstr>Processor Identity (3)</vt:lpstr>
      <vt:lpstr>Settings | System | About</vt:lpstr>
      <vt:lpstr>Memory</vt:lpstr>
      <vt:lpstr>Storage</vt:lpstr>
      <vt:lpstr>Power Supply Unit</vt:lpstr>
      <vt:lpstr>Power Supply – Rear Connections</vt:lpstr>
      <vt:lpstr>Windows 11 Licence</vt:lpstr>
      <vt:lpstr>Shopping list</vt:lpstr>
      <vt:lpstr>The Build</vt:lpstr>
      <vt:lpstr>Dell Case                                        MSI Case</vt:lpstr>
      <vt:lpstr>PowerPoint Presentation</vt:lpstr>
      <vt:lpstr>The Chassis (Case)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Build – Part 2</vt:lpstr>
      <vt:lpstr>Let’s Turn it on!</vt:lpstr>
      <vt:lpstr>I switched on the Power Supply</vt:lpstr>
      <vt:lpstr>Installing Windows</vt:lpstr>
      <vt:lpstr>Post Windows Niggle</vt:lpstr>
      <vt:lpstr>An Upgrade not good enough?</vt:lpstr>
      <vt:lpstr>The Processor</vt:lpstr>
      <vt:lpstr>Cooling: A problem</vt:lpstr>
      <vt:lpstr>Liquid Cooling</vt:lpstr>
      <vt:lpstr>PowerPoint Presentation</vt:lpstr>
      <vt:lpstr>REVISED Shopping list</vt:lpstr>
      <vt:lpstr>Comparison: Old to new</vt:lpstr>
      <vt:lpstr>Resources</vt:lpstr>
      <vt:lpstr>Resources.</vt:lpstr>
      <vt:lpstr>And what of the original Computer?</vt:lpstr>
      <vt:lpstr>Dell 3847</vt:lpstr>
      <vt:lpstr>Discuss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 Lane</dc:creator>
  <cp:lastModifiedBy>Geoff Lane</cp:lastModifiedBy>
  <cp:revision>61</cp:revision>
  <dcterms:created xsi:type="dcterms:W3CDTF">2025-07-10T15:59:54Z</dcterms:created>
  <dcterms:modified xsi:type="dcterms:W3CDTF">2025-07-31T14:28:02Z</dcterms:modified>
</cp:coreProperties>
</file>