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381BF8-29EF-4AFE-815E-ACC51F7416C2}" v="398" dt="2024-11-10T20:26:35.5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59" d="100"/>
          <a:sy n="59" d="100"/>
        </p:scale>
        <p:origin x="6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D363AA-67A0-4726-A27B-8A6C97295BB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DF45A4-261A-4C0B-9455-07229A8F4D6E}">
      <dgm:prSet/>
      <dgm:spPr/>
      <dgm:t>
        <a:bodyPr/>
        <a:lstStyle/>
        <a:p>
          <a:r>
            <a:rPr lang="en-GB" b="1" dirty="0"/>
            <a:t>UK</a:t>
          </a:r>
        </a:p>
        <a:p>
          <a:r>
            <a:rPr lang="en-GB" dirty="0"/>
            <a:t>Security lens : terrorist threat to the state, censorship, denying terrorists the oxygen of publicity …  </a:t>
          </a:r>
        </a:p>
        <a:p>
          <a:r>
            <a:rPr lang="en-GB" dirty="0"/>
            <a:t>BBC, Army Press Office</a:t>
          </a:r>
          <a:endParaRPr lang="en-US" dirty="0"/>
        </a:p>
      </dgm:t>
    </dgm:pt>
    <dgm:pt modelId="{B1F33A5A-EF14-4247-A287-39ED0003E936}" type="parTrans" cxnId="{DAD54ADF-B110-458B-9E2B-C14B1DD9DA55}">
      <dgm:prSet/>
      <dgm:spPr/>
      <dgm:t>
        <a:bodyPr/>
        <a:lstStyle/>
        <a:p>
          <a:endParaRPr lang="en-US"/>
        </a:p>
      </dgm:t>
    </dgm:pt>
    <dgm:pt modelId="{D4E54A7A-D6AA-4435-91A7-6C66DF42546F}" type="sibTrans" cxnId="{DAD54ADF-B110-458B-9E2B-C14B1DD9DA55}">
      <dgm:prSet/>
      <dgm:spPr/>
      <dgm:t>
        <a:bodyPr/>
        <a:lstStyle/>
        <a:p>
          <a:endParaRPr lang="en-US"/>
        </a:p>
      </dgm:t>
    </dgm:pt>
    <dgm:pt modelId="{BFB639E7-8FE8-4A8F-A449-2B7F8956C49A}">
      <dgm:prSet/>
      <dgm:spPr/>
      <dgm:t>
        <a:bodyPr/>
        <a:lstStyle/>
        <a:p>
          <a:r>
            <a:rPr lang="en-GB" b="1" dirty="0"/>
            <a:t>Irish media </a:t>
          </a:r>
        </a:p>
        <a:p>
          <a:r>
            <a:rPr lang="en-GB" dirty="0"/>
            <a:t>N. Ireland : Irish News, Belfast </a:t>
          </a:r>
          <a:r>
            <a:rPr lang="en-GB" dirty="0" err="1"/>
            <a:t>Telegragh</a:t>
          </a:r>
          <a:endParaRPr lang="en-GB" dirty="0"/>
        </a:p>
        <a:p>
          <a:r>
            <a:rPr lang="en-GB" dirty="0"/>
            <a:t>South – RTE </a:t>
          </a:r>
        </a:p>
        <a:p>
          <a:r>
            <a:rPr lang="en-GB" b="1" dirty="0"/>
            <a:t>US and European </a:t>
          </a:r>
          <a:endParaRPr lang="en-US" b="1" dirty="0"/>
        </a:p>
      </dgm:t>
    </dgm:pt>
    <dgm:pt modelId="{C9BA6F22-C912-40DC-928C-1A2E64CE9820}" type="parTrans" cxnId="{61CF5693-197A-4B58-831C-450AC5A0D3BB}">
      <dgm:prSet/>
      <dgm:spPr/>
      <dgm:t>
        <a:bodyPr/>
        <a:lstStyle/>
        <a:p>
          <a:endParaRPr lang="en-US"/>
        </a:p>
      </dgm:t>
    </dgm:pt>
    <dgm:pt modelId="{760AD566-4C02-4491-A8F5-9343D9E5C48F}" type="sibTrans" cxnId="{61CF5693-197A-4B58-831C-450AC5A0D3BB}">
      <dgm:prSet/>
      <dgm:spPr/>
      <dgm:t>
        <a:bodyPr/>
        <a:lstStyle/>
        <a:p>
          <a:endParaRPr lang="en-US"/>
        </a:p>
      </dgm:t>
    </dgm:pt>
    <dgm:pt modelId="{9CCBF6AD-41C2-4F3C-88A9-533A580DE327}" type="pres">
      <dgm:prSet presAssocID="{67D363AA-67A0-4726-A27B-8A6C97295BB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59944C7-5BD1-4D57-90E2-E323A188E100}" type="pres">
      <dgm:prSet presAssocID="{20DF45A4-261A-4C0B-9455-07229A8F4D6E}" presName="hierRoot1" presStyleCnt="0"/>
      <dgm:spPr/>
    </dgm:pt>
    <dgm:pt modelId="{0D34625A-28C3-428A-817B-D230A99A7888}" type="pres">
      <dgm:prSet presAssocID="{20DF45A4-261A-4C0B-9455-07229A8F4D6E}" presName="composite" presStyleCnt="0"/>
      <dgm:spPr/>
    </dgm:pt>
    <dgm:pt modelId="{327FEAB4-7D93-46C9-B8E9-CCED6796BEB6}" type="pres">
      <dgm:prSet presAssocID="{20DF45A4-261A-4C0B-9455-07229A8F4D6E}" presName="background" presStyleLbl="node0" presStyleIdx="0" presStyleCnt="2"/>
      <dgm:spPr/>
    </dgm:pt>
    <dgm:pt modelId="{4F478A7E-3875-4046-989D-92330C619F47}" type="pres">
      <dgm:prSet presAssocID="{20DF45A4-261A-4C0B-9455-07229A8F4D6E}" presName="text" presStyleLbl="fgAcc0" presStyleIdx="0" presStyleCnt="2">
        <dgm:presLayoutVars>
          <dgm:chPref val="3"/>
        </dgm:presLayoutVars>
      </dgm:prSet>
      <dgm:spPr/>
    </dgm:pt>
    <dgm:pt modelId="{C46FC781-C50B-4DFF-9D58-30D84108A60B}" type="pres">
      <dgm:prSet presAssocID="{20DF45A4-261A-4C0B-9455-07229A8F4D6E}" presName="hierChild2" presStyleCnt="0"/>
      <dgm:spPr/>
    </dgm:pt>
    <dgm:pt modelId="{896BDE9E-E63E-4422-8321-17F69D6903E4}" type="pres">
      <dgm:prSet presAssocID="{BFB639E7-8FE8-4A8F-A449-2B7F8956C49A}" presName="hierRoot1" presStyleCnt="0"/>
      <dgm:spPr/>
    </dgm:pt>
    <dgm:pt modelId="{E5714228-6043-496C-85D7-01D4245C773F}" type="pres">
      <dgm:prSet presAssocID="{BFB639E7-8FE8-4A8F-A449-2B7F8956C49A}" presName="composite" presStyleCnt="0"/>
      <dgm:spPr/>
    </dgm:pt>
    <dgm:pt modelId="{CA6F8231-CCE4-4C2F-A230-47E746FF9BFF}" type="pres">
      <dgm:prSet presAssocID="{BFB639E7-8FE8-4A8F-A449-2B7F8956C49A}" presName="background" presStyleLbl="node0" presStyleIdx="1" presStyleCnt="2"/>
      <dgm:spPr/>
    </dgm:pt>
    <dgm:pt modelId="{A0128F18-5EF6-40F9-832D-8C2595F168F9}" type="pres">
      <dgm:prSet presAssocID="{BFB639E7-8FE8-4A8F-A449-2B7F8956C49A}" presName="text" presStyleLbl="fgAcc0" presStyleIdx="1" presStyleCnt="2">
        <dgm:presLayoutVars>
          <dgm:chPref val="3"/>
        </dgm:presLayoutVars>
      </dgm:prSet>
      <dgm:spPr/>
    </dgm:pt>
    <dgm:pt modelId="{9E863836-1244-4BFE-A008-A3CAC3CF40BC}" type="pres">
      <dgm:prSet presAssocID="{BFB639E7-8FE8-4A8F-A449-2B7F8956C49A}" presName="hierChild2" presStyleCnt="0"/>
      <dgm:spPr/>
    </dgm:pt>
  </dgm:ptLst>
  <dgm:cxnLst>
    <dgm:cxn modelId="{2E82855E-1B2C-4686-AE67-91EC94B1E64C}" type="presOf" srcId="{67D363AA-67A0-4726-A27B-8A6C97295BB6}" destId="{9CCBF6AD-41C2-4F3C-88A9-533A580DE327}" srcOrd="0" destOrd="0" presId="urn:microsoft.com/office/officeart/2005/8/layout/hierarchy1"/>
    <dgm:cxn modelId="{A79D018F-BC7D-4345-930C-4DE88251B060}" type="presOf" srcId="{BFB639E7-8FE8-4A8F-A449-2B7F8956C49A}" destId="{A0128F18-5EF6-40F9-832D-8C2595F168F9}" srcOrd="0" destOrd="0" presId="urn:microsoft.com/office/officeart/2005/8/layout/hierarchy1"/>
    <dgm:cxn modelId="{61CF5693-197A-4B58-831C-450AC5A0D3BB}" srcId="{67D363AA-67A0-4726-A27B-8A6C97295BB6}" destId="{BFB639E7-8FE8-4A8F-A449-2B7F8956C49A}" srcOrd="1" destOrd="0" parTransId="{C9BA6F22-C912-40DC-928C-1A2E64CE9820}" sibTransId="{760AD566-4C02-4491-A8F5-9343D9E5C48F}"/>
    <dgm:cxn modelId="{F37E3DA9-2893-41CE-B73E-A35EF789FE7A}" type="presOf" srcId="{20DF45A4-261A-4C0B-9455-07229A8F4D6E}" destId="{4F478A7E-3875-4046-989D-92330C619F47}" srcOrd="0" destOrd="0" presId="urn:microsoft.com/office/officeart/2005/8/layout/hierarchy1"/>
    <dgm:cxn modelId="{DAD54ADF-B110-458B-9E2B-C14B1DD9DA55}" srcId="{67D363AA-67A0-4726-A27B-8A6C97295BB6}" destId="{20DF45A4-261A-4C0B-9455-07229A8F4D6E}" srcOrd="0" destOrd="0" parTransId="{B1F33A5A-EF14-4247-A287-39ED0003E936}" sibTransId="{D4E54A7A-D6AA-4435-91A7-6C66DF42546F}"/>
    <dgm:cxn modelId="{FEF4D214-1FBF-4D39-ABF6-92EE90AF05FF}" type="presParOf" srcId="{9CCBF6AD-41C2-4F3C-88A9-533A580DE327}" destId="{A59944C7-5BD1-4D57-90E2-E323A188E100}" srcOrd="0" destOrd="0" presId="urn:microsoft.com/office/officeart/2005/8/layout/hierarchy1"/>
    <dgm:cxn modelId="{5916C2B9-4B64-4C35-A3D1-055557799420}" type="presParOf" srcId="{A59944C7-5BD1-4D57-90E2-E323A188E100}" destId="{0D34625A-28C3-428A-817B-D230A99A7888}" srcOrd="0" destOrd="0" presId="urn:microsoft.com/office/officeart/2005/8/layout/hierarchy1"/>
    <dgm:cxn modelId="{39E62606-BFD9-45F1-B92F-A12E835689FA}" type="presParOf" srcId="{0D34625A-28C3-428A-817B-D230A99A7888}" destId="{327FEAB4-7D93-46C9-B8E9-CCED6796BEB6}" srcOrd="0" destOrd="0" presId="urn:microsoft.com/office/officeart/2005/8/layout/hierarchy1"/>
    <dgm:cxn modelId="{326B2DDC-D87C-42D4-8F96-E33479489682}" type="presParOf" srcId="{0D34625A-28C3-428A-817B-D230A99A7888}" destId="{4F478A7E-3875-4046-989D-92330C619F47}" srcOrd="1" destOrd="0" presId="urn:microsoft.com/office/officeart/2005/8/layout/hierarchy1"/>
    <dgm:cxn modelId="{ACE9E75F-D5A3-4FDE-A25F-B1FAC40CECFA}" type="presParOf" srcId="{A59944C7-5BD1-4D57-90E2-E323A188E100}" destId="{C46FC781-C50B-4DFF-9D58-30D84108A60B}" srcOrd="1" destOrd="0" presId="urn:microsoft.com/office/officeart/2005/8/layout/hierarchy1"/>
    <dgm:cxn modelId="{27353324-6F51-49B0-B65D-2DDC667A67E1}" type="presParOf" srcId="{9CCBF6AD-41C2-4F3C-88A9-533A580DE327}" destId="{896BDE9E-E63E-4422-8321-17F69D6903E4}" srcOrd="1" destOrd="0" presId="urn:microsoft.com/office/officeart/2005/8/layout/hierarchy1"/>
    <dgm:cxn modelId="{60A062C3-A552-4CDD-9D73-52B84EFCF2AA}" type="presParOf" srcId="{896BDE9E-E63E-4422-8321-17F69D6903E4}" destId="{E5714228-6043-496C-85D7-01D4245C773F}" srcOrd="0" destOrd="0" presId="urn:microsoft.com/office/officeart/2005/8/layout/hierarchy1"/>
    <dgm:cxn modelId="{6E0752CE-627C-4E06-BBA3-54220856AE21}" type="presParOf" srcId="{E5714228-6043-496C-85D7-01D4245C773F}" destId="{CA6F8231-CCE4-4C2F-A230-47E746FF9BFF}" srcOrd="0" destOrd="0" presId="urn:microsoft.com/office/officeart/2005/8/layout/hierarchy1"/>
    <dgm:cxn modelId="{AD95639F-437D-4CEA-BAB4-591F9B842A1F}" type="presParOf" srcId="{E5714228-6043-496C-85D7-01D4245C773F}" destId="{A0128F18-5EF6-40F9-832D-8C2595F168F9}" srcOrd="1" destOrd="0" presId="urn:microsoft.com/office/officeart/2005/8/layout/hierarchy1"/>
    <dgm:cxn modelId="{4E549A3C-8A36-4C3F-A4F7-910772203C7D}" type="presParOf" srcId="{896BDE9E-E63E-4422-8321-17F69D6903E4}" destId="{9E863836-1244-4BFE-A008-A3CAC3CF40B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7FEAB4-7D93-46C9-B8E9-CCED6796BEB6}">
      <dsp:nvSpPr>
        <dsp:cNvPr id="0" name=""/>
        <dsp:cNvSpPr/>
      </dsp:nvSpPr>
      <dsp:spPr>
        <a:xfrm>
          <a:off x="1320" y="322739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478A7E-3875-4046-989D-92330C619F47}">
      <dsp:nvSpPr>
        <dsp:cNvPr id="0" name=""/>
        <dsp:cNvSpPr/>
      </dsp:nvSpPr>
      <dsp:spPr>
        <a:xfrm>
          <a:off x="516452" y="812114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UK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Security lens : terrorist threat to the state, censorship, denying terrorists the oxygen of publicity … 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BBC, Army Press Office</a:t>
          </a:r>
          <a:endParaRPr lang="en-US" sz="2600" kern="1200" dirty="0"/>
        </a:p>
      </dsp:txBody>
      <dsp:txXfrm>
        <a:off x="602678" y="898340"/>
        <a:ext cx="4463730" cy="2771523"/>
      </dsp:txXfrm>
    </dsp:sp>
    <dsp:sp modelId="{CA6F8231-CCE4-4C2F-A230-47E746FF9BFF}">
      <dsp:nvSpPr>
        <dsp:cNvPr id="0" name=""/>
        <dsp:cNvSpPr/>
      </dsp:nvSpPr>
      <dsp:spPr>
        <a:xfrm>
          <a:off x="5667765" y="322739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28F18-5EF6-40F9-832D-8C2595F168F9}">
      <dsp:nvSpPr>
        <dsp:cNvPr id="0" name=""/>
        <dsp:cNvSpPr/>
      </dsp:nvSpPr>
      <dsp:spPr>
        <a:xfrm>
          <a:off x="6182897" y="812114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Irish media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N. Ireland : Irish News, Belfast </a:t>
          </a:r>
          <a:r>
            <a:rPr lang="en-GB" sz="2600" kern="1200" dirty="0" err="1"/>
            <a:t>Telegragh</a:t>
          </a:r>
          <a:endParaRPr lang="en-GB" sz="2600" kern="1200" dirty="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South – RTE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US and European </a:t>
          </a:r>
          <a:endParaRPr lang="en-US" sz="2600" b="1" kern="1200" dirty="0"/>
        </a:p>
      </dsp:txBody>
      <dsp:txXfrm>
        <a:off x="6269123" y="898340"/>
        <a:ext cx="4463730" cy="27715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37F839-E7EF-4FB7-945F-49822910E046}" type="datetimeFigureOut">
              <a:rPr lang="en-GB" smtClean="0"/>
              <a:t>10/11/2024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626C3-D24C-4382-8D2E-6A4DD0014AC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3630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B626C3-D24C-4382-8D2E-6A4DD0014AC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874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B626C3-D24C-4382-8D2E-6A4DD0014AC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2286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B626C3-D24C-4382-8D2E-6A4DD0014AC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1327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4A9EA-2DF5-EFA8-7558-B625135E4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6E4AD4-2753-B6D1-05F1-C8561F7E94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11A58-615A-DEF9-5E63-1337659A2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13B1-3C0F-4676-94C1-D2C9B2E4F51E}" type="datetimeFigureOut">
              <a:rPr lang="en-GB" smtClean="0"/>
              <a:t>10/11/2024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2A8CC-5C03-8A72-E16C-5A3D32BFE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FE609-196E-1CBE-F05A-A3F65B2BB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9673-142B-479B-A27F-E8D7ED4288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2906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D135D-B9B7-912A-E168-4FF8780A4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8366E4-79BB-3176-673C-C9EF59F40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3E322-25A1-C353-CB51-B1A0CCABB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13B1-3C0F-4676-94C1-D2C9B2E4F51E}" type="datetimeFigureOut">
              <a:rPr lang="en-GB" smtClean="0"/>
              <a:t>10/11/2024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196C7-9C5D-52DB-C56B-23E1727A2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6AB4F-8498-005D-9919-8600A4BED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9673-142B-479B-A27F-E8D7ED4288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2542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06687-07E9-8393-C532-C3082245D4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257910-4536-0890-DD3F-073218ECA0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3E3764-891D-901B-A9E4-F300D4FB0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13B1-3C0F-4676-94C1-D2C9B2E4F51E}" type="datetimeFigureOut">
              <a:rPr lang="en-GB" smtClean="0"/>
              <a:t>10/11/2024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93E8E3-3A66-F695-80C0-38A22CE1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BB0D3-22A0-0584-9C00-AE40FF832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9673-142B-479B-A27F-E8D7ED4288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3659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35C81-2E15-EF45-86E1-7B8724E86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0773B-3234-1D32-F79A-D256990B9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6A3B3-43A7-3EAE-7F88-9AF53F3A0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13B1-3C0F-4676-94C1-D2C9B2E4F51E}" type="datetimeFigureOut">
              <a:rPr lang="en-GB" smtClean="0"/>
              <a:t>10/11/2024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C2C41-B3AB-DB7F-DDB8-464F4FFCD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8A5CC-3B68-887D-F187-2C9B15969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9673-142B-479B-A27F-E8D7ED4288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061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04490-10E1-8918-433F-A61FA95F3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0B905-F0A9-01E2-FA68-AE6578DDE6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7AE97-65B6-EF6D-D774-8D584235C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13B1-3C0F-4676-94C1-D2C9B2E4F51E}" type="datetimeFigureOut">
              <a:rPr lang="en-GB" smtClean="0"/>
              <a:t>10/11/2024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730D2-2E58-A1DB-F478-E389A8A01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A3F3C-D1BE-9B63-A103-03339F42F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9673-142B-479B-A27F-E8D7ED4288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350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55785-CD93-42D1-9F27-E128A4A7A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114EA-5511-5306-C84B-41834C99CF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2EEE6D-C7C1-0625-5C9D-59786CC162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E92922-5853-44BD-F549-A2F109BF8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13B1-3C0F-4676-94C1-D2C9B2E4F51E}" type="datetimeFigureOut">
              <a:rPr lang="en-GB" smtClean="0"/>
              <a:t>10/11/2024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8C6083-B30D-C72E-24FD-A7568670C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45E022-84BC-6EB8-E64C-E9A13BC6E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9673-142B-479B-A27F-E8D7ED4288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382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11381-577F-1235-6622-AA76783FD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22CF30-8292-AEE7-9219-B87F72C38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573E70-68DE-700B-CA05-A2BBA7C0C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4DDF12-67A3-5A6F-8231-9C980A5FD2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49A393-F996-49D8-2F91-6EB9A831FF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7AEE2C-6958-DB15-22FF-51ADB36D5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13B1-3C0F-4676-94C1-D2C9B2E4F51E}" type="datetimeFigureOut">
              <a:rPr lang="en-GB" smtClean="0"/>
              <a:t>10/11/2024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3AF018-1D3C-856F-EECF-658DD6DF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F6D902-C271-B3EF-28C2-86135E6ED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9673-142B-479B-A27F-E8D7ED4288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6265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C8867-9960-26C7-EF66-244E37979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D1957C-0631-47BD-3F4C-20D318C4D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13B1-3C0F-4676-94C1-D2C9B2E4F51E}" type="datetimeFigureOut">
              <a:rPr lang="en-GB" smtClean="0"/>
              <a:t>10/11/2024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725263-670B-245F-0A72-145549D14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FFD85E-C135-A528-9F8D-B10A4A13F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9673-142B-479B-A27F-E8D7ED4288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8568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27C9D6-41B8-2DF2-7979-A134716A6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13B1-3C0F-4676-94C1-D2C9B2E4F51E}" type="datetimeFigureOut">
              <a:rPr lang="en-GB" smtClean="0"/>
              <a:t>10/11/2024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A605E6-3636-B9E7-69CA-21F13099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B3262-1F4B-602D-DBFC-DC93663C6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9673-142B-479B-A27F-E8D7ED4288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098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A27C-86C9-9F2A-BE2D-FD9C697A1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10D25-2791-12B0-A498-01593F7EF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8AAD7D-7B9A-F0AF-618A-3BCB0F6B04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CD16CD-9EFA-40B9-E7A0-11CBECB98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13B1-3C0F-4676-94C1-D2C9B2E4F51E}" type="datetimeFigureOut">
              <a:rPr lang="en-GB" smtClean="0"/>
              <a:t>10/11/2024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BDDA5-F553-F1A8-23EB-2FB636FAE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752FC3-3378-DEB9-7FF1-D2F5D7ED9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9673-142B-479B-A27F-E8D7ED4288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395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8256D-BA4C-85D6-7AD2-8FC42B282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7462B4-7CC6-115A-5BC9-5C0622599B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C199C4-5A54-DDCF-F42A-F24C94B05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14ABBE-E7B5-11ED-9D5C-37633C288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13B1-3C0F-4676-94C1-D2C9B2E4F51E}" type="datetimeFigureOut">
              <a:rPr lang="en-GB" smtClean="0"/>
              <a:t>10/11/2024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1759-53EB-7072-B1C8-70F9099FD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F0B05-5034-5DC7-25F9-0CAA7F9A3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9673-142B-479B-A27F-E8D7ED4288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137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167BA-BAAD-9575-B6E6-88CCBC42A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D72B4-0448-9E80-4967-A416EE835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DEBFF-B62F-83E4-16EE-CD673A1E10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1613B1-3C0F-4676-94C1-D2C9B2E4F51E}" type="datetimeFigureOut">
              <a:rPr lang="en-GB" smtClean="0"/>
              <a:t>10/11/2024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9A71B-BC1C-F6F1-E9AA-E669407A09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AB7AA-8676-6444-B1B9-577626381D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E19673-142B-479B-A27F-E8D7ED4288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5126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82447B-8E66-DC17-D980-7B3D06753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7" y="127322"/>
            <a:ext cx="11691256" cy="1759351"/>
          </a:xfrm>
        </p:spPr>
        <p:txBody>
          <a:bodyPr anchor="ctr">
            <a:noAutofit/>
          </a:bodyPr>
          <a:lstStyle/>
          <a:p>
            <a:r>
              <a:rPr lang="en-GB" sz="4800" dirty="0">
                <a:solidFill>
                  <a:schemeClr val="tx2"/>
                </a:solidFill>
              </a:rPr>
              <a:t>The role of the media in International Relations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1EC274-17BD-0FDD-B60F-51508A2BA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353" y="1750979"/>
            <a:ext cx="11193294" cy="4805463"/>
          </a:xfrm>
        </p:spPr>
        <p:txBody>
          <a:bodyPr anchor="ctr">
            <a:normAutofit fontScale="25000" lnSpcReduction="20000"/>
          </a:bodyPr>
          <a:lstStyle/>
          <a:p>
            <a:pPr algn="ctr"/>
            <a:endParaRPr lang="en-GB" sz="2000" dirty="0"/>
          </a:p>
          <a:p>
            <a:endParaRPr lang="en-GB" sz="2000" dirty="0"/>
          </a:p>
          <a:p>
            <a:endParaRPr lang="en-GB" sz="4100" dirty="0"/>
          </a:p>
          <a:p>
            <a:endParaRPr lang="en-GB" sz="4100" dirty="0"/>
          </a:p>
          <a:p>
            <a:endParaRPr lang="en-GB" sz="4100" dirty="0"/>
          </a:p>
          <a:p>
            <a:r>
              <a:rPr lang="en-GB" sz="11200" dirty="0"/>
              <a:t>Our media map and images 2024</a:t>
            </a:r>
          </a:p>
          <a:p>
            <a:r>
              <a:rPr lang="en-GB" sz="11200" dirty="0"/>
              <a:t>Theoretical framework - media interaction and impacts on international relations </a:t>
            </a:r>
          </a:p>
          <a:p>
            <a:r>
              <a:rPr lang="en-GB" sz="11200" dirty="0"/>
              <a:t>Facts, figures and trends in regional and global media</a:t>
            </a:r>
          </a:p>
          <a:p>
            <a:r>
              <a:rPr lang="en-GB" sz="11200" dirty="0"/>
              <a:t>Brief case studies </a:t>
            </a:r>
            <a:r>
              <a:rPr lang="en-GB" sz="11200" i="1" dirty="0"/>
              <a:t> Northern Ireland and the Middle East &amp;</a:t>
            </a:r>
          </a:p>
          <a:p>
            <a:pPr marL="0" indent="0">
              <a:buNone/>
            </a:pPr>
            <a:r>
              <a:rPr lang="en-GB" sz="11200" i="1" dirty="0"/>
              <a:t>     a word about the US elections…</a:t>
            </a:r>
          </a:p>
          <a:p>
            <a:pPr marL="0" indent="0">
              <a:buNone/>
            </a:pPr>
            <a:endParaRPr lang="en-GB" sz="11200" i="1" dirty="0"/>
          </a:p>
          <a:p>
            <a:pPr marL="0" indent="0">
              <a:buNone/>
            </a:pPr>
            <a:r>
              <a:rPr lang="en-GB" sz="11200" i="1" dirty="0"/>
              <a:t>                                 Conclusion, questions and discussion </a:t>
            </a:r>
          </a:p>
          <a:p>
            <a:endParaRPr lang="en-GB" sz="41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991337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lestinians walk on a road lined with destroyed buildings in Khan Yunis in the southern Gaza Strip on April 22, 2024 amid the ongoing conflict in...">
            <a:extLst>
              <a:ext uri="{FF2B5EF4-FFF2-40B4-BE49-F238E27FC236}">
                <a16:creationId xmlns:a16="http://schemas.microsoft.com/office/drawing/2014/main" id="{9281504B-9146-B533-F505-187F1E9C6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65" y="0"/>
            <a:ext cx="4223413" cy="181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Yelenski">
            <a:extLst>
              <a:ext uri="{FF2B5EF4-FFF2-40B4-BE49-F238E27FC236}">
                <a16:creationId xmlns:a16="http://schemas.microsoft.com/office/drawing/2014/main" id="{BFEAFF93-CBE9-6852-019F-1F68E8E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6410" y="1774809"/>
            <a:ext cx="3455590" cy="153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Israelis fleeing at pop concert October 2023">
            <a:extLst>
              <a:ext uri="{FF2B5EF4-FFF2-40B4-BE49-F238E27FC236}">
                <a16:creationId xmlns:a16="http://schemas.microsoft.com/office/drawing/2014/main" id="{B709E076-6AD0-AA0C-9085-244F024E6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044" y="-10663"/>
            <a:ext cx="3600918" cy="17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hina-Russia ties won't change despite ...">
            <a:extLst>
              <a:ext uri="{FF2B5EF4-FFF2-40B4-BE49-F238E27FC236}">
                <a16:creationId xmlns:a16="http://schemas.microsoft.com/office/drawing/2014/main" id="{5A6DA149-BCD0-74C1-AD2F-1650CAC29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29" y="1742377"/>
            <a:ext cx="4428930" cy="160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ge 10 | Jerusalem Images - Free Download on Freepik">
            <a:extLst>
              <a:ext uri="{FF2B5EF4-FFF2-40B4-BE49-F238E27FC236}">
                <a16:creationId xmlns:a16="http://schemas.microsoft.com/office/drawing/2014/main" id="{AEC3A8D4-768D-132D-3899-ABCCFAF11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563" y="1742376"/>
            <a:ext cx="4307482" cy="159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pain Flooding: 155 Dead in Valencia ...">
            <a:extLst>
              <a:ext uri="{FF2B5EF4-FFF2-40B4-BE49-F238E27FC236}">
                <a16:creationId xmlns:a16="http://schemas.microsoft.com/office/drawing/2014/main" id="{6BB54DC3-492A-D884-5440-DC8DC6B47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044" y="3339749"/>
            <a:ext cx="3492956" cy="17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Trump shooting: Secret Service report finds staff accepted risks in  assassination attempt">
            <a:extLst>
              <a:ext uri="{FF2B5EF4-FFF2-40B4-BE49-F238E27FC236}">
                <a16:creationId xmlns:a16="http://schemas.microsoft.com/office/drawing/2014/main" id="{E855C701-A55E-A953-7C56-CA200FA1D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705" y="3309864"/>
            <a:ext cx="4223413" cy="177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The Future of Artificial Intelligence ...">
            <a:extLst>
              <a:ext uri="{FF2B5EF4-FFF2-40B4-BE49-F238E27FC236}">
                <a16:creationId xmlns:a16="http://schemas.microsoft.com/office/drawing/2014/main" id="{15AE6B9D-112C-AC6A-B2F0-FF7DF89D3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901" y="5062620"/>
            <a:ext cx="4372874" cy="17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1 year of Sudan war sparks fear of ...">
            <a:extLst>
              <a:ext uri="{FF2B5EF4-FFF2-40B4-BE49-F238E27FC236}">
                <a16:creationId xmlns:a16="http://schemas.microsoft.com/office/drawing/2014/main" id="{4252DC12-43ED-7E99-B830-853F0D0DC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41" y="21768"/>
            <a:ext cx="4391559" cy="170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rotecting the human rights of migrants at Europe's borders | OHCHR">
            <a:extLst>
              <a:ext uri="{FF2B5EF4-FFF2-40B4-BE49-F238E27FC236}">
                <a16:creationId xmlns:a16="http://schemas.microsoft.com/office/drawing/2014/main" id="{BF85A1CE-CEB0-DE8F-E058-B601BABFF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3" y="3298916"/>
            <a:ext cx="4335508" cy="17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ndia election: How Modi's unexpectedly ...">
            <a:extLst>
              <a:ext uri="{FF2B5EF4-FFF2-40B4-BE49-F238E27FC236}">
                <a16:creationId xmlns:a16="http://schemas.microsoft.com/office/drawing/2014/main" id="{0B9596BF-0289-218E-AF7D-B784A4092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092788"/>
            <a:ext cx="4372874" cy="174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A Tragic Anniversary for Rohingya">
            <a:extLst>
              <a:ext uri="{FF2B5EF4-FFF2-40B4-BE49-F238E27FC236}">
                <a16:creationId xmlns:a16="http://schemas.microsoft.com/office/drawing/2014/main" id="{2F6096D7-749E-2DD7-E499-7A9C712E9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6410" y="5051954"/>
            <a:ext cx="3455589" cy="177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720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75EED-CFF6-C401-B4B7-EF0E24072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Multifaceted role of the media in International Relations – theoretical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02E6B-0B5D-078F-B18A-42D453CDB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dirty="0"/>
              <a:t>Shaping  opinion, policy and decision making </a:t>
            </a:r>
          </a:p>
          <a:p>
            <a:r>
              <a:rPr lang="en-GB" dirty="0"/>
              <a:t>Agenda setting – prioritisation </a:t>
            </a:r>
          </a:p>
          <a:p>
            <a:r>
              <a:rPr lang="en-GB" dirty="0"/>
              <a:t>Dissemination ( and distortion) of information</a:t>
            </a:r>
          </a:p>
          <a:p>
            <a:r>
              <a:rPr lang="en-GB" dirty="0"/>
              <a:t>Contribution to diplomatic communication / soft power </a:t>
            </a:r>
          </a:p>
          <a:p>
            <a:r>
              <a:rPr lang="en-GB" dirty="0"/>
              <a:t>Framing of crises and conflicts, shaping and controlling</a:t>
            </a:r>
          </a:p>
          <a:p>
            <a:r>
              <a:rPr lang="en-GB" dirty="0"/>
              <a:t>Providing a feedback mechanism to governments – “X” ,live reporting. YouTube etc.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i="1" dirty="0"/>
              <a:t>                                                              And more?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722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C27406-4557-E107-6C43-9260308950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96501" y="214009"/>
            <a:ext cx="5754896" cy="10406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Facts, figures and media trends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567E5-A2CB-7E53-550B-4A807D3FC4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08298" y="1089497"/>
            <a:ext cx="7037268" cy="497534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endParaRPr lang="en-US" sz="500" dirty="0"/>
          </a:p>
          <a:p>
            <a:r>
              <a:rPr lang="en-US" sz="500" dirty="0"/>
              <a:t>Domination and ownership of the English speaking media</a:t>
            </a:r>
          </a:p>
          <a:p>
            <a:pPr marL="0"/>
            <a:r>
              <a:rPr lang="en-US" sz="2400" dirty="0"/>
              <a:t>3 UK publishers control 90% of print and 40% of online reach</a:t>
            </a:r>
          </a:p>
          <a:p>
            <a:r>
              <a:rPr lang="en-US" sz="2400" dirty="0"/>
              <a:t>Social media – a primary news source feeding existing views</a:t>
            </a:r>
          </a:p>
          <a:p>
            <a:r>
              <a:rPr lang="en-US" sz="2400" dirty="0"/>
              <a:t>Media influences in  India, China and Russia </a:t>
            </a:r>
          </a:p>
          <a:p>
            <a:r>
              <a:rPr lang="en-US" sz="2400" dirty="0"/>
              <a:t>Algorithms and AI –generated information / misinformation, “X”, TikTok and Gaza</a:t>
            </a:r>
          </a:p>
          <a:p>
            <a:r>
              <a:rPr lang="en-US" sz="2400" dirty="0"/>
              <a:t>Partisan celebrity. Links :Musk,  Trump, Putin and Xi Jinping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3000" i="1" dirty="0"/>
              <a:t>Propaganda, bias, disinformation and   misinformation…?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EA90597-9033-39BE-FE10-A7E487F9D5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29914"/>
              </p:ext>
            </p:extLst>
          </p:nvPr>
        </p:nvGraphicFramePr>
        <p:xfrm>
          <a:off x="152400" y="214010"/>
          <a:ext cx="4603498" cy="5850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062">
                  <a:extLst>
                    <a:ext uri="{9D8B030D-6E8A-4147-A177-3AD203B41FA5}">
                      <a16:colId xmlns:a16="http://schemas.microsoft.com/office/drawing/2014/main" val="2160401955"/>
                    </a:ext>
                  </a:extLst>
                </a:gridCol>
                <a:gridCol w="1567436">
                  <a:extLst>
                    <a:ext uri="{9D8B030D-6E8A-4147-A177-3AD203B41FA5}">
                      <a16:colId xmlns:a16="http://schemas.microsoft.com/office/drawing/2014/main" val="3283188855"/>
                    </a:ext>
                  </a:extLst>
                </a:gridCol>
              </a:tblGrid>
              <a:tr h="780151">
                <a:tc gridSpan="2">
                  <a:txBody>
                    <a:bodyPr/>
                    <a:lstStyle/>
                    <a:p>
                      <a:r>
                        <a:rPr lang="en-GB" sz="2300" dirty="0"/>
                        <a:t>Top news websites August 2024</a:t>
                      </a:r>
                    </a:p>
                  </a:txBody>
                  <a:tcPr marL="114726" marR="114726" marT="57363" marB="57363"/>
                </a:tc>
                <a:tc hMerge="1">
                  <a:txBody>
                    <a:bodyPr/>
                    <a:lstStyle/>
                    <a:p>
                      <a:endParaRPr lang="en-GB" sz="2300" dirty="0"/>
                    </a:p>
                  </a:txBody>
                  <a:tcPr marL="114726" marR="114726" marT="57363" marB="57363"/>
                </a:tc>
                <a:extLst>
                  <a:ext uri="{0D108BD9-81ED-4DB2-BD59-A6C34878D82A}">
                    <a16:rowId xmlns:a16="http://schemas.microsoft.com/office/drawing/2014/main" val="250623797"/>
                  </a:ext>
                </a:extLst>
              </a:tr>
              <a:tr h="1100794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bbc.co.uk, bbc.com</a:t>
                      </a:r>
                      <a:r>
                        <a:rPr lang="en-GB" sz="240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</a:rPr>
                        <a:t>.</a:t>
                      </a:r>
                    </a:p>
                    <a:p>
                      <a:endParaRPr lang="en-GB" sz="200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</a:endParaRPr>
                    </a:p>
                  </a:txBody>
                  <a:tcPr marL="114726" marR="114726" marT="57363" marB="57363"/>
                </a:tc>
                <a:tc>
                  <a:txBody>
                    <a:bodyPr/>
                    <a:lstStyle/>
                    <a:p>
                      <a:r>
                        <a:rPr lang="en-GB" sz="2300" dirty="0"/>
                        <a:t>986m</a:t>
                      </a:r>
                    </a:p>
                  </a:txBody>
                  <a:tcPr marL="114726" marR="114726" marT="57363" marB="57363"/>
                </a:tc>
                <a:extLst>
                  <a:ext uri="{0D108BD9-81ED-4DB2-BD59-A6C34878D82A}">
                    <a16:rowId xmlns:a16="http://schemas.microsoft.com/office/drawing/2014/main" val="281816961"/>
                  </a:ext>
                </a:extLst>
              </a:tr>
              <a:tr h="444934">
                <a:tc>
                  <a:txBody>
                    <a:bodyPr/>
                    <a:lstStyle/>
                    <a:p>
                      <a:r>
                        <a:rPr lang="en-GB" sz="2300" dirty="0"/>
                        <a:t>msn.com</a:t>
                      </a:r>
                    </a:p>
                  </a:txBody>
                  <a:tcPr marL="114726" marR="114726" marT="57363" marB="57363"/>
                </a:tc>
                <a:tc>
                  <a:txBody>
                    <a:bodyPr/>
                    <a:lstStyle/>
                    <a:p>
                      <a:r>
                        <a:rPr lang="en-GB" sz="2300" dirty="0"/>
                        <a:t>601m</a:t>
                      </a:r>
                    </a:p>
                  </a:txBody>
                  <a:tcPr marL="114726" marR="114726" marT="57363" marB="57363"/>
                </a:tc>
                <a:extLst>
                  <a:ext uri="{0D108BD9-81ED-4DB2-BD59-A6C34878D82A}">
                    <a16:rowId xmlns:a16="http://schemas.microsoft.com/office/drawing/2014/main" val="3999679497"/>
                  </a:ext>
                </a:extLst>
              </a:tr>
              <a:tr h="547934">
                <a:tc>
                  <a:txBody>
                    <a:bodyPr/>
                    <a:lstStyle/>
                    <a:p>
                      <a:r>
                        <a:rPr lang="en-GB" sz="2300" dirty="0"/>
                        <a:t>cnn.com</a:t>
                      </a:r>
                    </a:p>
                  </a:txBody>
                  <a:tcPr marL="114726" marR="114726" marT="57363" marB="57363"/>
                </a:tc>
                <a:tc>
                  <a:txBody>
                    <a:bodyPr/>
                    <a:lstStyle/>
                    <a:p>
                      <a:r>
                        <a:rPr lang="en-GB" sz="2300" dirty="0"/>
                        <a:t>571m</a:t>
                      </a:r>
                    </a:p>
                  </a:txBody>
                  <a:tcPr marL="114726" marR="114726" marT="57363" marB="57363"/>
                </a:tc>
                <a:extLst>
                  <a:ext uri="{0D108BD9-81ED-4DB2-BD59-A6C34878D82A}">
                    <a16:rowId xmlns:a16="http://schemas.microsoft.com/office/drawing/2014/main" val="1397757111"/>
                  </a:ext>
                </a:extLst>
              </a:tr>
              <a:tr h="476263">
                <a:tc>
                  <a:txBody>
                    <a:bodyPr/>
                    <a:lstStyle/>
                    <a:p>
                      <a:r>
                        <a:rPr lang="en-GB" sz="2300" dirty="0" err="1"/>
                        <a:t>nytimes</a:t>
                      </a:r>
                      <a:endParaRPr lang="en-GB" sz="2300" dirty="0"/>
                    </a:p>
                  </a:txBody>
                  <a:tcPr marL="114726" marR="114726" marT="57363" marB="57363"/>
                </a:tc>
                <a:tc>
                  <a:txBody>
                    <a:bodyPr/>
                    <a:lstStyle/>
                    <a:p>
                      <a:r>
                        <a:rPr lang="en-GB" sz="2300" dirty="0"/>
                        <a:t>517m</a:t>
                      </a:r>
                    </a:p>
                  </a:txBody>
                  <a:tcPr marL="114726" marR="114726" marT="57363" marB="57363"/>
                </a:tc>
                <a:extLst>
                  <a:ext uri="{0D108BD9-81ED-4DB2-BD59-A6C34878D82A}">
                    <a16:rowId xmlns:a16="http://schemas.microsoft.com/office/drawing/2014/main" val="2271458668"/>
                  </a:ext>
                </a:extLst>
              </a:tr>
              <a:tr h="476263">
                <a:tc>
                  <a:txBody>
                    <a:bodyPr/>
                    <a:lstStyle/>
                    <a:p>
                      <a:r>
                        <a:rPr lang="en-GB" sz="2300" dirty="0" err="1"/>
                        <a:t>news.google</a:t>
                      </a:r>
                      <a:endParaRPr lang="en-GB" sz="2300" dirty="0"/>
                    </a:p>
                  </a:txBody>
                  <a:tcPr marL="114726" marR="114726" marT="57363" marB="57363"/>
                </a:tc>
                <a:tc>
                  <a:txBody>
                    <a:bodyPr/>
                    <a:lstStyle/>
                    <a:p>
                      <a:r>
                        <a:rPr lang="en-GB" sz="2300" dirty="0"/>
                        <a:t>329m</a:t>
                      </a:r>
                    </a:p>
                  </a:txBody>
                  <a:tcPr marL="114726" marR="114726" marT="57363" marB="57363"/>
                </a:tc>
                <a:extLst>
                  <a:ext uri="{0D108BD9-81ED-4DB2-BD59-A6C34878D82A}">
                    <a16:rowId xmlns:a16="http://schemas.microsoft.com/office/drawing/2014/main" val="351377850"/>
                  </a:ext>
                </a:extLst>
              </a:tr>
              <a:tr h="476263">
                <a:tc>
                  <a:txBody>
                    <a:bodyPr/>
                    <a:lstStyle/>
                    <a:p>
                      <a:r>
                        <a:rPr lang="en-GB" sz="2300" dirty="0" err="1"/>
                        <a:t>theguardian</a:t>
                      </a:r>
                      <a:r>
                        <a:rPr lang="en-GB" sz="2300" dirty="0"/>
                        <a:t> </a:t>
                      </a:r>
                    </a:p>
                  </a:txBody>
                  <a:tcPr marL="114726" marR="114726" marT="57363" marB="57363"/>
                </a:tc>
                <a:tc>
                  <a:txBody>
                    <a:bodyPr/>
                    <a:lstStyle/>
                    <a:p>
                      <a:r>
                        <a:rPr lang="en-GB" sz="2300" dirty="0"/>
                        <a:t>303m</a:t>
                      </a:r>
                    </a:p>
                  </a:txBody>
                  <a:tcPr marL="114726" marR="114726" marT="57363" marB="57363"/>
                </a:tc>
                <a:extLst>
                  <a:ext uri="{0D108BD9-81ED-4DB2-BD59-A6C34878D82A}">
                    <a16:rowId xmlns:a16="http://schemas.microsoft.com/office/drawing/2014/main" val="399044222"/>
                  </a:ext>
                </a:extLst>
              </a:tr>
              <a:tr h="780151">
                <a:tc>
                  <a:txBody>
                    <a:bodyPr/>
                    <a:lstStyle/>
                    <a:p>
                      <a:r>
                        <a:rPr lang="en-GB" sz="2300" dirty="0"/>
                        <a:t>foxnews.com</a:t>
                      </a:r>
                    </a:p>
                  </a:txBody>
                  <a:tcPr marL="114726" marR="114726" marT="57363" marB="57363"/>
                </a:tc>
                <a:tc>
                  <a:txBody>
                    <a:bodyPr/>
                    <a:lstStyle/>
                    <a:p>
                      <a:r>
                        <a:rPr lang="en-GB" sz="2300" dirty="0"/>
                        <a:t>288m</a:t>
                      </a:r>
                    </a:p>
                    <a:p>
                      <a:r>
                        <a:rPr lang="en-GB" sz="2300" dirty="0"/>
                        <a:t>169m</a:t>
                      </a:r>
                    </a:p>
                  </a:txBody>
                  <a:tcPr marL="114726" marR="114726" marT="57363" marB="57363"/>
                </a:tc>
                <a:extLst>
                  <a:ext uri="{0D108BD9-81ED-4DB2-BD59-A6C34878D82A}">
                    <a16:rowId xmlns:a16="http://schemas.microsoft.com/office/drawing/2014/main" val="3899513470"/>
                  </a:ext>
                </a:extLst>
              </a:tr>
              <a:tr h="7121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Indiatimes.com</a:t>
                      </a:r>
                      <a:endParaRPr lang="en-GB" sz="2300" dirty="0"/>
                    </a:p>
                  </a:txBody>
                  <a:tcPr marL="114726" marR="114726" marT="57363" marB="57363"/>
                </a:tc>
                <a:tc>
                  <a:txBody>
                    <a:bodyPr/>
                    <a:lstStyle/>
                    <a:p>
                      <a:r>
                        <a:rPr lang="en-GB" sz="2300" dirty="0"/>
                        <a:t>169m</a:t>
                      </a:r>
                    </a:p>
                  </a:txBody>
                  <a:tcPr marL="114726" marR="114726" marT="57363" marB="57363"/>
                </a:tc>
                <a:extLst>
                  <a:ext uri="{0D108BD9-81ED-4DB2-BD59-A6C34878D82A}">
                    <a16:rowId xmlns:a16="http://schemas.microsoft.com/office/drawing/2014/main" val="3443725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854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1A526-9C91-305E-748B-12B1D76DC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Autofit/>
          </a:bodyPr>
          <a:lstStyle/>
          <a:p>
            <a:pPr algn="r"/>
            <a:r>
              <a:rPr lang="en-GB" sz="3200" dirty="0">
                <a:solidFill>
                  <a:srgbClr val="FFFFFF"/>
                </a:solidFill>
              </a:rPr>
              <a:t>Global use of social media  5.22 billion monthly users</a:t>
            </a:r>
            <a:br>
              <a:rPr lang="en-GB" sz="3200" dirty="0">
                <a:solidFill>
                  <a:srgbClr val="FFFFFF"/>
                </a:solidFill>
              </a:rPr>
            </a:br>
            <a:br>
              <a:rPr lang="en-GB" sz="3200" dirty="0">
                <a:solidFill>
                  <a:srgbClr val="FFFFFF"/>
                </a:solidFill>
              </a:rPr>
            </a:br>
            <a:r>
              <a:rPr lang="en-GB" sz="3200" dirty="0">
                <a:solidFill>
                  <a:srgbClr val="FFFFFF"/>
                </a:solidFill>
              </a:rPr>
              <a:t>Gaming, music food but political content growing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E16A03D-3BD3-FFA2-C96E-35CA2E96FB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5652255"/>
              </p:ext>
            </p:extLst>
          </p:nvPr>
        </p:nvGraphicFramePr>
        <p:xfrm>
          <a:off x="4988759" y="887362"/>
          <a:ext cx="6499420" cy="51800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77620">
                  <a:extLst>
                    <a:ext uri="{9D8B030D-6E8A-4147-A177-3AD203B41FA5}">
                      <a16:colId xmlns:a16="http://schemas.microsoft.com/office/drawing/2014/main" val="3519158541"/>
                    </a:ext>
                  </a:extLst>
                </a:gridCol>
                <a:gridCol w="2421800">
                  <a:extLst>
                    <a:ext uri="{9D8B030D-6E8A-4147-A177-3AD203B41FA5}">
                      <a16:colId xmlns:a16="http://schemas.microsoft.com/office/drawing/2014/main" val="2297492172"/>
                    </a:ext>
                  </a:extLst>
                </a:gridCol>
              </a:tblGrid>
              <a:tr h="5180076">
                <a:tc>
                  <a:txBody>
                    <a:bodyPr/>
                    <a:lstStyle/>
                    <a:p>
                      <a:r>
                        <a:rPr lang="en-GB" sz="3300"/>
                        <a:t>Facebook</a:t>
                      </a:r>
                    </a:p>
                    <a:p>
                      <a:r>
                        <a:rPr lang="en-GB" sz="3300"/>
                        <a:t>YouTube</a:t>
                      </a:r>
                    </a:p>
                    <a:p>
                      <a:r>
                        <a:rPr lang="en-GB" sz="3300"/>
                        <a:t>What’s App</a:t>
                      </a:r>
                    </a:p>
                    <a:p>
                      <a:r>
                        <a:rPr lang="en-GB" sz="3300"/>
                        <a:t>Instagram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300"/>
                        <a:t>TikTok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300"/>
                        <a:t>WeChat ( Chinese app)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300"/>
                        <a:t>Telegram ( Russian owned) </a:t>
                      </a:r>
                    </a:p>
                    <a:p>
                      <a:endParaRPr lang="en-GB" sz="3300"/>
                    </a:p>
                  </a:txBody>
                  <a:tcPr marL="107769" marR="107769" marT="53884" marB="53884"/>
                </a:tc>
                <a:tc>
                  <a:txBody>
                    <a:bodyPr/>
                    <a:lstStyle/>
                    <a:p>
                      <a:r>
                        <a:rPr lang="en-GB" sz="3300" dirty="0"/>
                        <a:t>3 billion </a:t>
                      </a:r>
                    </a:p>
                    <a:p>
                      <a:r>
                        <a:rPr lang="en-GB" sz="3300" dirty="0"/>
                        <a:t>2.7b</a:t>
                      </a:r>
                    </a:p>
                    <a:p>
                      <a:r>
                        <a:rPr lang="en-GB" sz="3300" dirty="0"/>
                        <a:t>2.4b</a:t>
                      </a:r>
                    </a:p>
                    <a:p>
                      <a:r>
                        <a:rPr lang="en-GB" sz="3300" dirty="0"/>
                        <a:t>2.3b</a:t>
                      </a:r>
                    </a:p>
                    <a:p>
                      <a:r>
                        <a:rPr lang="en-GB" sz="3300" dirty="0"/>
                        <a:t>1.4b </a:t>
                      </a:r>
                    </a:p>
                    <a:p>
                      <a:r>
                        <a:rPr lang="en-GB" sz="3300" dirty="0"/>
                        <a:t>1.3b</a:t>
                      </a:r>
                    </a:p>
                    <a:p>
                      <a:endParaRPr lang="en-GB" sz="3300" dirty="0"/>
                    </a:p>
                    <a:p>
                      <a:r>
                        <a:rPr lang="en-GB" sz="3300" dirty="0"/>
                        <a:t>950 million</a:t>
                      </a:r>
                    </a:p>
                  </a:txBody>
                  <a:tcPr marL="107769" marR="107769" marT="53884" marB="53884"/>
                </a:tc>
                <a:extLst>
                  <a:ext uri="{0D108BD9-81ED-4DB2-BD59-A6C34878D82A}">
                    <a16:rowId xmlns:a16="http://schemas.microsoft.com/office/drawing/2014/main" val="1184505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682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5D47-930F-7998-9A17-6C8AF9E0A7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4552" y="447472"/>
            <a:ext cx="11623200" cy="1689303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GB" sz="3400" dirty="0"/>
              <a:t>Brief Case Studies : </a:t>
            </a:r>
            <a:br>
              <a:rPr lang="en-GB" sz="3400" dirty="0"/>
            </a:br>
            <a:r>
              <a:rPr lang="en-GB" sz="3400" dirty="0"/>
              <a:t>Media portrayal of the Northern Ireland conflict – to what extent did the media fuel the conflict , then promote peace?</a:t>
            </a:r>
            <a:br>
              <a:rPr lang="en-GB" sz="3400" dirty="0"/>
            </a:br>
            <a:br>
              <a:rPr lang="en-GB" sz="3400" dirty="0"/>
            </a:br>
            <a:br>
              <a:rPr lang="en-GB" sz="3400" dirty="0"/>
            </a:br>
            <a:br>
              <a:rPr lang="en-GB" sz="3400" dirty="0"/>
            </a:br>
            <a:r>
              <a:rPr lang="en-GB" sz="3400" dirty="0"/>
              <a:t> </a:t>
            </a:r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0D48552E-7D2E-854D-EEA3-FCC4B644474D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30146267"/>
              </p:ext>
            </p:extLst>
          </p:nvPr>
        </p:nvGraphicFramePr>
        <p:xfrm>
          <a:off x="0" y="2136775"/>
          <a:ext cx="10820400" cy="407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2469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Edward Daly (bishop) - Wikipedia">
            <a:extLst>
              <a:ext uri="{FF2B5EF4-FFF2-40B4-BE49-F238E27FC236}">
                <a16:creationId xmlns:a16="http://schemas.microsoft.com/office/drawing/2014/main" id="{0AD52AF7-6D88-4936-5172-0C541B2AE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202" b="2"/>
          <a:stretch/>
        </p:blipFill>
        <p:spPr bwMode="auto">
          <a:xfrm>
            <a:off x="8011885" y="0"/>
            <a:ext cx="4147457" cy="272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F8F8C8B5-954C-2EFB-911E-94B51A28E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20" r="1" b="16817"/>
          <a:stretch/>
        </p:blipFill>
        <p:spPr bwMode="auto">
          <a:xfrm>
            <a:off x="6238755" y="2769858"/>
            <a:ext cx="5787341" cy="196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magh bombing: Timeline of legal cases - BBC News">
            <a:extLst>
              <a:ext uri="{FF2B5EF4-FFF2-40B4-BE49-F238E27FC236}">
                <a16:creationId xmlns:a16="http://schemas.microsoft.com/office/drawing/2014/main" id="{73841C7A-8F04-515C-E1F1-1FB0BBADE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8" r="6760" b="-2"/>
          <a:stretch/>
        </p:blipFill>
        <p:spPr bwMode="auto">
          <a:xfrm>
            <a:off x="3907971" y="21907"/>
            <a:ext cx="4020687" cy="272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C6342A9-BEC0-B613-74A8-A4A8F2039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3" r="-2" b="1102"/>
          <a:stretch/>
        </p:blipFill>
        <p:spPr bwMode="auto">
          <a:xfrm>
            <a:off x="32657" y="0"/>
            <a:ext cx="3799114" cy="27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John Hume – Blessed be the Peacemakers - BLOG - St Martin Apostolate">
            <a:extLst>
              <a:ext uri="{FF2B5EF4-FFF2-40B4-BE49-F238E27FC236}">
                <a16:creationId xmlns:a16="http://schemas.microsoft.com/office/drawing/2014/main" id="{E2BBF29C-0A6C-3163-C4E2-5793968B9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380" y="4852692"/>
            <a:ext cx="5172305" cy="186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4" descr="The Bad Friday Agreement - Briefings ...">
            <a:extLst>
              <a:ext uri="{FF2B5EF4-FFF2-40B4-BE49-F238E27FC236}">
                <a16:creationId xmlns:a16="http://schemas.microsoft.com/office/drawing/2014/main" id="{90AB4C1E-C50F-62CA-3509-6FA12BB7C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" y="4852692"/>
            <a:ext cx="6291943" cy="196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project: NORAID: IRISH AMERICA ...">
            <a:extLst>
              <a:ext uri="{FF2B5EF4-FFF2-40B4-BE49-F238E27FC236}">
                <a16:creationId xmlns:a16="http://schemas.microsoft.com/office/drawing/2014/main" id="{2C9480BB-302E-7BB2-151D-25A5008F6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8" y="2769859"/>
            <a:ext cx="6063342" cy="196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438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63B9-A774-2B80-E408-4F4F1A78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170" y="108858"/>
            <a:ext cx="10417629" cy="674913"/>
          </a:xfrm>
        </p:spPr>
        <p:txBody>
          <a:bodyPr>
            <a:normAutofit/>
          </a:bodyPr>
          <a:lstStyle/>
          <a:p>
            <a:pPr algn="ctr"/>
            <a:r>
              <a:rPr lang="en-GB" sz="3200" dirty="0"/>
              <a:t>The Middle East : Gaza and TikTok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79C9B-1EEE-6C48-21FF-605A5B594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6620"/>
            <a:ext cx="10515600" cy="5745437"/>
          </a:xfrm>
        </p:spPr>
        <p:txBody>
          <a:bodyPr>
            <a:normAutofit fontScale="77500" lnSpcReduction="20000"/>
          </a:bodyPr>
          <a:lstStyle/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 </a:t>
            </a:r>
          </a:p>
          <a:p>
            <a:pPr marL="0" indent="0">
              <a:buNone/>
            </a:pPr>
            <a:r>
              <a:rPr lang="en-GB" sz="2400" dirty="0"/>
              <a:t>- </a:t>
            </a:r>
            <a:r>
              <a:rPr lang="en-GB" dirty="0"/>
              <a:t>TikTok ownership is Beijing based</a:t>
            </a:r>
          </a:p>
          <a:p>
            <a:pPr marL="0" indent="0">
              <a:buNone/>
            </a:pPr>
            <a:r>
              <a:rPr lang="en-GB" dirty="0"/>
              <a:t>- Online content curation systems – serving up what people want to see so that they view more? </a:t>
            </a:r>
          </a:p>
          <a:p>
            <a:pPr marL="0" indent="0">
              <a:buNone/>
            </a:pPr>
            <a:r>
              <a:rPr lang="en-GB" dirty="0"/>
              <a:t>- “Systematic analysis” indicates overwhelming bias towards Palestinian content  </a:t>
            </a:r>
          </a:p>
          <a:p>
            <a:pPr marL="0" indent="0">
              <a:buNone/>
            </a:pPr>
            <a:r>
              <a:rPr lang="en-GB" dirty="0"/>
              <a:t>- In the 4 months after the October 7</a:t>
            </a:r>
            <a:r>
              <a:rPr lang="en-GB" baseline="30000" dirty="0"/>
              <a:t>th</a:t>
            </a:r>
            <a:r>
              <a:rPr lang="en-GB" dirty="0"/>
              <a:t> attacks 20x more Pro Palestinian content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Recent content analysis 80% content is pro Palestinian, often generated locally from the street , by activists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100" b="1" i="1" dirty="0"/>
              <a:t>Or is this a moral panic and the use and abuse of the media remains as it always has?</a:t>
            </a:r>
            <a:r>
              <a:rPr lang="en-GB" sz="3100" i="1" dirty="0"/>
              <a:t>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1026" name="Picture 2" descr="Images from the Guardian's TikTok account">
            <a:extLst>
              <a:ext uri="{FF2B5EF4-FFF2-40B4-BE49-F238E27FC236}">
                <a16:creationId xmlns:a16="http://schemas.microsoft.com/office/drawing/2014/main" id="{673607BE-F43A-D792-0B82-F68DDC119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572" y="916620"/>
            <a:ext cx="5519058" cy="243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952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07726-C0CF-F2C8-84D6-23DB4CFB5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29" y="365125"/>
            <a:ext cx="11397341" cy="1325563"/>
          </a:xfrm>
        </p:spPr>
        <p:txBody>
          <a:bodyPr>
            <a:normAutofit/>
          </a:bodyPr>
          <a:lstStyle/>
          <a:p>
            <a:pPr algn="ctr"/>
            <a:r>
              <a:rPr lang="en-GB" sz="2800" dirty="0"/>
              <a:t>Thoughts on Trump and the US elections…. </a:t>
            </a:r>
            <a:br>
              <a:rPr lang="en-GB" sz="2800" dirty="0"/>
            </a:br>
            <a:r>
              <a:rPr lang="en-GB" sz="2800"/>
              <a:t>Conclusions </a:t>
            </a:r>
            <a:r>
              <a:rPr lang="en-GB" sz="2800" dirty="0"/>
              <a:t>about the impact of the media on International Relations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19FC1-FD18-2DD3-FD8C-DB58EF509997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dirty="0"/>
              <a:t>US election – politics international relations  - did Trump win the election via celebrity politics? ( media advertising and podcasts 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Conclusions </a:t>
            </a:r>
          </a:p>
          <a:p>
            <a:pPr marL="0" indent="0">
              <a:buNone/>
            </a:pPr>
            <a:r>
              <a:rPr lang="en-GB" dirty="0"/>
              <a:t>The media is increasingly more partisan and polarised  </a:t>
            </a:r>
          </a:p>
          <a:p>
            <a:pPr marL="0" indent="0">
              <a:buNone/>
            </a:pPr>
            <a:r>
              <a:rPr lang="en-GB" dirty="0"/>
              <a:t>Media impact is profound but complex : negative and positive 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3600" i="1" dirty="0"/>
              <a:t>Think and read widely and critically. Click wisely!      </a:t>
            </a:r>
          </a:p>
        </p:txBody>
      </p:sp>
    </p:spTree>
    <p:extLst>
      <p:ext uri="{BB962C8B-B14F-4D97-AF65-F5344CB8AC3E}">
        <p14:creationId xmlns:p14="http://schemas.microsoft.com/office/powerpoint/2010/main" val="3143586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1873</TotalTime>
  <Words>535</Words>
  <Application>Microsoft Office PowerPoint</Application>
  <PresentationFormat>Widescreen</PresentationFormat>
  <Paragraphs>104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The role of the media in International Relations </vt:lpstr>
      <vt:lpstr>PowerPoint Presentation</vt:lpstr>
      <vt:lpstr>Multifaceted role of the media in International Relations – theoretical framework</vt:lpstr>
      <vt:lpstr>Facts, figures and media trends</vt:lpstr>
      <vt:lpstr>Global use of social media  5.22 billion monthly users  Gaming, music food but political content growing </vt:lpstr>
      <vt:lpstr>Brief Case Studies :  Media portrayal of the Northern Ireland conflict – to what extent did the media fuel the conflict , then promote peace?     </vt:lpstr>
      <vt:lpstr>PowerPoint Presentation</vt:lpstr>
      <vt:lpstr>The Middle East : Gaza and TikTok </vt:lpstr>
      <vt:lpstr>Thoughts on Trump and the US elections….  Conclusions about the impact of the media on International Relations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Edith Leake</dc:creator>
  <cp:lastModifiedBy>Edith Leake</cp:lastModifiedBy>
  <cp:revision>5</cp:revision>
  <dcterms:created xsi:type="dcterms:W3CDTF">2024-11-03T13:48:06Z</dcterms:created>
  <dcterms:modified xsi:type="dcterms:W3CDTF">2024-11-10T20:33:17Z</dcterms:modified>
</cp:coreProperties>
</file>