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1" Type="http://schemas.openxmlformats.org/officeDocument/2006/relationships/slide" Target="slides/slide36.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d52d150f2e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d52d150f2e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d52d150f2e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d52d150f2e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d52d150f2e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d52d150f2e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d52d150f2e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d52d150f2e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d52d150f2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d52d150f2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d43d2989f2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d43d2989f2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10faff6a1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10faff6a1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3ed4f96d4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3ed4f96d4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464da8619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464da8619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3842e274b7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3842e274b7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0fc315d20a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0fc315d20a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3842e274b7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3842e274b7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3842e274b7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3842e274b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396762987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3396762987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3842e274b7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3842e274b7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3842e274b7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3842e274b7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3842e274b7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3842e274b7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3842e274b7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3842e274b7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390c2ff87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390c2ff87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390c2ff87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390c2ff87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3a96d4a60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3a96d4a60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421b1d00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421b1d00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3a96d4a60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3a96d4a60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1035ba534a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1035ba534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3842e274b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3842e274b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10a0a1759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10a0a1759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10a0a1759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10a0a1759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3842e274b7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3842e274b7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04c8a635e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04c8a635e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0b7dacf82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0b7dacf82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0fc315d20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0fc315d20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4b86b85ec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4b86b85ec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0c90153439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0c90153439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0b7dacf82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0b7dacf82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0c9015343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0c9015343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www.youtube.com/watch?v=yRzpanrzrK4" TargetMode="External"/><Relationship Id="rId4"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hyperlink" Target="https://en.wikipedia.org/wiki/International_Institute_for_Strategic_Studie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50133" y="781525"/>
            <a:ext cx="8520600" cy="2052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t/>
            </a:r>
            <a:endParaRPr sz="4900"/>
          </a:p>
          <a:p>
            <a:pPr indent="0" lvl="0" marL="0" rtl="0" algn="ctr">
              <a:spcBef>
                <a:spcPts val="0"/>
              </a:spcBef>
              <a:spcAft>
                <a:spcPts val="0"/>
              </a:spcAft>
              <a:buNone/>
            </a:pPr>
            <a:r>
              <a:rPr lang="en-GB" sz="4200"/>
              <a:t>The Rise of China</a:t>
            </a:r>
            <a:r>
              <a:rPr lang="en-GB" sz="4900"/>
              <a:t> </a:t>
            </a:r>
            <a:r>
              <a:rPr lang="en-GB" sz="4122"/>
              <a:t>- the last 30 years</a:t>
            </a:r>
            <a:endParaRPr sz="4122"/>
          </a:p>
        </p:txBody>
      </p:sp>
      <p:sp>
        <p:nvSpPr>
          <p:cNvPr id="55" name="Google Shape;55;p13"/>
          <p:cNvSpPr txBox="1"/>
          <p:nvPr>
            <p:ph idx="1" type="subTitle"/>
          </p:nvPr>
        </p:nvSpPr>
        <p:spPr>
          <a:xfrm>
            <a:off x="437725" y="2971550"/>
            <a:ext cx="8520600" cy="1672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800">
                <a:solidFill>
                  <a:srgbClr val="555555"/>
                </a:solidFill>
                <a:highlight>
                  <a:srgbClr val="FFFFFF"/>
                </a:highlight>
              </a:rPr>
              <a:t>   “Beware the sleeping dragon. For when she awakes, the Earth will shake.”</a:t>
            </a:r>
            <a:endParaRPr sz="1200">
              <a:solidFill>
                <a:srgbClr val="555555"/>
              </a:solidFill>
              <a:highlight>
                <a:srgbClr val="FFFFFF"/>
              </a:highlight>
            </a:endParaRPr>
          </a:p>
          <a:p>
            <a:pPr indent="0" lvl="0" marL="0" rtl="0" algn="ctr">
              <a:spcBef>
                <a:spcPts val="0"/>
              </a:spcBef>
              <a:spcAft>
                <a:spcPts val="0"/>
              </a:spcAft>
              <a:buNone/>
            </a:pPr>
            <a:r>
              <a:t/>
            </a:r>
            <a:endParaRPr sz="1200">
              <a:solidFill>
                <a:srgbClr val="555555"/>
              </a:solidFill>
              <a:highlight>
                <a:srgbClr val="FFFFFF"/>
              </a:highlight>
            </a:endParaRPr>
          </a:p>
          <a:p>
            <a:pPr indent="457200" lvl="0" marL="4572000" rtl="0" algn="l">
              <a:spcBef>
                <a:spcPts val="0"/>
              </a:spcBef>
              <a:spcAft>
                <a:spcPts val="0"/>
              </a:spcAft>
              <a:buNone/>
            </a:pPr>
            <a:r>
              <a:rPr lang="en-GB" sz="1300">
                <a:solidFill>
                  <a:srgbClr val="555555"/>
                </a:solidFill>
                <a:highlight>
                  <a:srgbClr val="FFFFFF"/>
                </a:highlight>
              </a:rPr>
              <a:t>Attributed to Winston Churchill</a:t>
            </a:r>
            <a:endParaRPr sz="1300">
              <a:solidFill>
                <a:srgbClr val="555555"/>
              </a:solidFill>
              <a:highlight>
                <a:srgbClr val="FFFFFF"/>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2"/>
          <p:cNvSpPr txBox="1"/>
          <p:nvPr>
            <p:ph type="title"/>
          </p:nvPr>
        </p:nvSpPr>
        <p:spPr>
          <a:xfrm>
            <a:off x="311700" y="87100"/>
            <a:ext cx="8520600" cy="49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GB" sz="1920"/>
              <a:t>                                     </a:t>
            </a:r>
            <a:r>
              <a:rPr lang="en-GB" sz="1920"/>
              <a:t>Where are the Spratly Islands?</a:t>
            </a:r>
            <a:endParaRPr sz="1920"/>
          </a:p>
        </p:txBody>
      </p:sp>
      <p:pic>
        <p:nvPicPr>
          <p:cNvPr id="110" name="Google Shape;110;p22"/>
          <p:cNvPicPr preferRelativeResize="0"/>
          <p:nvPr/>
        </p:nvPicPr>
        <p:blipFill>
          <a:blip r:embed="rId3">
            <a:alphaModFix/>
          </a:blip>
          <a:stretch>
            <a:fillRect/>
          </a:stretch>
        </p:blipFill>
        <p:spPr>
          <a:xfrm>
            <a:off x="2071950" y="652050"/>
            <a:ext cx="4851175" cy="44914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3"/>
          <p:cNvSpPr txBox="1"/>
          <p:nvPr>
            <p:ph type="title"/>
          </p:nvPr>
        </p:nvSpPr>
        <p:spPr>
          <a:xfrm>
            <a:off x="311700" y="254325"/>
            <a:ext cx="8520600" cy="477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1988"/>
              <a:t>                                     </a:t>
            </a:r>
            <a:r>
              <a:rPr lang="en-GB" sz="1888"/>
              <a:t>Claims to the Spratly Islands</a:t>
            </a:r>
            <a:endParaRPr sz="1888"/>
          </a:p>
        </p:txBody>
      </p:sp>
      <p:sp>
        <p:nvSpPr>
          <p:cNvPr id="116" name="Google Shape;116;p23"/>
          <p:cNvSpPr txBox="1"/>
          <p:nvPr>
            <p:ph idx="1" type="body"/>
          </p:nvPr>
        </p:nvSpPr>
        <p:spPr>
          <a:xfrm>
            <a:off x="208600" y="863725"/>
            <a:ext cx="8520600" cy="4135800"/>
          </a:xfrm>
          <a:prstGeom prst="rect">
            <a:avLst/>
          </a:prstGeom>
        </p:spPr>
        <p:txBody>
          <a:bodyPr anchorCtr="0" anchor="t" bIns="91425" lIns="91425" spcFirstLastPara="1" rIns="91425" wrap="square" tIns="91425">
            <a:noAutofit/>
          </a:bodyPr>
          <a:lstStyle/>
          <a:p>
            <a:pPr indent="-325437" lvl="0" marL="457200" rtl="0" algn="l">
              <a:lnSpc>
                <a:spcPct val="85000"/>
              </a:lnSpc>
              <a:spcBef>
                <a:spcPts val="0"/>
              </a:spcBef>
              <a:spcAft>
                <a:spcPts val="0"/>
              </a:spcAft>
              <a:buSzPts val="1525"/>
              <a:buChar char="●"/>
            </a:pPr>
            <a:r>
              <a:rPr b="1" lang="en-GB" sz="1525"/>
              <a:t>Claimants, apart from China and probably with a better claim geographically</a:t>
            </a:r>
            <a:r>
              <a:rPr lang="en-GB" sz="1525"/>
              <a:t>, are the Philippines, Malaysia and Vietnam, but also Taiwan and Brunei.</a:t>
            </a:r>
            <a:endParaRPr sz="1525"/>
          </a:p>
          <a:p>
            <a:pPr indent="0" lvl="0" marL="457200" rtl="0" algn="l">
              <a:lnSpc>
                <a:spcPct val="85000"/>
              </a:lnSpc>
              <a:spcBef>
                <a:spcPts val="1200"/>
              </a:spcBef>
              <a:spcAft>
                <a:spcPts val="0"/>
              </a:spcAft>
              <a:buNone/>
            </a:pPr>
            <a:r>
              <a:t/>
            </a:r>
            <a:endParaRPr sz="1525"/>
          </a:p>
          <a:p>
            <a:pPr indent="-325437" lvl="0" marL="457200" rtl="0" algn="l">
              <a:lnSpc>
                <a:spcPct val="85000"/>
              </a:lnSpc>
              <a:spcBef>
                <a:spcPts val="1200"/>
              </a:spcBef>
              <a:spcAft>
                <a:spcPts val="0"/>
              </a:spcAft>
              <a:buSzPts val="1525"/>
              <a:buChar char="●"/>
            </a:pPr>
            <a:r>
              <a:rPr b="1" lang="en-GB" sz="1525"/>
              <a:t>There are about 70 islands</a:t>
            </a:r>
            <a:r>
              <a:rPr lang="en-GB" sz="1525"/>
              <a:t>, reefs, atolls etc.</a:t>
            </a:r>
            <a:endParaRPr sz="1525"/>
          </a:p>
          <a:p>
            <a:pPr indent="0" lvl="0" marL="457200" rtl="0" algn="l">
              <a:lnSpc>
                <a:spcPct val="85000"/>
              </a:lnSpc>
              <a:spcBef>
                <a:spcPts val="1200"/>
              </a:spcBef>
              <a:spcAft>
                <a:spcPts val="0"/>
              </a:spcAft>
              <a:buNone/>
            </a:pPr>
            <a:r>
              <a:t/>
            </a:r>
            <a:endParaRPr sz="1525"/>
          </a:p>
          <a:p>
            <a:pPr indent="-325437" lvl="0" marL="457200" rtl="0" algn="l">
              <a:lnSpc>
                <a:spcPct val="85000"/>
              </a:lnSpc>
              <a:spcBef>
                <a:spcPts val="1200"/>
              </a:spcBef>
              <a:spcAft>
                <a:spcPts val="0"/>
              </a:spcAft>
              <a:buSzPts val="1525"/>
              <a:buChar char="●"/>
            </a:pPr>
            <a:r>
              <a:rPr b="1" lang="en-GB" sz="1525"/>
              <a:t>Apart from being important from a geographic/military point of view</a:t>
            </a:r>
            <a:r>
              <a:rPr lang="en-GB" sz="1525"/>
              <a:t>, they are also rich in oil and gas. And provide </a:t>
            </a:r>
            <a:r>
              <a:rPr b="1" lang="en-GB" sz="1525"/>
              <a:t>two thirds of the 10 million tons of fish </a:t>
            </a:r>
            <a:r>
              <a:rPr lang="en-GB" sz="1525"/>
              <a:t>caught </a:t>
            </a:r>
            <a:r>
              <a:rPr lang="en-GB" sz="1525"/>
              <a:t>annually</a:t>
            </a:r>
            <a:r>
              <a:rPr lang="en-GB" sz="1525"/>
              <a:t> in the South China Seas.</a:t>
            </a:r>
            <a:endParaRPr sz="1525"/>
          </a:p>
          <a:p>
            <a:pPr indent="0" lvl="0" marL="457200" rtl="0" algn="l">
              <a:lnSpc>
                <a:spcPct val="85000"/>
              </a:lnSpc>
              <a:spcBef>
                <a:spcPts val="1200"/>
              </a:spcBef>
              <a:spcAft>
                <a:spcPts val="0"/>
              </a:spcAft>
              <a:buNone/>
            </a:pPr>
            <a:r>
              <a:t/>
            </a:r>
            <a:endParaRPr sz="1525"/>
          </a:p>
          <a:p>
            <a:pPr indent="-325437" lvl="0" marL="457200" rtl="0" algn="l">
              <a:lnSpc>
                <a:spcPct val="85000"/>
              </a:lnSpc>
              <a:spcBef>
                <a:spcPts val="1200"/>
              </a:spcBef>
              <a:spcAft>
                <a:spcPts val="0"/>
              </a:spcAft>
              <a:buSzPts val="1525"/>
              <a:buChar char="●"/>
            </a:pPr>
            <a:r>
              <a:rPr b="1" lang="en-GB" sz="1525"/>
              <a:t>I</a:t>
            </a:r>
            <a:r>
              <a:rPr b="1" lang="en-GB" sz="1525"/>
              <a:t>n 2015, President Xi assured President Obama</a:t>
            </a:r>
            <a:r>
              <a:rPr lang="en-GB" sz="1525"/>
              <a:t> that they would not be used for military purposes.</a:t>
            </a:r>
            <a:endParaRPr sz="1525"/>
          </a:p>
          <a:p>
            <a:pPr indent="0" lvl="0" marL="457200" rtl="0" algn="l">
              <a:lnSpc>
                <a:spcPct val="85000"/>
              </a:lnSpc>
              <a:spcBef>
                <a:spcPts val="1200"/>
              </a:spcBef>
              <a:spcAft>
                <a:spcPts val="0"/>
              </a:spcAft>
              <a:buNone/>
            </a:pPr>
            <a:r>
              <a:t/>
            </a:r>
            <a:endParaRPr sz="1525"/>
          </a:p>
          <a:p>
            <a:pPr indent="-342900" lvl="0" marL="457200" rtl="0" algn="l">
              <a:lnSpc>
                <a:spcPct val="85000"/>
              </a:lnSpc>
              <a:spcBef>
                <a:spcPts val="1200"/>
              </a:spcBef>
              <a:spcAft>
                <a:spcPts val="0"/>
              </a:spcAft>
              <a:buSzPts val="1800"/>
              <a:buChar char="●"/>
            </a:pPr>
            <a:r>
              <a:rPr b="1" lang="en-GB" sz="1525"/>
              <a:t>Also in dispute are the Paracel Islands and Scarborough Shoal</a:t>
            </a:r>
            <a:r>
              <a:rPr lang="en-GB" sz="1525"/>
              <a:t> to the north west.</a:t>
            </a:r>
            <a:r>
              <a:rPr lang="en-GB" sz="1625"/>
              <a:t> </a:t>
            </a:r>
            <a:endParaRPr sz="1625"/>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4"/>
          <p:cNvSpPr txBox="1"/>
          <p:nvPr>
            <p:ph type="title"/>
          </p:nvPr>
        </p:nvSpPr>
        <p:spPr>
          <a:xfrm>
            <a:off x="311700" y="181250"/>
            <a:ext cx="8520600" cy="517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2133"/>
              <a:t>YouTube - what’s actually happening in the South China </a:t>
            </a:r>
            <a:r>
              <a:rPr lang="en-GB" sz="1966"/>
              <a:t>Seas</a:t>
            </a:r>
            <a:endParaRPr sz="1966"/>
          </a:p>
        </p:txBody>
      </p:sp>
      <p:pic>
        <p:nvPicPr>
          <p:cNvPr descr="Satellite images and on-board footage show how the race to build and fortify artificial islands in the South China Sea is nudging America and China closer to conflict. It's been ten years since the first large islands first started to appear but now some are fully operational military bases, with 3000-meter runways, weapons systems, and deepwater harbors.&#10;&#10;0:00 - Intro&#10;01:15 - China's Island Bases&#10;03:02 - Hotspot: Second Thomas Shoal&#10;05:47 - Reasons For China's Islands&#10;07:49 - Who's Sea Is It Anyway?&#10;09:59 - Vietnam Fights Back&#10;11:53 - China's Secret Navy&#10;13:13 - Environmental Damage&#10;14:08 - Chance Of Conflict&#10;15:42 - Credits&#10;&#10;MORE BUSINESS INSIDER VIDEOS:&#10;Why Cheap Bus Travel Is Disappearing In America | Business Insider Explains | Business Insider&#10;https://www.youtube.com/watch?v=0oGLGq1I7E4&#10;Day Zero At Norwich University — America's Oldest Private Military College | Boot Camp&#10;https://www.youtube.com/watch?v=G7szSKp6DEw&#10;How Descendants Of Taj Mahal Artisans Are Keeping Marble Inlay Work Alive | Still Standing&#10;https://www.youtube.com/watch?v=Yz8-j2hWYbo&#10;&#10;------------------------------------------------------&#10;&#10;#china #military #businessinsider&#10;&#10;Business Insider tells you all you need to know about business, finance, tech, retail, and more.&#10;&#10;Visit our homepage for the top stories of the day: https://www.businessinsider.com&#10;Business Insider on Facebook: https://www.facebook.com/businessinsider Business Insider on Instagram: https://www.instagram.com/insiderbusiness Business Insider on Twitter: https://www.twitter.com/businessinsider &#10;Business Insider on Snapchat: https://www.snapchat.com/discover/Business_Insider/5319643143&#10;Business Insider on TikTok: https://www.tiktok.com/@businessinsider&#10;&#10;What’s Actually Happening In The South China Sea? | View From Above | Business Insider" id="122" name="Google Shape;122;p24" title="What’s Actually Happening In The South China Sea? | View From Above | Business Insider">
            <a:hlinkClick r:id="rId3"/>
          </p:cNvPr>
          <p:cNvPicPr preferRelativeResize="0"/>
          <p:nvPr/>
        </p:nvPicPr>
        <p:blipFill>
          <a:blip r:embed="rId4">
            <a:alphaModFix/>
          </a:blip>
          <a:stretch>
            <a:fillRect/>
          </a:stretch>
        </p:blipFill>
        <p:spPr>
          <a:xfrm>
            <a:off x="1650150" y="887450"/>
            <a:ext cx="6191050" cy="3856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10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28" name="Google Shape;128;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9" name="Google Shape;129;p25"/>
          <p:cNvPicPr preferRelativeResize="0"/>
          <p:nvPr/>
        </p:nvPicPr>
        <p:blipFill>
          <a:blip r:embed="rId3">
            <a:alphaModFix/>
          </a:blip>
          <a:stretch>
            <a:fillRect/>
          </a:stretch>
        </p:blipFill>
        <p:spPr>
          <a:xfrm>
            <a:off x="244075" y="228350"/>
            <a:ext cx="8655851" cy="49151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6"/>
          <p:cNvSpPr txBox="1"/>
          <p:nvPr>
            <p:ph type="title"/>
          </p:nvPr>
        </p:nvSpPr>
        <p:spPr>
          <a:xfrm>
            <a:off x="488250" y="193025"/>
            <a:ext cx="8520600" cy="506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GB" sz="1920"/>
              <a:t>                                           Fiery Cross Reef </a:t>
            </a:r>
            <a:endParaRPr sz="1920"/>
          </a:p>
        </p:txBody>
      </p:sp>
      <p:pic>
        <p:nvPicPr>
          <p:cNvPr id="135" name="Google Shape;135;p26"/>
          <p:cNvPicPr preferRelativeResize="0"/>
          <p:nvPr/>
        </p:nvPicPr>
        <p:blipFill>
          <a:blip r:embed="rId3">
            <a:alphaModFix/>
          </a:blip>
          <a:stretch>
            <a:fillRect/>
          </a:stretch>
        </p:blipFill>
        <p:spPr>
          <a:xfrm>
            <a:off x="1344125" y="699125"/>
            <a:ext cx="6614774" cy="43902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7"/>
          <p:cNvSpPr txBox="1"/>
          <p:nvPr>
            <p:ph type="title"/>
          </p:nvPr>
        </p:nvSpPr>
        <p:spPr>
          <a:xfrm>
            <a:off x="-288575" y="75325"/>
            <a:ext cx="8520600" cy="439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46698"/>
              <a:buNone/>
            </a:pPr>
            <a:r>
              <a:rPr lang="en-GB" sz="2120"/>
              <a:t>      </a:t>
            </a:r>
            <a:r>
              <a:rPr lang="en-GB" sz="2008"/>
              <a:t>                 8,000 </a:t>
            </a:r>
            <a:r>
              <a:rPr lang="en-GB" sz="1897"/>
              <a:t>Chinese swimming in ‘Dead Sea’ water park - </a:t>
            </a:r>
            <a:r>
              <a:rPr lang="en-GB" sz="1897"/>
              <a:t>Sichuan 2015</a:t>
            </a:r>
            <a:endParaRPr sz="1897"/>
          </a:p>
        </p:txBody>
      </p:sp>
      <p:pic>
        <p:nvPicPr>
          <p:cNvPr id="141" name="Google Shape;141;p27"/>
          <p:cNvPicPr preferRelativeResize="0"/>
          <p:nvPr/>
        </p:nvPicPr>
        <p:blipFill>
          <a:blip r:embed="rId3">
            <a:alphaModFix/>
          </a:blip>
          <a:stretch>
            <a:fillRect/>
          </a:stretch>
        </p:blipFill>
        <p:spPr>
          <a:xfrm>
            <a:off x="943950" y="722675"/>
            <a:ext cx="7120876" cy="430742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8"/>
          <p:cNvSpPr txBox="1"/>
          <p:nvPr>
            <p:ph type="ctrTitle"/>
          </p:nvPr>
        </p:nvSpPr>
        <p:spPr>
          <a:xfrm>
            <a:off x="311700" y="145950"/>
            <a:ext cx="8520600" cy="588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88"/>
              <a:t>China and its population </a:t>
            </a:r>
            <a:endParaRPr sz="1988"/>
          </a:p>
        </p:txBody>
      </p:sp>
      <p:sp>
        <p:nvSpPr>
          <p:cNvPr id="147" name="Google Shape;147;p28"/>
          <p:cNvSpPr txBox="1"/>
          <p:nvPr>
            <p:ph idx="1" type="subTitle"/>
          </p:nvPr>
        </p:nvSpPr>
        <p:spPr>
          <a:xfrm>
            <a:off x="683525" y="793300"/>
            <a:ext cx="7970700" cy="42843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GB" sz="1500">
                <a:solidFill>
                  <a:schemeClr val="dk1"/>
                </a:solidFill>
              </a:rPr>
              <a:t>1.</a:t>
            </a:r>
            <a:r>
              <a:rPr lang="en-GB" sz="1500" u="sng">
                <a:solidFill>
                  <a:schemeClr val="dk1"/>
                </a:solidFill>
              </a:rPr>
              <a:t>	</a:t>
            </a:r>
            <a:r>
              <a:rPr b="1" lang="en-GB" sz="1500">
                <a:solidFill>
                  <a:schemeClr val="dk1"/>
                </a:solidFill>
              </a:rPr>
              <a:t>China was overtaken by India last year</a:t>
            </a:r>
            <a:r>
              <a:rPr lang="en-GB" sz="1500">
                <a:solidFill>
                  <a:schemeClr val="dk1"/>
                </a:solidFill>
              </a:rPr>
              <a:t> as the most populated country on earth.</a:t>
            </a:r>
            <a:endParaRPr sz="15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spcBef>
                <a:spcPts val="0"/>
              </a:spcBef>
              <a:spcAft>
                <a:spcPts val="0"/>
              </a:spcAft>
              <a:buNone/>
            </a:pPr>
            <a:r>
              <a:rPr lang="en-GB" sz="1500">
                <a:solidFill>
                  <a:schemeClr val="dk1"/>
                </a:solidFill>
              </a:rPr>
              <a:t>2.</a:t>
            </a:r>
            <a:r>
              <a:rPr lang="en-GB" sz="1500" u="sng">
                <a:solidFill>
                  <a:schemeClr val="dk1"/>
                </a:solidFill>
              </a:rPr>
              <a:t>	</a:t>
            </a:r>
            <a:r>
              <a:rPr b="1" lang="en-GB" sz="1500">
                <a:solidFill>
                  <a:schemeClr val="dk1"/>
                </a:solidFill>
              </a:rPr>
              <a:t>But China’s present population is still 1,426 billion.</a:t>
            </a:r>
            <a:r>
              <a:rPr lang="en-GB" sz="1500">
                <a:solidFill>
                  <a:schemeClr val="dk1"/>
                </a:solidFill>
              </a:rPr>
              <a:t>  This is more than the whole of Europe (744 million) and the Americas (1.4 billion) combined. </a:t>
            </a:r>
            <a:endParaRPr sz="15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spcBef>
                <a:spcPts val="0"/>
              </a:spcBef>
              <a:spcAft>
                <a:spcPts val="0"/>
              </a:spcAft>
              <a:buNone/>
            </a:pPr>
            <a:r>
              <a:rPr lang="en-GB" sz="1500">
                <a:solidFill>
                  <a:schemeClr val="dk1"/>
                </a:solidFill>
              </a:rPr>
              <a:t>3. </a:t>
            </a:r>
            <a:r>
              <a:rPr lang="en-GB" sz="1500" u="sng">
                <a:solidFill>
                  <a:schemeClr val="dk1"/>
                </a:solidFill>
              </a:rPr>
              <a:t>	</a:t>
            </a:r>
            <a:r>
              <a:rPr b="1" lang="en-GB" sz="1500">
                <a:solidFill>
                  <a:schemeClr val="dk1"/>
                </a:solidFill>
              </a:rPr>
              <a:t>It used the one child policy (1980 - 2015)</a:t>
            </a:r>
            <a:r>
              <a:rPr lang="en-GB" sz="1500">
                <a:solidFill>
                  <a:schemeClr val="dk1"/>
                </a:solidFill>
              </a:rPr>
              <a:t> as a control measure, but this led to a) little emperors and b) an imbalance in male/female ratio as parents favoured boys. </a:t>
            </a:r>
            <a:endParaRPr sz="1500">
              <a:solidFill>
                <a:schemeClr val="dk1"/>
              </a:solidFill>
            </a:endParaRPr>
          </a:p>
          <a:p>
            <a:pPr indent="0" lvl="0" marL="0" rtl="0" algn="l">
              <a:spcBef>
                <a:spcPts val="0"/>
              </a:spcBef>
              <a:spcAft>
                <a:spcPts val="0"/>
              </a:spcAft>
              <a:buNone/>
            </a:pPr>
            <a:r>
              <a:rPr lang="en-GB" sz="1500">
                <a:solidFill>
                  <a:schemeClr val="dk1"/>
                </a:solidFill>
              </a:rPr>
              <a:t> </a:t>
            </a:r>
            <a:endParaRPr sz="1500">
              <a:solidFill>
                <a:schemeClr val="dk1"/>
              </a:solidFill>
            </a:endParaRPr>
          </a:p>
          <a:p>
            <a:pPr indent="0" lvl="0" marL="0" rtl="0" algn="l">
              <a:spcBef>
                <a:spcPts val="0"/>
              </a:spcBef>
              <a:spcAft>
                <a:spcPts val="0"/>
              </a:spcAft>
              <a:buNone/>
            </a:pPr>
            <a:r>
              <a:rPr lang="en-GB" sz="1500">
                <a:solidFill>
                  <a:schemeClr val="dk1"/>
                </a:solidFill>
              </a:rPr>
              <a:t>4.</a:t>
            </a:r>
            <a:r>
              <a:rPr lang="en-GB" sz="1500" u="sng">
                <a:solidFill>
                  <a:schemeClr val="dk1"/>
                </a:solidFill>
              </a:rPr>
              <a:t>	</a:t>
            </a:r>
            <a:r>
              <a:rPr b="1" lang="en-GB" sz="1500">
                <a:solidFill>
                  <a:schemeClr val="dk1"/>
                </a:solidFill>
              </a:rPr>
              <a:t>Female infanticide was rampant</a:t>
            </a:r>
            <a:r>
              <a:rPr lang="en-GB" sz="1500">
                <a:solidFill>
                  <a:schemeClr val="dk1"/>
                </a:solidFill>
              </a:rPr>
              <a:t> and there are now 30 million excess males in China.</a:t>
            </a:r>
            <a:endParaRPr sz="15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spcBef>
                <a:spcPts val="0"/>
              </a:spcBef>
              <a:spcAft>
                <a:spcPts val="0"/>
              </a:spcAft>
              <a:buNone/>
            </a:pPr>
            <a:r>
              <a:rPr lang="en-GB" sz="1500">
                <a:solidFill>
                  <a:schemeClr val="dk1"/>
                </a:solidFill>
              </a:rPr>
              <a:t>5.</a:t>
            </a:r>
            <a:r>
              <a:rPr lang="en-GB" sz="1500" u="sng">
                <a:solidFill>
                  <a:schemeClr val="dk1"/>
                </a:solidFill>
              </a:rPr>
              <a:t>	</a:t>
            </a:r>
            <a:r>
              <a:rPr b="1" lang="en-GB" sz="1500">
                <a:solidFill>
                  <a:schemeClr val="dk1"/>
                </a:solidFill>
              </a:rPr>
              <a:t>However, China’s birth rate fell</a:t>
            </a:r>
            <a:r>
              <a:rPr lang="en-GB" sz="1500">
                <a:solidFill>
                  <a:schemeClr val="dk1"/>
                </a:solidFill>
              </a:rPr>
              <a:t> to a record low in 2023 falling by nearly 6%. </a:t>
            </a:r>
            <a:endParaRPr sz="15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spcBef>
                <a:spcPts val="0"/>
              </a:spcBef>
              <a:spcAft>
                <a:spcPts val="0"/>
              </a:spcAft>
              <a:buNone/>
            </a:pPr>
            <a:r>
              <a:rPr lang="en-GB" sz="1500">
                <a:solidFill>
                  <a:schemeClr val="dk1"/>
                </a:solidFill>
              </a:rPr>
              <a:t>6.</a:t>
            </a:r>
            <a:r>
              <a:rPr lang="en-GB" sz="1500" u="sng">
                <a:solidFill>
                  <a:schemeClr val="dk1"/>
                </a:solidFill>
              </a:rPr>
              <a:t>	</a:t>
            </a:r>
            <a:r>
              <a:rPr b="1" lang="en-GB" sz="1500">
                <a:solidFill>
                  <a:schemeClr val="dk1"/>
                </a:solidFill>
              </a:rPr>
              <a:t>The Chinese Govt is trying to rectify the birth rate fall </a:t>
            </a:r>
            <a:r>
              <a:rPr lang="en-GB" sz="1500">
                <a:solidFill>
                  <a:schemeClr val="dk1"/>
                </a:solidFill>
              </a:rPr>
              <a:t>by improving maternity leave, employment rights and giving tax breaks</a:t>
            </a:r>
            <a:endParaRPr sz="1500">
              <a:solidFill>
                <a:schemeClr val="dk1"/>
              </a:solidFill>
            </a:endParaRPr>
          </a:p>
          <a:p>
            <a:pPr indent="0" lvl="0" marL="457200" rtl="0" algn="l">
              <a:spcBef>
                <a:spcPts val="0"/>
              </a:spcBef>
              <a:spcAft>
                <a:spcPts val="0"/>
              </a:spcAft>
              <a:buNone/>
            </a:pPr>
            <a:r>
              <a:rPr lang="en-GB" sz="1500">
                <a:solidFill>
                  <a:schemeClr val="dk1"/>
                </a:solidFill>
              </a:rPr>
              <a:t> </a:t>
            </a:r>
            <a:endParaRPr sz="1500">
              <a:solidFill>
                <a:schemeClr val="dk1"/>
              </a:solidFill>
            </a:endParaRPr>
          </a:p>
          <a:p>
            <a:pPr indent="0" lvl="0" marL="0" rtl="0" algn="l">
              <a:spcBef>
                <a:spcPts val="0"/>
              </a:spcBef>
              <a:spcAft>
                <a:spcPts val="0"/>
              </a:spcAft>
              <a:buNone/>
            </a:pPr>
            <a:r>
              <a:rPr lang="en-GB" sz="1500">
                <a:solidFill>
                  <a:schemeClr val="dk1"/>
                </a:solidFill>
              </a:rPr>
              <a:t>7.</a:t>
            </a:r>
            <a:r>
              <a:rPr lang="en-GB" sz="1500" u="sng">
                <a:solidFill>
                  <a:schemeClr val="dk1"/>
                </a:solidFill>
              </a:rPr>
              <a:t>	</a:t>
            </a:r>
            <a:r>
              <a:rPr b="1" lang="en-GB" sz="1500">
                <a:solidFill>
                  <a:schemeClr val="dk1"/>
                </a:solidFill>
              </a:rPr>
              <a:t>But Mark Williams (chief Asia economist) at Capital Economics says </a:t>
            </a:r>
            <a:r>
              <a:rPr lang="en-GB" sz="1500">
                <a:solidFill>
                  <a:schemeClr val="dk1"/>
                </a:solidFill>
              </a:rPr>
              <a:t>‘once </a:t>
            </a:r>
            <a:r>
              <a:rPr lang="en-GB" sz="1500">
                <a:solidFill>
                  <a:schemeClr val="dk1"/>
                </a:solidFill>
              </a:rPr>
              <a:t>people</a:t>
            </a:r>
            <a:r>
              <a:rPr lang="en-GB" sz="1500">
                <a:solidFill>
                  <a:schemeClr val="dk1"/>
                </a:solidFill>
              </a:rPr>
              <a:t> get used to smaller families, it takes a lot to shift that.  An ideal family is close to the family size you grew up with’.</a:t>
            </a:r>
            <a:endParaRPr sz="15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9"/>
          <p:cNvSpPr txBox="1"/>
          <p:nvPr>
            <p:ph type="ctrTitle"/>
          </p:nvPr>
        </p:nvSpPr>
        <p:spPr>
          <a:xfrm>
            <a:off x="311700" y="272925"/>
            <a:ext cx="8520600" cy="571500"/>
          </a:xfrm>
          <a:prstGeom prst="rect">
            <a:avLst/>
          </a:prstGeom>
        </p:spPr>
        <p:txBody>
          <a:bodyPr anchorCtr="0" anchor="b" bIns="91425" lIns="91425" spcFirstLastPara="1" rIns="91425" wrap="square" tIns="91425">
            <a:noAutofit/>
          </a:bodyPr>
          <a:lstStyle/>
          <a:p>
            <a:pPr indent="457200" lvl="0" marL="1371600" rtl="0" algn="l">
              <a:spcBef>
                <a:spcPts val="0"/>
              </a:spcBef>
              <a:spcAft>
                <a:spcPts val="0"/>
              </a:spcAft>
              <a:buSzPts val="990"/>
              <a:buNone/>
            </a:pPr>
            <a:r>
              <a:rPr lang="en-GB" sz="1888"/>
              <a:t>The meteoric rise of China’s economy</a:t>
            </a:r>
            <a:endParaRPr sz="1888"/>
          </a:p>
        </p:txBody>
      </p:sp>
      <p:sp>
        <p:nvSpPr>
          <p:cNvPr id="153" name="Google Shape;153;p29"/>
          <p:cNvSpPr txBox="1"/>
          <p:nvPr>
            <p:ph idx="1" type="subTitle"/>
          </p:nvPr>
        </p:nvSpPr>
        <p:spPr>
          <a:xfrm>
            <a:off x="535925" y="902725"/>
            <a:ext cx="8016300" cy="39273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lang="en-GB" sz="1800"/>
              <a:t>Economic growth since 1978 has been meteoric</a:t>
            </a:r>
            <a:r>
              <a:rPr lang="en-GB" sz="1800"/>
              <a:t> at about 9% of GDP. It had slowed to 5% by 2024.</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b="1" lang="en-GB" sz="1800"/>
              <a:t>It is the world’s second largest economy focused mainly on manufacturing. </a:t>
            </a:r>
            <a:r>
              <a:rPr lang="en-GB" sz="1800"/>
              <a:t>  Used to be more heavy stuff like coal, steel etc., now more high tech - computers, chips etc.</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b="1" lang="en-GB" sz="1800"/>
              <a:t>But also second in the world as a consumer of goods</a:t>
            </a:r>
            <a:r>
              <a:rPr lang="en-GB" sz="1800"/>
              <a:t>.</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b="1" lang="en-GB" sz="1800"/>
              <a:t>It is called a </a:t>
            </a:r>
            <a:r>
              <a:rPr b="1" i="1" lang="en-GB" sz="1800"/>
              <a:t>mixed market socialist economy </a:t>
            </a:r>
            <a:r>
              <a:rPr lang="en-GB" sz="1800"/>
              <a:t>- mostly state owned, but 60% of GDP is from the privately owned sector. A sort of pragmatic communism.</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b="1" lang="en-GB" sz="1800"/>
              <a:t>Not all plain sailing for China - Western analysts are concerned over Chinese Govt debt</a:t>
            </a:r>
            <a:r>
              <a:rPr lang="en-GB" sz="1800"/>
              <a:t>, high youth unemployment (20% in 2023), the property bubble debacle with developer, Evergrande, defaulting and </a:t>
            </a:r>
            <a:r>
              <a:rPr lang="en-GB" sz="1800"/>
              <a:t>subsequent</a:t>
            </a:r>
            <a:r>
              <a:rPr lang="en-GB" sz="1800"/>
              <a:t> crash in house prices - the usual boom and bust cycle normally seen in the West.</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b="1" lang="en-GB" sz="1800"/>
              <a:t>China wants to overtake the dollar as global currency of choice</a:t>
            </a:r>
            <a:r>
              <a:rPr lang="en-GB" sz="1800"/>
              <a:t> (renminbi)</a:t>
            </a:r>
            <a:endParaRPr sz="18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0"/>
          <p:cNvSpPr txBox="1"/>
          <p:nvPr>
            <p:ph type="ctrTitle"/>
          </p:nvPr>
        </p:nvSpPr>
        <p:spPr>
          <a:xfrm>
            <a:off x="311700" y="356525"/>
            <a:ext cx="8520600" cy="545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79"/>
              <a:t>US v China armed forces  - 2020</a:t>
            </a:r>
            <a:endParaRPr sz="1979"/>
          </a:p>
        </p:txBody>
      </p:sp>
      <p:pic>
        <p:nvPicPr>
          <p:cNvPr id="159" name="Google Shape;159;p30"/>
          <p:cNvPicPr preferRelativeResize="0"/>
          <p:nvPr/>
        </p:nvPicPr>
        <p:blipFill>
          <a:blip r:embed="rId3">
            <a:alphaModFix/>
          </a:blip>
          <a:stretch>
            <a:fillRect/>
          </a:stretch>
        </p:blipFill>
        <p:spPr>
          <a:xfrm>
            <a:off x="1149050" y="1105900"/>
            <a:ext cx="6733101" cy="3885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1"/>
          <p:cNvSpPr txBox="1"/>
          <p:nvPr>
            <p:ph type="ctrTitle"/>
          </p:nvPr>
        </p:nvSpPr>
        <p:spPr>
          <a:xfrm>
            <a:off x="311700" y="272925"/>
            <a:ext cx="8520600" cy="7230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GB" sz="2200"/>
              <a:t>China’s military personnel</a:t>
            </a:r>
            <a:r>
              <a:rPr lang="en-GB"/>
              <a:t> </a:t>
            </a:r>
            <a:endParaRPr/>
          </a:p>
        </p:txBody>
      </p:sp>
      <p:sp>
        <p:nvSpPr>
          <p:cNvPr id="165" name="Google Shape;165;p31"/>
          <p:cNvSpPr txBox="1"/>
          <p:nvPr>
            <p:ph idx="1" type="subTitle"/>
          </p:nvPr>
        </p:nvSpPr>
        <p:spPr>
          <a:xfrm>
            <a:off x="311700" y="914400"/>
            <a:ext cx="8520600" cy="4035600"/>
          </a:xfrm>
          <a:prstGeom prst="rect">
            <a:avLst/>
          </a:prstGeom>
        </p:spPr>
        <p:txBody>
          <a:bodyPr anchorCtr="0" anchor="t" bIns="91425" lIns="91425" spcFirstLastPara="1" rIns="91425" wrap="square" tIns="91425">
            <a:normAutofit fontScale="85000" lnSpcReduction="20000"/>
          </a:bodyPr>
          <a:lstStyle/>
          <a:p>
            <a:pPr indent="0" lvl="0" marL="457200" rtl="0" algn="ctr">
              <a:spcBef>
                <a:spcPts val="0"/>
              </a:spcBef>
              <a:spcAft>
                <a:spcPts val="0"/>
              </a:spcAft>
              <a:buNone/>
            </a:pPr>
            <a:r>
              <a:t/>
            </a:r>
            <a:endParaRPr sz="1800">
              <a:solidFill>
                <a:schemeClr val="dk1"/>
              </a:solidFill>
            </a:endParaRPr>
          </a:p>
          <a:p>
            <a:pPr indent="0" lvl="0" marL="457200" rtl="0" algn="l">
              <a:spcBef>
                <a:spcPts val="0"/>
              </a:spcBef>
              <a:spcAft>
                <a:spcPts val="0"/>
              </a:spcAft>
              <a:buNone/>
            </a:pPr>
            <a:r>
              <a:rPr b="1" lang="en-GB" sz="1800">
                <a:solidFill>
                  <a:schemeClr val="dk1"/>
                </a:solidFill>
              </a:rPr>
              <a:t>PLA - the People’s Liberation Army </a:t>
            </a:r>
            <a:r>
              <a:rPr lang="en-GB" sz="1800">
                <a:solidFill>
                  <a:schemeClr val="dk1"/>
                </a:solidFill>
              </a:rPr>
              <a:t>is the largest in the world with 2 million active duty soldiers. </a:t>
            </a:r>
            <a:endParaRPr sz="1800">
              <a:solidFill>
                <a:schemeClr val="dk1"/>
              </a:solidFill>
            </a:endParaRPr>
          </a:p>
          <a:p>
            <a:pPr indent="0" lvl="0" marL="457200" rtl="0" algn="l">
              <a:spcBef>
                <a:spcPts val="0"/>
              </a:spcBef>
              <a:spcAft>
                <a:spcPts val="0"/>
              </a:spcAft>
              <a:buNone/>
            </a:pPr>
            <a:r>
              <a:t/>
            </a:r>
            <a:endParaRPr sz="1800">
              <a:solidFill>
                <a:schemeClr val="dk1"/>
              </a:solidFill>
            </a:endParaRPr>
          </a:p>
          <a:p>
            <a:pPr indent="0" lvl="0" marL="457200" rtl="0" algn="l">
              <a:spcBef>
                <a:spcPts val="0"/>
              </a:spcBef>
              <a:spcAft>
                <a:spcPts val="0"/>
              </a:spcAft>
              <a:buClr>
                <a:schemeClr val="dk1"/>
              </a:buClr>
              <a:buSzPct val="61111"/>
              <a:buFont typeface="Arial"/>
              <a:buNone/>
            </a:pPr>
            <a:r>
              <a:rPr b="1" lang="en-GB" sz="1800">
                <a:solidFill>
                  <a:schemeClr val="dk1"/>
                </a:solidFill>
                <a:highlight>
                  <a:schemeClr val="lt1"/>
                </a:highlight>
              </a:rPr>
              <a:t>Ditto for China’s navy</a:t>
            </a:r>
            <a:r>
              <a:rPr lang="en-GB" sz="1800">
                <a:solidFill>
                  <a:schemeClr val="dk1"/>
                </a:solidFill>
                <a:highlight>
                  <a:schemeClr val="lt1"/>
                </a:highlight>
              </a:rPr>
              <a:t> - the largest, but not necessary the most effective - yet</a:t>
            </a:r>
            <a:endParaRPr sz="1800">
              <a:solidFill>
                <a:schemeClr val="dk1"/>
              </a:solidFill>
            </a:endParaRPr>
          </a:p>
          <a:p>
            <a:pPr indent="0" lvl="0" marL="457200" rtl="0" algn="l">
              <a:spcBef>
                <a:spcPts val="0"/>
              </a:spcBef>
              <a:spcAft>
                <a:spcPts val="0"/>
              </a:spcAft>
              <a:buNone/>
            </a:pPr>
            <a:r>
              <a:t/>
            </a:r>
            <a:endParaRPr sz="1800">
              <a:solidFill>
                <a:schemeClr val="dk1"/>
              </a:solidFill>
            </a:endParaRPr>
          </a:p>
          <a:p>
            <a:pPr indent="0" lvl="0" marL="457200" rtl="0" algn="l">
              <a:spcBef>
                <a:spcPts val="0"/>
              </a:spcBef>
              <a:spcAft>
                <a:spcPts val="0"/>
              </a:spcAft>
              <a:buNone/>
            </a:pPr>
            <a:r>
              <a:rPr lang="en-GB" sz="1800">
                <a:solidFill>
                  <a:schemeClr val="dk1"/>
                </a:solidFill>
              </a:rPr>
              <a:t>Because the  </a:t>
            </a:r>
            <a:r>
              <a:rPr b="1" lang="en-GB" sz="1800">
                <a:solidFill>
                  <a:schemeClr val="dk1"/>
                </a:solidFill>
              </a:rPr>
              <a:t>GFP (Global Fire Power), </a:t>
            </a:r>
            <a:r>
              <a:rPr lang="en-GB" sz="1800">
                <a:solidFill>
                  <a:schemeClr val="dk1"/>
                </a:solidFill>
              </a:rPr>
              <a:t>which ranks military strength,</a:t>
            </a:r>
            <a:r>
              <a:rPr b="1" lang="en-GB" sz="1800">
                <a:solidFill>
                  <a:schemeClr val="dk1"/>
                </a:solidFill>
              </a:rPr>
              <a:t> </a:t>
            </a:r>
            <a:r>
              <a:rPr lang="en-GB" sz="1800">
                <a:solidFill>
                  <a:schemeClr val="dk1"/>
                </a:solidFill>
              </a:rPr>
              <a:t>only puts the PLA  as 3rd out of 145 countries.  The UK perhaps </a:t>
            </a:r>
            <a:r>
              <a:rPr lang="en-GB" sz="1800">
                <a:solidFill>
                  <a:schemeClr val="dk1"/>
                </a:solidFill>
              </a:rPr>
              <a:t>surprisingly, given its size,</a:t>
            </a:r>
            <a:r>
              <a:rPr lang="en-GB" sz="1800">
                <a:solidFill>
                  <a:schemeClr val="dk1"/>
                </a:solidFill>
              </a:rPr>
              <a:t> is 6th.</a:t>
            </a:r>
            <a:endParaRPr sz="1800">
              <a:solidFill>
                <a:schemeClr val="dk1"/>
              </a:solidFill>
            </a:endParaRPr>
          </a:p>
          <a:p>
            <a:pPr indent="0" lvl="0" marL="457200" rtl="0" algn="l">
              <a:spcBef>
                <a:spcPts val="0"/>
              </a:spcBef>
              <a:spcAft>
                <a:spcPts val="0"/>
              </a:spcAft>
              <a:buNone/>
            </a:pPr>
            <a:r>
              <a:t/>
            </a:r>
            <a:endParaRPr sz="1800">
              <a:solidFill>
                <a:schemeClr val="dk1"/>
              </a:solidFill>
            </a:endParaRPr>
          </a:p>
          <a:p>
            <a:pPr indent="0" lvl="0" marL="457200" rtl="0" algn="l">
              <a:spcBef>
                <a:spcPts val="0"/>
              </a:spcBef>
              <a:spcAft>
                <a:spcPts val="0"/>
              </a:spcAft>
              <a:buNone/>
            </a:pPr>
            <a:r>
              <a:rPr b="1" lang="en-GB" sz="1800">
                <a:solidFill>
                  <a:schemeClr val="dk1"/>
                </a:solidFill>
              </a:rPr>
              <a:t>Why is China </a:t>
            </a:r>
            <a:r>
              <a:rPr b="1" lang="en-GB" sz="1800">
                <a:solidFill>
                  <a:schemeClr val="dk1"/>
                </a:solidFill>
              </a:rPr>
              <a:t>only</a:t>
            </a:r>
            <a:r>
              <a:rPr b="1" lang="en-GB" sz="1800">
                <a:solidFill>
                  <a:schemeClr val="dk1"/>
                </a:solidFill>
              </a:rPr>
              <a:t> 3rd?</a:t>
            </a:r>
            <a:r>
              <a:rPr lang="en-GB" sz="1800">
                <a:solidFill>
                  <a:schemeClr val="dk1"/>
                </a:solidFill>
              </a:rPr>
              <a:t>  Mainly because it is untested - unlike the US or UK, who experienced fighting in Iraq and Afghanistan (or not, according to JD Vance) </a:t>
            </a:r>
            <a:endParaRPr sz="1800">
              <a:solidFill>
                <a:schemeClr val="dk1"/>
              </a:solidFill>
            </a:endParaRPr>
          </a:p>
          <a:p>
            <a:pPr indent="0" lvl="0" marL="457200" rtl="0" algn="l">
              <a:spcBef>
                <a:spcPts val="0"/>
              </a:spcBef>
              <a:spcAft>
                <a:spcPts val="0"/>
              </a:spcAft>
              <a:buNone/>
            </a:pPr>
            <a:r>
              <a:t/>
            </a:r>
            <a:endParaRPr sz="1800">
              <a:solidFill>
                <a:schemeClr val="dk1"/>
              </a:solidFill>
            </a:endParaRPr>
          </a:p>
          <a:p>
            <a:pPr indent="0" lvl="0" marL="457200" rtl="0" algn="l">
              <a:spcBef>
                <a:spcPts val="0"/>
              </a:spcBef>
              <a:spcAft>
                <a:spcPts val="0"/>
              </a:spcAft>
              <a:buNone/>
            </a:pPr>
            <a:r>
              <a:rPr b="1" lang="en-GB" sz="1800">
                <a:solidFill>
                  <a:schemeClr val="dk1"/>
                </a:solidFill>
              </a:rPr>
              <a:t>La Monde </a:t>
            </a:r>
            <a:r>
              <a:rPr lang="en-GB" sz="1800">
                <a:solidFill>
                  <a:schemeClr val="dk1"/>
                </a:solidFill>
              </a:rPr>
              <a:t>(the leading French newspaper) in February this year said “Xi</a:t>
            </a:r>
            <a:r>
              <a:rPr lang="en-GB" sz="1800">
                <a:solidFill>
                  <a:schemeClr val="dk1"/>
                </a:solidFill>
                <a:highlight>
                  <a:srgbClr val="FFFFFF"/>
                </a:highlight>
              </a:rPr>
              <a:t>’s ambitions are hampered by a shortage of qualified young people and his inexperienced forces”.</a:t>
            </a:r>
            <a:endParaRPr sz="1800">
              <a:solidFill>
                <a:schemeClr val="dk1"/>
              </a:solidFill>
              <a:highlight>
                <a:srgbClr val="FFFFFF"/>
              </a:highlight>
            </a:endParaRPr>
          </a:p>
          <a:p>
            <a:pPr indent="0" lvl="0" marL="457200" rtl="0" algn="l">
              <a:spcBef>
                <a:spcPts val="0"/>
              </a:spcBef>
              <a:spcAft>
                <a:spcPts val="0"/>
              </a:spcAft>
              <a:buNone/>
            </a:pPr>
            <a:r>
              <a:t/>
            </a:r>
            <a:endParaRPr sz="1800">
              <a:solidFill>
                <a:schemeClr val="dk1"/>
              </a:solidFill>
              <a:highlight>
                <a:srgbClr val="FFFFFF"/>
              </a:highlight>
            </a:endParaRPr>
          </a:p>
          <a:p>
            <a:pPr indent="0" lvl="0" marL="457200" rtl="0" algn="l">
              <a:spcBef>
                <a:spcPts val="0"/>
              </a:spcBef>
              <a:spcAft>
                <a:spcPts val="0"/>
              </a:spcAft>
              <a:buNone/>
            </a:pPr>
            <a:r>
              <a:t/>
            </a:r>
            <a:endParaRPr sz="1800">
              <a:solidFill>
                <a:schemeClr val="dk1"/>
              </a:solidFill>
              <a:highlight>
                <a:srgbClr val="FFFFFF"/>
              </a:highlight>
            </a:endParaRPr>
          </a:p>
          <a:p>
            <a:pPr indent="0" lvl="0" marL="457200" rtl="0" algn="l">
              <a:spcBef>
                <a:spcPts val="0"/>
              </a:spcBef>
              <a:spcAft>
                <a:spcPts val="0"/>
              </a:spcAft>
              <a:buNone/>
            </a:pPr>
            <a:r>
              <a:rPr b="1" lang="en-GB" sz="1800">
                <a:solidFill>
                  <a:schemeClr val="dk1"/>
                </a:solidFill>
                <a:highlight>
                  <a:srgbClr val="FFFFFF"/>
                </a:highlight>
              </a:rPr>
              <a:t>The PLA exists to protect the Govt and its interests</a:t>
            </a:r>
            <a:r>
              <a:rPr lang="en-GB" sz="1800">
                <a:solidFill>
                  <a:schemeClr val="dk1"/>
                </a:solidFill>
                <a:highlight>
                  <a:srgbClr val="FFFFFF"/>
                </a:highlight>
              </a:rPr>
              <a:t> before the country or people of China</a:t>
            </a:r>
            <a:endParaRPr sz="1800">
              <a:solidFill>
                <a:schemeClr val="dk1"/>
              </a:solidFill>
              <a:highlight>
                <a:srgbClr val="FFFFFF"/>
              </a:highlight>
            </a:endParaRPr>
          </a:p>
          <a:p>
            <a:pPr indent="0" lvl="0" marL="0" rtl="0" algn="l">
              <a:spcBef>
                <a:spcPts val="0"/>
              </a:spcBef>
              <a:spcAft>
                <a:spcPts val="0"/>
              </a:spcAft>
              <a:buNone/>
            </a:pPr>
            <a:r>
              <a:t/>
            </a:r>
            <a:endParaRPr sz="1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ctrTitle"/>
          </p:nvPr>
        </p:nvSpPr>
        <p:spPr>
          <a:xfrm>
            <a:off x="311700" y="63275"/>
            <a:ext cx="8520600" cy="45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GB" sz="1979"/>
              <a:t>                         State of China at end of Pacific War  - 1945</a:t>
            </a:r>
            <a:endParaRPr sz="1979"/>
          </a:p>
        </p:txBody>
      </p:sp>
      <p:sp>
        <p:nvSpPr>
          <p:cNvPr id="61" name="Google Shape;61;p14"/>
          <p:cNvSpPr txBox="1"/>
          <p:nvPr>
            <p:ph idx="1" type="subTitle"/>
          </p:nvPr>
        </p:nvSpPr>
        <p:spPr>
          <a:xfrm>
            <a:off x="311700" y="2834125"/>
            <a:ext cx="8520600" cy="751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62" name="Google Shape;62;p14"/>
          <p:cNvPicPr preferRelativeResize="0"/>
          <p:nvPr/>
        </p:nvPicPr>
        <p:blipFill>
          <a:blip r:embed="rId3">
            <a:alphaModFix/>
          </a:blip>
          <a:stretch>
            <a:fillRect/>
          </a:stretch>
        </p:blipFill>
        <p:spPr>
          <a:xfrm>
            <a:off x="1320275" y="622825"/>
            <a:ext cx="6414800" cy="43620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2"/>
          <p:cNvSpPr txBox="1"/>
          <p:nvPr>
            <p:ph type="ctrTitle"/>
          </p:nvPr>
        </p:nvSpPr>
        <p:spPr>
          <a:xfrm>
            <a:off x="311700" y="311100"/>
            <a:ext cx="8520600" cy="431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79"/>
              <a:t>China’s armed forces - budgets</a:t>
            </a:r>
            <a:endParaRPr sz="1979"/>
          </a:p>
        </p:txBody>
      </p:sp>
      <p:sp>
        <p:nvSpPr>
          <p:cNvPr id="171" name="Google Shape;171;p32"/>
          <p:cNvSpPr txBox="1"/>
          <p:nvPr>
            <p:ph idx="1" type="subTitle"/>
          </p:nvPr>
        </p:nvSpPr>
        <p:spPr>
          <a:xfrm>
            <a:off x="990100" y="742500"/>
            <a:ext cx="7164600" cy="41673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lang="en-GB" sz="4186">
                <a:solidFill>
                  <a:schemeClr val="dk1"/>
                </a:solidFill>
              </a:rPr>
              <a:t>1.</a:t>
            </a:r>
            <a:r>
              <a:rPr lang="en-GB" sz="4186" u="sng">
                <a:solidFill>
                  <a:schemeClr val="dk1"/>
                </a:solidFill>
              </a:rPr>
              <a:t>	</a:t>
            </a:r>
            <a:r>
              <a:rPr b="1" lang="en-GB" sz="4986">
                <a:solidFill>
                  <a:schemeClr val="dk1"/>
                </a:solidFill>
              </a:rPr>
              <a:t>Between 1997 and 2003, China’s military budget doubled</a:t>
            </a:r>
            <a:r>
              <a:rPr lang="en-GB" sz="4986">
                <a:solidFill>
                  <a:schemeClr val="dk1"/>
                </a:solidFill>
              </a:rPr>
              <a:t> and by 2024 was around 2% of its GDP at </a:t>
            </a:r>
            <a:r>
              <a:rPr lang="en-GB" sz="4986">
                <a:solidFill>
                  <a:schemeClr val="dk1"/>
                </a:solidFill>
              </a:rPr>
              <a:t>US$231 billion.  </a:t>
            </a:r>
            <a:r>
              <a:rPr b="1" lang="en-GB" sz="4986">
                <a:solidFill>
                  <a:schemeClr val="dk1"/>
                </a:solidFill>
              </a:rPr>
              <a:t>US military budget</a:t>
            </a:r>
            <a:r>
              <a:rPr lang="en-GB" sz="4986">
                <a:solidFill>
                  <a:schemeClr val="dk1"/>
                </a:solidFill>
              </a:rPr>
              <a:t> for the same year was $842 billion.</a:t>
            </a:r>
            <a:endParaRPr sz="4986">
              <a:solidFill>
                <a:schemeClr val="dk1"/>
              </a:solidFill>
              <a:highlight>
                <a:srgbClr val="FFFFFF"/>
              </a:highlight>
            </a:endParaRPr>
          </a:p>
          <a:p>
            <a:pPr indent="0" lvl="0" marL="457200" rtl="0" algn="l">
              <a:spcBef>
                <a:spcPts val="0"/>
              </a:spcBef>
              <a:spcAft>
                <a:spcPts val="0"/>
              </a:spcAft>
              <a:buNone/>
            </a:pPr>
            <a:r>
              <a:t/>
            </a:r>
            <a:endParaRPr sz="4986">
              <a:solidFill>
                <a:srgbClr val="202122"/>
              </a:solidFill>
              <a:highlight>
                <a:srgbClr val="FFFFFF"/>
              </a:highlight>
            </a:endParaRPr>
          </a:p>
          <a:p>
            <a:pPr indent="0" lvl="0" marL="0" rtl="0" algn="l">
              <a:spcBef>
                <a:spcPts val="0"/>
              </a:spcBef>
              <a:spcAft>
                <a:spcPts val="0"/>
              </a:spcAft>
              <a:buNone/>
            </a:pPr>
            <a:r>
              <a:rPr lang="en-GB" sz="4986">
                <a:solidFill>
                  <a:schemeClr val="dk1"/>
                </a:solidFill>
                <a:highlight>
                  <a:srgbClr val="FFFFFF"/>
                </a:highlight>
              </a:rPr>
              <a:t>2</a:t>
            </a:r>
            <a:r>
              <a:rPr lang="en-GB" sz="4986">
                <a:solidFill>
                  <a:srgbClr val="202122"/>
                </a:solidFill>
                <a:highlight>
                  <a:srgbClr val="FFFFFF"/>
                </a:highlight>
              </a:rPr>
              <a:t>	However, in 2011 the </a:t>
            </a:r>
            <a:r>
              <a:rPr lang="en-GB" sz="4986" u="sng">
                <a:solidFill>
                  <a:schemeClr val="hlink"/>
                </a:solidFill>
                <a:highlight>
                  <a:srgbClr val="FFFFFF"/>
                </a:highlight>
                <a:hlinkClick r:id="rId3"/>
              </a:rPr>
              <a:t>International Institute for Strategic Studies</a:t>
            </a:r>
            <a:r>
              <a:rPr lang="en-GB" sz="4986">
                <a:solidFill>
                  <a:srgbClr val="202122"/>
                </a:solidFill>
                <a:highlight>
                  <a:srgbClr val="FFFFFF"/>
                </a:highlight>
              </a:rPr>
              <a:t> stated that if spending trends continue, </a:t>
            </a:r>
            <a:r>
              <a:rPr b="1" lang="en-GB" sz="4986">
                <a:solidFill>
                  <a:srgbClr val="202122"/>
                </a:solidFill>
                <a:highlight>
                  <a:srgbClr val="FFFFFF"/>
                </a:highlight>
              </a:rPr>
              <a:t>China will achieve military equality with the US in 15–20 years</a:t>
            </a:r>
            <a:r>
              <a:rPr lang="en-GB" sz="4986">
                <a:solidFill>
                  <a:srgbClr val="202122"/>
                </a:solidFill>
                <a:highlight>
                  <a:srgbClr val="FFFFFF"/>
                </a:highlight>
              </a:rPr>
              <a:t> - that’s by 2031. </a:t>
            </a:r>
            <a:endParaRPr sz="4986">
              <a:solidFill>
                <a:srgbClr val="202122"/>
              </a:solidFill>
              <a:highlight>
                <a:srgbClr val="FFFFFF"/>
              </a:highlight>
            </a:endParaRPr>
          </a:p>
          <a:p>
            <a:pPr indent="0" lvl="0" marL="457200" rtl="0" algn="l">
              <a:spcBef>
                <a:spcPts val="0"/>
              </a:spcBef>
              <a:spcAft>
                <a:spcPts val="0"/>
              </a:spcAft>
              <a:buNone/>
            </a:pPr>
            <a:r>
              <a:t/>
            </a:r>
            <a:endParaRPr sz="4986">
              <a:solidFill>
                <a:srgbClr val="202122"/>
              </a:solidFill>
              <a:highlight>
                <a:srgbClr val="FFFFFF"/>
              </a:highlight>
            </a:endParaRPr>
          </a:p>
          <a:p>
            <a:pPr indent="0" lvl="0" marL="0" rtl="0" algn="l">
              <a:spcBef>
                <a:spcPts val="0"/>
              </a:spcBef>
              <a:spcAft>
                <a:spcPts val="0"/>
              </a:spcAft>
              <a:buNone/>
            </a:pPr>
            <a:r>
              <a:rPr lang="en-GB" sz="4986">
                <a:solidFill>
                  <a:srgbClr val="202122"/>
                </a:solidFill>
                <a:highlight>
                  <a:srgbClr val="FFFFFF"/>
                </a:highlight>
              </a:rPr>
              <a:t>3.</a:t>
            </a:r>
            <a:r>
              <a:rPr lang="en-GB" sz="4986" u="sng">
                <a:solidFill>
                  <a:srgbClr val="202122"/>
                </a:solidFill>
                <a:highlight>
                  <a:srgbClr val="FFFFFF"/>
                </a:highlight>
              </a:rPr>
              <a:t>	</a:t>
            </a:r>
            <a:r>
              <a:rPr b="1" lang="en-GB" sz="4986">
                <a:solidFill>
                  <a:srgbClr val="202122"/>
                </a:solidFill>
                <a:highlight>
                  <a:srgbClr val="FFFFFF"/>
                </a:highlight>
              </a:rPr>
              <a:t>Chinese budget isn’t all hardware and troop spending</a:t>
            </a:r>
            <a:r>
              <a:rPr lang="en-GB" sz="4986">
                <a:solidFill>
                  <a:srgbClr val="202122"/>
                </a:solidFill>
                <a:highlight>
                  <a:srgbClr val="FFFFFF"/>
                </a:highlight>
              </a:rPr>
              <a:t>, like every other army that includes salaries, training costs, maintenance of equipment and facilities etc. </a:t>
            </a:r>
            <a:endParaRPr sz="4986">
              <a:solidFill>
                <a:srgbClr val="202122"/>
              </a:solidFill>
              <a:highlight>
                <a:srgbClr val="FFFFFF"/>
              </a:highlight>
            </a:endParaRPr>
          </a:p>
          <a:p>
            <a:pPr indent="0" lvl="0" marL="0" rtl="0" algn="l">
              <a:spcBef>
                <a:spcPts val="0"/>
              </a:spcBef>
              <a:spcAft>
                <a:spcPts val="0"/>
              </a:spcAft>
              <a:buNone/>
            </a:pPr>
            <a:r>
              <a:t/>
            </a:r>
            <a:endParaRPr sz="4986">
              <a:solidFill>
                <a:srgbClr val="202122"/>
              </a:solidFill>
              <a:highlight>
                <a:srgbClr val="FFFFFF"/>
              </a:highlight>
            </a:endParaRPr>
          </a:p>
          <a:p>
            <a:pPr indent="0" lvl="0" marL="0" rtl="0" algn="l">
              <a:spcBef>
                <a:spcPts val="0"/>
              </a:spcBef>
              <a:spcAft>
                <a:spcPts val="0"/>
              </a:spcAft>
              <a:buNone/>
            </a:pPr>
            <a:r>
              <a:rPr lang="en-GB" sz="4986">
                <a:solidFill>
                  <a:srgbClr val="202122"/>
                </a:solidFill>
                <a:highlight>
                  <a:srgbClr val="FFFFFF"/>
                </a:highlight>
              </a:rPr>
              <a:t>4.	</a:t>
            </a:r>
            <a:r>
              <a:rPr b="1" lang="en-GB" sz="4986">
                <a:solidFill>
                  <a:srgbClr val="202122"/>
                </a:solidFill>
                <a:highlight>
                  <a:srgbClr val="FFFFFF"/>
                </a:highlight>
              </a:rPr>
              <a:t>But China puts a lot into asymmetrical warfare</a:t>
            </a:r>
            <a:r>
              <a:rPr lang="en-GB" sz="4986">
                <a:solidFill>
                  <a:srgbClr val="202122"/>
                </a:solidFill>
                <a:highlight>
                  <a:srgbClr val="FFFFFF"/>
                </a:highlight>
              </a:rPr>
              <a:t> - hacking of state systems, interfering in elections, launching cyber attacks against infrastructure, misinformation etc. Also a</a:t>
            </a:r>
            <a:r>
              <a:rPr lang="en-GB" sz="4986">
                <a:solidFill>
                  <a:srgbClr val="202122"/>
                </a:solidFill>
                <a:highlight>
                  <a:schemeClr val="lt1"/>
                </a:highlight>
              </a:rPr>
              <a:t>ccording to US Congressional Committee 2024, China has been f</a:t>
            </a:r>
            <a:r>
              <a:rPr lang="en-GB" sz="4986">
                <a:solidFill>
                  <a:srgbClr val="202122"/>
                </a:solidFill>
                <a:highlight>
                  <a:srgbClr val="FFFFFF"/>
                </a:highlight>
              </a:rPr>
              <a:t>uelling the opioid crisis by flooding the US with fentanyl.</a:t>
            </a:r>
            <a:endParaRPr sz="4986">
              <a:solidFill>
                <a:srgbClr val="202122"/>
              </a:solidFill>
              <a:highlight>
                <a:srgbClr val="FFFFFF"/>
              </a:highlight>
            </a:endParaRPr>
          </a:p>
          <a:p>
            <a:pPr indent="0" lvl="0" marL="0" rtl="0" algn="l">
              <a:spcBef>
                <a:spcPts val="0"/>
              </a:spcBef>
              <a:spcAft>
                <a:spcPts val="0"/>
              </a:spcAft>
              <a:buNone/>
            </a:pPr>
            <a:r>
              <a:t/>
            </a:r>
            <a:endParaRPr sz="4986">
              <a:solidFill>
                <a:srgbClr val="202122"/>
              </a:solidFill>
              <a:highlight>
                <a:srgbClr val="FFFFFF"/>
              </a:highlight>
            </a:endParaRPr>
          </a:p>
          <a:p>
            <a:pPr indent="-307759" lvl="0" marL="457200" rtl="0" algn="l">
              <a:spcBef>
                <a:spcPts val="0"/>
              </a:spcBef>
              <a:spcAft>
                <a:spcPts val="0"/>
              </a:spcAft>
              <a:buClr>
                <a:srgbClr val="202122"/>
              </a:buClr>
              <a:buSzPct val="100000"/>
              <a:buChar char="●"/>
            </a:pPr>
            <a:r>
              <a:rPr lang="en-GB" sz="4986">
                <a:solidFill>
                  <a:srgbClr val="202122"/>
                </a:solidFill>
                <a:highlight>
                  <a:srgbClr val="FFFFFF"/>
                </a:highlight>
              </a:rPr>
              <a:t>Also ‘</a:t>
            </a:r>
            <a:r>
              <a:rPr b="1" i="1" lang="en-GB" sz="4986">
                <a:solidFill>
                  <a:srgbClr val="202122"/>
                </a:solidFill>
                <a:highlight>
                  <a:srgbClr val="FFFFFF"/>
                </a:highlight>
              </a:rPr>
              <a:t>elite capture</a:t>
            </a:r>
            <a:r>
              <a:rPr lang="en-GB" sz="4986">
                <a:solidFill>
                  <a:srgbClr val="202122"/>
                </a:solidFill>
                <a:highlight>
                  <a:srgbClr val="FFFFFF"/>
                </a:highlight>
              </a:rPr>
              <a:t>’ i.e. recruiting former politicians or business leaders to promote Beijing’s interests.  Prince Andrew was a victim of this with his friendship with Chinese spy, Yang Tengbo 2024. Also Christine Lee, lawyer gave donations to Labour MP, Barry Gardiner (£400,000) and Lib Dem leader, Sir Ed Davey.</a:t>
            </a:r>
            <a:endParaRPr sz="4986">
              <a:solidFill>
                <a:srgbClr val="202122"/>
              </a:solidFill>
              <a:highlight>
                <a:srgbClr val="FFFFFF"/>
              </a:highlight>
            </a:endParaRPr>
          </a:p>
          <a:p>
            <a:pPr indent="0" lvl="0" marL="0" rtl="0" algn="l">
              <a:spcBef>
                <a:spcPts val="0"/>
              </a:spcBef>
              <a:spcAft>
                <a:spcPts val="0"/>
              </a:spcAft>
              <a:buNone/>
            </a:pPr>
            <a:r>
              <a:t/>
            </a:r>
            <a:endParaRPr sz="4986">
              <a:solidFill>
                <a:srgbClr val="202122"/>
              </a:solidFill>
              <a:highlight>
                <a:srgbClr val="FFFFFF"/>
              </a:highlight>
            </a:endParaRPr>
          </a:p>
          <a:p>
            <a:pPr indent="-307759" lvl="0" marL="457200" rtl="0" algn="l">
              <a:spcBef>
                <a:spcPts val="0"/>
              </a:spcBef>
              <a:spcAft>
                <a:spcPts val="0"/>
              </a:spcAft>
              <a:buClr>
                <a:srgbClr val="202122"/>
              </a:buClr>
              <a:buSzPct val="100000"/>
              <a:buChar char="●"/>
            </a:pPr>
            <a:r>
              <a:rPr b="1" lang="en-GB" sz="4986">
                <a:solidFill>
                  <a:srgbClr val="202122"/>
                </a:solidFill>
                <a:highlight>
                  <a:srgbClr val="FFFFFF"/>
                </a:highlight>
              </a:rPr>
              <a:t>And the latest is China’s new weapon to cut any underwater cables</a:t>
            </a:r>
            <a:r>
              <a:rPr lang="en-GB" sz="4986">
                <a:solidFill>
                  <a:srgbClr val="202122"/>
                </a:solidFill>
                <a:highlight>
                  <a:srgbClr val="FFFFFF"/>
                </a:highlight>
              </a:rPr>
              <a:t>.  These deep sea cables are layered with steel, rubber and polymer sheaths, but these can be severed by a diamond-coated grinding wheel working to a depth of 13,000 ft.  </a:t>
            </a:r>
            <a:r>
              <a:rPr i="1" lang="en-GB" sz="4986" u="sng">
                <a:solidFill>
                  <a:srgbClr val="202122"/>
                </a:solidFill>
                <a:highlight>
                  <a:srgbClr val="FFFFFF"/>
                </a:highlight>
              </a:rPr>
              <a:t>95% of global data</a:t>
            </a:r>
            <a:r>
              <a:rPr i="1" lang="en-GB" sz="4986">
                <a:solidFill>
                  <a:srgbClr val="202122"/>
                </a:solidFill>
                <a:highlight>
                  <a:srgbClr val="FFFFFF"/>
                </a:highlight>
              </a:rPr>
              <a:t> </a:t>
            </a:r>
            <a:r>
              <a:rPr i="1" lang="en-GB" sz="4986" u="sng">
                <a:solidFill>
                  <a:srgbClr val="202122"/>
                </a:solidFill>
                <a:highlight>
                  <a:srgbClr val="FFFFFF"/>
                </a:highlight>
              </a:rPr>
              <a:t>transmission goes via such cables</a:t>
            </a:r>
            <a:r>
              <a:rPr lang="en-GB" sz="4986">
                <a:solidFill>
                  <a:srgbClr val="202122"/>
                </a:solidFill>
                <a:highlight>
                  <a:srgbClr val="FFFFFF"/>
                </a:highlight>
              </a:rPr>
              <a:t>.  The Chinese use third country flagged ships to maintain </a:t>
            </a:r>
            <a:r>
              <a:rPr i="1" lang="en-GB" sz="4986">
                <a:solidFill>
                  <a:srgbClr val="202122"/>
                </a:solidFill>
                <a:highlight>
                  <a:srgbClr val="FFFFFF"/>
                </a:highlight>
              </a:rPr>
              <a:t>‘a layer of deniability’</a:t>
            </a:r>
            <a:r>
              <a:rPr lang="en-GB" sz="4986">
                <a:solidFill>
                  <a:srgbClr val="202122"/>
                </a:solidFill>
                <a:highlight>
                  <a:srgbClr val="FFFFFF"/>
                </a:highlight>
              </a:rPr>
              <a:t>. </a:t>
            </a:r>
            <a:endParaRPr sz="4986">
              <a:solidFill>
                <a:srgbClr val="202122"/>
              </a:solidFill>
              <a:highlight>
                <a:srgbClr val="FFFFFF"/>
              </a:highlight>
            </a:endParaRPr>
          </a:p>
          <a:p>
            <a:pPr indent="-307759" lvl="0" marL="457200" rtl="0" algn="l">
              <a:spcBef>
                <a:spcPts val="0"/>
              </a:spcBef>
              <a:spcAft>
                <a:spcPts val="0"/>
              </a:spcAft>
              <a:buClr>
                <a:srgbClr val="202122"/>
              </a:buClr>
              <a:buSzPct val="100000"/>
              <a:buChar char="●"/>
            </a:pPr>
            <a:r>
              <a:rPr lang="en-GB" sz="4986">
                <a:solidFill>
                  <a:srgbClr val="202122"/>
                </a:solidFill>
                <a:highlight>
                  <a:srgbClr val="FFFFFF"/>
                </a:highlight>
              </a:rPr>
              <a:t>British steel </a:t>
            </a:r>
            <a:endParaRPr sz="4986">
              <a:solidFill>
                <a:srgbClr val="202122"/>
              </a:solidFill>
              <a:highlight>
                <a:srgbClr val="FFFFFF"/>
              </a:highlight>
            </a:endParaRPr>
          </a:p>
          <a:p>
            <a:pPr indent="0" lvl="0" marL="0" rtl="0" algn="ctr">
              <a:spcBef>
                <a:spcPts val="0"/>
              </a:spcBef>
              <a:spcAft>
                <a:spcPts val="0"/>
              </a:spcAft>
              <a:buNone/>
            </a:pPr>
            <a:r>
              <a:t/>
            </a:r>
            <a:endParaRPr sz="1900"/>
          </a:p>
          <a:p>
            <a:pPr indent="0" lvl="0" marL="0" rtl="0" algn="ctr">
              <a:spcBef>
                <a:spcPts val="0"/>
              </a:spcBef>
              <a:spcAft>
                <a:spcPts val="0"/>
              </a:spcAft>
              <a:buNone/>
            </a:pPr>
            <a:r>
              <a:t/>
            </a:r>
            <a:endParaRPr sz="1900"/>
          </a:p>
          <a:p>
            <a:pPr indent="0" lvl="0" marL="0" rtl="0" algn="ctr">
              <a:spcBef>
                <a:spcPts val="0"/>
              </a:spcBef>
              <a:spcAft>
                <a:spcPts val="0"/>
              </a:spcAft>
              <a:buNone/>
            </a:pPr>
            <a:r>
              <a:t/>
            </a:r>
            <a:endParaRPr sz="1900"/>
          </a:p>
          <a:p>
            <a:pPr indent="0" lvl="0" marL="0" rtl="0" algn="ctr">
              <a:spcBef>
                <a:spcPts val="0"/>
              </a:spcBef>
              <a:spcAft>
                <a:spcPts val="0"/>
              </a:spcAft>
              <a:buNone/>
            </a:pPr>
            <a:r>
              <a:t/>
            </a:r>
            <a:endParaRPr sz="1900"/>
          </a:p>
          <a:p>
            <a:pPr indent="0" lvl="0" marL="0" rtl="0" algn="ctr">
              <a:spcBef>
                <a:spcPts val="0"/>
              </a:spcBef>
              <a:spcAft>
                <a:spcPts val="0"/>
              </a:spcAft>
              <a:buNone/>
            </a:pPr>
            <a:r>
              <a:t/>
            </a:r>
            <a:endParaRPr sz="19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3"/>
          <p:cNvSpPr txBox="1"/>
          <p:nvPr>
            <p:ph type="ctrTitle"/>
          </p:nvPr>
        </p:nvSpPr>
        <p:spPr>
          <a:xfrm>
            <a:off x="311700" y="249600"/>
            <a:ext cx="8520600" cy="443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2010"/>
              <a:t>China and the investment in infrastructure</a:t>
            </a:r>
            <a:endParaRPr sz="2310"/>
          </a:p>
        </p:txBody>
      </p:sp>
      <p:sp>
        <p:nvSpPr>
          <p:cNvPr id="177" name="Google Shape;177;p33"/>
          <p:cNvSpPr txBox="1"/>
          <p:nvPr>
            <p:ph idx="1" type="subTitle"/>
          </p:nvPr>
        </p:nvSpPr>
        <p:spPr>
          <a:xfrm>
            <a:off x="367050" y="797775"/>
            <a:ext cx="8409900" cy="513000"/>
          </a:xfrm>
          <a:prstGeom prst="rect">
            <a:avLst/>
          </a:prstGeom>
        </p:spPr>
        <p:txBody>
          <a:bodyPr anchorCtr="0" anchor="t" bIns="91425" lIns="91425" spcFirstLastPara="1" rIns="91425" wrap="square" tIns="91425">
            <a:normAutofit fontScale="25000" lnSpcReduction="20000"/>
          </a:bodyPr>
          <a:lstStyle/>
          <a:p>
            <a:pPr indent="0" lvl="0" marL="457200" rtl="0" algn="ctr">
              <a:spcBef>
                <a:spcPts val="0"/>
              </a:spcBef>
              <a:spcAft>
                <a:spcPts val="0"/>
              </a:spcAft>
              <a:buNone/>
            </a:pPr>
            <a:r>
              <a:t/>
            </a:r>
            <a:endParaRPr/>
          </a:p>
          <a:p>
            <a:pPr indent="0" lvl="0" marL="457200" rtl="0" algn="ctr">
              <a:spcBef>
                <a:spcPts val="0"/>
              </a:spcBef>
              <a:spcAft>
                <a:spcPts val="0"/>
              </a:spcAft>
              <a:buNone/>
            </a:pPr>
            <a:r>
              <a:t/>
            </a:r>
            <a:endParaRPr/>
          </a:p>
          <a:p>
            <a:pPr indent="0" lvl="0" marL="914400" rtl="0" algn="l">
              <a:spcBef>
                <a:spcPts val="0"/>
              </a:spcBef>
              <a:spcAft>
                <a:spcPts val="0"/>
              </a:spcAft>
              <a:buNone/>
            </a:pPr>
            <a:r>
              <a:rPr lang="en-GB" sz="7415"/>
              <a:t>                                 </a:t>
            </a:r>
            <a:r>
              <a:rPr lang="en-GB" sz="7415">
                <a:solidFill>
                  <a:schemeClr val="dk1"/>
                </a:solidFill>
              </a:rPr>
              <a:t>1.</a:t>
            </a:r>
            <a:r>
              <a:rPr b="1" lang="en-GB" sz="7415">
                <a:solidFill>
                  <a:schemeClr val="dk1"/>
                </a:solidFill>
              </a:rPr>
              <a:t>Three Gorges Dam</a:t>
            </a:r>
            <a:r>
              <a:rPr lang="en-GB" sz="7415"/>
              <a:t> </a:t>
            </a:r>
            <a:endParaRPr sz="6515"/>
          </a:p>
        </p:txBody>
      </p:sp>
      <p:pic>
        <p:nvPicPr>
          <p:cNvPr id="178" name="Google Shape;178;p33"/>
          <p:cNvPicPr preferRelativeResize="0"/>
          <p:nvPr/>
        </p:nvPicPr>
        <p:blipFill>
          <a:blip r:embed="rId3">
            <a:alphaModFix/>
          </a:blip>
          <a:stretch>
            <a:fillRect/>
          </a:stretch>
        </p:blipFill>
        <p:spPr>
          <a:xfrm>
            <a:off x="152400" y="1638325"/>
            <a:ext cx="4095351" cy="3352776"/>
          </a:xfrm>
          <a:prstGeom prst="rect">
            <a:avLst/>
          </a:prstGeom>
          <a:noFill/>
          <a:ln>
            <a:noFill/>
          </a:ln>
        </p:spPr>
      </p:pic>
      <p:pic>
        <p:nvPicPr>
          <p:cNvPr id="179" name="Google Shape;179;p33"/>
          <p:cNvPicPr preferRelativeResize="0"/>
          <p:nvPr/>
        </p:nvPicPr>
        <p:blipFill>
          <a:blip r:embed="rId4">
            <a:alphaModFix/>
          </a:blip>
          <a:stretch>
            <a:fillRect/>
          </a:stretch>
        </p:blipFill>
        <p:spPr>
          <a:xfrm>
            <a:off x="4418950" y="1638325"/>
            <a:ext cx="4575750" cy="33527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4"/>
          <p:cNvSpPr txBox="1"/>
          <p:nvPr>
            <p:ph type="ctrTitle"/>
          </p:nvPr>
        </p:nvSpPr>
        <p:spPr>
          <a:xfrm>
            <a:off x="311700" y="331225"/>
            <a:ext cx="8520600" cy="664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79"/>
              <a:t>The Three Gorges  Hydroelectric Dam </a:t>
            </a:r>
            <a:endParaRPr sz="1979"/>
          </a:p>
        </p:txBody>
      </p:sp>
      <p:sp>
        <p:nvSpPr>
          <p:cNvPr id="185" name="Google Shape;185;p34"/>
          <p:cNvSpPr txBox="1"/>
          <p:nvPr>
            <p:ph idx="1" type="subTitle"/>
          </p:nvPr>
        </p:nvSpPr>
        <p:spPr>
          <a:xfrm>
            <a:off x="311700" y="1124350"/>
            <a:ext cx="8520600" cy="3930600"/>
          </a:xfrm>
          <a:prstGeom prst="rect">
            <a:avLst/>
          </a:prstGeom>
        </p:spPr>
        <p:txBody>
          <a:bodyPr anchorCtr="0" anchor="t" bIns="91425" lIns="91425" spcFirstLastPara="1" rIns="91425" wrap="square" tIns="91425">
            <a:normAutofit fontScale="77500" lnSpcReduction="10000"/>
          </a:bodyPr>
          <a:lstStyle/>
          <a:p>
            <a:pPr indent="0" lvl="0" marL="0" rtl="0" algn="ctr">
              <a:spcBef>
                <a:spcPts val="0"/>
              </a:spcBef>
              <a:spcAft>
                <a:spcPts val="0"/>
              </a:spcAft>
              <a:buClr>
                <a:schemeClr val="dk1"/>
              </a:buClr>
              <a:buSzPct val="61111"/>
              <a:buFont typeface="Arial"/>
              <a:buNone/>
            </a:pPr>
            <a:r>
              <a:rPr lang="en-GB" sz="1800">
                <a:solidFill>
                  <a:schemeClr val="dk1"/>
                </a:solidFill>
              </a:rPr>
              <a:t>(The 3 Gorges Dam - it is a hydroelectric dam across the Yangtze River)</a:t>
            </a:r>
            <a:endParaRPr sz="1800">
              <a:solidFill>
                <a:schemeClr val="dk1"/>
              </a:solidFill>
            </a:endParaRPr>
          </a:p>
          <a:p>
            <a:pPr indent="0" lvl="0" marL="0" rtl="0" algn="ctr">
              <a:spcBef>
                <a:spcPts val="0"/>
              </a:spcBef>
              <a:spcAft>
                <a:spcPts val="0"/>
              </a:spcAft>
              <a:buClr>
                <a:schemeClr val="dk1"/>
              </a:buClr>
              <a:buSzPct val="61111"/>
              <a:buFont typeface="Arial"/>
              <a:buNone/>
            </a:pPr>
            <a:r>
              <a:t/>
            </a:r>
            <a:endParaRPr sz="1800">
              <a:solidFill>
                <a:schemeClr val="dk1"/>
              </a:solidFill>
            </a:endParaRPr>
          </a:p>
          <a:p>
            <a:pPr indent="0" lvl="0" marL="0" rtl="0" algn="ctr">
              <a:spcBef>
                <a:spcPts val="0"/>
              </a:spcBef>
              <a:spcAft>
                <a:spcPts val="0"/>
              </a:spcAft>
              <a:buClr>
                <a:schemeClr val="dk1"/>
              </a:buClr>
              <a:buSzPct val="54046"/>
              <a:buFont typeface="Arial"/>
              <a:buNone/>
            </a:pPr>
            <a:r>
              <a:rPr lang="en-GB" sz="2035">
                <a:solidFill>
                  <a:schemeClr val="dk1"/>
                </a:solidFill>
              </a:rPr>
              <a:t> </a:t>
            </a:r>
            <a:endParaRPr sz="2035">
              <a:solidFill>
                <a:schemeClr val="dk1"/>
              </a:solidFill>
            </a:endParaRPr>
          </a:p>
          <a:p>
            <a:pPr indent="0" lvl="0" marL="0" rtl="0" algn="l">
              <a:spcBef>
                <a:spcPts val="0"/>
              </a:spcBef>
              <a:spcAft>
                <a:spcPts val="0"/>
              </a:spcAft>
              <a:buClr>
                <a:schemeClr val="dk1"/>
              </a:buClr>
              <a:buSzPct val="54046"/>
              <a:buFont typeface="Arial"/>
              <a:buNone/>
            </a:pPr>
            <a:r>
              <a:rPr lang="en-GB" sz="2035">
                <a:solidFill>
                  <a:schemeClr val="dk1"/>
                </a:solidFill>
              </a:rPr>
              <a:t>1. </a:t>
            </a:r>
            <a:r>
              <a:rPr b="1" lang="en-GB" sz="2035">
                <a:solidFill>
                  <a:schemeClr val="dk1"/>
                </a:solidFill>
              </a:rPr>
              <a:t>It is the world's largest concrete gravity dam</a:t>
            </a:r>
            <a:endParaRPr b="1" sz="2035">
              <a:solidFill>
                <a:schemeClr val="dk1"/>
              </a:solidFill>
            </a:endParaRPr>
          </a:p>
          <a:p>
            <a:pPr indent="0" lvl="0" marL="0" rtl="0" algn="l">
              <a:spcBef>
                <a:spcPts val="0"/>
              </a:spcBef>
              <a:spcAft>
                <a:spcPts val="0"/>
              </a:spcAft>
              <a:buClr>
                <a:schemeClr val="dk1"/>
              </a:buClr>
              <a:buSzPct val="54046"/>
              <a:buFont typeface="Arial"/>
              <a:buNone/>
            </a:pPr>
            <a:r>
              <a:t/>
            </a:r>
            <a:endParaRPr b="1" sz="2035">
              <a:solidFill>
                <a:schemeClr val="dk1"/>
              </a:solidFill>
            </a:endParaRPr>
          </a:p>
          <a:p>
            <a:pPr indent="0" lvl="0" marL="0" rtl="0" algn="l">
              <a:spcBef>
                <a:spcPts val="0"/>
              </a:spcBef>
              <a:spcAft>
                <a:spcPts val="0"/>
              </a:spcAft>
              <a:buClr>
                <a:schemeClr val="dk1"/>
              </a:buClr>
              <a:buSzPct val="54046"/>
              <a:buFont typeface="Arial"/>
              <a:buNone/>
            </a:pPr>
            <a:r>
              <a:rPr lang="en-GB" sz="2035">
                <a:solidFill>
                  <a:schemeClr val="dk1"/>
                </a:solidFill>
              </a:rPr>
              <a:t>2. </a:t>
            </a:r>
            <a:r>
              <a:rPr b="1" lang="en-GB" sz="2035">
                <a:solidFill>
                  <a:schemeClr val="dk1"/>
                </a:solidFill>
              </a:rPr>
              <a:t>The reservoir created behind the dam is 370 miles long</a:t>
            </a:r>
            <a:r>
              <a:rPr lang="en-GB" sz="2035">
                <a:solidFill>
                  <a:schemeClr val="dk1"/>
                </a:solidFill>
              </a:rPr>
              <a:t> (that's the distance from Shannon in the Republic of Ireland to London)</a:t>
            </a:r>
            <a:endParaRPr sz="2035">
              <a:solidFill>
                <a:schemeClr val="dk1"/>
              </a:solidFill>
            </a:endParaRPr>
          </a:p>
          <a:p>
            <a:pPr indent="0" lvl="0" marL="0" rtl="0" algn="l">
              <a:spcBef>
                <a:spcPts val="0"/>
              </a:spcBef>
              <a:spcAft>
                <a:spcPts val="0"/>
              </a:spcAft>
              <a:buClr>
                <a:schemeClr val="dk1"/>
              </a:buClr>
              <a:buSzPct val="54046"/>
              <a:buFont typeface="Arial"/>
              <a:buNone/>
            </a:pPr>
            <a:r>
              <a:t/>
            </a:r>
            <a:endParaRPr sz="2035">
              <a:solidFill>
                <a:schemeClr val="dk1"/>
              </a:solidFill>
            </a:endParaRPr>
          </a:p>
          <a:p>
            <a:pPr indent="0" lvl="0" marL="0" rtl="0" algn="l">
              <a:spcBef>
                <a:spcPts val="0"/>
              </a:spcBef>
              <a:spcAft>
                <a:spcPts val="0"/>
              </a:spcAft>
              <a:buClr>
                <a:schemeClr val="dk1"/>
              </a:buClr>
              <a:buSzPct val="54046"/>
              <a:buFont typeface="Arial"/>
              <a:buNone/>
            </a:pPr>
            <a:r>
              <a:rPr lang="en-GB" sz="2035">
                <a:solidFill>
                  <a:schemeClr val="dk1"/>
                </a:solidFill>
              </a:rPr>
              <a:t>3.</a:t>
            </a:r>
            <a:r>
              <a:rPr b="1" lang="en-GB" sz="2035">
                <a:solidFill>
                  <a:schemeClr val="dk1"/>
                </a:solidFill>
              </a:rPr>
              <a:t> In building it, the Govt displaced 1.3 million people,</a:t>
            </a:r>
            <a:r>
              <a:rPr lang="en-GB" sz="2035">
                <a:solidFill>
                  <a:schemeClr val="dk1"/>
                </a:solidFill>
              </a:rPr>
              <a:t> destroyed cities and saw the extinction of the Yangtze freshwater dolphin</a:t>
            </a:r>
            <a:endParaRPr sz="2035">
              <a:solidFill>
                <a:schemeClr val="dk1"/>
              </a:solidFill>
            </a:endParaRPr>
          </a:p>
          <a:p>
            <a:pPr indent="0" lvl="0" marL="0" rtl="0" algn="l">
              <a:spcBef>
                <a:spcPts val="0"/>
              </a:spcBef>
              <a:spcAft>
                <a:spcPts val="0"/>
              </a:spcAft>
              <a:buClr>
                <a:schemeClr val="dk1"/>
              </a:buClr>
              <a:buSzPct val="54046"/>
              <a:buFont typeface="Arial"/>
              <a:buNone/>
            </a:pPr>
            <a:r>
              <a:t/>
            </a:r>
            <a:endParaRPr sz="2035">
              <a:solidFill>
                <a:schemeClr val="dk1"/>
              </a:solidFill>
            </a:endParaRPr>
          </a:p>
          <a:p>
            <a:pPr indent="0" lvl="0" marL="0" rtl="0" algn="l">
              <a:spcBef>
                <a:spcPts val="0"/>
              </a:spcBef>
              <a:spcAft>
                <a:spcPts val="0"/>
              </a:spcAft>
              <a:buClr>
                <a:schemeClr val="dk1"/>
              </a:buClr>
              <a:buSzPct val="54046"/>
              <a:buFont typeface="Arial"/>
              <a:buNone/>
            </a:pPr>
            <a:r>
              <a:rPr lang="en-GB" sz="2035">
                <a:solidFill>
                  <a:schemeClr val="dk1"/>
                </a:solidFill>
              </a:rPr>
              <a:t>4</a:t>
            </a:r>
            <a:r>
              <a:rPr b="1" lang="en-GB" sz="2035">
                <a:solidFill>
                  <a:schemeClr val="dk1"/>
                </a:solidFill>
              </a:rPr>
              <a:t>. These earthworks are blamed for an increase in seismic activity in the region </a:t>
            </a:r>
            <a:endParaRPr b="1" sz="2035">
              <a:solidFill>
                <a:schemeClr val="dk1"/>
              </a:solidFill>
            </a:endParaRPr>
          </a:p>
          <a:p>
            <a:pPr indent="0" lvl="0" marL="0" rtl="0" algn="l">
              <a:spcBef>
                <a:spcPts val="0"/>
              </a:spcBef>
              <a:spcAft>
                <a:spcPts val="0"/>
              </a:spcAft>
              <a:buClr>
                <a:schemeClr val="dk1"/>
              </a:buClr>
              <a:buSzPct val="61111"/>
              <a:buFont typeface="Arial"/>
              <a:buNone/>
            </a:pPr>
            <a:r>
              <a:t/>
            </a:r>
            <a:endParaRPr sz="1800">
              <a:solidFill>
                <a:schemeClr val="dk1"/>
              </a:solidFill>
            </a:endParaRPr>
          </a:p>
          <a:p>
            <a:pPr indent="0" lvl="0" marL="0" rtl="0" algn="l">
              <a:spcBef>
                <a:spcPts val="0"/>
              </a:spcBef>
              <a:spcAft>
                <a:spcPts val="0"/>
              </a:spcAft>
              <a:buClr>
                <a:schemeClr val="dk1"/>
              </a:buClr>
              <a:buSzPct val="61111"/>
              <a:buFont typeface="Arial"/>
              <a:buNone/>
            </a:pPr>
            <a:r>
              <a:rPr lang="en-GB" sz="1800">
                <a:solidFill>
                  <a:schemeClr val="dk1"/>
                </a:solidFill>
              </a:rPr>
              <a:t>5. </a:t>
            </a:r>
            <a:r>
              <a:rPr b="1" lang="en-GB" sz="2035">
                <a:solidFill>
                  <a:schemeClr val="dk1"/>
                </a:solidFill>
              </a:rPr>
              <a:t>And most extraordinary of all, in building it, China has slowed the earth's rotation</a:t>
            </a:r>
            <a:r>
              <a:rPr lang="en-GB" sz="1800">
                <a:solidFill>
                  <a:schemeClr val="dk1"/>
                </a:solidFill>
              </a:rPr>
              <a:t> by 0.06 microseconds, (because it has redistributed the earth's mass and altered the moment of inertia)</a:t>
            </a:r>
            <a:endParaRPr sz="1800">
              <a:solidFill>
                <a:schemeClr val="dk1"/>
              </a:solidFill>
            </a:endParaRPr>
          </a:p>
          <a:p>
            <a:pPr indent="0" lvl="0" marL="0" rtl="0" algn="ctr">
              <a:spcBef>
                <a:spcPts val="0"/>
              </a:spcBef>
              <a:spcAft>
                <a:spcPts val="0"/>
              </a:spcAft>
              <a:buClr>
                <a:schemeClr val="dk1"/>
              </a:buClr>
              <a:buSzPct val="39285"/>
              <a:buFont typeface="Arial"/>
              <a:buNone/>
            </a:pPr>
            <a:r>
              <a:t/>
            </a:r>
            <a:endParaRPr/>
          </a:p>
          <a:p>
            <a:pPr indent="0" lvl="0" marL="0" rtl="0" algn="ctr">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5"/>
          <p:cNvSpPr txBox="1"/>
          <p:nvPr>
            <p:ph type="ctrTitle"/>
          </p:nvPr>
        </p:nvSpPr>
        <p:spPr>
          <a:xfrm>
            <a:off x="311700" y="0"/>
            <a:ext cx="8520600" cy="914400"/>
          </a:xfrm>
          <a:prstGeom prst="rect">
            <a:avLst/>
          </a:prstGeom>
        </p:spPr>
        <p:txBody>
          <a:bodyPr anchorCtr="0" anchor="b" bIns="91425" lIns="91425" spcFirstLastPara="1" rIns="91425" wrap="square" tIns="91425">
            <a:noAutofit/>
          </a:bodyPr>
          <a:lstStyle/>
          <a:p>
            <a:pPr indent="0" lvl="0" marL="0" rtl="0" algn="l">
              <a:lnSpc>
                <a:spcPct val="130000"/>
              </a:lnSpc>
              <a:spcBef>
                <a:spcPts val="0"/>
              </a:spcBef>
              <a:spcAft>
                <a:spcPts val="0"/>
              </a:spcAft>
              <a:buClr>
                <a:schemeClr val="dk1"/>
              </a:buClr>
              <a:buSzPts val="1100"/>
              <a:buFont typeface="Arial"/>
              <a:buNone/>
            </a:pPr>
            <a:r>
              <a:t/>
            </a:r>
            <a:endParaRPr b="1" sz="1700">
              <a:solidFill>
                <a:srgbClr val="0A0A0A"/>
              </a:solidFill>
              <a:highlight>
                <a:srgbClr val="FFFFFF"/>
              </a:highlight>
            </a:endParaRPr>
          </a:p>
          <a:p>
            <a:pPr indent="0" lvl="0" marL="0" rtl="0" algn="l">
              <a:lnSpc>
                <a:spcPct val="130000"/>
              </a:lnSpc>
              <a:spcBef>
                <a:spcPts val="0"/>
              </a:spcBef>
              <a:spcAft>
                <a:spcPts val="0"/>
              </a:spcAft>
              <a:buClr>
                <a:schemeClr val="dk1"/>
              </a:buClr>
              <a:buSzPts val="1100"/>
              <a:buFont typeface="Arial"/>
              <a:buNone/>
            </a:pPr>
            <a:r>
              <a:t/>
            </a:r>
            <a:endParaRPr b="1" sz="1700">
              <a:solidFill>
                <a:srgbClr val="0A0A0A"/>
              </a:solidFill>
              <a:highlight>
                <a:srgbClr val="FFFFFF"/>
              </a:highlight>
            </a:endParaRPr>
          </a:p>
          <a:p>
            <a:pPr indent="0" lvl="0" marL="0" rtl="0" algn="l">
              <a:lnSpc>
                <a:spcPct val="130000"/>
              </a:lnSpc>
              <a:spcBef>
                <a:spcPts val="0"/>
              </a:spcBef>
              <a:spcAft>
                <a:spcPts val="0"/>
              </a:spcAft>
              <a:buClr>
                <a:schemeClr val="dk1"/>
              </a:buClr>
              <a:buSzPts val="1100"/>
              <a:buFont typeface="Arial"/>
              <a:buNone/>
            </a:pPr>
            <a:r>
              <a:rPr b="1" lang="en-GB" sz="1900">
                <a:solidFill>
                  <a:srgbClr val="0A0A0A"/>
                </a:solidFill>
                <a:highlight>
                  <a:schemeClr val="lt1"/>
                </a:highlight>
              </a:rPr>
              <a:t>2. </a:t>
            </a:r>
            <a:r>
              <a:rPr b="1" lang="en-GB" sz="1900">
                <a:solidFill>
                  <a:srgbClr val="0A0A0A"/>
                </a:solidFill>
                <a:highlight>
                  <a:schemeClr val="lt1"/>
                </a:highlight>
              </a:rPr>
              <a:t>The Pingtang telescope</a:t>
            </a:r>
            <a:r>
              <a:rPr lang="en-GB" sz="1900">
                <a:solidFill>
                  <a:srgbClr val="0A0A0A"/>
                </a:solidFill>
                <a:highlight>
                  <a:schemeClr val="lt1"/>
                </a:highlight>
              </a:rPr>
              <a:t> was turned on in September 2016 and is now the world's largest radio telescope. Its dish measures 1,640 feet across.</a:t>
            </a:r>
            <a:endParaRPr sz="2080"/>
          </a:p>
        </p:txBody>
      </p:sp>
      <p:sp>
        <p:nvSpPr>
          <p:cNvPr id="191" name="Google Shape;191;p35"/>
          <p:cNvSpPr txBox="1"/>
          <p:nvPr>
            <p:ph idx="1" type="subTitle"/>
          </p:nvPr>
        </p:nvSpPr>
        <p:spPr>
          <a:xfrm>
            <a:off x="253400" y="15978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192" name="Google Shape;192;p35"/>
          <p:cNvPicPr preferRelativeResize="0"/>
          <p:nvPr/>
        </p:nvPicPr>
        <p:blipFill>
          <a:blip r:embed="rId3">
            <a:alphaModFix/>
          </a:blip>
          <a:stretch>
            <a:fillRect/>
          </a:stretch>
        </p:blipFill>
        <p:spPr>
          <a:xfrm>
            <a:off x="1285300" y="1063700"/>
            <a:ext cx="6298150" cy="400982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6"/>
          <p:cNvSpPr txBox="1"/>
          <p:nvPr>
            <p:ph type="ctrTitle"/>
          </p:nvPr>
        </p:nvSpPr>
        <p:spPr>
          <a:xfrm>
            <a:off x="311700" y="-41350"/>
            <a:ext cx="8520600" cy="916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79"/>
              <a:t>3. </a:t>
            </a:r>
            <a:r>
              <a:rPr b="1" lang="en-GB" sz="1979"/>
              <a:t>China/Hong Kong/Macau bridge</a:t>
            </a:r>
            <a:r>
              <a:rPr lang="en-GB" sz="3580"/>
              <a:t> - </a:t>
            </a:r>
            <a:r>
              <a:rPr lang="en-GB" sz="1879"/>
              <a:t>world’s longest sea</a:t>
            </a:r>
            <a:r>
              <a:rPr lang="en-GB" sz="3580"/>
              <a:t> </a:t>
            </a:r>
            <a:r>
              <a:rPr lang="en-GB" sz="1879"/>
              <a:t>crossing bridge</a:t>
            </a:r>
            <a:endParaRPr sz="1879"/>
          </a:p>
          <a:p>
            <a:pPr indent="0" lvl="0" marL="0" rtl="0" algn="ctr">
              <a:spcBef>
                <a:spcPts val="0"/>
              </a:spcBef>
              <a:spcAft>
                <a:spcPts val="0"/>
              </a:spcAft>
              <a:buSzPts val="990"/>
              <a:buNone/>
            </a:pPr>
            <a:r>
              <a:rPr lang="en-GB" sz="1879"/>
              <a:t>(34 miles in length)</a:t>
            </a:r>
            <a:endParaRPr sz="1879"/>
          </a:p>
        </p:txBody>
      </p:sp>
      <p:sp>
        <p:nvSpPr>
          <p:cNvPr id="198" name="Google Shape;198;p3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199" name="Google Shape;199;p36"/>
          <p:cNvPicPr preferRelativeResize="0"/>
          <p:nvPr/>
        </p:nvPicPr>
        <p:blipFill>
          <a:blip r:embed="rId3">
            <a:alphaModFix/>
          </a:blip>
          <a:stretch>
            <a:fillRect/>
          </a:stretch>
        </p:blipFill>
        <p:spPr>
          <a:xfrm>
            <a:off x="874738" y="1090275"/>
            <a:ext cx="7394526" cy="385962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7"/>
          <p:cNvSpPr txBox="1"/>
          <p:nvPr>
            <p:ph type="ctrTitle"/>
          </p:nvPr>
        </p:nvSpPr>
        <p:spPr>
          <a:xfrm>
            <a:off x="311700" y="72675"/>
            <a:ext cx="8520600" cy="643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GB" sz="1988"/>
              <a:t>                            </a:t>
            </a:r>
            <a:r>
              <a:rPr b="1" lang="en-GB" sz="1988"/>
              <a:t>  News headline - July 20th 2024</a:t>
            </a:r>
            <a:r>
              <a:rPr lang="en-GB" sz="1988"/>
              <a:t> </a:t>
            </a:r>
            <a:endParaRPr sz="1988"/>
          </a:p>
          <a:p>
            <a:pPr indent="0" lvl="0" marL="0" rtl="0" algn="l">
              <a:spcBef>
                <a:spcPts val="0"/>
              </a:spcBef>
              <a:spcAft>
                <a:spcPts val="0"/>
              </a:spcAft>
              <a:buSzPts val="990"/>
              <a:buNone/>
            </a:pPr>
            <a:r>
              <a:rPr lang="en-GB" sz="1988"/>
              <a:t>                   ‘</a:t>
            </a:r>
            <a:r>
              <a:rPr i="1" lang="en-GB" sz="1988"/>
              <a:t>China </a:t>
            </a:r>
            <a:r>
              <a:rPr i="1" lang="en-GB" sz="1988"/>
              <a:t>highway</a:t>
            </a:r>
            <a:r>
              <a:rPr i="1" lang="en-GB" sz="1988"/>
              <a:t> collapses - 12 killed, 30 missing’</a:t>
            </a:r>
            <a:endParaRPr i="1" sz="1988"/>
          </a:p>
        </p:txBody>
      </p:sp>
      <p:sp>
        <p:nvSpPr>
          <p:cNvPr id="205" name="Google Shape;205;p37"/>
          <p:cNvSpPr txBox="1"/>
          <p:nvPr>
            <p:ph idx="1" type="subTitle"/>
          </p:nvPr>
        </p:nvSpPr>
        <p:spPr>
          <a:xfrm>
            <a:off x="311700" y="1859125"/>
            <a:ext cx="8520600" cy="3195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206" name="Google Shape;206;p37"/>
          <p:cNvPicPr preferRelativeResize="0"/>
          <p:nvPr/>
        </p:nvPicPr>
        <p:blipFill>
          <a:blip r:embed="rId3">
            <a:alphaModFix/>
          </a:blip>
          <a:stretch>
            <a:fillRect/>
          </a:stretch>
        </p:blipFill>
        <p:spPr>
          <a:xfrm>
            <a:off x="1714500" y="1019375"/>
            <a:ext cx="5715000" cy="38955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8"/>
          <p:cNvSpPr txBox="1"/>
          <p:nvPr>
            <p:ph type="ctrTitle"/>
          </p:nvPr>
        </p:nvSpPr>
        <p:spPr>
          <a:xfrm>
            <a:off x="311700" y="179625"/>
            <a:ext cx="8520600" cy="513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88"/>
              <a:t>China’s Belt and Road Initiative - BRI</a:t>
            </a:r>
            <a:endParaRPr sz="1480"/>
          </a:p>
        </p:txBody>
      </p:sp>
      <p:sp>
        <p:nvSpPr>
          <p:cNvPr id="212" name="Google Shape;212;p38"/>
          <p:cNvSpPr txBox="1"/>
          <p:nvPr>
            <p:ph idx="1" type="subTitle"/>
          </p:nvPr>
        </p:nvSpPr>
        <p:spPr>
          <a:xfrm>
            <a:off x="311700" y="875200"/>
            <a:ext cx="8520600" cy="4214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GB" sz="1800">
                <a:solidFill>
                  <a:schemeClr val="dk1"/>
                </a:solidFill>
              </a:rPr>
              <a:t>The BRI is basically new trade routes for China </a:t>
            </a:r>
            <a:r>
              <a:rPr lang="en-GB" sz="1800">
                <a:solidFill>
                  <a:schemeClr val="dk1"/>
                </a:solidFill>
              </a:rPr>
              <a:t>using the old Marco Polo silk road.</a:t>
            </a:r>
            <a:endParaRPr sz="1800">
              <a:solidFill>
                <a:schemeClr val="dk1"/>
              </a:solidFill>
            </a:endParaRPr>
          </a:p>
          <a:p>
            <a:pPr indent="0" lvl="0" marL="914400" rtl="0" algn="l">
              <a:spcBef>
                <a:spcPts val="0"/>
              </a:spcBef>
              <a:spcAft>
                <a:spcPts val="0"/>
              </a:spcAft>
              <a:buNone/>
            </a:pPr>
            <a:r>
              <a:t/>
            </a:r>
            <a:endParaRPr sz="1800">
              <a:solidFill>
                <a:schemeClr val="dk1"/>
              </a:solidFill>
            </a:endParaRPr>
          </a:p>
          <a:p>
            <a:pPr indent="0" lvl="0" marL="914400" rtl="0" algn="l">
              <a:spcBef>
                <a:spcPts val="0"/>
              </a:spcBef>
              <a:spcAft>
                <a:spcPts val="0"/>
              </a:spcAft>
              <a:buNone/>
            </a:pPr>
            <a:r>
              <a:rPr lang="en-GB" sz="1800">
                <a:solidFill>
                  <a:schemeClr val="dk1"/>
                </a:solidFill>
              </a:rPr>
              <a:t>3 reasons why China is promoting this:</a:t>
            </a:r>
            <a:endParaRPr sz="1800">
              <a:solidFill>
                <a:schemeClr val="dk1"/>
              </a:solidFill>
            </a:endParaRPr>
          </a:p>
          <a:p>
            <a:pPr indent="0" lvl="0" marL="914400" rtl="0" algn="l">
              <a:spcBef>
                <a:spcPts val="0"/>
              </a:spcBef>
              <a:spcAft>
                <a:spcPts val="0"/>
              </a:spcAft>
              <a:buNone/>
            </a:pPr>
            <a:r>
              <a:t/>
            </a:r>
            <a:endParaRPr sz="1800">
              <a:solidFill>
                <a:schemeClr val="dk1"/>
              </a:solidFill>
            </a:endParaRPr>
          </a:p>
          <a:p>
            <a:pPr indent="0" lvl="0" marL="914400" rtl="0" algn="l">
              <a:spcBef>
                <a:spcPts val="0"/>
              </a:spcBef>
              <a:spcAft>
                <a:spcPts val="0"/>
              </a:spcAft>
              <a:buNone/>
            </a:pPr>
            <a:r>
              <a:rPr lang="en-GB" sz="1800">
                <a:solidFill>
                  <a:schemeClr val="dk1"/>
                </a:solidFill>
              </a:rPr>
              <a:t>1.</a:t>
            </a:r>
            <a:r>
              <a:rPr b="1" lang="en-GB" sz="1800">
                <a:solidFill>
                  <a:schemeClr val="dk1"/>
                </a:solidFill>
              </a:rPr>
              <a:t> </a:t>
            </a:r>
            <a:r>
              <a:rPr b="1" lang="en-GB" sz="1800">
                <a:solidFill>
                  <a:schemeClr val="dk1"/>
                </a:solidFill>
              </a:rPr>
              <a:t>Rivalry</a:t>
            </a:r>
            <a:r>
              <a:rPr b="1" lang="en-GB" sz="1800">
                <a:solidFill>
                  <a:schemeClr val="dk1"/>
                </a:solidFill>
              </a:rPr>
              <a:t> with the US</a:t>
            </a:r>
            <a:r>
              <a:rPr lang="en-GB" sz="1800">
                <a:solidFill>
                  <a:schemeClr val="dk1"/>
                </a:solidFill>
              </a:rPr>
              <a:t> - but also most Chinese trade passes through the Malacca Strait near Singapore, which is a US ally.  So it needs more secure routes.</a:t>
            </a:r>
            <a:endParaRPr sz="1800">
              <a:solidFill>
                <a:schemeClr val="dk1"/>
              </a:solidFill>
            </a:endParaRPr>
          </a:p>
          <a:p>
            <a:pPr indent="0" lvl="0" marL="914400" rtl="0" algn="l">
              <a:spcBef>
                <a:spcPts val="0"/>
              </a:spcBef>
              <a:spcAft>
                <a:spcPts val="0"/>
              </a:spcAft>
              <a:buNone/>
            </a:pPr>
            <a:r>
              <a:t/>
            </a:r>
            <a:endParaRPr sz="1800">
              <a:solidFill>
                <a:schemeClr val="dk1"/>
              </a:solidFill>
            </a:endParaRPr>
          </a:p>
          <a:p>
            <a:pPr indent="0" lvl="0" marL="914400" rtl="0" algn="l">
              <a:spcBef>
                <a:spcPts val="0"/>
              </a:spcBef>
              <a:spcAft>
                <a:spcPts val="0"/>
              </a:spcAft>
              <a:buNone/>
            </a:pPr>
            <a:r>
              <a:rPr lang="en-GB" sz="1800">
                <a:solidFill>
                  <a:schemeClr val="dk1"/>
                </a:solidFill>
              </a:rPr>
              <a:t>2. </a:t>
            </a:r>
            <a:r>
              <a:rPr b="1" lang="en-GB" sz="1800">
                <a:solidFill>
                  <a:schemeClr val="dk1"/>
                </a:solidFill>
              </a:rPr>
              <a:t>It is seeking new markets for its huge state owned companies</a:t>
            </a:r>
            <a:r>
              <a:rPr lang="en-GB" sz="1800">
                <a:solidFill>
                  <a:schemeClr val="dk1"/>
                </a:solidFill>
              </a:rPr>
              <a:t>.  During the 2008 financial crisis, China’s 4 trillion (yuan) stimulus package flooded the country with bridges, roads, airports etc.  Now looking for new markets as the Chinese one is saturated.</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457200" lvl="0" marL="457200" rtl="0" algn="l">
              <a:spcBef>
                <a:spcPts val="0"/>
              </a:spcBef>
              <a:spcAft>
                <a:spcPts val="0"/>
              </a:spcAft>
              <a:buNone/>
            </a:pPr>
            <a:r>
              <a:rPr lang="en-GB" sz="1800">
                <a:solidFill>
                  <a:schemeClr val="dk1"/>
                </a:solidFill>
              </a:rPr>
              <a:t>3. </a:t>
            </a:r>
            <a:r>
              <a:rPr b="1" lang="en-GB" sz="1800">
                <a:solidFill>
                  <a:schemeClr val="dk1"/>
                </a:solidFill>
              </a:rPr>
              <a:t>Wants to build China’s political and economic power in the world</a:t>
            </a:r>
            <a:r>
              <a:rPr lang="en-GB" sz="1800">
                <a:solidFill>
                  <a:schemeClr val="dk1"/>
                </a:solidFill>
              </a:rPr>
              <a:t>.</a:t>
            </a:r>
            <a:endParaRPr sz="1800">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9"/>
          <p:cNvSpPr txBox="1"/>
          <p:nvPr>
            <p:ph type="ctrTitle"/>
          </p:nvPr>
        </p:nvSpPr>
        <p:spPr>
          <a:xfrm>
            <a:off x="311700" y="214600"/>
            <a:ext cx="8520600" cy="513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GB" sz="1979"/>
              <a:t>                                      Pros and cons of the BRI</a:t>
            </a:r>
            <a:endParaRPr sz="1979"/>
          </a:p>
        </p:txBody>
      </p:sp>
      <p:sp>
        <p:nvSpPr>
          <p:cNvPr id="218" name="Google Shape;218;p39"/>
          <p:cNvSpPr txBox="1"/>
          <p:nvPr>
            <p:ph idx="1" type="subTitle"/>
          </p:nvPr>
        </p:nvSpPr>
        <p:spPr>
          <a:xfrm>
            <a:off x="311700" y="727900"/>
            <a:ext cx="8520600" cy="42453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GB" sz="1900" u="sng">
                <a:solidFill>
                  <a:schemeClr val="dk1"/>
                </a:solidFill>
              </a:rPr>
              <a:t>In Africa:</a:t>
            </a:r>
            <a:r>
              <a:rPr lang="en-GB" sz="1900">
                <a:solidFill>
                  <a:schemeClr val="dk1"/>
                </a:solidFill>
              </a:rPr>
              <a:t> Chinese banks have funded many projects like major gas pipelines in NIgeria and railways.  Also helped other countries such as Uganda, Egypt and Ethiopia.   Kenya has Africa’s first high speed train between Mombasa and Nairobi</a:t>
            </a:r>
            <a:endParaRPr sz="1900">
              <a:solidFill>
                <a:schemeClr val="dk1"/>
              </a:solidFill>
            </a:endParaRPr>
          </a:p>
          <a:p>
            <a:pPr indent="0" lvl="0" marL="0" rtl="0" algn="l">
              <a:spcBef>
                <a:spcPts val="0"/>
              </a:spcBef>
              <a:spcAft>
                <a:spcPts val="0"/>
              </a:spcAft>
              <a:buNone/>
            </a:pPr>
            <a:r>
              <a:t/>
            </a:r>
            <a:endParaRPr sz="1900">
              <a:solidFill>
                <a:schemeClr val="dk1"/>
              </a:solidFill>
            </a:endParaRPr>
          </a:p>
          <a:p>
            <a:pPr indent="0" lvl="0" marL="0" rtl="0" algn="l">
              <a:spcBef>
                <a:spcPts val="0"/>
              </a:spcBef>
              <a:spcAft>
                <a:spcPts val="0"/>
              </a:spcAft>
              <a:buNone/>
            </a:pPr>
            <a:r>
              <a:rPr lang="en-GB" sz="1900" u="sng">
                <a:solidFill>
                  <a:schemeClr val="dk1"/>
                </a:solidFill>
              </a:rPr>
              <a:t>In Pakistan</a:t>
            </a:r>
            <a:r>
              <a:rPr lang="en-GB" sz="1900">
                <a:solidFill>
                  <a:schemeClr val="dk1"/>
                </a:solidFill>
              </a:rPr>
              <a:t>: Pakistan is the crucial for the BRI project with the China Pakistan Economic corridor running close to disputed Kashmir. India not happy with two nuclear countries co-operating on her borders</a:t>
            </a:r>
            <a:endParaRPr sz="1900">
              <a:solidFill>
                <a:schemeClr val="dk1"/>
              </a:solidFill>
            </a:endParaRPr>
          </a:p>
          <a:p>
            <a:pPr indent="0" lvl="0" marL="0" rtl="0" algn="l">
              <a:spcBef>
                <a:spcPts val="0"/>
              </a:spcBef>
              <a:spcAft>
                <a:spcPts val="0"/>
              </a:spcAft>
              <a:buNone/>
            </a:pPr>
            <a:r>
              <a:t/>
            </a:r>
            <a:endParaRPr sz="1900">
              <a:solidFill>
                <a:schemeClr val="dk1"/>
              </a:solidFill>
            </a:endParaRPr>
          </a:p>
          <a:p>
            <a:pPr indent="0" lvl="0" marL="0" rtl="0" algn="l">
              <a:spcBef>
                <a:spcPts val="0"/>
              </a:spcBef>
              <a:spcAft>
                <a:spcPts val="0"/>
              </a:spcAft>
              <a:buNone/>
            </a:pPr>
            <a:r>
              <a:rPr lang="en-GB" sz="1900" u="sng">
                <a:solidFill>
                  <a:schemeClr val="dk1"/>
                </a:solidFill>
              </a:rPr>
              <a:t>In Greece</a:t>
            </a:r>
            <a:r>
              <a:rPr lang="en-GB" sz="1900">
                <a:solidFill>
                  <a:schemeClr val="dk1"/>
                </a:solidFill>
              </a:rPr>
              <a:t>: After 2008 financial crisis, Greece was in serious debt and had poor relations with the EU.  In stepped China with Cosco (Chinese shipping firm) buying a major stake in the port of Piraeus.  This is Europe’s 7th largest harbour</a:t>
            </a:r>
            <a:endParaRPr sz="1900">
              <a:solidFill>
                <a:schemeClr val="dk1"/>
              </a:solidFill>
            </a:endParaRPr>
          </a:p>
          <a:p>
            <a:pPr indent="0" lvl="0" marL="0" rtl="0" algn="l">
              <a:spcBef>
                <a:spcPts val="0"/>
              </a:spcBef>
              <a:spcAft>
                <a:spcPts val="0"/>
              </a:spcAft>
              <a:buNone/>
            </a:pPr>
            <a:r>
              <a:t/>
            </a:r>
            <a:endParaRPr sz="1900">
              <a:solidFill>
                <a:schemeClr val="dk1"/>
              </a:solidFill>
            </a:endParaRPr>
          </a:p>
          <a:p>
            <a:pPr indent="0" lvl="0" marL="0" rtl="0" algn="l">
              <a:spcBef>
                <a:spcPts val="0"/>
              </a:spcBef>
              <a:spcAft>
                <a:spcPts val="0"/>
              </a:spcAft>
              <a:buNone/>
            </a:pPr>
            <a:r>
              <a:rPr lang="en-GB" sz="1900" u="sng">
                <a:solidFill>
                  <a:schemeClr val="dk1"/>
                </a:solidFill>
              </a:rPr>
              <a:t>In Sri Lanka:</a:t>
            </a:r>
            <a:r>
              <a:rPr lang="en-GB" sz="1900">
                <a:solidFill>
                  <a:schemeClr val="dk1"/>
                </a:solidFill>
              </a:rPr>
              <a:t> the Hanbantota port development is an example of </a:t>
            </a:r>
            <a:r>
              <a:rPr b="1" lang="en-GB" sz="1900">
                <a:solidFill>
                  <a:schemeClr val="dk1"/>
                </a:solidFill>
              </a:rPr>
              <a:t>‘debt trap diplomacy</a:t>
            </a:r>
            <a:r>
              <a:rPr lang="en-GB" sz="1900">
                <a:solidFill>
                  <a:schemeClr val="dk1"/>
                </a:solidFill>
              </a:rPr>
              <a:t>’. The Sri Lankan Govt couldn’t service the loans that funded the port so in 2017, the port was handed over to the Chinese on a 99 year lease.  This gives China a strategic foothold in the Indian Ocean</a:t>
            </a:r>
            <a:r>
              <a:rPr lang="en-GB" sz="1900"/>
              <a:t> </a:t>
            </a:r>
            <a:endParaRPr sz="19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0"/>
          <p:cNvSpPr txBox="1"/>
          <p:nvPr>
            <p:ph type="ctrTitle"/>
          </p:nvPr>
        </p:nvSpPr>
        <p:spPr>
          <a:xfrm>
            <a:off x="311700" y="156300"/>
            <a:ext cx="8520600" cy="723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79"/>
              <a:t>BRI on decline</a:t>
            </a:r>
            <a:endParaRPr sz="1979"/>
          </a:p>
        </p:txBody>
      </p:sp>
      <p:sp>
        <p:nvSpPr>
          <p:cNvPr id="224" name="Google Shape;224;p40"/>
          <p:cNvSpPr txBox="1"/>
          <p:nvPr>
            <p:ph idx="1" type="subTitle"/>
          </p:nvPr>
        </p:nvSpPr>
        <p:spPr>
          <a:xfrm>
            <a:off x="148425" y="984375"/>
            <a:ext cx="8520600" cy="3907200"/>
          </a:xfrm>
          <a:prstGeom prst="rect">
            <a:avLst/>
          </a:prstGeom>
        </p:spPr>
        <p:txBody>
          <a:bodyPr anchorCtr="0" anchor="t" bIns="91425" lIns="91425" spcFirstLastPara="1" rIns="91425" wrap="square" tIns="91425">
            <a:normAutofit/>
          </a:bodyPr>
          <a:lstStyle/>
          <a:p>
            <a:pPr indent="0" lvl="0" marL="914400" rtl="0" algn="l">
              <a:spcBef>
                <a:spcPts val="0"/>
              </a:spcBef>
              <a:spcAft>
                <a:spcPts val="0"/>
              </a:spcAft>
              <a:buNone/>
            </a:pPr>
            <a:r>
              <a:t/>
            </a:r>
            <a:endParaRPr sz="1700">
              <a:solidFill>
                <a:schemeClr val="dk1"/>
              </a:solidFill>
            </a:endParaRPr>
          </a:p>
          <a:p>
            <a:pPr indent="0" lvl="0" marL="914400" rtl="0" algn="l">
              <a:spcBef>
                <a:spcPts val="0"/>
              </a:spcBef>
              <a:spcAft>
                <a:spcPts val="0"/>
              </a:spcAft>
              <a:buNone/>
            </a:pPr>
            <a:r>
              <a:t/>
            </a:r>
            <a:endParaRPr sz="1700">
              <a:solidFill>
                <a:schemeClr val="dk1"/>
              </a:solidFill>
            </a:endParaRPr>
          </a:p>
          <a:p>
            <a:pPr indent="-336550" lvl="0" marL="457200" rtl="0" algn="l">
              <a:spcBef>
                <a:spcPts val="0"/>
              </a:spcBef>
              <a:spcAft>
                <a:spcPts val="0"/>
              </a:spcAft>
              <a:buClr>
                <a:schemeClr val="dk1"/>
              </a:buClr>
              <a:buSzPts val="1700"/>
              <a:buChar char="●"/>
            </a:pPr>
            <a:r>
              <a:rPr b="1" lang="en-GB" sz="1700">
                <a:solidFill>
                  <a:schemeClr val="dk1"/>
                </a:solidFill>
              </a:rPr>
              <a:t>Beijing has allocated no new capital to BRI since 2015 </a:t>
            </a:r>
            <a:r>
              <a:rPr lang="en-GB" sz="1700">
                <a:solidFill>
                  <a:schemeClr val="dk1"/>
                </a:solidFill>
              </a:rPr>
              <a:t>and Chinese investments abroad have declined since 2019.</a:t>
            </a:r>
            <a:endParaRPr sz="1700">
              <a:solidFill>
                <a:schemeClr val="dk1"/>
              </a:solidFill>
            </a:endParaRPr>
          </a:p>
          <a:p>
            <a:pPr indent="0" lvl="0" marL="914400" rtl="0" algn="l">
              <a:spcBef>
                <a:spcPts val="0"/>
              </a:spcBef>
              <a:spcAft>
                <a:spcPts val="0"/>
              </a:spcAft>
              <a:buNone/>
            </a:pPr>
            <a:r>
              <a:t/>
            </a:r>
            <a:endParaRPr sz="1700">
              <a:solidFill>
                <a:schemeClr val="dk1"/>
              </a:solidFill>
            </a:endParaRPr>
          </a:p>
          <a:p>
            <a:pPr indent="-336550" lvl="0" marL="457200" rtl="0" algn="l">
              <a:spcBef>
                <a:spcPts val="0"/>
              </a:spcBef>
              <a:spcAft>
                <a:spcPts val="0"/>
              </a:spcAft>
              <a:buClr>
                <a:schemeClr val="dk1"/>
              </a:buClr>
              <a:buSzPts val="1700"/>
              <a:buChar char="●"/>
            </a:pPr>
            <a:r>
              <a:rPr b="1" lang="en-GB" sz="1700">
                <a:solidFill>
                  <a:schemeClr val="dk1"/>
                </a:solidFill>
              </a:rPr>
              <a:t>If China is to reach peak CO2 emissions by 2030 </a:t>
            </a:r>
            <a:r>
              <a:rPr lang="en-GB" sz="1700">
                <a:solidFill>
                  <a:schemeClr val="dk1"/>
                </a:solidFill>
              </a:rPr>
              <a:t>and achieve carbon neutrality by 2060, it will have to draw in on infrastructure projects and that would include the BRI. </a:t>
            </a:r>
            <a:endParaRPr sz="1700">
              <a:solidFill>
                <a:schemeClr val="dk1"/>
              </a:solidFill>
            </a:endParaRPr>
          </a:p>
          <a:p>
            <a:pPr indent="0" lvl="0" marL="914400" rtl="0" algn="l">
              <a:spcBef>
                <a:spcPts val="0"/>
              </a:spcBef>
              <a:spcAft>
                <a:spcPts val="0"/>
              </a:spcAft>
              <a:buNone/>
            </a:pPr>
            <a:r>
              <a:t/>
            </a:r>
            <a:endParaRPr sz="1700">
              <a:solidFill>
                <a:schemeClr val="dk1"/>
              </a:solidFill>
            </a:endParaRPr>
          </a:p>
          <a:p>
            <a:pPr indent="-336550" lvl="0" marL="457200" rtl="0" algn="l">
              <a:spcBef>
                <a:spcPts val="0"/>
              </a:spcBef>
              <a:spcAft>
                <a:spcPts val="0"/>
              </a:spcAft>
              <a:buClr>
                <a:schemeClr val="dk1"/>
              </a:buClr>
              <a:buSzPts val="1700"/>
              <a:buChar char="●"/>
            </a:pPr>
            <a:r>
              <a:rPr b="1" lang="en-GB" sz="1700">
                <a:solidFill>
                  <a:schemeClr val="dk1"/>
                </a:solidFill>
              </a:rPr>
              <a:t>2021 G7 summit saw a united European response to BRI</a:t>
            </a:r>
            <a:r>
              <a:rPr lang="en-GB" sz="1700">
                <a:solidFill>
                  <a:schemeClr val="dk1"/>
                </a:solidFill>
              </a:rPr>
              <a:t> with ‘</a:t>
            </a:r>
            <a:r>
              <a:rPr i="1" lang="en-GB" sz="1700">
                <a:solidFill>
                  <a:schemeClr val="dk1"/>
                </a:solidFill>
              </a:rPr>
              <a:t>Build Back</a:t>
            </a:r>
            <a:r>
              <a:rPr lang="en-GB" sz="1700">
                <a:solidFill>
                  <a:schemeClr val="dk1"/>
                </a:solidFill>
              </a:rPr>
              <a:t> </a:t>
            </a:r>
            <a:r>
              <a:rPr i="1" lang="en-GB" sz="1700">
                <a:solidFill>
                  <a:schemeClr val="dk1"/>
                </a:solidFill>
              </a:rPr>
              <a:t>Better</a:t>
            </a:r>
            <a:r>
              <a:rPr lang="en-GB" sz="1700">
                <a:solidFill>
                  <a:schemeClr val="dk1"/>
                </a:solidFill>
              </a:rPr>
              <a:t>’  - an alternative infrastructure programme backed by Western democracies.</a:t>
            </a:r>
            <a:endParaRPr sz="1700">
              <a:solidFill>
                <a:schemeClr val="dk1"/>
              </a:solidFill>
            </a:endParaRPr>
          </a:p>
          <a:p>
            <a:pPr indent="0" lvl="0" marL="914400" rtl="0" algn="l">
              <a:spcBef>
                <a:spcPts val="0"/>
              </a:spcBef>
              <a:spcAft>
                <a:spcPts val="0"/>
              </a:spcAft>
              <a:buNone/>
            </a:pPr>
            <a:r>
              <a:rPr lang="en-GB" sz="1800"/>
              <a:t> </a:t>
            </a:r>
            <a:endParaRPr sz="18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1"/>
          <p:cNvSpPr txBox="1"/>
          <p:nvPr>
            <p:ph type="ctrTitle"/>
          </p:nvPr>
        </p:nvSpPr>
        <p:spPr>
          <a:xfrm>
            <a:off x="311700" y="220275"/>
            <a:ext cx="8520600" cy="590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79"/>
              <a:t>Plans for Chinese super Embassy in UK</a:t>
            </a:r>
            <a:endParaRPr sz="1979"/>
          </a:p>
        </p:txBody>
      </p:sp>
      <p:pic>
        <p:nvPicPr>
          <p:cNvPr id="230" name="Google Shape;230;p41"/>
          <p:cNvPicPr preferRelativeResize="0"/>
          <p:nvPr/>
        </p:nvPicPr>
        <p:blipFill>
          <a:blip r:embed="rId3">
            <a:alphaModFix/>
          </a:blip>
          <a:stretch>
            <a:fillRect/>
          </a:stretch>
        </p:blipFill>
        <p:spPr>
          <a:xfrm>
            <a:off x="1425250" y="972875"/>
            <a:ext cx="6321500" cy="3980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ctrTitle"/>
          </p:nvPr>
        </p:nvSpPr>
        <p:spPr>
          <a:xfrm>
            <a:off x="311700" y="526850"/>
            <a:ext cx="8520600" cy="510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79"/>
              <a:t>China after World War II map</a:t>
            </a:r>
            <a:endParaRPr sz="1979"/>
          </a:p>
        </p:txBody>
      </p:sp>
      <p:sp>
        <p:nvSpPr>
          <p:cNvPr id="68" name="Google Shape;68;p15"/>
          <p:cNvSpPr txBox="1"/>
          <p:nvPr>
            <p:ph idx="1" type="subTitle"/>
          </p:nvPr>
        </p:nvSpPr>
        <p:spPr>
          <a:xfrm>
            <a:off x="638100" y="1355700"/>
            <a:ext cx="7834500" cy="3599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GB" sz="1800"/>
              <a:t>1.	Illustrates how much of China was occupied by Japan</a:t>
            </a:r>
            <a:r>
              <a:rPr lang="en-GB" sz="1800"/>
              <a:t>.  They had been at war for centuries.</a:t>
            </a:r>
            <a:endParaRPr sz="1800"/>
          </a:p>
          <a:p>
            <a:pPr indent="0" lvl="0" marL="0" rtl="0" algn="l">
              <a:spcBef>
                <a:spcPts val="0"/>
              </a:spcBef>
              <a:spcAft>
                <a:spcPts val="0"/>
              </a:spcAft>
              <a:buNone/>
            </a:pPr>
            <a:r>
              <a:t/>
            </a:r>
            <a:endParaRPr sz="1800"/>
          </a:p>
          <a:p>
            <a:pPr indent="0" lvl="0" marL="0" rtl="0" algn="l">
              <a:spcBef>
                <a:spcPts val="0"/>
              </a:spcBef>
              <a:spcAft>
                <a:spcPts val="0"/>
              </a:spcAft>
              <a:buClr>
                <a:schemeClr val="dk1"/>
              </a:buClr>
              <a:buSzPts val="1100"/>
              <a:buFont typeface="Arial"/>
              <a:buNone/>
            </a:pPr>
            <a:r>
              <a:rPr b="1" lang="en-GB" sz="1800"/>
              <a:t>2</a:t>
            </a:r>
            <a:r>
              <a:rPr b="1" lang="en-GB" sz="1800"/>
              <a:t>.	Illustrates how little land the Communists held at that time </a:t>
            </a:r>
            <a:r>
              <a:rPr lang="en-GB" sz="1800"/>
              <a:t>considering ultimately they would be taking over the whole country.</a:t>
            </a:r>
            <a:endParaRPr sz="1800"/>
          </a:p>
          <a:p>
            <a:pPr indent="0" lvl="0" marL="457200" rtl="0" algn="l">
              <a:spcBef>
                <a:spcPts val="0"/>
              </a:spcBef>
              <a:spcAft>
                <a:spcPts val="0"/>
              </a:spcAft>
              <a:buNone/>
            </a:pPr>
            <a:r>
              <a:t/>
            </a:r>
            <a:endParaRPr sz="1800"/>
          </a:p>
          <a:p>
            <a:pPr indent="0" lvl="0" marL="0" rtl="0" algn="l">
              <a:spcBef>
                <a:spcPts val="0"/>
              </a:spcBef>
              <a:spcAft>
                <a:spcPts val="0"/>
              </a:spcAft>
              <a:buNone/>
            </a:pPr>
            <a:r>
              <a:rPr b="1" lang="en-GB" sz="1800"/>
              <a:t>3.	China would lay claim to Tibet (1951) and Xinpiang (1949-50)</a:t>
            </a:r>
            <a:r>
              <a:rPr lang="en-GB" sz="1800"/>
              <a:t>, thereby increasing </a:t>
            </a:r>
            <a:r>
              <a:rPr lang="en-GB" sz="1800"/>
              <a:t>their</a:t>
            </a:r>
            <a:r>
              <a:rPr lang="en-GB" sz="1800"/>
              <a:t> land mass by a quarter to a third.</a:t>
            </a:r>
            <a:endParaRPr sz="1800"/>
          </a:p>
          <a:p>
            <a:pPr indent="0" lvl="0" marL="0" rtl="0" algn="l">
              <a:spcBef>
                <a:spcPts val="0"/>
              </a:spcBef>
              <a:spcAft>
                <a:spcPts val="0"/>
              </a:spcAft>
              <a:buNone/>
            </a:pPr>
            <a:r>
              <a:t/>
            </a:r>
            <a:endParaRPr sz="1800"/>
          </a:p>
          <a:p>
            <a:pPr indent="0" lvl="0" marL="457200" rtl="0" algn="l">
              <a:spcBef>
                <a:spcPts val="0"/>
              </a:spcBef>
              <a:spcAft>
                <a:spcPts val="0"/>
              </a:spcAft>
              <a:buNone/>
            </a:pPr>
            <a:r>
              <a:t/>
            </a:r>
            <a:endParaRPr sz="1800"/>
          </a:p>
          <a:p>
            <a:pPr indent="0" lvl="0" marL="0" rtl="0" algn="l">
              <a:spcBef>
                <a:spcPts val="0"/>
              </a:spcBef>
              <a:spcAft>
                <a:spcPts val="0"/>
              </a:spcAft>
              <a:buNone/>
            </a:pPr>
            <a:r>
              <a:rPr b="1" lang="en-GB" sz="1800"/>
              <a:t>4.	Finally shows the route of the Long March</a:t>
            </a:r>
            <a:r>
              <a:rPr lang="en-GB" sz="1800"/>
              <a:t>, (1934-35) basically a military retreat by the Communists of 6,000 men.  They moved from the south east, further north to Shensi Province and set up headquarters there under this man …</a:t>
            </a:r>
            <a:endParaRPr sz="18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42"/>
          <p:cNvSpPr txBox="1"/>
          <p:nvPr>
            <p:ph type="ctrTitle"/>
          </p:nvPr>
        </p:nvSpPr>
        <p:spPr>
          <a:xfrm>
            <a:off x="311700" y="367875"/>
            <a:ext cx="8520600" cy="579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79"/>
              <a:t>Chinese super embassy on site of former Royal Mint</a:t>
            </a:r>
            <a:endParaRPr sz="1979"/>
          </a:p>
        </p:txBody>
      </p:sp>
      <p:sp>
        <p:nvSpPr>
          <p:cNvPr id="236" name="Google Shape;236;p42"/>
          <p:cNvSpPr txBox="1"/>
          <p:nvPr>
            <p:ph idx="1" type="subTitle"/>
          </p:nvPr>
        </p:nvSpPr>
        <p:spPr>
          <a:xfrm>
            <a:off x="569975" y="1060500"/>
            <a:ext cx="8004900" cy="3508500"/>
          </a:xfrm>
          <a:prstGeom prst="rect">
            <a:avLst/>
          </a:prstGeom>
        </p:spPr>
        <p:txBody>
          <a:bodyPr anchorCtr="0" anchor="t" bIns="91425" lIns="91425" spcFirstLastPara="1" rIns="91425" wrap="square" tIns="91425">
            <a:normAutofit lnSpcReduction="20000"/>
          </a:bodyPr>
          <a:lstStyle/>
          <a:p>
            <a:pPr indent="-349250" lvl="0" marL="457200" rtl="0" algn="l">
              <a:spcBef>
                <a:spcPts val="0"/>
              </a:spcBef>
              <a:spcAft>
                <a:spcPts val="0"/>
              </a:spcAft>
              <a:buSzPts val="1900"/>
              <a:buChar char="●"/>
            </a:pPr>
            <a:r>
              <a:rPr lang="en-GB" sz="1900" u="sng"/>
              <a:t>This is </a:t>
            </a:r>
            <a:r>
              <a:rPr lang="en-GB" sz="1900" u="sng"/>
              <a:t>5.5 acres of prime land</a:t>
            </a:r>
            <a:r>
              <a:rPr lang="en-GB" sz="1900"/>
              <a:t> on the site of the </a:t>
            </a:r>
            <a:r>
              <a:rPr lang="en-GB" sz="1900"/>
              <a:t>former</a:t>
            </a:r>
            <a:r>
              <a:rPr lang="en-GB" sz="1900"/>
              <a:t> Royal Mint.</a:t>
            </a:r>
            <a:endParaRPr sz="1900"/>
          </a:p>
          <a:p>
            <a:pPr indent="0" lvl="0" marL="0" rtl="0" algn="l">
              <a:spcBef>
                <a:spcPts val="0"/>
              </a:spcBef>
              <a:spcAft>
                <a:spcPts val="0"/>
              </a:spcAft>
              <a:buNone/>
            </a:pPr>
            <a:r>
              <a:t/>
            </a:r>
            <a:endParaRPr sz="1900"/>
          </a:p>
          <a:p>
            <a:pPr indent="-349250" lvl="0" marL="457200" rtl="0" algn="l">
              <a:spcBef>
                <a:spcPts val="0"/>
              </a:spcBef>
              <a:spcAft>
                <a:spcPts val="0"/>
              </a:spcAft>
              <a:buSzPts val="1900"/>
              <a:buChar char="●"/>
            </a:pPr>
            <a:r>
              <a:rPr lang="en-GB" sz="1900" u="sng"/>
              <a:t>Tower Hamlets council blocked the application</a:t>
            </a:r>
            <a:r>
              <a:rPr lang="en-GB" sz="1900"/>
              <a:t> in 2022 saying it would attract hundreds of protestors and take resources away from fighting crime. </a:t>
            </a:r>
            <a:endParaRPr sz="1900"/>
          </a:p>
          <a:p>
            <a:pPr indent="0" lvl="0" marL="0" rtl="0" algn="l">
              <a:spcBef>
                <a:spcPts val="0"/>
              </a:spcBef>
              <a:spcAft>
                <a:spcPts val="0"/>
              </a:spcAft>
              <a:buNone/>
            </a:pPr>
            <a:r>
              <a:t/>
            </a:r>
            <a:endParaRPr sz="1900"/>
          </a:p>
          <a:p>
            <a:pPr indent="-349250" lvl="0" marL="457200" rtl="0" algn="l">
              <a:spcBef>
                <a:spcPts val="0"/>
              </a:spcBef>
              <a:spcAft>
                <a:spcPts val="0"/>
              </a:spcAft>
              <a:buSzPts val="1900"/>
              <a:buChar char="●"/>
            </a:pPr>
            <a:r>
              <a:rPr lang="en-GB" sz="1900" u="sng"/>
              <a:t>The City of London is worried</a:t>
            </a:r>
            <a:r>
              <a:rPr lang="en-GB" sz="1900"/>
              <a:t> as there are financial data-sensitive cables </a:t>
            </a:r>
            <a:r>
              <a:rPr lang="en-GB" sz="1900"/>
              <a:t>running</a:t>
            </a:r>
            <a:r>
              <a:rPr lang="en-GB" sz="1900"/>
              <a:t> close to the proposed Embassy site, which could be cut or hacked.</a:t>
            </a:r>
            <a:endParaRPr sz="1900"/>
          </a:p>
          <a:p>
            <a:pPr indent="0" lvl="0" marL="0" rtl="0" algn="l">
              <a:spcBef>
                <a:spcPts val="0"/>
              </a:spcBef>
              <a:spcAft>
                <a:spcPts val="0"/>
              </a:spcAft>
              <a:buNone/>
            </a:pPr>
            <a:r>
              <a:t/>
            </a:r>
            <a:endParaRPr sz="1900"/>
          </a:p>
          <a:p>
            <a:pPr indent="-349250" lvl="0" marL="457200" rtl="0" algn="l">
              <a:spcBef>
                <a:spcPts val="0"/>
              </a:spcBef>
              <a:spcAft>
                <a:spcPts val="0"/>
              </a:spcAft>
              <a:buSzPts val="1900"/>
              <a:buChar char="●"/>
            </a:pPr>
            <a:r>
              <a:rPr lang="en-GB" sz="1900"/>
              <a:t>Dr Calder Walton, a China expert at </a:t>
            </a:r>
            <a:r>
              <a:rPr lang="en-GB" sz="1900" u="sng"/>
              <a:t>Harvard’s Kennedy School of Govt </a:t>
            </a:r>
            <a:r>
              <a:rPr lang="en-GB" sz="1900"/>
              <a:t>says ‘you can be sure that it’s going to be packed full of Chinese intelligence officers working under diplomatic cover’.	</a:t>
            </a:r>
            <a:r>
              <a:rPr lang="en-GB" sz="1900"/>
              <a:t>		</a:t>
            </a:r>
            <a:endParaRPr sz="19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43"/>
          <p:cNvSpPr txBox="1"/>
          <p:nvPr>
            <p:ph type="ctrTitle"/>
          </p:nvPr>
        </p:nvSpPr>
        <p:spPr>
          <a:xfrm>
            <a:off x="311700" y="134175"/>
            <a:ext cx="8520600" cy="564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88"/>
              <a:t>Sites for China’s space programme </a:t>
            </a:r>
            <a:endParaRPr sz="1988"/>
          </a:p>
        </p:txBody>
      </p:sp>
      <p:pic>
        <p:nvPicPr>
          <p:cNvPr id="242" name="Google Shape;242;p43"/>
          <p:cNvPicPr preferRelativeResize="0"/>
          <p:nvPr/>
        </p:nvPicPr>
        <p:blipFill rotWithShape="1">
          <a:blip r:embed="rId3">
            <a:alphaModFix/>
          </a:blip>
          <a:srcRect b="0" l="3772" r="0" t="0"/>
          <a:stretch/>
        </p:blipFill>
        <p:spPr>
          <a:xfrm>
            <a:off x="1974588" y="699075"/>
            <a:ext cx="5194825" cy="44444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44"/>
          <p:cNvSpPr txBox="1"/>
          <p:nvPr>
            <p:ph type="ctrTitle"/>
          </p:nvPr>
        </p:nvSpPr>
        <p:spPr>
          <a:xfrm>
            <a:off x="311700" y="153950"/>
            <a:ext cx="8520600" cy="466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GB" sz="2311"/>
              <a:t>China and the space race</a:t>
            </a:r>
            <a:r>
              <a:rPr lang="en-GB"/>
              <a:t> </a:t>
            </a:r>
            <a:endParaRPr/>
          </a:p>
        </p:txBody>
      </p:sp>
      <p:sp>
        <p:nvSpPr>
          <p:cNvPr id="248" name="Google Shape;248;p44"/>
          <p:cNvSpPr txBox="1"/>
          <p:nvPr/>
        </p:nvSpPr>
        <p:spPr>
          <a:xfrm>
            <a:off x="1387500" y="620450"/>
            <a:ext cx="6833400" cy="755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500"/>
              <a:t>In 2019, China became the first country to land a rover on the far side of the moon. </a:t>
            </a:r>
            <a:r>
              <a:rPr lang="en-GB" sz="1500">
                <a:solidFill>
                  <a:schemeClr val="dk1"/>
                </a:solidFill>
              </a:rPr>
              <a:t> In 2021, China landed a spacecraft on Mars.</a:t>
            </a:r>
            <a:r>
              <a:rPr lang="en-GB" sz="1500"/>
              <a:t>  </a:t>
            </a:r>
            <a:r>
              <a:rPr lang="en-GB" sz="1500"/>
              <a:t>China plans to establish a research station on the moon by 2035. </a:t>
            </a:r>
            <a:endParaRPr sz="1500"/>
          </a:p>
          <a:p>
            <a:pPr indent="0" lvl="0" marL="0" rtl="0" algn="l">
              <a:spcBef>
                <a:spcPts val="0"/>
              </a:spcBef>
              <a:spcAft>
                <a:spcPts val="0"/>
              </a:spcAft>
              <a:buNone/>
            </a:pPr>
            <a:r>
              <a:t/>
            </a:r>
            <a:endParaRPr sz="1500"/>
          </a:p>
          <a:p>
            <a:pPr indent="-319405" lvl="0" marL="457200" rtl="0" algn="l">
              <a:lnSpc>
                <a:spcPct val="80000"/>
              </a:lnSpc>
              <a:spcBef>
                <a:spcPts val="0"/>
              </a:spcBef>
              <a:spcAft>
                <a:spcPts val="0"/>
              </a:spcAft>
              <a:buClr>
                <a:schemeClr val="dk1"/>
              </a:buClr>
              <a:buSzPts val="1430"/>
              <a:buChar char="●"/>
            </a:pPr>
            <a:r>
              <a:rPr lang="en-GB" sz="1430" u="sng">
                <a:solidFill>
                  <a:schemeClr val="dk1"/>
                </a:solidFill>
              </a:rPr>
              <a:t>But there are different motives between the US and China re the moon</a:t>
            </a:r>
            <a:r>
              <a:rPr lang="en-GB" sz="1430">
                <a:solidFill>
                  <a:schemeClr val="dk1"/>
                </a:solidFill>
              </a:rPr>
              <a:t>.</a:t>
            </a:r>
            <a:endParaRPr sz="1430">
              <a:solidFill>
                <a:schemeClr val="dk1"/>
              </a:solidFill>
            </a:endParaRPr>
          </a:p>
          <a:p>
            <a:pPr indent="0" lvl="0" marL="914400" rtl="0" algn="l">
              <a:lnSpc>
                <a:spcPct val="80000"/>
              </a:lnSpc>
              <a:spcBef>
                <a:spcPts val="0"/>
              </a:spcBef>
              <a:spcAft>
                <a:spcPts val="0"/>
              </a:spcAft>
              <a:buNone/>
            </a:pPr>
            <a:r>
              <a:rPr lang="en-GB" sz="1430">
                <a:solidFill>
                  <a:schemeClr val="dk1"/>
                </a:solidFill>
              </a:rPr>
              <a:t>   </a:t>
            </a:r>
            <a:endParaRPr sz="1430">
              <a:solidFill>
                <a:schemeClr val="dk1"/>
              </a:solidFill>
            </a:endParaRPr>
          </a:p>
          <a:p>
            <a:pPr indent="0" lvl="0" marL="457200" rtl="0" algn="l">
              <a:lnSpc>
                <a:spcPct val="80000"/>
              </a:lnSpc>
              <a:spcBef>
                <a:spcPts val="0"/>
              </a:spcBef>
              <a:spcAft>
                <a:spcPts val="0"/>
              </a:spcAft>
              <a:buClr>
                <a:schemeClr val="dk1"/>
              </a:buClr>
              <a:buSzPts val="1100"/>
              <a:buFont typeface="Arial"/>
              <a:buNone/>
            </a:pPr>
            <a:r>
              <a:rPr lang="en-GB" sz="1430">
                <a:solidFill>
                  <a:schemeClr val="dk1"/>
                </a:solidFill>
              </a:rPr>
              <a:t>a)The </a:t>
            </a:r>
            <a:r>
              <a:rPr b="1" lang="en-GB" sz="1430">
                <a:solidFill>
                  <a:schemeClr val="dk1"/>
                </a:solidFill>
              </a:rPr>
              <a:t>US</a:t>
            </a:r>
            <a:r>
              <a:rPr lang="en-GB" sz="1430">
                <a:solidFill>
                  <a:schemeClr val="dk1"/>
                </a:solidFill>
              </a:rPr>
              <a:t> wants a </a:t>
            </a:r>
            <a:r>
              <a:rPr b="1" lang="en-GB" sz="1430">
                <a:solidFill>
                  <a:schemeClr val="dk1"/>
                </a:solidFill>
              </a:rPr>
              <a:t>Lunar Gateway </a:t>
            </a:r>
            <a:r>
              <a:rPr lang="en-GB" sz="1430">
                <a:solidFill>
                  <a:schemeClr val="dk1"/>
                </a:solidFill>
              </a:rPr>
              <a:t>orbiting the moon, using it as a gas station for Mars. </a:t>
            </a:r>
            <a:endParaRPr sz="1430">
              <a:solidFill>
                <a:schemeClr val="dk1"/>
              </a:solidFill>
            </a:endParaRPr>
          </a:p>
          <a:p>
            <a:pPr indent="0" lvl="0" marL="457200" rtl="0" algn="l">
              <a:lnSpc>
                <a:spcPct val="80000"/>
              </a:lnSpc>
              <a:spcBef>
                <a:spcPts val="0"/>
              </a:spcBef>
              <a:spcAft>
                <a:spcPts val="0"/>
              </a:spcAft>
              <a:buClr>
                <a:schemeClr val="dk1"/>
              </a:buClr>
              <a:buSzPts val="1100"/>
              <a:buFont typeface="Arial"/>
              <a:buNone/>
            </a:pPr>
            <a:r>
              <a:rPr lang="en-GB" sz="1430">
                <a:solidFill>
                  <a:schemeClr val="dk1"/>
                </a:solidFill>
              </a:rPr>
              <a:t> </a:t>
            </a:r>
            <a:endParaRPr sz="1430">
              <a:solidFill>
                <a:schemeClr val="dk1"/>
              </a:solidFill>
            </a:endParaRPr>
          </a:p>
          <a:p>
            <a:pPr indent="0" lvl="0" marL="457200" rtl="0" algn="l">
              <a:lnSpc>
                <a:spcPct val="80000"/>
              </a:lnSpc>
              <a:spcBef>
                <a:spcPts val="0"/>
              </a:spcBef>
              <a:spcAft>
                <a:spcPts val="0"/>
              </a:spcAft>
              <a:buNone/>
            </a:pPr>
            <a:r>
              <a:rPr lang="en-GB" sz="1430">
                <a:solidFill>
                  <a:schemeClr val="dk1"/>
                </a:solidFill>
              </a:rPr>
              <a:t>b) the </a:t>
            </a:r>
            <a:r>
              <a:rPr b="1" lang="en-GB" sz="1430">
                <a:solidFill>
                  <a:schemeClr val="dk1"/>
                </a:solidFill>
              </a:rPr>
              <a:t>Chinese</a:t>
            </a:r>
            <a:r>
              <a:rPr lang="en-GB" sz="1430">
                <a:solidFill>
                  <a:schemeClr val="dk1"/>
                </a:solidFill>
              </a:rPr>
              <a:t> want to mine for rare earths - cobalt, lithium and helium -3 used in nuclear fusion.</a:t>
            </a:r>
            <a:endParaRPr sz="1500">
              <a:solidFill>
                <a:schemeClr val="dk1"/>
              </a:solidFill>
              <a:highlight>
                <a:srgbClr val="FFFFFF"/>
              </a:highlight>
            </a:endParaRPr>
          </a:p>
          <a:p>
            <a:pPr indent="0" lvl="0" marL="0" rtl="0" algn="l">
              <a:spcBef>
                <a:spcPts val="0"/>
              </a:spcBef>
              <a:spcAft>
                <a:spcPts val="0"/>
              </a:spcAft>
              <a:buNone/>
            </a:pPr>
            <a:r>
              <a:t/>
            </a:r>
            <a:endParaRPr sz="1500">
              <a:solidFill>
                <a:schemeClr val="dk1"/>
              </a:solidFill>
              <a:highlight>
                <a:srgbClr val="FFFFFF"/>
              </a:highlight>
            </a:endParaRPr>
          </a:p>
          <a:p>
            <a:pPr indent="-319405" lvl="0" marL="457200" rtl="0" algn="l">
              <a:spcBef>
                <a:spcPts val="0"/>
              </a:spcBef>
              <a:spcAft>
                <a:spcPts val="0"/>
              </a:spcAft>
              <a:buClr>
                <a:schemeClr val="dk1"/>
              </a:buClr>
              <a:buSzPts val="1430"/>
              <a:buChar char="●"/>
            </a:pPr>
            <a:r>
              <a:rPr lang="en-GB" sz="1430" u="sng">
                <a:solidFill>
                  <a:schemeClr val="dk1"/>
                </a:solidFill>
              </a:rPr>
              <a:t>China has its own station which opened in 2022 </a:t>
            </a:r>
            <a:r>
              <a:rPr lang="en-GB" sz="1430">
                <a:solidFill>
                  <a:schemeClr val="dk1"/>
                </a:solidFill>
              </a:rPr>
              <a:t>because it was banned from the US/European/Canadian/Japanese one over fears of poaching technology. </a:t>
            </a:r>
            <a:endParaRPr sz="1430">
              <a:solidFill>
                <a:schemeClr val="dk1"/>
              </a:solidFill>
            </a:endParaRPr>
          </a:p>
          <a:p>
            <a:pPr indent="0" lvl="0" marL="457200" rtl="0" algn="l">
              <a:lnSpc>
                <a:spcPct val="80000"/>
              </a:lnSpc>
              <a:spcBef>
                <a:spcPts val="0"/>
              </a:spcBef>
              <a:spcAft>
                <a:spcPts val="0"/>
              </a:spcAft>
              <a:buClr>
                <a:schemeClr val="dk1"/>
              </a:buClr>
              <a:buSzPts val="1100"/>
              <a:buFont typeface="Arial"/>
              <a:buNone/>
            </a:pPr>
            <a:r>
              <a:rPr lang="en-GB" sz="1430">
                <a:solidFill>
                  <a:schemeClr val="dk1"/>
                </a:solidFill>
              </a:rPr>
              <a:t> </a:t>
            </a:r>
            <a:endParaRPr sz="1430">
              <a:solidFill>
                <a:schemeClr val="dk1"/>
              </a:solidFill>
            </a:endParaRPr>
          </a:p>
          <a:p>
            <a:pPr indent="-319405" lvl="0" marL="457200" rtl="0" algn="l">
              <a:lnSpc>
                <a:spcPct val="80000"/>
              </a:lnSpc>
              <a:spcBef>
                <a:spcPts val="0"/>
              </a:spcBef>
              <a:spcAft>
                <a:spcPts val="0"/>
              </a:spcAft>
              <a:buClr>
                <a:schemeClr val="dk1"/>
              </a:buClr>
              <a:buSzPts val="1430"/>
              <a:buChar char="●"/>
            </a:pPr>
            <a:r>
              <a:rPr lang="en-GB" sz="1430" u="sng">
                <a:solidFill>
                  <a:schemeClr val="dk1"/>
                </a:solidFill>
              </a:rPr>
              <a:t>The </a:t>
            </a:r>
            <a:r>
              <a:rPr b="1" lang="en-GB" sz="1430" u="sng">
                <a:solidFill>
                  <a:schemeClr val="dk1"/>
                </a:solidFill>
              </a:rPr>
              <a:t>2011 Wolf Amendment</a:t>
            </a:r>
            <a:r>
              <a:rPr lang="en-GB" sz="1430" u="sng">
                <a:solidFill>
                  <a:schemeClr val="dk1"/>
                </a:solidFill>
              </a:rPr>
              <a:t> bans NASA from working with China in space</a:t>
            </a:r>
            <a:r>
              <a:rPr lang="en-GB" sz="1430">
                <a:solidFill>
                  <a:schemeClr val="dk1"/>
                </a:solidFill>
              </a:rPr>
              <a:t>. And Chinese engineers are also banned from NASA facilities.   </a:t>
            </a:r>
            <a:endParaRPr sz="1430">
              <a:solidFill>
                <a:schemeClr val="dk1"/>
              </a:solidFill>
            </a:endParaRPr>
          </a:p>
          <a:p>
            <a:pPr indent="0" lvl="0" marL="0" rtl="0" algn="l">
              <a:lnSpc>
                <a:spcPct val="80000"/>
              </a:lnSpc>
              <a:spcBef>
                <a:spcPts val="0"/>
              </a:spcBef>
              <a:spcAft>
                <a:spcPts val="0"/>
              </a:spcAft>
              <a:buNone/>
            </a:pPr>
            <a:r>
              <a:t/>
            </a:r>
            <a:endParaRPr sz="1430">
              <a:solidFill>
                <a:schemeClr val="dk1"/>
              </a:solidFill>
            </a:endParaRPr>
          </a:p>
          <a:p>
            <a:pPr indent="-319405" lvl="0" marL="457200" rtl="0" algn="l">
              <a:lnSpc>
                <a:spcPct val="80000"/>
              </a:lnSpc>
              <a:spcBef>
                <a:spcPts val="0"/>
              </a:spcBef>
              <a:spcAft>
                <a:spcPts val="0"/>
              </a:spcAft>
              <a:buClr>
                <a:schemeClr val="dk1"/>
              </a:buClr>
              <a:buSzPts val="1430"/>
              <a:buChar char="●"/>
            </a:pPr>
            <a:r>
              <a:rPr lang="en-GB" sz="1430" u="sng">
                <a:solidFill>
                  <a:schemeClr val="dk1"/>
                </a:solidFill>
              </a:rPr>
              <a:t>But, ironically, Russia is part of the ISS</a:t>
            </a:r>
            <a:r>
              <a:rPr lang="en-GB" sz="1430">
                <a:solidFill>
                  <a:schemeClr val="dk1"/>
                </a:solidFill>
              </a:rPr>
              <a:t> and has been since its inception. The station is divided into Russian and American parts.</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Rare earth elements: China has a vested interest in the moon because of rate earth elements like lithium, cobalt, and nickel. </a:t>
            </a:r>
            <a:endParaRPr/>
          </a:p>
          <a:p>
            <a:pPr indent="0" lvl="0" marL="0" rtl="0" algn="l">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5"/>
          <p:cNvSpPr txBox="1"/>
          <p:nvPr>
            <p:ph type="ctrTitle"/>
          </p:nvPr>
        </p:nvSpPr>
        <p:spPr>
          <a:xfrm>
            <a:off x="311700" y="251875"/>
            <a:ext cx="8520600" cy="63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79"/>
              <a:t>China and satellites</a:t>
            </a:r>
            <a:endParaRPr sz="1979"/>
          </a:p>
        </p:txBody>
      </p:sp>
      <p:sp>
        <p:nvSpPr>
          <p:cNvPr id="254" name="Google Shape;254;p45"/>
          <p:cNvSpPr txBox="1"/>
          <p:nvPr>
            <p:ph idx="1" type="subTitle"/>
          </p:nvPr>
        </p:nvSpPr>
        <p:spPr>
          <a:xfrm>
            <a:off x="808425" y="1019375"/>
            <a:ext cx="7198500" cy="3975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GB" sz="1500">
                <a:solidFill>
                  <a:schemeClr val="dk1"/>
                </a:solidFill>
              </a:rPr>
              <a:t>1.</a:t>
            </a:r>
            <a:r>
              <a:rPr lang="en-GB" sz="1500" u="sng">
                <a:solidFill>
                  <a:schemeClr val="dk1"/>
                </a:solidFill>
              </a:rPr>
              <a:t>	</a:t>
            </a:r>
            <a:r>
              <a:rPr lang="en-GB" sz="1500" u="sng">
                <a:solidFill>
                  <a:schemeClr val="dk1"/>
                </a:solidFill>
              </a:rPr>
              <a:t>China has many satellites and adding more</a:t>
            </a:r>
            <a:r>
              <a:rPr lang="en-GB" sz="1500">
                <a:solidFill>
                  <a:schemeClr val="dk1"/>
                </a:solidFill>
              </a:rPr>
              <a:t> to rival </a:t>
            </a:r>
            <a:r>
              <a:rPr b="1" lang="en-GB" sz="1500">
                <a:solidFill>
                  <a:schemeClr val="dk1"/>
                </a:solidFill>
              </a:rPr>
              <a:t>Elon Musk’s Starlink</a:t>
            </a:r>
            <a:r>
              <a:rPr lang="en-GB" sz="1500">
                <a:solidFill>
                  <a:schemeClr val="dk1"/>
                </a:solidFill>
              </a:rPr>
              <a:t>.  They are for communications, navigation, remote sensing and scientific research. It launched 18 satellites in 2023 to provide broadband coverage. </a:t>
            </a:r>
            <a:endParaRPr sz="1500">
              <a:solidFill>
                <a:schemeClr val="dk1"/>
              </a:solidFill>
            </a:endParaRPr>
          </a:p>
          <a:p>
            <a:pPr indent="0" lvl="0" marL="457200" rtl="0" algn="l">
              <a:spcBef>
                <a:spcPts val="0"/>
              </a:spcBef>
              <a:spcAft>
                <a:spcPts val="0"/>
              </a:spcAft>
              <a:buNone/>
            </a:pPr>
            <a:r>
              <a:t/>
            </a:r>
            <a:endParaRPr sz="1500">
              <a:solidFill>
                <a:schemeClr val="dk1"/>
              </a:solidFill>
            </a:endParaRPr>
          </a:p>
          <a:p>
            <a:pPr indent="0" lvl="0" marL="0" rtl="0" algn="l">
              <a:spcBef>
                <a:spcPts val="0"/>
              </a:spcBef>
              <a:spcAft>
                <a:spcPts val="0"/>
              </a:spcAft>
              <a:buNone/>
            </a:pPr>
            <a:r>
              <a:rPr lang="en-GB" sz="1500">
                <a:solidFill>
                  <a:schemeClr val="dk1"/>
                </a:solidFill>
              </a:rPr>
              <a:t>2.	</a:t>
            </a:r>
            <a:r>
              <a:rPr lang="en-GB" sz="1500" u="sng">
                <a:solidFill>
                  <a:schemeClr val="dk1"/>
                </a:solidFill>
              </a:rPr>
              <a:t>But to put this in context</a:t>
            </a:r>
            <a:r>
              <a:rPr lang="en-GB" sz="1500">
                <a:solidFill>
                  <a:schemeClr val="dk1"/>
                </a:solidFill>
              </a:rPr>
              <a:t>, China has 650 satellites while the US has 7,000.</a:t>
            </a:r>
            <a:endParaRPr sz="1500">
              <a:solidFill>
                <a:schemeClr val="dk1"/>
              </a:solidFill>
            </a:endParaRPr>
          </a:p>
          <a:p>
            <a:pPr indent="0" lvl="0" marL="0" rtl="0" algn="l">
              <a:spcBef>
                <a:spcPts val="0"/>
              </a:spcBef>
              <a:spcAft>
                <a:spcPts val="0"/>
              </a:spcAft>
              <a:buNone/>
            </a:pPr>
            <a:r>
              <a:t/>
            </a:r>
            <a:endParaRPr sz="1500">
              <a:solidFill>
                <a:schemeClr val="dk1"/>
              </a:solidFill>
            </a:endParaRPr>
          </a:p>
          <a:p>
            <a:pPr indent="0" lvl="0" marL="914400" rtl="0" algn="l">
              <a:spcBef>
                <a:spcPts val="0"/>
              </a:spcBef>
              <a:spcAft>
                <a:spcPts val="0"/>
              </a:spcAft>
              <a:buNone/>
            </a:pPr>
            <a:r>
              <a:t/>
            </a:r>
            <a:endParaRPr sz="1500">
              <a:solidFill>
                <a:schemeClr val="dk1"/>
              </a:solidFill>
            </a:endParaRPr>
          </a:p>
          <a:p>
            <a:pPr indent="0" lvl="0" marL="0" rtl="0" algn="l">
              <a:spcBef>
                <a:spcPts val="0"/>
              </a:spcBef>
              <a:spcAft>
                <a:spcPts val="0"/>
              </a:spcAft>
              <a:buClr>
                <a:schemeClr val="dk1"/>
              </a:buClr>
              <a:buSzPts val="1100"/>
              <a:buFont typeface="Arial"/>
              <a:buNone/>
            </a:pPr>
            <a:r>
              <a:rPr lang="en-GB" sz="1500">
                <a:solidFill>
                  <a:schemeClr val="dk1"/>
                </a:solidFill>
              </a:rPr>
              <a:t>3.</a:t>
            </a:r>
            <a:r>
              <a:rPr lang="en-GB" sz="1500" u="sng">
                <a:solidFill>
                  <a:schemeClr val="dk1"/>
                </a:solidFill>
              </a:rPr>
              <a:t>	General Whiting of US Space Command</a:t>
            </a:r>
            <a:r>
              <a:rPr lang="en-GB" sz="1500">
                <a:solidFill>
                  <a:schemeClr val="dk1"/>
                </a:solidFill>
              </a:rPr>
              <a:t> says China has tripled the number of spy satellites in orbit over the last  six years</a:t>
            </a:r>
            <a:endParaRPr sz="1500">
              <a:solidFill>
                <a:schemeClr val="dk1"/>
              </a:solidFill>
            </a:endParaRPr>
          </a:p>
          <a:p>
            <a:pPr indent="0" lvl="0" marL="914400" rtl="0" algn="ctr">
              <a:spcBef>
                <a:spcPts val="0"/>
              </a:spcBef>
              <a:spcAft>
                <a:spcPts val="0"/>
              </a:spcAft>
              <a:buNone/>
            </a:pPr>
            <a:r>
              <a:t/>
            </a:r>
            <a:endParaRPr sz="1500">
              <a:solidFill>
                <a:schemeClr val="dk1"/>
              </a:solidFill>
            </a:endParaRPr>
          </a:p>
          <a:p>
            <a:pPr indent="0" lvl="0" marL="914400" rtl="0" algn="l">
              <a:spcBef>
                <a:spcPts val="0"/>
              </a:spcBef>
              <a:spcAft>
                <a:spcPts val="0"/>
              </a:spcAft>
              <a:buNone/>
            </a:pPr>
            <a:r>
              <a:t/>
            </a:r>
            <a:endParaRPr sz="1500">
              <a:solidFill>
                <a:schemeClr val="dk1"/>
              </a:solidFill>
            </a:endParaRPr>
          </a:p>
          <a:p>
            <a:pPr indent="0" lvl="0" marL="0" rtl="0" algn="l">
              <a:spcBef>
                <a:spcPts val="0"/>
              </a:spcBef>
              <a:spcAft>
                <a:spcPts val="0"/>
              </a:spcAft>
              <a:buClr>
                <a:schemeClr val="dk1"/>
              </a:buClr>
              <a:buSzPts val="1100"/>
              <a:buFont typeface="Arial"/>
              <a:buNone/>
            </a:pPr>
            <a:r>
              <a:rPr lang="en-GB" sz="1500">
                <a:solidFill>
                  <a:schemeClr val="dk1"/>
                </a:solidFill>
              </a:rPr>
              <a:t>4.</a:t>
            </a:r>
            <a:r>
              <a:rPr lang="en-GB" sz="1500" u="sng">
                <a:solidFill>
                  <a:schemeClr val="dk1"/>
                </a:solidFill>
              </a:rPr>
              <a:t> 	Military significance</a:t>
            </a:r>
            <a:r>
              <a:rPr lang="en-GB" sz="1500">
                <a:solidFill>
                  <a:schemeClr val="dk1"/>
                </a:solidFill>
              </a:rPr>
              <a:t>: Some in the US are concerned that China's space programme could be used for military purposes. A </a:t>
            </a:r>
            <a:r>
              <a:rPr lang="en-GB" sz="1500" u="sng">
                <a:solidFill>
                  <a:schemeClr val="dk1"/>
                </a:solidFill>
              </a:rPr>
              <a:t>1967 UN treaty bans military activity on the moon</a:t>
            </a:r>
            <a:r>
              <a:rPr lang="en-GB" sz="1500">
                <a:solidFill>
                  <a:schemeClr val="dk1"/>
                </a:solidFill>
              </a:rPr>
              <a:t>, but not in space. </a:t>
            </a:r>
            <a:endParaRPr sz="15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spcBef>
                <a:spcPts val="0"/>
              </a:spcBef>
              <a:spcAft>
                <a:spcPts val="0"/>
              </a:spcAft>
              <a:buNone/>
            </a:pPr>
            <a:r>
              <a:rPr lang="en-GB" sz="1500">
                <a:solidFill>
                  <a:schemeClr val="dk1"/>
                </a:solidFill>
              </a:rPr>
              <a:t>65	</a:t>
            </a:r>
            <a:r>
              <a:rPr lang="en-GB" sz="1500" u="sng">
                <a:solidFill>
                  <a:schemeClr val="dk1"/>
                </a:solidFill>
              </a:rPr>
              <a:t>Also  Chinese have counter-space weapons</a:t>
            </a:r>
            <a:r>
              <a:rPr lang="en-GB" sz="1500">
                <a:solidFill>
                  <a:schemeClr val="dk1"/>
                </a:solidFill>
              </a:rPr>
              <a:t>, some of which can pull satellites out of orbit. They have missiles to destroy satellites and their arsenal includes  lasers, microwave weapons, plus electronic and cyber warfare.   </a:t>
            </a:r>
            <a:endParaRPr sz="1500">
              <a:solidFill>
                <a:schemeClr val="dk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6"/>
          <p:cNvSpPr txBox="1"/>
          <p:nvPr>
            <p:ph type="ctrTitle"/>
          </p:nvPr>
        </p:nvSpPr>
        <p:spPr>
          <a:xfrm>
            <a:off x="311700" y="167950"/>
            <a:ext cx="8520600" cy="548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79"/>
              <a:t>China operating outside international rules </a:t>
            </a:r>
            <a:endParaRPr sz="1979"/>
          </a:p>
        </p:txBody>
      </p:sp>
      <p:sp>
        <p:nvSpPr>
          <p:cNvPr id="260" name="Google Shape;260;p46"/>
          <p:cNvSpPr txBox="1"/>
          <p:nvPr>
            <p:ph idx="1" type="subTitle"/>
          </p:nvPr>
        </p:nvSpPr>
        <p:spPr>
          <a:xfrm>
            <a:off x="978750" y="716050"/>
            <a:ext cx="7414500" cy="4296900"/>
          </a:xfrm>
          <a:prstGeom prst="rect">
            <a:avLst/>
          </a:prstGeom>
        </p:spPr>
        <p:txBody>
          <a:bodyPr anchorCtr="0" anchor="t" bIns="91425" lIns="91425" spcFirstLastPara="1" rIns="91425" wrap="square" tIns="91425">
            <a:normAutofit/>
          </a:bodyPr>
          <a:lstStyle/>
          <a:p>
            <a:pPr indent="0" lvl="0" marL="0" rtl="0" algn="l">
              <a:lnSpc>
                <a:spcPct val="70000"/>
              </a:lnSpc>
              <a:spcBef>
                <a:spcPts val="0"/>
              </a:spcBef>
              <a:spcAft>
                <a:spcPts val="0"/>
              </a:spcAft>
              <a:buSzPts val="1018"/>
              <a:buNone/>
            </a:pPr>
            <a:r>
              <a:t/>
            </a:r>
            <a:endParaRPr sz="1265">
              <a:solidFill>
                <a:schemeClr val="dk1"/>
              </a:solidFill>
            </a:endParaRPr>
          </a:p>
          <a:p>
            <a:pPr indent="0" lvl="0" marL="0" rtl="0" algn="l">
              <a:lnSpc>
                <a:spcPct val="70000"/>
              </a:lnSpc>
              <a:spcBef>
                <a:spcPts val="0"/>
              </a:spcBef>
              <a:spcAft>
                <a:spcPts val="0"/>
              </a:spcAft>
              <a:buSzPts val="1018"/>
              <a:buNone/>
            </a:pPr>
            <a:r>
              <a:rPr lang="en-GB" sz="1365">
                <a:solidFill>
                  <a:schemeClr val="dk1"/>
                </a:solidFill>
              </a:rPr>
              <a:t>The rise of China as a superpower has resulted in a rise in </a:t>
            </a:r>
            <a:r>
              <a:rPr lang="en-GB" sz="1365">
                <a:solidFill>
                  <a:schemeClr val="dk1"/>
                </a:solidFill>
              </a:rPr>
              <a:t>confidence</a:t>
            </a:r>
            <a:r>
              <a:rPr lang="en-GB" sz="1365">
                <a:solidFill>
                  <a:schemeClr val="dk1"/>
                </a:solidFill>
              </a:rPr>
              <a:t> too. </a:t>
            </a:r>
            <a:endParaRPr sz="1365">
              <a:solidFill>
                <a:schemeClr val="dk1"/>
              </a:solidFill>
            </a:endParaRPr>
          </a:p>
          <a:p>
            <a:pPr indent="0" lvl="0" marL="0" rtl="0" algn="l">
              <a:lnSpc>
                <a:spcPct val="70000"/>
              </a:lnSpc>
              <a:spcBef>
                <a:spcPts val="0"/>
              </a:spcBef>
              <a:spcAft>
                <a:spcPts val="0"/>
              </a:spcAft>
              <a:buSzPts val="1018"/>
              <a:buNone/>
            </a:pPr>
            <a:r>
              <a:t/>
            </a:r>
            <a:endParaRPr sz="1365">
              <a:solidFill>
                <a:schemeClr val="dk1"/>
              </a:solidFill>
            </a:endParaRPr>
          </a:p>
          <a:p>
            <a:pPr indent="0" lvl="0" marL="0" rtl="0" algn="l">
              <a:lnSpc>
                <a:spcPct val="70000"/>
              </a:lnSpc>
              <a:spcBef>
                <a:spcPts val="0"/>
              </a:spcBef>
              <a:spcAft>
                <a:spcPts val="0"/>
              </a:spcAft>
              <a:buSzPts val="1018"/>
              <a:buNone/>
            </a:pPr>
            <a:r>
              <a:rPr lang="en-GB" sz="1365">
                <a:solidFill>
                  <a:schemeClr val="dk1"/>
                </a:solidFill>
              </a:rPr>
              <a:t>Who is going to stop them? </a:t>
            </a:r>
            <a:endParaRPr sz="1365">
              <a:solidFill>
                <a:schemeClr val="dk1"/>
              </a:solidFill>
            </a:endParaRPr>
          </a:p>
          <a:p>
            <a:pPr indent="0" lvl="0" marL="0" rtl="0" algn="l">
              <a:lnSpc>
                <a:spcPct val="70000"/>
              </a:lnSpc>
              <a:spcBef>
                <a:spcPts val="0"/>
              </a:spcBef>
              <a:spcAft>
                <a:spcPts val="0"/>
              </a:spcAft>
              <a:buSzPts val="1018"/>
              <a:buNone/>
            </a:pPr>
            <a:r>
              <a:t/>
            </a:r>
            <a:endParaRPr sz="1365">
              <a:solidFill>
                <a:schemeClr val="dk1"/>
              </a:solidFill>
            </a:endParaRPr>
          </a:p>
          <a:p>
            <a:pPr indent="-315277" lvl="0" marL="457200" rtl="0" algn="l">
              <a:lnSpc>
                <a:spcPct val="70000"/>
              </a:lnSpc>
              <a:spcBef>
                <a:spcPts val="0"/>
              </a:spcBef>
              <a:spcAft>
                <a:spcPts val="0"/>
              </a:spcAft>
              <a:buClr>
                <a:schemeClr val="dk1"/>
              </a:buClr>
              <a:buSzPts val="1365"/>
              <a:buChar char="●"/>
            </a:pPr>
            <a:r>
              <a:rPr lang="en-GB" sz="1365" u="sng">
                <a:solidFill>
                  <a:schemeClr val="dk1"/>
                </a:solidFill>
              </a:rPr>
              <a:t>Intellectual property </a:t>
            </a:r>
            <a:r>
              <a:rPr lang="en-GB" sz="1365" u="sng">
                <a:solidFill>
                  <a:schemeClr val="dk1"/>
                </a:solidFill>
              </a:rPr>
              <a:t>theft: </a:t>
            </a:r>
            <a:r>
              <a:rPr lang="en-GB" sz="1365" u="sng">
                <a:solidFill>
                  <a:schemeClr val="dk1"/>
                </a:solidFill>
              </a:rPr>
              <a:t> Oxford University molecular structure of water project</a:t>
            </a:r>
            <a:r>
              <a:rPr lang="en-GB" sz="1365">
                <a:solidFill>
                  <a:schemeClr val="dk1"/>
                </a:solidFill>
              </a:rPr>
              <a:t>.</a:t>
            </a:r>
            <a:endParaRPr sz="1365">
              <a:solidFill>
                <a:schemeClr val="dk1"/>
              </a:solidFill>
            </a:endParaRPr>
          </a:p>
          <a:p>
            <a:pPr indent="0" lvl="0" marL="0" rtl="0" algn="l">
              <a:lnSpc>
                <a:spcPct val="70000"/>
              </a:lnSpc>
              <a:spcBef>
                <a:spcPts val="0"/>
              </a:spcBef>
              <a:spcAft>
                <a:spcPts val="0"/>
              </a:spcAft>
              <a:buSzPts val="1018"/>
              <a:buNone/>
            </a:pPr>
            <a:r>
              <a:t/>
            </a:r>
            <a:endParaRPr sz="1365">
              <a:solidFill>
                <a:schemeClr val="dk1"/>
              </a:solidFill>
            </a:endParaRPr>
          </a:p>
          <a:p>
            <a:pPr indent="0" lvl="0" marL="0" rtl="0" algn="l">
              <a:lnSpc>
                <a:spcPct val="70000"/>
              </a:lnSpc>
              <a:spcBef>
                <a:spcPts val="0"/>
              </a:spcBef>
              <a:spcAft>
                <a:spcPts val="0"/>
              </a:spcAft>
              <a:buSzPts val="1018"/>
              <a:buNone/>
            </a:pPr>
            <a:r>
              <a:t/>
            </a:r>
            <a:endParaRPr sz="1365">
              <a:solidFill>
                <a:schemeClr val="dk1"/>
              </a:solidFill>
            </a:endParaRPr>
          </a:p>
          <a:p>
            <a:pPr indent="-315277" lvl="0" marL="457200" rtl="0" algn="l">
              <a:lnSpc>
                <a:spcPct val="70000"/>
              </a:lnSpc>
              <a:spcBef>
                <a:spcPts val="0"/>
              </a:spcBef>
              <a:spcAft>
                <a:spcPts val="0"/>
              </a:spcAft>
              <a:buClr>
                <a:schemeClr val="dk1"/>
              </a:buClr>
              <a:buSzPts val="1365"/>
              <a:buChar char="●"/>
            </a:pPr>
            <a:r>
              <a:rPr lang="en-GB" sz="1365" u="sng">
                <a:solidFill>
                  <a:schemeClr val="dk1"/>
                </a:solidFill>
              </a:rPr>
              <a:t>Treatment of Uyghur people</a:t>
            </a:r>
            <a:r>
              <a:rPr lang="en-GB" sz="1365">
                <a:solidFill>
                  <a:schemeClr val="dk1"/>
                </a:solidFill>
              </a:rPr>
              <a:t>- about 1 million out of population of 11 million are  ‘re-educated’ in camps.  They also undergo intense </a:t>
            </a:r>
            <a:r>
              <a:rPr lang="en-GB" sz="1365">
                <a:solidFill>
                  <a:schemeClr val="dk1"/>
                </a:solidFill>
              </a:rPr>
              <a:t>surveillance</a:t>
            </a:r>
            <a:r>
              <a:rPr lang="en-GB" sz="1365">
                <a:solidFill>
                  <a:schemeClr val="dk1"/>
                </a:solidFill>
              </a:rPr>
              <a:t>, forced labour and sterilisation.  They are a Muslim minority.</a:t>
            </a:r>
            <a:endParaRPr sz="1365">
              <a:solidFill>
                <a:schemeClr val="dk1"/>
              </a:solidFill>
            </a:endParaRPr>
          </a:p>
          <a:p>
            <a:pPr indent="0" lvl="0" marL="0" rtl="0" algn="l">
              <a:lnSpc>
                <a:spcPct val="70000"/>
              </a:lnSpc>
              <a:spcBef>
                <a:spcPts val="0"/>
              </a:spcBef>
              <a:spcAft>
                <a:spcPts val="0"/>
              </a:spcAft>
              <a:buSzPts val="1018"/>
              <a:buNone/>
            </a:pPr>
            <a:r>
              <a:t/>
            </a:r>
            <a:endParaRPr sz="1365">
              <a:solidFill>
                <a:schemeClr val="dk1"/>
              </a:solidFill>
            </a:endParaRPr>
          </a:p>
          <a:p>
            <a:pPr indent="0" lvl="0" marL="0" rtl="0" algn="l">
              <a:lnSpc>
                <a:spcPct val="70000"/>
              </a:lnSpc>
              <a:spcBef>
                <a:spcPts val="0"/>
              </a:spcBef>
              <a:spcAft>
                <a:spcPts val="0"/>
              </a:spcAft>
              <a:buSzPts val="1018"/>
              <a:buNone/>
            </a:pPr>
            <a:r>
              <a:t/>
            </a:r>
            <a:endParaRPr sz="1365">
              <a:solidFill>
                <a:schemeClr val="dk1"/>
              </a:solidFill>
            </a:endParaRPr>
          </a:p>
          <a:p>
            <a:pPr indent="-315277" lvl="0" marL="457200" rtl="0" algn="l">
              <a:lnSpc>
                <a:spcPct val="70000"/>
              </a:lnSpc>
              <a:spcBef>
                <a:spcPts val="0"/>
              </a:spcBef>
              <a:spcAft>
                <a:spcPts val="0"/>
              </a:spcAft>
              <a:buClr>
                <a:schemeClr val="dk1"/>
              </a:buClr>
              <a:buSzPts val="1365"/>
              <a:buChar char="●"/>
            </a:pPr>
            <a:r>
              <a:rPr lang="en-GB" sz="1365" u="sng">
                <a:solidFill>
                  <a:schemeClr val="dk1"/>
                </a:solidFill>
              </a:rPr>
              <a:t>Suppression of Umbrella Protest Movement in Hong Kong 2014</a:t>
            </a:r>
            <a:r>
              <a:rPr lang="en-GB" sz="1365">
                <a:solidFill>
                  <a:schemeClr val="dk1"/>
                </a:solidFill>
              </a:rPr>
              <a:t>, which was passive resistance to China’s refusal to have transparent elections.  So much for Chris Patten’s  ‘one country, two systems’.</a:t>
            </a:r>
            <a:endParaRPr sz="1365">
              <a:solidFill>
                <a:schemeClr val="dk1"/>
              </a:solidFill>
            </a:endParaRPr>
          </a:p>
          <a:p>
            <a:pPr indent="0" lvl="0" marL="0" rtl="0" algn="l">
              <a:lnSpc>
                <a:spcPct val="70000"/>
              </a:lnSpc>
              <a:spcBef>
                <a:spcPts val="0"/>
              </a:spcBef>
              <a:spcAft>
                <a:spcPts val="0"/>
              </a:spcAft>
              <a:buSzPts val="1018"/>
              <a:buNone/>
            </a:pPr>
            <a:r>
              <a:t/>
            </a:r>
            <a:endParaRPr sz="1365">
              <a:solidFill>
                <a:schemeClr val="dk1"/>
              </a:solidFill>
            </a:endParaRPr>
          </a:p>
          <a:p>
            <a:pPr indent="0" lvl="0" marL="0" rtl="0" algn="l">
              <a:lnSpc>
                <a:spcPct val="70000"/>
              </a:lnSpc>
              <a:spcBef>
                <a:spcPts val="0"/>
              </a:spcBef>
              <a:spcAft>
                <a:spcPts val="0"/>
              </a:spcAft>
              <a:buSzPts val="1018"/>
              <a:buNone/>
            </a:pPr>
            <a:r>
              <a:t/>
            </a:r>
            <a:endParaRPr sz="1365">
              <a:solidFill>
                <a:schemeClr val="dk1"/>
              </a:solidFill>
            </a:endParaRPr>
          </a:p>
          <a:p>
            <a:pPr indent="-315277" lvl="0" marL="457200" rtl="0" algn="l">
              <a:lnSpc>
                <a:spcPct val="70000"/>
              </a:lnSpc>
              <a:spcBef>
                <a:spcPts val="0"/>
              </a:spcBef>
              <a:spcAft>
                <a:spcPts val="0"/>
              </a:spcAft>
              <a:buClr>
                <a:schemeClr val="dk1"/>
              </a:buClr>
              <a:buSzPts val="1365"/>
              <a:buChar char="●"/>
            </a:pPr>
            <a:r>
              <a:rPr lang="en-GB" sz="1365" u="sng">
                <a:solidFill>
                  <a:schemeClr val="dk1"/>
                </a:solidFill>
              </a:rPr>
              <a:t>Harassment</a:t>
            </a:r>
            <a:r>
              <a:rPr lang="en-GB" sz="1365" u="sng">
                <a:solidFill>
                  <a:schemeClr val="dk1"/>
                </a:solidFill>
              </a:rPr>
              <a:t> of Chinese dissidents</a:t>
            </a:r>
            <a:r>
              <a:rPr lang="en-GB" sz="1365">
                <a:solidFill>
                  <a:schemeClr val="dk1"/>
                </a:solidFill>
              </a:rPr>
              <a:t> in other countries, particularly true in universities via the </a:t>
            </a:r>
            <a:r>
              <a:rPr lang="en-GB" sz="1365" u="sng">
                <a:solidFill>
                  <a:schemeClr val="dk1"/>
                </a:solidFill>
              </a:rPr>
              <a:t> </a:t>
            </a:r>
            <a:r>
              <a:rPr lang="en-GB" sz="1365" u="sng">
                <a:solidFill>
                  <a:schemeClr val="dk1"/>
                </a:solidFill>
              </a:rPr>
              <a:t>Confucius Institute</a:t>
            </a:r>
            <a:r>
              <a:rPr lang="en-GB" sz="1365">
                <a:solidFill>
                  <a:schemeClr val="dk1"/>
                </a:solidFill>
              </a:rPr>
              <a:t> </a:t>
            </a:r>
            <a:r>
              <a:rPr lang="en-GB" sz="1365">
                <a:solidFill>
                  <a:schemeClr val="dk1"/>
                </a:solidFill>
              </a:rPr>
              <a:t>promoting Chinese </a:t>
            </a:r>
            <a:r>
              <a:rPr lang="en-GB" sz="1365">
                <a:solidFill>
                  <a:schemeClr val="dk1"/>
                </a:solidFill>
              </a:rPr>
              <a:t>education, language</a:t>
            </a:r>
            <a:r>
              <a:rPr lang="en-GB" sz="1365">
                <a:solidFill>
                  <a:schemeClr val="dk1"/>
                </a:solidFill>
              </a:rPr>
              <a:t> and culture in overseas  universities. There are 30 of these on British campuses.  In 2024 they were stripped of UK Govt funding.  They are closely affiliated to the CCP - Chinese Communist Party and are run by their propaganda dept. </a:t>
            </a:r>
            <a:endParaRPr sz="1365">
              <a:solidFill>
                <a:schemeClr val="dk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7"/>
          <p:cNvSpPr txBox="1"/>
          <p:nvPr>
            <p:ph type="ctrTitle"/>
          </p:nvPr>
        </p:nvSpPr>
        <p:spPr>
          <a:xfrm>
            <a:off x="311700" y="261250"/>
            <a:ext cx="8520600" cy="583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79"/>
              <a:t>China and biological warfare</a:t>
            </a:r>
            <a:endParaRPr sz="1979"/>
          </a:p>
        </p:txBody>
      </p:sp>
      <p:sp>
        <p:nvSpPr>
          <p:cNvPr id="266" name="Google Shape;266;p4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GB"/>
              <a:t>WUHAN</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8"/>
          <p:cNvSpPr txBox="1"/>
          <p:nvPr>
            <p:ph type="ctrTitle"/>
          </p:nvPr>
        </p:nvSpPr>
        <p:spPr>
          <a:xfrm>
            <a:off x="311700" y="447350"/>
            <a:ext cx="8520600" cy="533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888"/>
              <a:t>Additional notes</a:t>
            </a:r>
            <a:endParaRPr sz="1888"/>
          </a:p>
        </p:txBody>
      </p:sp>
      <p:sp>
        <p:nvSpPr>
          <p:cNvPr id="272" name="Google Shape;272;p48"/>
          <p:cNvSpPr txBox="1"/>
          <p:nvPr>
            <p:ph idx="1" type="subTitle"/>
          </p:nvPr>
        </p:nvSpPr>
        <p:spPr>
          <a:xfrm>
            <a:off x="437700" y="863750"/>
            <a:ext cx="8520600" cy="3716100"/>
          </a:xfrm>
          <a:prstGeom prst="rect">
            <a:avLst/>
          </a:prstGeom>
        </p:spPr>
        <p:txBody>
          <a:bodyPr anchorCtr="0" anchor="t" bIns="91425" lIns="91425" spcFirstLastPara="1" rIns="91425" wrap="square" tIns="91425">
            <a:normAutofit fontScale="85000" lnSpcReduction="10000"/>
          </a:bodyPr>
          <a:lstStyle/>
          <a:p>
            <a:pPr indent="-325755" lvl="0" marL="457200" rtl="0" algn="l">
              <a:spcBef>
                <a:spcPts val="0"/>
              </a:spcBef>
              <a:spcAft>
                <a:spcPts val="0"/>
              </a:spcAft>
              <a:buSzPct val="100000"/>
              <a:buAutoNum type="arabicPeriod"/>
            </a:pPr>
            <a:r>
              <a:rPr lang="en-GB" sz="1800"/>
              <a:t>India v China border - skirmishes over the years fighting with sticks and rocks because a </a:t>
            </a:r>
            <a:r>
              <a:rPr lang="en-GB" sz="1800" u="sng"/>
              <a:t>1996 Agreement bans the use of guns and explosives</a:t>
            </a:r>
            <a:r>
              <a:rPr lang="en-GB" sz="1800"/>
              <a:t>.  They are both nuclear powers.</a:t>
            </a:r>
            <a:endParaRPr sz="1800"/>
          </a:p>
          <a:p>
            <a:pPr indent="0" lvl="0" marL="457200" rtl="0" algn="l">
              <a:spcBef>
                <a:spcPts val="0"/>
              </a:spcBef>
              <a:spcAft>
                <a:spcPts val="0"/>
              </a:spcAft>
              <a:buNone/>
            </a:pPr>
            <a:r>
              <a:t/>
            </a:r>
            <a:endParaRPr sz="1800"/>
          </a:p>
          <a:p>
            <a:pPr indent="457200" lvl="0" marL="0" rtl="0" algn="l">
              <a:spcBef>
                <a:spcPts val="0"/>
              </a:spcBef>
              <a:spcAft>
                <a:spcPts val="0"/>
              </a:spcAft>
              <a:buNone/>
            </a:pPr>
            <a:r>
              <a:t/>
            </a:r>
            <a:endParaRPr b="1" sz="1625"/>
          </a:p>
          <a:p>
            <a:pPr indent="0" lvl="0" marL="0" rtl="0" algn="l">
              <a:spcBef>
                <a:spcPts val="0"/>
              </a:spcBef>
              <a:spcAft>
                <a:spcPts val="0"/>
              </a:spcAft>
              <a:buNone/>
            </a:pPr>
            <a:r>
              <a:rPr lang="en-GB" sz="1625"/>
              <a:t>2.</a:t>
            </a:r>
            <a:r>
              <a:rPr b="1" lang="en-GB" sz="1625"/>
              <a:t>	</a:t>
            </a:r>
            <a:r>
              <a:rPr lang="en-GB" sz="1625" u="sng"/>
              <a:t>The 12 nautical mile zone around a nation’s coast is sacrosanct</a:t>
            </a:r>
            <a:r>
              <a:rPr b="1" lang="en-GB" sz="1625"/>
              <a:t> </a:t>
            </a:r>
            <a:r>
              <a:rPr lang="en-GB" sz="1625"/>
              <a:t>and then a further 200 miles of EEC - exclusive economic zone under 1982 Law of the Sea.</a:t>
            </a:r>
            <a:endParaRPr sz="1900"/>
          </a:p>
          <a:p>
            <a:pPr indent="0" lvl="0" marL="0" rtl="0" algn="l">
              <a:spcBef>
                <a:spcPts val="0"/>
              </a:spcBef>
              <a:spcAft>
                <a:spcPts val="0"/>
              </a:spcAft>
              <a:buNone/>
            </a:pPr>
            <a:r>
              <a:t/>
            </a:r>
            <a:endParaRPr sz="1800"/>
          </a:p>
          <a:p>
            <a:pPr indent="0" lvl="0" marL="0" rtl="0" algn="l">
              <a:spcBef>
                <a:spcPts val="0"/>
              </a:spcBef>
              <a:spcAft>
                <a:spcPts val="0"/>
              </a:spcAft>
              <a:buNone/>
            </a:pPr>
            <a:r>
              <a:t/>
            </a:r>
            <a:endParaRPr sz="1800" u="sng"/>
          </a:p>
          <a:p>
            <a:pPr indent="0" lvl="0" marL="0" rtl="0" algn="l">
              <a:spcBef>
                <a:spcPts val="0"/>
              </a:spcBef>
              <a:spcAft>
                <a:spcPts val="0"/>
              </a:spcAft>
              <a:buNone/>
            </a:pPr>
            <a:r>
              <a:rPr lang="en-GB" sz="1800"/>
              <a:t>3.  </a:t>
            </a:r>
            <a:r>
              <a:rPr lang="en-GB" sz="1800" u="sng"/>
              <a:t>The distance between China and Taiwan is 112 miles</a:t>
            </a:r>
            <a:r>
              <a:rPr lang="en-GB" sz="1800"/>
              <a:t> so you can see China’s anger at ships going along the Taiwan Strait.  It is  frequently used by US, France, Germany, Canada , Japan, Australia and  NZ ships, because it is a navigational link between South and East China seas.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GB" sz="1800"/>
              <a:t>4</a:t>
            </a:r>
            <a:r>
              <a:rPr lang="en-GB" sz="1800" u="sng"/>
              <a:t>.Today Programme Radio 4 last Saturday</a:t>
            </a:r>
            <a:r>
              <a:rPr lang="en-GB" sz="1800"/>
              <a:t> - Prof Peter Frankopan discussing hegemony and China.  No Xi doesn’t want to take over world, but does want to be dominant power over the Far East as it was back in Imperial Days.  We’re back to the tribute system and kowtowing and that is President Xi’s plan for the 2049 Great Rejuvenation.</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ctrTitle"/>
          </p:nvPr>
        </p:nvSpPr>
        <p:spPr>
          <a:xfrm>
            <a:off x="311700" y="24375"/>
            <a:ext cx="8520600" cy="6219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SzPts val="990"/>
              <a:buNone/>
            </a:pPr>
            <a:r>
              <a:rPr lang="en-GB" sz="1920"/>
              <a:t>President of </a:t>
            </a:r>
            <a:r>
              <a:rPr lang="en-GB" sz="1920"/>
              <a:t>The People’s Republic of China, 1949  -  Mao Zedong</a:t>
            </a:r>
            <a:endParaRPr sz="1020"/>
          </a:p>
        </p:txBody>
      </p:sp>
      <p:pic>
        <p:nvPicPr>
          <p:cNvPr id="74" name="Google Shape;74;p16"/>
          <p:cNvPicPr preferRelativeResize="0"/>
          <p:nvPr/>
        </p:nvPicPr>
        <p:blipFill>
          <a:blip r:embed="rId3">
            <a:alphaModFix/>
          </a:blip>
          <a:stretch>
            <a:fillRect/>
          </a:stretch>
        </p:blipFill>
        <p:spPr>
          <a:xfrm>
            <a:off x="3000375" y="722775"/>
            <a:ext cx="3143250" cy="4308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ctrTitle"/>
          </p:nvPr>
        </p:nvSpPr>
        <p:spPr>
          <a:xfrm>
            <a:off x="311700" y="87100"/>
            <a:ext cx="8520600" cy="6708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GB" sz="1900"/>
              <a:t>Chiang Kai-Shek - leader of the Republic of China 1928 - 1949</a:t>
            </a:r>
            <a:endParaRPr sz="1900"/>
          </a:p>
        </p:txBody>
      </p:sp>
      <p:pic>
        <p:nvPicPr>
          <p:cNvPr id="80" name="Google Shape;80;p17"/>
          <p:cNvPicPr preferRelativeResize="0"/>
          <p:nvPr/>
        </p:nvPicPr>
        <p:blipFill>
          <a:blip r:embed="rId3">
            <a:alphaModFix/>
          </a:blip>
          <a:stretch>
            <a:fillRect/>
          </a:stretch>
        </p:blipFill>
        <p:spPr>
          <a:xfrm>
            <a:off x="2628900" y="816750"/>
            <a:ext cx="3705725" cy="4185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ctrTitle"/>
          </p:nvPr>
        </p:nvSpPr>
        <p:spPr>
          <a:xfrm>
            <a:off x="311700" y="233700"/>
            <a:ext cx="8520600" cy="4698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GB" sz="2311"/>
              <a:t>How did the dispute about Taiwan come about</a:t>
            </a:r>
            <a:r>
              <a:rPr lang="en-GB"/>
              <a:t> </a:t>
            </a:r>
            <a:endParaRPr/>
          </a:p>
        </p:txBody>
      </p:sp>
      <p:sp>
        <p:nvSpPr>
          <p:cNvPr id="86" name="Google Shape;86;p18"/>
          <p:cNvSpPr txBox="1"/>
          <p:nvPr>
            <p:ph idx="1" type="subTitle"/>
          </p:nvPr>
        </p:nvSpPr>
        <p:spPr>
          <a:xfrm>
            <a:off x="403350" y="760675"/>
            <a:ext cx="8520600" cy="4101000"/>
          </a:xfrm>
          <a:prstGeom prst="rect">
            <a:avLst/>
          </a:prstGeom>
        </p:spPr>
        <p:txBody>
          <a:bodyPr anchorCtr="0" anchor="t" bIns="91425" lIns="91425" spcFirstLastPara="1" rIns="91425" wrap="square" tIns="91425">
            <a:normAutofit fontScale="92500" lnSpcReduction="20000"/>
          </a:bodyPr>
          <a:lstStyle/>
          <a:p>
            <a:pPr indent="-334327" lvl="0" marL="457200" rtl="0" algn="l">
              <a:spcBef>
                <a:spcPts val="0"/>
              </a:spcBef>
              <a:spcAft>
                <a:spcPts val="0"/>
              </a:spcAft>
              <a:buSzPct val="100000"/>
              <a:buChar char="●"/>
            </a:pPr>
            <a:r>
              <a:rPr b="1" lang="en-GB" sz="1800"/>
              <a:t>There was Civil War in China from 1927 to 1937 </a:t>
            </a:r>
            <a:r>
              <a:rPr lang="en-GB" sz="1800"/>
              <a:t>between the Govt versus the Communists, which ground to a halt to fight the Japanese invasion of 1937.  The Long March was 1934-5 when Red Army lost ground. </a:t>
            </a:r>
            <a:endParaRPr sz="1800"/>
          </a:p>
          <a:p>
            <a:pPr indent="0" lvl="0" marL="0" rtl="0" algn="l">
              <a:spcBef>
                <a:spcPts val="0"/>
              </a:spcBef>
              <a:spcAft>
                <a:spcPts val="0"/>
              </a:spcAft>
              <a:buClr>
                <a:schemeClr val="dk1"/>
              </a:buClr>
              <a:buSzPct val="61111"/>
              <a:buFont typeface="Arial"/>
              <a:buNone/>
            </a:pPr>
            <a:r>
              <a:t/>
            </a:r>
            <a:endParaRPr sz="1800"/>
          </a:p>
          <a:p>
            <a:pPr indent="-334327" lvl="0" marL="457200" rtl="0" algn="l">
              <a:spcBef>
                <a:spcPts val="0"/>
              </a:spcBef>
              <a:spcAft>
                <a:spcPts val="0"/>
              </a:spcAft>
              <a:buSzPct val="100000"/>
              <a:buChar char="●"/>
            </a:pPr>
            <a:r>
              <a:rPr lang="en-GB" sz="1800"/>
              <a:t>A</a:t>
            </a:r>
            <a:r>
              <a:rPr b="1" lang="en-GB" sz="1800"/>
              <a:t>fter the Japanese surrendered at the end of WW2,</a:t>
            </a:r>
            <a:r>
              <a:rPr lang="en-GB" sz="1800"/>
              <a:t> (1945) the plan was for China to be ruled by a coalition Govt - the Nationalists under Shek and the Communists under Zedong.  It was never going to work out.</a:t>
            </a:r>
            <a:endParaRPr sz="1800"/>
          </a:p>
          <a:p>
            <a:pPr indent="0" lvl="0" marL="0" rtl="0" algn="l">
              <a:spcBef>
                <a:spcPts val="0"/>
              </a:spcBef>
              <a:spcAft>
                <a:spcPts val="0"/>
              </a:spcAft>
              <a:buClr>
                <a:schemeClr val="dk1"/>
              </a:buClr>
              <a:buSzPct val="61111"/>
              <a:buFont typeface="Arial"/>
              <a:buNone/>
            </a:pPr>
            <a:r>
              <a:t/>
            </a:r>
            <a:endParaRPr sz="1800"/>
          </a:p>
          <a:p>
            <a:pPr indent="-334327" lvl="0" marL="457200" rtl="0" algn="l">
              <a:spcBef>
                <a:spcPts val="0"/>
              </a:spcBef>
              <a:spcAft>
                <a:spcPts val="0"/>
              </a:spcAft>
              <a:buSzPct val="100000"/>
              <a:buChar char="●"/>
            </a:pPr>
            <a:r>
              <a:rPr b="1" lang="en-GB" sz="1800"/>
              <a:t>So civil war broke out again,</a:t>
            </a:r>
            <a:r>
              <a:rPr lang="en-GB" sz="1800"/>
              <a:t> (1945 - 1949) this time with  and the Red Army having the upper hand and the Nationalists, under Chiang Kai -Shek, fleeing to Taiwan.</a:t>
            </a:r>
            <a:endParaRPr sz="1800"/>
          </a:p>
          <a:p>
            <a:pPr indent="0" lvl="0" marL="0" rtl="0" algn="l">
              <a:spcBef>
                <a:spcPts val="0"/>
              </a:spcBef>
              <a:spcAft>
                <a:spcPts val="0"/>
              </a:spcAft>
              <a:buClr>
                <a:schemeClr val="dk1"/>
              </a:buClr>
              <a:buSzPct val="61111"/>
              <a:buFont typeface="Arial"/>
              <a:buNone/>
            </a:pPr>
            <a:r>
              <a:t/>
            </a:r>
            <a:endParaRPr sz="1800"/>
          </a:p>
          <a:p>
            <a:pPr indent="-334327" lvl="0" marL="457200" rtl="0" algn="l">
              <a:spcBef>
                <a:spcPts val="0"/>
              </a:spcBef>
              <a:spcAft>
                <a:spcPts val="0"/>
              </a:spcAft>
              <a:buSzPct val="100000"/>
              <a:buChar char="●"/>
            </a:pPr>
            <a:r>
              <a:rPr lang="en-GB" sz="1800"/>
              <a:t>I</a:t>
            </a:r>
            <a:r>
              <a:rPr b="1" lang="en-GB" sz="1800"/>
              <a:t>n 1949 Mao Zedong declared the People’s Republic of China</a:t>
            </a:r>
            <a:r>
              <a:rPr lang="en-GB" sz="1800"/>
              <a:t> followed by a period of isolationism until the 1970s with the Nixon/Kissinger era. </a:t>
            </a:r>
            <a:endParaRPr sz="1800"/>
          </a:p>
          <a:p>
            <a:pPr indent="0" lvl="0" marL="0" rtl="0" algn="l">
              <a:spcBef>
                <a:spcPts val="0"/>
              </a:spcBef>
              <a:spcAft>
                <a:spcPts val="0"/>
              </a:spcAft>
              <a:buNone/>
            </a:pPr>
            <a:r>
              <a:t/>
            </a:r>
            <a:endParaRPr sz="1800"/>
          </a:p>
          <a:p>
            <a:pPr indent="-334327" lvl="0" marL="457200" rtl="0" algn="l">
              <a:spcBef>
                <a:spcPts val="0"/>
              </a:spcBef>
              <a:spcAft>
                <a:spcPts val="0"/>
              </a:spcAft>
              <a:buSzPct val="100000"/>
              <a:buChar char="●"/>
            </a:pPr>
            <a:r>
              <a:rPr b="1" lang="en-GB" sz="1800"/>
              <a:t>Kissinger visited China secretly in 1971</a:t>
            </a:r>
            <a:r>
              <a:rPr lang="en-GB" sz="1800"/>
              <a:t> and came up with the ‘fudge’ that has remained in place ever since. US troops left Taiwan, there was a ‘One China’ policy (a diplomatic coup for Chairman Mao) and the US had ‘unofficial’ ties with Taiwan.</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ctrTitle"/>
          </p:nvPr>
        </p:nvSpPr>
        <p:spPr>
          <a:xfrm>
            <a:off x="107325" y="75325"/>
            <a:ext cx="8520600" cy="369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88"/>
              <a:t>China’s military expansion ambitions - ‘The Guardian’ Sept. 2021</a:t>
            </a:r>
            <a:endParaRPr sz="1988"/>
          </a:p>
        </p:txBody>
      </p:sp>
      <p:pic>
        <p:nvPicPr>
          <p:cNvPr id="92" name="Google Shape;92;p19"/>
          <p:cNvPicPr preferRelativeResize="0"/>
          <p:nvPr/>
        </p:nvPicPr>
        <p:blipFill>
          <a:blip r:embed="rId3">
            <a:alphaModFix/>
          </a:blip>
          <a:stretch>
            <a:fillRect/>
          </a:stretch>
        </p:blipFill>
        <p:spPr>
          <a:xfrm>
            <a:off x="1096975" y="444925"/>
            <a:ext cx="7167925" cy="4698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0"/>
          <p:cNvSpPr txBox="1"/>
          <p:nvPr>
            <p:ph type="ctrTitle"/>
          </p:nvPr>
        </p:nvSpPr>
        <p:spPr>
          <a:xfrm>
            <a:off x="311700" y="204800"/>
            <a:ext cx="8520600" cy="1094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2000"/>
              <a:t>President Xi Jinping speech at China’s Party Congress </a:t>
            </a:r>
            <a:endParaRPr sz="2000"/>
          </a:p>
          <a:p>
            <a:pPr indent="0" lvl="0" marL="0" rtl="0" algn="ctr">
              <a:spcBef>
                <a:spcPts val="0"/>
              </a:spcBef>
              <a:spcAft>
                <a:spcPts val="0"/>
              </a:spcAft>
              <a:buSzPts val="990"/>
              <a:buNone/>
            </a:pPr>
            <a:r>
              <a:rPr lang="en-GB" sz="2000"/>
              <a:t>18th October 2022  </a:t>
            </a:r>
            <a:endParaRPr sz="2000"/>
          </a:p>
        </p:txBody>
      </p:sp>
      <p:sp>
        <p:nvSpPr>
          <p:cNvPr id="98" name="Google Shape;98;p20"/>
          <p:cNvSpPr txBox="1"/>
          <p:nvPr>
            <p:ph idx="1" type="subTitle"/>
          </p:nvPr>
        </p:nvSpPr>
        <p:spPr>
          <a:xfrm>
            <a:off x="943950" y="1593650"/>
            <a:ext cx="6956100" cy="3636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GB" sz="2000"/>
              <a:t>“Taiwan is China’s Taiwan. Resolving the Taiwan question is a matter for the Chinese, a matter that must be resolved by the Chinese. We will continue to strive for peaceful reunification with the greatest sincerity and the utmost effort, </a:t>
            </a:r>
            <a:r>
              <a:rPr i="1" lang="en-GB" sz="2000"/>
              <a:t>but we will never promise to renounce the use of force, and we reserve the option of taking all measures necessary.”      </a:t>
            </a:r>
            <a:r>
              <a:rPr lang="en-GB" sz="2000"/>
              <a:t> Xi Jinping</a:t>
            </a:r>
            <a:endParaRPr sz="2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1"/>
          <p:cNvSpPr txBox="1"/>
          <p:nvPr>
            <p:ph type="ctrTitle"/>
          </p:nvPr>
        </p:nvSpPr>
        <p:spPr>
          <a:xfrm>
            <a:off x="311700" y="134175"/>
            <a:ext cx="8520600" cy="651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1988"/>
              <a:t>Timeline of when China is mostly likely to invade Taiwan</a:t>
            </a:r>
            <a:endParaRPr sz="1988"/>
          </a:p>
          <a:p>
            <a:pPr indent="0" lvl="0" marL="0" rtl="0" algn="ctr">
              <a:spcBef>
                <a:spcPts val="0"/>
              </a:spcBef>
              <a:spcAft>
                <a:spcPts val="0"/>
              </a:spcAft>
              <a:buSzPts val="990"/>
              <a:buNone/>
            </a:pPr>
            <a:r>
              <a:rPr lang="en-GB" sz="1988"/>
              <a:t>(from The Journal of Indo Pacific Affairs June 2023) </a:t>
            </a:r>
            <a:endParaRPr sz="1988"/>
          </a:p>
        </p:txBody>
      </p:sp>
      <p:pic>
        <p:nvPicPr>
          <p:cNvPr id="104" name="Google Shape;104;p21"/>
          <p:cNvPicPr preferRelativeResize="0"/>
          <p:nvPr/>
        </p:nvPicPr>
        <p:blipFill>
          <a:blip r:embed="rId3">
            <a:alphaModFix/>
          </a:blip>
          <a:stretch>
            <a:fillRect/>
          </a:stretch>
        </p:blipFill>
        <p:spPr>
          <a:xfrm>
            <a:off x="665600" y="1217675"/>
            <a:ext cx="8375775" cy="30207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