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3" r:id="rId2"/>
    <p:sldId id="256" r:id="rId3"/>
    <p:sldId id="287" r:id="rId4"/>
    <p:sldId id="258" r:id="rId5"/>
    <p:sldId id="259" r:id="rId6"/>
    <p:sldId id="260" r:id="rId7"/>
    <p:sldId id="261" r:id="rId8"/>
    <p:sldId id="281" r:id="rId9"/>
    <p:sldId id="262" r:id="rId10"/>
    <p:sldId id="263" r:id="rId11"/>
    <p:sldId id="288" r:id="rId12"/>
    <p:sldId id="284" r:id="rId13"/>
    <p:sldId id="290" r:id="rId14"/>
    <p:sldId id="291" r:id="rId15"/>
    <p:sldId id="289" r:id="rId16"/>
    <p:sldId id="267" r:id="rId17"/>
    <p:sldId id="285" r:id="rId18"/>
    <p:sldId id="268" r:id="rId19"/>
    <p:sldId id="269" r:id="rId20"/>
    <p:sldId id="292" r:id="rId21"/>
    <p:sldId id="271" r:id="rId22"/>
    <p:sldId id="282" r:id="rId23"/>
    <p:sldId id="278" r:id="rId24"/>
    <p:sldId id="286" r:id="rId25"/>
    <p:sldId id="272" r:id="rId26"/>
    <p:sldId id="273" r:id="rId27"/>
    <p:sldId id="293" r:id="rId28"/>
    <p:sldId id="280"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B7805CD-BED3-441A-B4AB-DEF24842C090}" v="1" dt="2025-05-01T11:37:38.39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70" d="100"/>
          <a:sy n="70" d="100"/>
        </p:scale>
        <p:origin x="1166" y="2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C363DE-4ECF-D22D-D252-7136E6209F3B}"/>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0BC5E7FC-84BF-E1AB-A494-D9F9A1D8E91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9476200E-A9AD-CE58-AE6A-F504FCF8D511}"/>
              </a:ext>
            </a:extLst>
          </p:cNvPr>
          <p:cNvSpPr>
            <a:spLocks noGrp="1"/>
          </p:cNvSpPr>
          <p:nvPr>
            <p:ph type="dt" sz="half" idx="10"/>
          </p:nvPr>
        </p:nvSpPr>
        <p:spPr/>
        <p:txBody>
          <a:bodyPr/>
          <a:lstStyle/>
          <a:p>
            <a:fld id="{BE4AF39E-1853-4630-8578-16EDABC55A18}" type="datetimeFigureOut">
              <a:rPr lang="en-GB" smtClean="0"/>
              <a:t>12/05/2025</a:t>
            </a:fld>
            <a:endParaRPr lang="en-GB"/>
          </a:p>
        </p:txBody>
      </p:sp>
      <p:sp>
        <p:nvSpPr>
          <p:cNvPr id="5" name="Footer Placeholder 4">
            <a:extLst>
              <a:ext uri="{FF2B5EF4-FFF2-40B4-BE49-F238E27FC236}">
                <a16:creationId xmlns:a16="http://schemas.microsoft.com/office/drawing/2014/main" id="{B19A49BE-AF34-8A29-7A7D-60F40BBBC69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52A2910-EC5C-8577-AB37-674EEAA28FC6}"/>
              </a:ext>
            </a:extLst>
          </p:cNvPr>
          <p:cNvSpPr>
            <a:spLocks noGrp="1"/>
          </p:cNvSpPr>
          <p:nvPr>
            <p:ph type="sldNum" sz="quarter" idx="12"/>
          </p:nvPr>
        </p:nvSpPr>
        <p:spPr/>
        <p:txBody>
          <a:bodyPr/>
          <a:lstStyle/>
          <a:p>
            <a:fld id="{56E074F1-F77A-4501-BABE-B257598FF7AF}" type="slidenum">
              <a:rPr lang="en-GB" smtClean="0"/>
              <a:t>‹#›</a:t>
            </a:fld>
            <a:endParaRPr lang="en-GB"/>
          </a:p>
        </p:txBody>
      </p:sp>
    </p:spTree>
    <p:extLst>
      <p:ext uri="{BB962C8B-B14F-4D97-AF65-F5344CB8AC3E}">
        <p14:creationId xmlns:p14="http://schemas.microsoft.com/office/powerpoint/2010/main" val="29421630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4F8CE3-EDA1-1260-A11E-6D89C17D5383}"/>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FB99F6B6-2BEC-BD01-1573-3E34866BC445}"/>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00390038-7836-40BD-0C14-B8BEEA79AC00}"/>
              </a:ext>
            </a:extLst>
          </p:cNvPr>
          <p:cNvSpPr>
            <a:spLocks noGrp="1"/>
          </p:cNvSpPr>
          <p:nvPr>
            <p:ph type="dt" sz="half" idx="10"/>
          </p:nvPr>
        </p:nvSpPr>
        <p:spPr/>
        <p:txBody>
          <a:bodyPr/>
          <a:lstStyle/>
          <a:p>
            <a:fld id="{BE4AF39E-1853-4630-8578-16EDABC55A18}" type="datetimeFigureOut">
              <a:rPr lang="en-GB" smtClean="0"/>
              <a:t>12/05/2025</a:t>
            </a:fld>
            <a:endParaRPr lang="en-GB"/>
          </a:p>
        </p:txBody>
      </p:sp>
      <p:sp>
        <p:nvSpPr>
          <p:cNvPr id="5" name="Footer Placeholder 4">
            <a:extLst>
              <a:ext uri="{FF2B5EF4-FFF2-40B4-BE49-F238E27FC236}">
                <a16:creationId xmlns:a16="http://schemas.microsoft.com/office/drawing/2014/main" id="{A0B0E045-6ABD-73CB-C4E2-285FB3EF392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3A22D5E-6FEB-48D4-ED7C-816736395857}"/>
              </a:ext>
            </a:extLst>
          </p:cNvPr>
          <p:cNvSpPr>
            <a:spLocks noGrp="1"/>
          </p:cNvSpPr>
          <p:nvPr>
            <p:ph type="sldNum" sz="quarter" idx="12"/>
          </p:nvPr>
        </p:nvSpPr>
        <p:spPr/>
        <p:txBody>
          <a:bodyPr/>
          <a:lstStyle/>
          <a:p>
            <a:fld id="{56E074F1-F77A-4501-BABE-B257598FF7AF}" type="slidenum">
              <a:rPr lang="en-GB" smtClean="0"/>
              <a:t>‹#›</a:t>
            </a:fld>
            <a:endParaRPr lang="en-GB"/>
          </a:p>
        </p:txBody>
      </p:sp>
    </p:spTree>
    <p:extLst>
      <p:ext uri="{BB962C8B-B14F-4D97-AF65-F5344CB8AC3E}">
        <p14:creationId xmlns:p14="http://schemas.microsoft.com/office/powerpoint/2010/main" val="42558069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EDCA479-6533-016A-8504-5ACFE8545F96}"/>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68A39CC4-2DF3-FCF1-290D-2F871DAE7017}"/>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B4EDFCA5-78A3-5946-8FA4-20CA0801A0D3}"/>
              </a:ext>
            </a:extLst>
          </p:cNvPr>
          <p:cNvSpPr>
            <a:spLocks noGrp="1"/>
          </p:cNvSpPr>
          <p:nvPr>
            <p:ph type="dt" sz="half" idx="10"/>
          </p:nvPr>
        </p:nvSpPr>
        <p:spPr/>
        <p:txBody>
          <a:bodyPr/>
          <a:lstStyle/>
          <a:p>
            <a:fld id="{BE4AF39E-1853-4630-8578-16EDABC55A18}" type="datetimeFigureOut">
              <a:rPr lang="en-GB" smtClean="0"/>
              <a:t>12/05/2025</a:t>
            </a:fld>
            <a:endParaRPr lang="en-GB"/>
          </a:p>
        </p:txBody>
      </p:sp>
      <p:sp>
        <p:nvSpPr>
          <p:cNvPr id="5" name="Footer Placeholder 4">
            <a:extLst>
              <a:ext uri="{FF2B5EF4-FFF2-40B4-BE49-F238E27FC236}">
                <a16:creationId xmlns:a16="http://schemas.microsoft.com/office/drawing/2014/main" id="{66D8E46A-29B8-BB69-CA0C-4613E47866D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348678A-EFA2-FEAE-B27F-F1DD56C6C54C}"/>
              </a:ext>
            </a:extLst>
          </p:cNvPr>
          <p:cNvSpPr>
            <a:spLocks noGrp="1"/>
          </p:cNvSpPr>
          <p:nvPr>
            <p:ph type="sldNum" sz="quarter" idx="12"/>
          </p:nvPr>
        </p:nvSpPr>
        <p:spPr/>
        <p:txBody>
          <a:bodyPr/>
          <a:lstStyle/>
          <a:p>
            <a:fld id="{56E074F1-F77A-4501-BABE-B257598FF7AF}" type="slidenum">
              <a:rPr lang="en-GB" smtClean="0"/>
              <a:t>‹#›</a:t>
            </a:fld>
            <a:endParaRPr lang="en-GB"/>
          </a:p>
        </p:txBody>
      </p:sp>
    </p:spTree>
    <p:extLst>
      <p:ext uri="{BB962C8B-B14F-4D97-AF65-F5344CB8AC3E}">
        <p14:creationId xmlns:p14="http://schemas.microsoft.com/office/powerpoint/2010/main" val="42102191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AE2242-0B24-68A7-1799-DBA7A7D21F05}"/>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F1204396-6C08-1425-21BA-E7F0B7D77B41}"/>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C1BC0D97-2647-593C-F92E-928684AA0ED1}"/>
              </a:ext>
            </a:extLst>
          </p:cNvPr>
          <p:cNvSpPr>
            <a:spLocks noGrp="1"/>
          </p:cNvSpPr>
          <p:nvPr>
            <p:ph type="dt" sz="half" idx="10"/>
          </p:nvPr>
        </p:nvSpPr>
        <p:spPr/>
        <p:txBody>
          <a:bodyPr/>
          <a:lstStyle/>
          <a:p>
            <a:fld id="{BE4AF39E-1853-4630-8578-16EDABC55A18}" type="datetimeFigureOut">
              <a:rPr lang="en-GB" smtClean="0"/>
              <a:t>12/05/2025</a:t>
            </a:fld>
            <a:endParaRPr lang="en-GB"/>
          </a:p>
        </p:txBody>
      </p:sp>
      <p:sp>
        <p:nvSpPr>
          <p:cNvPr id="5" name="Footer Placeholder 4">
            <a:extLst>
              <a:ext uri="{FF2B5EF4-FFF2-40B4-BE49-F238E27FC236}">
                <a16:creationId xmlns:a16="http://schemas.microsoft.com/office/drawing/2014/main" id="{CF0A89F2-D46E-E282-83DF-3AF13CB00C2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8D9D6A3-0A7F-1649-872A-67B043412301}"/>
              </a:ext>
            </a:extLst>
          </p:cNvPr>
          <p:cNvSpPr>
            <a:spLocks noGrp="1"/>
          </p:cNvSpPr>
          <p:nvPr>
            <p:ph type="sldNum" sz="quarter" idx="12"/>
          </p:nvPr>
        </p:nvSpPr>
        <p:spPr/>
        <p:txBody>
          <a:bodyPr/>
          <a:lstStyle/>
          <a:p>
            <a:fld id="{56E074F1-F77A-4501-BABE-B257598FF7AF}" type="slidenum">
              <a:rPr lang="en-GB" smtClean="0"/>
              <a:t>‹#›</a:t>
            </a:fld>
            <a:endParaRPr lang="en-GB"/>
          </a:p>
        </p:txBody>
      </p:sp>
    </p:spTree>
    <p:extLst>
      <p:ext uri="{BB962C8B-B14F-4D97-AF65-F5344CB8AC3E}">
        <p14:creationId xmlns:p14="http://schemas.microsoft.com/office/powerpoint/2010/main" val="31803704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35717F-D2E7-9861-526C-CF511CB23174}"/>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E5ABB8DA-3947-FA87-9B6F-9E159247420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0C26D5CC-4554-0FEE-6249-94332074B104}"/>
              </a:ext>
            </a:extLst>
          </p:cNvPr>
          <p:cNvSpPr>
            <a:spLocks noGrp="1"/>
          </p:cNvSpPr>
          <p:nvPr>
            <p:ph type="dt" sz="half" idx="10"/>
          </p:nvPr>
        </p:nvSpPr>
        <p:spPr/>
        <p:txBody>
          <a:bodyPr/>
          <a:lstStyle/>
          <a:p>
            <a:fld id="{BE4AF39E-1853-4630-8578-16EDABC55A18}" type="datetimeFigureOut">
              <a:rPr lang="en-GB" smtClean="0"/>
              <a:t>12/05/2025</a:t>
            </a:fld>
            <a:endParaRPr lang="en-GB"/>
          </a:p>
        </p:txBody>
      </p:sp>
      <p:sp>
        <p:nvSpPr>
          <p:cNvPr id="5" name="Footer Placeholder 4">
            <a:extLst>
              <a:ext uri="{FF2B5EF4-FFF2-40B4-BE49-F238E27FC236}">
                <a16:creationId xmlns:a16="http://schemas.microsoft.com/office/drawing/2014/main" id="{FFE71940-715B-33A4-E696-C55035AD069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A7CBF35-BB24-F921-0FB5-D424A06ECC2A}"/>
              </a:ext>
            </a:extLst>
          </p:cNvPr>
          <p:cNvSpPr>
            <a:spLocks noGrp="1"/>
          </p:cNvSpPr>
          <p:nvPr>
            <p:ph type="sldNum" sz="quarter" idx="12"/>
          </p:nvPr>
        </p:nvSpPr>
        <p:spPr/>
        <p:txBody>
          <a:bodyPr/>
          <a:lstStyle/>
          <a:p>
            <a:fld id="{56E074F1-F77A-4501-BABE-B257598FF7AF}" type="slidenum">
              <a:rPr lang="en-GB" smtClean="0"/>
              <a:t>‹#›</a:t>
            </a:fld>
            <a:endParaRPr lang="en-GB"/>
          </a:p>
        </p:txBody>
      </p:sp>
    </p:spTree>
    <p:extLst>
      <p:ext uri="{BB962C8B-B14F-4D97-AF65-F5344CB8AC3E}">
        <p14:creationId xmlns:p14="http://schemas.microsoft.com/office/powerpoint/2010/main" val="12950073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CC040A-0A31-A332-5422-FCC5F2B6F069}"/>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E4ABC701-CD0B-E5F0-9F67-037BCAC8B68A}"/>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99F695AE-4F0E-0063-F998-03BCD684D362}"/>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B0059F25-7C84-9D43-9BF3-71F7D55E5DEF}"/>
              </a:ext>
            </a:extLst>
          </p:cNvPr>
          <p:cNvSpPr>
            <a:spLocks noGrp="1"/>
          </p:cNvSpPr>
          <p:nvPr>
            <p:ph type="dt" sz="half" idx="10"/>
          </p:nvPr>
        </p:nvSpPr>
        <p:spPr/>
        <p:txBody>
          <a:bodyPr/>
          <a:lstStyle/>
          <a:p>
            <a:fld id="{BE4AF39E-1853-4630-8578-16EDABC55A18}" type="datetimeFigureOut">
              <a:rPr lang="en-GB" smtClean="0"/>
              <a:t>12/05/2025</a:t>
            </a:fld>
            <a:endParaRPr lang="en-GB"/>
          </a:p>
        </p:txBody>
      </p:sp>
      <p:sp>
        <p:nvSpPr>
          <p:cNvPr id="6" name="Footer Placeholder 5">
            <a:extLst>
              <a:ext uri="{FF2B5EF4-FFF2-40B4-BE49-F238E27FC236}">
                <a16:creationId xmlns:a16="http://schemas.microsoft.com/office/drawing/2014/main" id="{E09DF569-79C1-CA14-E148-8B201CB48B1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FAB3806-82F9-0C7D-43DC-AE49AAA4CE24}"/>
              </a:ext>
            </a:extLst>
          </p:cNvPr>
          <p:cNvSpPr>
            <a:spLocks noGrp="1"/>
          </p:cNvSpPr>
          <p:nvPr>
            <p:ph type="sldNum" sz="quarter" idx="12"/>
          </p:nvPr>
        </p:nvSpPr>
        <p:spPr/>
        <p:txBody>
          <a:bodyPr/>
          <a:lstStyle/>
          <a:p>
            <a:fld id="{56E074F1-F77A-4501-BABE-B257598FF7AF}" type="slidenum">
              <a:rPr lang="en-GB" smtClean="0"/>
              <a:t>‹#›</a:t>
            </a:fld>
            <a:endParaRPr lang="en-GB"/>
          </a:p>
        </p:txBody>
      </p:sp>
    </p:spTree>
    <p:extLst>
      <p:ext uri="{BB962C8B-B14F-4D97-AF65-F5344CB8AC3E}">
        <p14:creationId xmlns:p14="http://schemas.microsoft.com/office/powerpoint/2010/main" val="40001216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5BCE6A-9D4F-281B-0681-80DFA3C523A0}"/>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429C5304-016E-607B-1F4B-D6BBA05F57E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F4AD674-10B5-1B03-84E9-F454FF0A014A}"/>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B0FC395C-CD4D-B6F5-E87E-CA0A10E82B7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407CD5D1-A8C4-BEAD-DB36-5D15556ADB9C}"/>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C4FEDA9C-D891-3383-5A48-7486D233777B}"/>
              </a:ext>
            </a:extLst>
          </p:cNvPr>
          <p:cNvSpPr>
            <a:spLocks noGrp="1"/>
          </p:cNvSpPr>
          <p:nvPr>
            <p:ph type="dt" sz="half" idx="10"/>
          </p:nvPr>
        </p:nvSpPr>
        <p:spPr/>
        <p:txBody>
          <a:bodyPr/>
          <a:lstStyle/>
          <a:p>
            <a:fld id="{BE4AF39E-1853-4630-8578-16EDABC55A18}" type="datetimeFigureOut">
              <a:rPr lang="en-GB" smtClean="0"/>
              <a:t>12/05/2025</a:t>
            </a:fld>
            <a:endParaRPr lang="en-GB"/>
          </a:p>
        </p:txBody>
      </p:sp>
      <p:sp>
        <p:nvSpPr>
          <p:cNvPr id="8" name="Footer Placeholder 7">
            <a:extLst>
              <a:ext uri="{FF2B5EF4-FFF2-40B4-BE49-F238E27FC236}">
                <a16:creationId xmlns:a16="http://schemas.microsoft.com/office/drawing/2014/main" id="{6CE6DEE5-EDDE-1822-3100-188F23965AC1}"/>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DD71E6CB-66E6-4A75-4C86-EF2088E97274}"/>
              </a:ext>
            </a:extLst>
          </p:cNvPr>
          <p:cNvSpPr>
            <a:spLocks noGrp="1"/>
          </p:cNvSpPr>
          <p:nvPr>
            <p:ph type="sldNum" sz="quarter" idx="12"/>
          </p:nvPr>
        </p:nvSpPr>
        <p:spPr/>
        <p:txBody>
          <a:bodyPr/>
          <a:lstStyle/>
          <a:p>
            <a:fld id="{56E074F1-F77A-4501-BABE-B257598FF7AF}" type="slidenum">
              <a:rPr lang="en-GB" smtClean="0"/>
              <a:t>‹#›</a:t>
            </a:fld>
            <a:endParaRPr lang="en-GB"/>
          </a:p>
        </p:txBody>
      </p:sp>
    </p:spTree>
    <p:extLst>
      <p:ext uri="{BB962C8B-B14F-4D97-AF65-F5344CB8AC3E}">
        <p14:creationId xmlns:p14="http://schemas.microsoft.com/office/powerpoint/2010/main" val="8307060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416365-73CF-483C-61F0-0992B771D8FC}"/>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6AF66FD7-635E-1247-C522-F95F1419582B}"/>
              </a:ext>
            </a:extLst>
          </p:cNvPr>
          <p:cNvSpPr>
            <a:spLocks noGrp="1"/>
          </p:cNvSpPr>
          <p:nvPr>
            <p:ph type="dt" sz="half" idx="10"/>
          </p:nvPr>
        </p:nvSpPr>
        <p:spPr/>
        <p:txBody>
          <a:bodyPr/>
          <a:lstStyle/>
          <a:p>
            <a:fld id="{BE4AF39E-1853-4630-8578-16EDABC55A18}" type="datetimeFigureOut">
              <a:rPr lang="en-GB" smtClean="0"/>
              <a:t>12/05/2025</a:t>
            </a:fld>
            <a:endParaRPr lang="en-GB"/>
          </a:p>
        </p:txBody>
      </p:sp>
      <p:sp>
        <p:nvSpPr>
          <p:cNvPr id="4" name="Footer Placeholder 3">
            <a:extLst>
              <a:ext uri="{FF2B5EF4-FFF2-40B4-BE49-F238E27FC236}">
                <a16:creationId xmlns:a16="http://schemas.microsoft.com/office/drawing/2014/main" id="{0855DA5B-D190-0217-8E7A-7681739A1789}"/>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F4246328-7627-876A-8D6A-FF2B757C8334}"/>
              </a:ext>
            </a:extLst>
          </p:cNvPr>
          <p:cNvSpPr>
            <a:spLocks noGrp="1"/>
          </p:cNvSpPr>
          <p:nvPr>
            <p:ph type="sldNum" sz="quarter" idx="12"/>
          </p:nvPr>
        </p:nvSpPr>
        <p:spPr/>
        <p:txBody>
          <a:bodyPr/>
          <a:lstStyle/>
          <a:p>
            <a:fld id="{56E074F1-F77A-4501-BABE-B257598FF7AF}" type="slidenum">
              <a:rPr lang="en-GB" smtClean="0"/>
              <a:t>‹#›</a:t>
            </a:fld>
            <a:endParaRPr lang="en-GB"/>
          </a:p>
        </p:txBody>
      </p:sp>
    </p:spTree>
    <p:extLst>
      <p:ext uri="{BB962C8B-B14F-4D97-AF65-F5344CB8AC3E}">
        <p14:creationId xmlns:p14="http://schemas.microsoft.com/office/powerpoint/2010/main" val="33180643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6FDE5DA-8800-9488-8DF3-06098692E15C}"/>
              </a:ext>
            </a:extLst>
          </p:cNvPr>
          <p:cNvSpPr>
            <a:spLocks noGrp="1"/>
          </p:cNvSpPr>
          <p:nvPr>
            <p:ph type="dt" sz="half" idx="10"/>
          </p:nvPr>
        </p:nvSpPr>
        <p:spPr/>
        <p:txBody>
          <a:bodyPr/>
          <a:lstStyle/>
          <a:p>
            <a:fld id="{BE4AF39E-1853-4630-8578-16EDABC55A18}" type="datetimeFigureOut">
              <a:rPr lang="en-GB" smtClean="0"/>
              <a:t>12/05/2025</a:t>
            </a:fld>
            <a:endParaRPr lang="en-GB"/>
          </a:p>
        </p:txBody>
      </p:sp>
      <p:sp>
        <p:nvSpPr>
          <p:cNvPr id="3" name="Footer Placeholder 2">
            <a:extLst>
              <a:ext uri="{FF2B5EF4-FFF2-40B4-BE49-F238E27FC236}">
                <a16:creationId xmlns:a16="http://schemas.microsoft.com/office/drawing/2014/main" id="{5F7D4F3C-2F4D-1CA9-879A-7E125F2137B2}"/>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AEBAAE6A-CCA7-C692-8FE0-E2342991A13E}"/>
              </a:ext>
            </a:extLst>
          </p:cNvPr>
          <p:cNvSpPr>
            <a:spLocks noGrp="1"/>
          </p:cNvSpPr>
          <p:nvPr>
            <p:ph type="sldNum" sz="quarter" idx="12"/>
          </p:nvPr>
        </p:nvSpPr>
        <p:spPr/>
        <p:txBody>
          <a:bodyPr/>
          <a:lstStyle/>
          <a:p>
            <a:fld id="{56E074F1-F77A-4501-BABE-B257598FF7AF}" type="slidenum">
              <a:rPr lang="en-GB" smtClean="0"/>
              <a:t>‹#›</a:t>
            </a:fld>
            <a:endParaRPr lang="en-GB"/>
          </a:p>
        </p:txBody>
      </p:sp>
    </p:spTree>
    <p:extLst>
      <p:ext uri="{BB962C8B-B14F-4D97-AF65-F5344CB8AC3E}">
        <p14:creationId xmlns:p14="http://schemas.microsoft.com/office/powerpoint/2010/main" val="33335126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D545AB-6211-C6CA-02FA-7E46544ACAAC}"/>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A2372580-360E-22D1-2DFA-968440A6387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CBA3AB20-7276-9C62-7FF8-7B3D2F5114E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CD58C762-0FD8-A406-0F29-A8B18BB8609A}"/>
              </a:ext>
            </a:extLst>
          </p:cNvPr>
          <p:cNvSpPr>
            <a:spLocks noGrp="1"/>
          </p:cNvSpPr>
          <p:nvPr>
            <p:ph type="dt" sz="half" idx="10"/>
          </p:nvPr>
        </p:nvSpPr>
        <p:spPr/>
        <p:txBody>
          <a:bodyPr/>
          <a:lstStyle/>
          <a:p>
            <a:fld id="{BE4AF39E-1853-4630-8578-16EDABC55A18}" type="datetimeFigureOut">
              <a:rPr lang="en-GB" smtClean="0"/>
              <a:t>12/05/2025</a:t>
            </a:fld>
            <a:endParaRPr lang="en-GB"/>
          </a:p>
        </p:txBody>
      </p:sp>
      <p:sp>
        <p:nvSpPr>
          <p:cNvPr id="6" name="Footer Placeholder 5">
            <a:extLst>
              <a:ext uri="{FF2B5EF4-FFF2-40B4-BE49-F238E27FC236}">
                <a16:creationId xmlns:a16="http://schemas.microsoft.com/office/drawing/2014/main" id="{8C78AA21-1D20-791D-3A5A-9BD48F48C31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363B6EC-D82F-58FD-AC34-F91A19792EAC}"/>
              </a:ext>
            </a:extLst>
          </p:cNvPr>
          <p:cNvSpPr>
            <a:spLocks noGrp="1"/>
          </p:cNvSpPr>
          <p:nvPr>
            <p:ph type="sldNum" sz="quarter" idx="12"/>
          </p:nvPr>
        </p:nvSpPr>
        <p:spPr/>
        <p:txBody>
          <a:bodyPr/>
          <a:lstStyle/>
          <a:p>
            <a:fld id="{56E074F1-F77A-4501-BABE-B257598FF7AF}" type="slidenum">
              <a:rPr lang="en-GB" smtClean="0"/>
              <a:t>‹#›</a:t>
            </a:fld>
            <a:endParaRPr lang="en-GB"/>
          </a:p>
        </p:txBody>
      </p:sp>
    </p:spTree>
    <p:extLst>
      <p:ext uri="{BB962C8B-B14F-4D97-AF65-F5344CB8AC3E}">
        <p14:creationId xmlns:p14="http://schemas.microsoft.com/office/powerpoint/2010/main" val="23464060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F8F002-3B67-1369-EA91-89D9847F4C07}"/>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34F48D76-4D42-632C-220F-7012A66A0ED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D857A920-E1E9-19A9-0A93-37C41F58A25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F0C85768-9488-83EB-13AE-682502BEC4C9}"/>
              </a:ext>
            </a:extLst>
          </p:cNvPr>
          <p:cNvSpPr>
            <a:spLocks noGrp="1"/>
          </p:cNvSpPr>
          <p:nvPr>
            <p:ph type="dt" sz="half" idx="10"/>
          </p:nvPr>
        </p:nvSpPr>
        <p:spPr/>
        <p:txBody>
          <a:bodyPr/>
          <a:lstStyle/>
          <a:p>
            <a:fld id="{BE4AF39E-1853-4630-8578-16EDABC55A18}" type="datetimeFigureOut">
              <a:rPr lang="en-GB" smtClean="0"/>
              <a:t>12/05/2025</a:t>
            </a:fld>
            <a:endParaRPr lang="en-GB"/>
          </a:p>
        </p:txBody>
      </p:sp>
      <p:sp>
        <p:nvSpPr>
          <p:cNvPr id="6" name="Footer Placeholder 5">
            <a:extLst>
              <a:ext uri="{FF2B5EF4-FFF2-40B4-BE49-F238E27FC236}">
                <a16:creationId xmlns:a16="http://schemas.microsoft.com/office/drawing/2014/main" id="{CF0473C8-3272-716F-4418-EB777AF8F5C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D1CE0F8-0159-DD95-599F-EDF7F0521D9C}"/>
              </a:ext>
            </a:extLst>
          </p:cNvPr>
          <p:cNvSpPr>
            <a:spLocks noGrp="1"/>
          </p:cNvSpPr>
          <p:nvPr>
            <p:ph type="sldNum" sz="quarter" idx="12"/>
          </p:nvPr>
        </p:nvSpPr>
        <p:spPr/>
        <p:txBody>
          <a:bodyPr/>
          <a:lstStyle/>
          <a:p>
            <a:fld id="{56E074F1-F77A-4501-BABE-B257598FF7AF}" type="slidenum">
              <a:rPr lang="en-GB" smtClean="0"/>
              <a:t>‹#›</a:t>
            </a:fld>
            <a:endParaRPr lang="en-GB"/>
          </a:p>
        </p:txBody>
      </p:sp>
    </p:spTree>
    <p:extLst>
      <p:ext uri="{BB962C8B-B14F-4D97-AF65-F5344CB8AC3E}">
        <p14:creationId xmlns:p14="http://schemas.microsoft.com/office/powerpoint/2010/main" val="21105566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7E13EE-3C96-8043-1636-AB54DC17FB3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DAB07CA3-6460-CB4C-1D0A-EBA374F2E0F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9C1F5A01-7804-AD7A-AF45-87F38C1D288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E4AF39E-1853-4630-8578-16EDABC55A18}" type="datetimeFigureOut">
              <a:rPr lang="en-GB" smtClean="0"/>
              <a:t>12/05/2025</a:t>
            </a:fld>
            <a:endParaRPr lang="en-GB"/>
          </a:p>
        </p:txBody>
      </p:sp>
      <p:sp>
        <p:nvSpPr>
          <p:cNvPr id="5" name="Footer Placeholder 4">
            <a:extLst>
              <a:ext uri="{FF2B5EF4-FFF2-40B4-BE49-F238E27FC236}">
                <a16:creationId xmlns:a16="http://schemas.microsoft.com/office/drawing/2014/main" id="{FE380C6C-08F2-0FCE-48EC-1BB02C5CEFF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BA20B61F-B96C-4452-C92D-A3888DC7056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6E074F1-F77A-4501-BABE-B257598FF7AF}" type="slidenum">
              <a:rPr lang="en-GB" smtClean="0"/>
              <a:t>‹#›</a:t>
            </a:fld>
            <a:endParaRPr lang="en-GB"/>
          </a:p>
        </p:txBody>
      </p:sp>
    </p:spTree>
    <p:extLst>
      <p:ext uri="{BB962C8B-B14F-4D97-AF65-F5344CB8AC3E}">
        <p14:creationId xmlns:p14="http://schemas.microsoft.com/office/powerpoint/2010/main" val="27825308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E66C554-79D4-0A81-2681-FB8B1A0F9E03}"/>
              </a:ext>
            </a:extLst>
          </p:cNvPr>
          <p:cNvPicPr>
            <a:picLocks noChangeAspect="1"/>
          </p:cNvPicPr>
          <p:nvPr/>
        </p:nvPicPr>
        <p:blipFill>
          <a:blip r:embed="rId2"/>
          <a:stretch>
            <a:fillRect/>
          </a:stretch>
        </p:blipFill>
        <p:spPr>
          <a:xfrm>
            <a:off x="0" y="0"/>
            <a:ext cx="12191999" cy="6858000"/>
          </a:xfrm>
          <a:prstGeom prst="rect">
            <a:avLst/>
          </a:prstGeom>
        </p:spPr>
      </p:pic>
    </p:spTree>
    <p:extLst>
      <p:ext uri="{BB962C8B-B14F-4D97-AF65-F5344CB8AC3E}">
        <p14:creationId xmlns:p14="http://schemas.microsoft.com/office/powerpoint/2010/main" val="64892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894D66E-137C-46FB-04DE-76F29E466030}"/>
              </a:ext>
            </a:extLst>
          </p:cNvPr>
          <p:cNvPicPr>
            <a:picLocks noChangeAspect="1"/>
          </p:cNvPicPr>
          <p:nvPr/>
        </p:nvPicPr>
        <p:blipFill>
          <a:blip r:embed="rId2"/>
          <a:stretch>
            <a:fillRect/>
          </a:stretch>
        </p:blipFill>
        <p:spPr>
          <a:xfrm>
            <a:off x="2271050" y="0"/>
            <a:ext cx="7649899" cy="6858000"/>
          </a:xfrm>
          <a:prstGeom prst="rect">
            <a:avLst/>
          </a:prstGeom>
        </p:spPr>
      </p:pic>
    </p:spTree>
    <p:extLst>
      <p:ext uri="{BB962C8B-B14F-4D97-AF65-F5344CB8AC3E}">
        <p14:creationId xmlns:p14="http://schemas.microsoft.com/office/powerpoint/2010/main" val="32264334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AF928BD-BACB-F2E5-7DDC-84EA34D8C9F5}"/>
              </a:ext>
            </a:extLst>
          </p:cNvPr>
          <p:cNvSpPr txBox="1"/>
          <p:nvPr/>
        </p:nvSpPr>
        <p:spPr>
          <a:xfrm>
            <a:off x="3048000" y="-13177"/>
            <a:ext cx="6096000" cy="6340069"/>
          </a:xfrm>
          <a:prstGeom prst="rect">
            <a:avLst/>
          </a:prstGeom>
          <a:noFill/>
        </p:spPr>
        <p:txBody>
          <a:bodyPr wrap="square">
            <a:spAutoFit/>
          </a:bodyPr>
          <a:lstStyle/>
          <a:p>
            <a:pPr>
              <a:lnSpc>
                <a:spcPct val="107000"/>
              </a:lnSpc>
              <a:spcAft>
                <a:spcPts val="800"/>
              </a:spcAft>
              <a:buNone/>
            </a:pPr>
            <a:r>
              <a:rPr lang="en-GB" sz="1800" b="1" u="sng">
                <a:effectLst/>
                <a:latin typeface="Aptos" panose="020B0004020202020204" pitchFamily="34" charset="0"/>
                <a:ea typeface="Aptos" panose="020B0004020202020204" pitchFamily="34" charset="0"/>
                <a:cs typeface="Times New Roman" panose="02020603050405020304" pitchFamily="18" charset="0"/>
              </a:rPr>
              <a:t>Origin of the Ukrainian Partisans</a:t>
            </a:r>
            <a:endParaRPr lang="en-GB" sz="110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buNone/>
            </a:pPr>
            <a:r>
              <a:rPr lang="en-GB" sz="1800" dirty="0">
                <a:effectLst/>
                <a:latin typeface="Aptos" panose="020B0004020202020204" pitchFamily="34" charset="0"/>
                <a:ea typeface="Aptos" panose="020B0004020202020204" pitchFamily="34" charset="0"/>
                <a:cs typeface="Times New Roman" panose="02020603050405020304" pitchFamily="18" charset="0"/>
              </a:rPr>
              <a:t> </a:t>
            </a:r>
            <a:endParaRPr lang="en-GB" sz="1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buNone/>
            </a:pPr>
            <a:r>
              <a:rPr lang="en-GB" sz="1800" dirty="0">
                <a:effectLst/>
                <a:latin typeface="Aptos" panose="020B0004020202020204" pitchFamily="34" charset="0"/>
                <a:ea typeface="Aptos" panose="020B0004020202020204" pitchFamily="34" charset="0"/>
                <a:cs typeface="Times New Roman" panose="02020603050405020304" pitchFamily="18" charset="0"/>
              </a:rPr>
              <a:t>Ukrainian War of Independence(1917-21) – Ukrainian Nationalists fought the Soviet Bolsheviks and the Poles to establish a nation state. By 1921 the Soviets had captured most of Ukraine, Poland had annexed Galicia</a:t>
            </a:r>
            <a:endParaRPr lang="en-GB" sz="1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buNone/>
            </a:pPr>
            <a:r>
              <a:rPr lang="en-GB" sz="1800" dirty="0">
                <a:effectLst/>
                <a:latin typeface="Aptos" panose="020B0004020202020204" pitchFamily="34" charset="0"/>
                <a:ea typeface="Aptos" panose="020B0004020202020204" pitchFamily="34" charset="0"/>
                <a:cs typeface="Times New Roman" panose="02020603050405020304" pitchFamily="18" charset="0"/>
              </a:rPr>
              <a:t>1929 – Organisation of Ukrainian Nationalists founded – goal to reclaim the lost territories and overthrow the Soviet regime</a:t>
            </a:r>
            <a:endParaRPr lang="en-GB" sz="1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buNone/>
            </a:pPr>
            <a:r>
              <a:rPr lang="en-GB" sz="1800" dirty="0">
                <a:effectLst/>
                <a:latin typeface="Aptos" panose="020B0004020202020204" pitchFamily="34" charset="0"/>
                <a:ea typeface="Aptos" panose="020B0004020202020204" pitchFamily="34" charset="0"/>
                <a:cs typeface="Times New Roman" panose="02020603050405020304" pitchFamily="18" charset="0"/>
              </a:rPr>
              <a:t>1928- 1933 Stalin’s 5 year plan </a:t>
            </a:r>
            <a:endParaRPr lang="en-GB"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Aptos" panose="020B0004020202020204" pitchFamily="34" charset="0"/>
              <a:buChar char="-"/>
            </a:pPr>
            <a:r>
              <a:rPr lang="en-GB" sz="1800" dirty="0">
                <a:effectLst/>
                <a:latin typeface="Aptos" panose="020B0004020202020204" pitchFamily="34" charset="0"/>
                <a:ea typeface="Aptos" panose="020B0004020202020204" pitchFamily="34" charset="0"/>
                <a:cs typeface="Times New Roman" panose="02020603050405020304" pitchFamily="18" charset="0"/>
              </a:rPr>
              <a:t>Forced Industrialisation, Collectivisation;  Deportation, famine</a:t>
            </a:r>
            <a:endParaRPr lang="en-GB"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Aptos" panose="020B0004020202020204" pitchFamily="34" charset="0"/>
              <a:buChar char="-"/>
            </a:pPr>
            <a:r>
              <a:rPr lang="en-GB" sz="1800" dirty="0">
                <a:effectLst/>
                <a:latin typeface="Aptos" panose="020B0004020202020204" pitchFamily="34" charset="0"/>
                <a:ea typeface="Aptos" panose="020B0004020202020204" pitchFamily="34" charset="0"/>
                <a:cs typeface="Times New Roman" panose="02020603050405020304" pitchFamily="18" charset="0"/>
              </a:rPr>
              <a:t> </a:t>
            </a:r>
            <a:endParaRPr lang="en-GB" sz="1100" dirty="0">
              <a:effectLst/>
              <a:latin typeface="Aptos" panose="020B0004020202020204" pitchFamily="34" charset="0"/>
              <a:ea typeface="Aptos" panose="020B0004020202020204" pitchFamily="34" charset="0"/>
              <a:cs typeface="Times New Roman" panose="02020603050405020304" pitchFamily="18" charset="0"/>
            </a:endParaRPr>
          </a:p>
          <a:p>
            <a:pPr marL="228600">
              <a:lnSpc>
                <a:spcPct val="107000"/>
              </a:lnSpc>
              <a:spcAft>
                <a:spcPts val="800"/>
              </a:spcAft>
              <a:buNone/>
            </a:pPr>
            <a:r>
              <a:rPr lang="en-GB" sz="1800" dirty="0">
                <a:effectLst/>
                <a:latin typeface="Aptos" panose="020B0004020202020204" pitchFamily="34" charset="0"/>
                <a:ea typeface="Aptos" panose="020B0004020202020204" pitchFamily="34" charset="0"/>
                <a:cs typeface="Times New Roman" panose="02020603050405020304" pitchFamily="18" charset="0"/>
              </a:rPr>
              <a:t>Sept 1939 – Poland divided between Soviet Union and Nazi Germany – Soviets took over Galicia and </a:t>
            </a:r>
            <a:r>
              <a:rPr lang="en-GB" sz="1800" dirty="0" err="1">
                <a:effectLst/>
                <a:latin typeface="Aptos" panose="020B0004020202020204" pitchFamily="34" charset="0"/>
                <a:ea typeface="Aptos" panose="020B0004020202020204" pitchFamily="34" charset="0"/>
                <a:cs typeface="Times New Roman" panose="02020603050405020304" pitchFamily="18" charset="0"/>
              </a:rPr>
              <a:t>Volhynia</a:t>
            </a:r>
            <a:endParaRPr lang="en-GB" sz="1100" dirty="0">
              <a:effectLst/>
              <a:latin typeface="Aptos" panose="020B0004020202020204" pitchFamily="34" charset="0"/>
              <a:ea typeface="Aptos" panose="020B0004020202020204" pitchFamily="34" charset="0"/>
              <a:cs typeface="Times New Roman" panose="02020603050405020304" pitchFamily="18" charset="0"/>
            </a:endParaRPr>
          </a:p>
          <a:p>
            <a:pPr marL="228600">
              <a:lnSpc>
                <a:spcPct val="107000"/>
              </a:lnSpc>
              <a:spcAft>
                <a:spcPts val="800"/>
              </a:spcAft>
              <a:buNone/>
            </a:pPr>
            <a:r>
              <a:rPr lang="en-GB" sz="1800" dirty="0">
                <a:effectLst/>
                <a:latin typeface="Aptos" panose="020B0004020202020204" pitchFamily="34" charset="0"/>
                <a:ea typeface="Aptos" panose="020B0004020202020204" pitchFamily="34" charset="0"/>
                <a:cs typeface="Times New Roman" panose="02020603050405020304" pitchFamily="18" charset="0"/>
              </a:rPr>
              <a:t> </a:t>
            </a:r>
            <a:endParaRPr lang="en-GB" sz="1100" dirty="0">
              <a:effectLst/>
              <a:latin typeface="Aptos" panose="020B0004020202020204" pitchFamily="34" charset="0"/>
              <a:ea typeface="Aptos" panose="020B0004020202020204" pitchFamily="34" charset="0"/>
              <a:cs typeface="Times New Roman" panose="02020603050405020304" pitchFamily="18" charset="0"/>
            </a:endParaRPr>
          </a:p>
          <a:p>
            <a:pPr marL="228600">
              <a:lnSpc>
                <a:spcPct val="107000"/>
              </a:lnSpc>
              <a:spcAft>
                <a:spcPts val="800"/>
              </a:spcAft>
            </a:pPr>
            <a:r>
              <a:rPr lang="en-GB" sz="1800" dirty="0">
                <a:effectLst/>
                <a:latin typeface="Aptos" panose="020B0004020202020204" pitchFamily="34" charset="0"/>
                <a:ea typeface="Aptos" panose="020B0004020202020204" pitchFamily="34" charset="0"/>
                <a:cs typeface="Times New Roman" panose="02020603050405020304" pitchFamily="18" charset="0"/>
              </a:rPr>
              <a:t>Hard-line Ukrainian Nationalists Stephan Bandera and Mikola Lebed become prominent in OUN</a:t>
            </a:r>
            <a:endParaRPr lang="en-GB" sz="1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3253773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3A18A32-9F52-48B8-8FB7-23D19B6FEF12}"/>
              </a:ext>
            </a:extLst>
          </p:cNvPr>
          <p:cNvPicPr>
            <a:picLocks noChangeAspect="1"/>
          </p:cNvPicPr>
          <p:nvPr/>
        </p:nvPicPr>
        <p:blipFill>
          <a:blip r:embed="rId2"/>
          <a:stretch>
            <a:fillRect/>
          </a:stretch>
        </p:blipFill>
        <p:spPr>
          <a:xfrm>
            <a:off x="2762250" y="500062"/>
            <a:ext cx="6667500" cy="5857875"/>
          </a:xfrm>
          <a:prstGeom prst="rect">
            <a:avLst/>
          </a:prstGeom>
        </p:spPr>
      </p:pic>
    </p:spTree>
    <p:extLst>
      <p:ext uri="{BB962C8B-B14F-4D97-AF65-F5344CB8AC3E}">
        <p14:creationId xmlns:p14="http://schemas.microsoft.com/office/powerpoint/2010/main" val="40745968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D4BB3EA-25A3-CA0E-EE0E-FB86DC4F7F8C}"/>
              </a:ext>
            </a:extLst>
          </p:cNvPr>
          <p:cNvPicPr>
            <a:picLocks noChangeAspect="1"/>
          </p:cNvPicPr>
          <p:nvPr/>
        </p:nvPicPr>
        <p:blipFill>
          <a:blip r:embed="rId2"/>
          <a:stretch>
            <a:fillRect/>
          </a:stretch>
        </p:blipFill>
        <p:spPr>
          <a:xfrm>
            <a:off x="-174170" y="0"/>
            <a:ext cx="4804682" cy="7621640"/>
          </a:xfrm>
          <a:prstGeom prst="rect">
            <a:avLst/>
          </a:prstGeom>
        </p:spPr>
      </p:pic>
      <p:pic>
        <p:nvPicPr>
          <p:cNvPr id="5" name="Picture 4">
            <a:extLst>
              <a:ext uri="{FF2B5EF4-FFF2-40B4-BE49-F238E27FC236}">
                <a16:creationId xmlns:a16="http://schemas.microsoft.com/office/drawing/2014/main" id="{DFAE5A36-5DF4-11C9-C027-E1A63B928244}"/>
              </a:ext>
            </a:extLst>
          </p:cNvPr>
          <p:cNvPicPr>
            <a:picLocks noChangeAspect="1"/>
          </p:cNvPicPr>
          <p:nvPr/>
        </p:nvPicPr>
        <p:blipFill>
          <a:blip r:embed="rId3"/>
          <a:stretch>
            <a:fillRect/>
          </a:stretch>
        </p:blipFill>
        <p:spPr>
          <a:xfrm>
            <a:off x="4126524" y="119743"/>
            <a:ext cx="6987790" cy="6193971"/>
          </a:xfrm>
          <a:prstGeom prst="rect">
            <a:avLst/>
          </a:prstGeom>
        </p:spPr>
      </p:pic>
    </p:spTree>
    <p:extLst>
      <p:ext uri="{BB962C8B-B14F-4D97-AF65-F5344CB8AC3E}">
        <p14:creationId xmlns:p14="http://schemas.microsoft.com/office/powerpoint/2010/main" val="14259355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FA1D49C-AA94-CCEE-CBFB-E6EDAAD81DB2}"/>
              </a:ext>
            </a:extLst>
          </p:cNvPr>
          <p:cNvPicPr>
            <a:picLocks noChangeAspect="1"/>
          </p:cNvPicPr>
          <p:nvPr/>
        </p:nvPicPr>
        <p:blipFill>
          <a:blip r:embed="rId2"/>
          <a:stretch>
            <a:fillRect/>
          </a:stretch>
        </p:blipFill>
        <p:spPr>
          <a:xfrm>
            <a:off x="2315908" y="0"/>
            <a:ext cx="7560184" cy="6858000"/>
          </a:xfrm>
          <a:prstGeom prst="rect">
            <a:avLst/>
          </a:prstGeom>
        </p:spPr>
      </p:pic>
    </p:spTree>
    <p:extLst>
      <p:ext uri="{BB962C8B-B14F-4D97-AF65-F5344CB8AC3E}">
        <p14:creationId xmlns:p14="http://schemas.microsoft.com/office/powerpoint/2010/main" val="21828696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9CF7722-B3EF-A4D3-D303-F2331B9977CE}"/>
              </a:ext>
            </a:extLst>
          </p:cNvPr>
          <p:cNvSpPr txBox="1"/>
          <p:nvPr/>
        </p:nvSpPr>
        <p:spPr>
          <a:xfrm>
            <a:off x="3048000" y="209384"/>
            <a:ext cx="6096000" cy="5894947"/>
          </a:xfrm>
          <a:prstGeom prst="rect">
            <a:avLst/>
          </a:prstGeom>
          <a:noFill/>
        </p:spPr>
        <p:txBody>
          <a:bodyPr wrap="square">
            <a:spAutoFit/>
          </a:bodyPr>
          <a:lstStyle/>
          <a:p>
            <a:pPr>
              <a:lnSpc>
                <a:spcPct val="106000"/>
              </a:lnSpc>
              <a:spcAft>
                <a:spcPts val="800"/>
              </a:spcAft>
              <a:buNone/>
            </a:pPr>
            <a:r>
              <a:rPr lang="en-GB" sz="1800">
                <a:effectLst/>
                <a:latin typeface="Aptos" panose="020B0004020202020204" pitchFamily="34" charset="0"/>
                <a:ea typeface="Aptos" panose="020B0004020202020204" pitchFamily="34" charset="0"/>
                <a:cs typeface="Times New Roman" panose="02020603050405020304" pitchFamily="18" charset="0"/>
              </a:rPr>
              <a:t> </a:t>
            </a:r>
            <a:endParaRPr lang="en-GB" sz="1100">
              <a:effectLst/>
              <a:latin typeface="Aptos" panose="020B0004020202020204" pitchFamily="34" charset="0"/>
              <a:ea typeface="Aptos" panose="020B0004020202020204" pitchFamily="34" charset="0"/>
              <a:cs typeface="Times New Roman" panose="02020603050405020304" pitchFamily="18" charset="0"/>
            </a:endParaRPr>
          </a:p>
          <a:p>
            <a:pPr>
              <a:lnSpc>
                <a:spcPct val="106000"/>
              </a:lnSpc>
              <a:spcAft>
                <a:spcPts val="800"/>
              </a:spcAft>
              <a:buNone/>
            </a:pPr>
            <a:r>
              <a:rPr lang="en-GB" sz="1800" dirty="0">
                <a:effectLst/>
                <a:latin typeface="Aptos" panose="020B0004020202020204" pitchFamily="34" charset="0"/>
                <a:ea typeface="Aptos" panose="020B0004020202020204" pitchFamily="34" charset="0"/>
                <a:cs typeface="Times New Roman" panose="02020603050405020304" pitchFamily="18" charset="0"/>
              </a:rPr>
              <a:t>In the areas they control they ethnically cleansed the Polish, Soviet, German and Jewish populations</a:t>
            </a:r>
            <a:endParaRPr lang="en-GB" sz="1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6000"/>
              </a:lnSpc>
              <a:spcAft>
                <a:spcPts val="800"/>
              </a:spcAft>
              <a:buNone/>
            </a:pPr>
            <a:r>
              <a:rPr lang="en-GB" sz="1800" dirty="0">
                <a:effectLst/>
                <a:latin typeface="Aptos" panose="020B0004020202020204" pitchFamily="34" charset="0"/>
                <a:ea typeface="Aptos" panose="020B0004020202020204" pitchFamily="34" charset="0"/>
                <a:cs typeface="Times New Roman" panose="02020603050405020304" pitchFamily="18" charset="0"/>
              </a:rPr>
              <a:t> </a:t>
            </a:r>
            <a:endParaRPr lang="en-GB" sz="1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6000"/>
              </a:lnSpc>
              <a:spcAft>
                <a:spcPts val="800"/>
              </a:spcAft>
              <a:buNone/>
            </a:pPr>
            <a:r>
              <a:rPr lang="en-GB" sz="1800" dirty="0">
                <a:effectLst/>
                <a:latin typeface="Aptos" panose="020B0004020202020204" pitchFamily="34" charset="0"/>
                <a:ea typeface="Aptos" panose="020B0004020202020204" pitchFamily="34" charset="0"/>
                <a:cs typeface="Times New Roman" panose="02020603050405020304" pitchFamily="18" charset="0"/>
              </a:rPr>
              <a:t>“Bandera’s men are not discriminating about who they kill. They are gunning down whole villages – Jews first, then Poles….” Diary of </a:t>
            </a:r>
            <a:r>
              <a:rPr lang="en-GB" sz="1800" dirty="0" err="1">
                <a:effectLst/>
                <a:latin typeface="Aptos" panose="020B0004020202020204" pitchFamily="34" charset="0"/>
                <a:ea typeface="Aptos" panose="020B0004020202020204" pitchFamily="34" charset="0"/>
                <a:cs typeface="Times New Roman" panose="02020603050405020304" pitchFamily="18" charset="0"/>
              </a:rPr>
              <a:t>Molshe</a:t>
            </a:r>
            <a:r>
              <a:rPr lang="en-GB" sz="1800" dirty="0">
                <a:effectLst/>
                <a:latin typeface="Aptos" panose="020B0004020202020204" pitchFamily="34" charset="0"/>
                <a:ea typeface="Aptos" panose="020B0004020202020204" pitchFamily="34" charset="0"/>
                <a:cs typeface="Times New Roman" panose="02020603050405020304" pitchFamily="18" charset="0"/>
              </a:rPr>
              <a:t> Matz</a:t>
            </a:r>
            <a:endParaRPr lang="en-GB" sz="1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6000"/>
              </a:lnSpc>
              <a:spcAft>
                <a:spcPts val="800"/>
              </a:spcAft>
              <a:buNone/>
            </a:pPr>
            <a:r>
              <a:rPr lang="en-GB" sz="1800" dirty="0">
                <a:effectLst/>
                <a:latin typeface="Aptos" panose="020B0004020202020204" pitchFamily="34" charset="0"/>
                <a:ea typeface="Aptos" panose="020B0004020202020204" pitchFamily="34" charset="0"/>
                <a:cs typeface="Times New Roman" panose="02020603050405020304" pitchFamily="18" charset="0"/>
              </a:rPr>
              <a:t> </a:t>
            </a:r>
            <a:endParaRPr lang="en-GB" sz="1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6000"/>
              </a:lnSpc>
              <a:spcAft>
                <a:spcPts val="800"/>
              </a:spcAft>
              <a:buNone/>
            </a:pPr>
            <a:r>
              <a:rPr lang="en-GB" sz="1800" dirty="0">
                <a:effectLst/>
                <a:latin typeface="Aptos" panose="020B0004020202020204" pitchFamily="34" charset="0"/>
                <a:ea typeface="Aptos" panose="020B0004020202020204" pitchFamily="34" charset="0"/>
                <a:cs typeface="Times New Roman" panose="02020603050405020304" pitchFamily="18" charset="0"/>
              </a:rPr>
              <a:t>By July 1944 the Red Army had returned to the region – UPA attacked follow on NKVD troops, lines of communication troops, Soviet administrators and officials. Soviets responded with ferocious anti-partisan operations.</a:t>
            </a:r>
            <a:endParaRPr lang="en-GB" sz="1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6000"/>
              </a:lnSpc>
              <a:spcAft>
                <a:spcPts val="800"/>
              </a:spcAft>
              <a:buNone/>
            </a:pPr>
            <a:r>
              <a:rPr lang="en-GB" sz="1800" dirty="0">
                <a:effectLst/>
                <a:latin typeface="Aptos" panose="020B0004020202020204" pitchFamily="34" charset="0"/>
                <a:ea typeface="Aptos" panose="020B0004020202020204" pitchFamily="34" charset="0"/>
                <a:cs typeface="Times New Roman" panose="02020603050405020304" pitchFamily="18" charset="0"/>
              </a:rPr>
              <a:t>However…………</a:t>
            </a:r>
            <a:endParaRPr lang="en-GB" sz="1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6000"/>
              </a:lnSpc>
              <a:spcAft>
                <a:spcPts val="800"/>
              </a:spcAft>
              <a:buNone/>
            </a:pPr>
            <a:r>
              <a:rPr lang="en-GB" sz="1800" dirty="0">
                <a:effectLst/>
                <a:latin typeface="Aptos" panose="020B0004020202020204" pitchFamily="34" charset="0"/>
                <a:ea typeface="Aptos" panose="020B0004020202020204" pitchFamily="34" charset="0"/>
                <a:cs typeface="Times New Roman" panose="02020603050405020304" pitchFamily="18" charset="0"/>
              </a:rPr>
              <a:t> </a:t>
            </a:r>
            <a:endParaRPr lang="en-GB" sz="1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6000"/>
              </a:lnSpc>
              <a:spcAft>
                <a:spcPts val="800"/>
              </a:spcAft>
            </a:pPr>
            <a:r>
              <a:rPr lang="en-GB" sz="1800" dirty="0">
                <a:effectLst/>
                <a:latin typeface="Aptos" panose="020B0004020202020204" pitchFamily="34" charset="0"/>
                <a:ea typeface="Aptos" panose="020B0004020202020204" pitchFamily="34" charset="0"/>
                <a:cs typeface="Times New Roman" panose="02020603050405020304" pitchFamily="18" charset="0"/>
              </a:rPr>
              <a:t>“The Soviets may be the rulers of the towns but the Bandera gangs reign supreme in the surrounding countryside – especially  at night</a:t>
            </a:r>
            <a:endParaRPr lang="en-GB" sz="1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9776106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AA7A20C-D8A0-86E9-C832-A9A15DCE6612}"/>
              </a:ext>
            </a:extLst>
          </p:cNvPr>
          <p:cNvPicPr>
            <a:picLocks noChangeAspect="1"/>
          </p:cNvPicPr>
          <p:nvPr/>
        </p:nvPicPr>
        <p:blipFill>
          <a:blip r:embed="rId2"/>
          <a:stretch>
            <a:fillRect/>
          </a:stretch>
        </p:blipFill>
        <p:spPr>
          <a:xfrm>
            <a:off x="2304020" y="0"/>
            <a:ext cx="7583959" cy="6858000"/>
          </a:xfrm>
          <a:prstGeom prst="rect">
            <a:avLst/>
          </a:prstGeom>
        </p:spPr>
      </p:pic>
    </p:spTree>
    <p:extLst>
      <p:ext uri="{BB962C8B-B14F-4D97-AF65-F5344CB8AC3E}">
        <p14:creationId xmlns:p14="http://schemas.microsoft.com/office/powerpoint/2010/main" val="37641111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7A51FE8-387F-88A8-2FE5-61091D42D252}"/>
              </a:ext>
            </a:extLst>
          </p:cNvPr>
          <p:cNvPicPr>
            <a:picLocks noChangeAspect="1"/>
          </p:cNvPicPr>
          <p:nvPr/>
        </p:nvPicPr>
        <p:blipFill>
          <a:blip r:embed="rId2"/>
          <a:stretch>
            <a:fillRect/>
          </a:stretch>
        </p:blipFill>
        <p:spPr>
          <a:xfrm>
            <a:off x="706389" y="0"/>
            <a:ext cx="10779221" cy="6858000"/>
          </a:xfrm>
          <a:prstGeom prst="rect">
            <a:avLst/>
          </a:prstGeom>
        </p:spPr>
      </p:pic>
    </p:spTree>
    <p:extLst>
      <p:ext uri="{BB962C8B-B14F-4D97-AF65-F5344CB8AC3E}">
        <p14:creationId xmlns:p14="http://schemas.microsoft.com/office/powerpoint/2010/main" val="27173677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1CC8D33-79E2-541C-2CAB-6784473C4216}"/>
              </a:ext>
            </a:extLst>
          </p:cNvPr>
          <p:cNvPicPr>
            <a:picLocks noChangeAspect="1"/>
          </p:cNvPicPr>
          <p:nvPr/>
        </p:nvPicPr>
        <p:blipFill>
          <a:blip r:embed="rId2"/>
          <a:stretch>
            <a:fillRect/>
          </a:stretch>
        </p:blipFill>
        <p:spPr>
          <a:xfrm>
            <a:off x="2306261" y="0"/>
            <a:ext cx="7579477" cy="6858000"/>
          </a:xfrm>
          <a:prstGeom prst="rect">
            <a:avLst/>
          </a:prstGeom>
        </p:spPr>
      </p:pic>
    </p:spTree>
    <p:extLst>
      <p:ext uri="{BB962C8B-B14F-4D97-AF65-F5344CB8AC3E}">
        <p14:creationId xmlns:p14="http://schemas.microsoft.com/office/powerpoint/2010/main" val="22281097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5F3B251-67BB-E8C2-7BFE-627C25A94EA7}"/>
              </a:ext>
            </a:extLst>
          </p:cNvPr>
          <p:cNvPicPr>
            <a:picLocks noChangeAspect="1"/>
          </p:cNvPicPr>
          <p:nvPr/>
        </p:nvPicPr>
        <p:blipFill>
          <a:blip r:embed="rId2"/>
          <a:stretch>
            <a:fillRect/>
          </a:stretch>
        </p:blipFill>
        <p:spPr>
          <a:xfrm>
            <a:off x="2153458" y="0"/>
            <a:ext cx="7885083" cy="6858000"/>
          </a:xfrm>
          <a:prstGeom prst="rect">
            <a:avLst/>
          </a:prstGeom>
        </p:spPr>
      </p:pic>
    </p:spTree>
    <p:extLst>
      <p:ext uri="{BB962C8B-B14F-4D97-AF65-F5344CB8AC3E}">
        <p14:creationId xmlns:p14="http://schemas.microsoft.com/office/powerpoint/2010/main" val="12959490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B40406-D034-C943-F3BE-F8D73D5E91F7}"/>
              </a:ext>
            </a:extLst>
          </p:cNvPr>
          <p:cNvSpPr>
            <a:spLocks noGrp="1"/>
          </p:cNvSpPr>
          <p:nvPr>
            <p:ph type="ctrTitle"/>
          </p:nvPr>
        </p:nvSpPr>
        <p:spPr/>
        <p:txBody>
          <a:bodyPr/>
          <a:lstStyle/>
          <a:p>
            <a:r>
              <a:rPr lang="en-GB" dirty="0"/>
              <a:t>America’s Secret Cold War in the Ukraine</a:t>
            </a:r>
          </a:p>
        </p:txBody>
      </p:sp>
      <p:sp>
        <p:nvSpPr>
          <p:cNvPr id="3" name="Subtitle 2">
            <a:extLst>
              <a:ext uri="{FF2B5EF4-FFF2-40B4-BE49-F238E27FC236}">
                <a16:creationId xmlns:a16="http://schemas.microsoft.com/office/drawing/2014/main" id="{32B4BDD0-B88F-6BE9-42D7-6386F7C8048D}"/>
              </a:ext>
            </a:extLst>
          </p:cNvPr>
          <p:cNvSpPr>
            <a:spLocks noGrp="1"/>
          </p:cNvSpPr>
          <p:nvPr>
            <p:ph type="subTitle" idx="1"/>
          </p:nvPr>
        </p:nvSpPr>
        <p:spPr/>
        <p:txBody>
          <a:bodyPr/>
          <a:lstStyle/>
          <a:p>
            <a:endParaRPr lang="en-GB"/>
          </a:p>
        </p:txBody>
      </p:sp>
    </p:spTree>
    <p:extLst>
      <p:ext uri="{BB962C8B-B14F-4D97-AF65-F5344CB8AC3E}">
        <p14:creationId xmlns:p14="http://schemas.microsoft.com/office/powerpoint/2010/main" val="12095267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8DDD092-7F74-36A6-89DA-E6A4987CB27A}"/>
              </a:ext>
            </a:extLst>
          </p:cNvPr>
          <p:cNvPicPr>
            <a:picLocks noChangeAspect="1"/>
          </p:cNvPicPr>
          <p:nvPr/>
        </p:nvPicPr>
        <p:blipFill>
          <a:blip r:embed="rId2"/>
          <a:stretch>
            <a:fillRect/>
          </a:stretch>
        </p:blipFill>
        <p:spPr>
          <a:xfrm>
            <a:off x="1825583" y="0"/>
            <a:ext cx="8540834" cy="6858000"/>
          </a:xfrm>
          <a:prstGeom prst="rect">
            <a:avLst/>
          </a:prstGeom>
        </p:spPr>
      </p:pic>
    </p:spTree>
    <p:extLst>
      <p:ext uri="{BB962C8B-B14F-4D97-AF65-F5344CB8AC3E}">
        <p14:creationId xmlns:p14="http://schemas.microsoft.com/office/powerpoint/2010/main" val="38581002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61A3940-06D8-22A9-9ABF-190ABAD922E3}"/>
              </a:ext>
            </a:extLst>
          </p:cNvPr>
          <p:cNvPicPr>
            <a:picLocks noChangeAspect="1"/>
          </p:cNvPicPr>
          <p:nvPr/>
        </p:nvPicPr>
        <p:blipFill>
          <a:blip r:embed="rId2"/>
          <a:stretch>
            <a:fillRect/>
          </a:stretch>
        </p:blipFill>
        <p:spPr>
          <a:xfrm>
            <a:off x="2237389" y="0"/>
            <a:ext cx="7717221" cy="6858000"/>
          </a:xfrm>
          <a:prstGeom prst="rect">
            <a:avLst/>
          </a:prstGeom>
        </p:spPr>
      </p:pic>
    </p:spTree>
    <p:extLst>
      <p:ext uri="{BB962C8B-B14F-4D97-AF65-F5344CB8AC3E}">
        <p14:creationId xmlns:p14="http://schemas.microsoft.com/office/powerpoint/2010/main" val="28632205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81FF6D8-7D8D-01EC-1D9F-10991F92E39E}"/>
              </a:ext>
            </a:extLst>
          </p:cNvPr>
          <p:cNvPicPr>
            <a:picLocks noChangeAspect="1"/>
          </p:cNvPicPr>
          <p:nvPr/>
        </p:nvPicPr>
        <p:blipFill>
          <a:blip r:embed="rId2"/>
          <a:stretch>
            <a:fillRect/>
          </a:stretch>
        </p:blipFill>
        <p:spPr>
          <a:xfrm>
            <a:off x="2080714" y="0"/>
            <a:ext cx="8030571" cy="6858000"/>
          </a:xfrm>
          <a:prstGeom prst="rect">
            <a:avLst/>
          </a:prstGeom>
        </p:spPr>
      </p:pic>
    </p:spTree>
    <p:extLst>
      <p:ext uri="{BB962C8B-B14F-4D97-AF65-F5344CB8AC3E}">
        <p14:creationId xmlns:p14="http://schemas.microsoft.com/office/powerpoint/2010/main" val="30120673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E770131-8175-780D-FF0D-ED32661461EC}"/>
              </a:ext>
            </a:extLst>
          </p:cNvPr>
          <p:cNvSpPr txBox="1"/>
          <p:nvPr/>
        </p:nvSpPr>
        <p:spPr>
          <a:xfrm>
            <a:off x="1796143" y="696685"/>
            <a:ext cx="7347857" cy="4207562"/>
          </a:xfrm>
          <a:prstGeom prst="rect">
            <a:avLst/>
          </a:prstGeom>
          <a:noFill/>
        </p:spPr>
        <p:txBody>
          <a:bodyPr wrap="square">
            <a:spAutoFit/>
          </a:bodyPr>
          <a:lstStyle/>
          <a:p>
            <a:pPr>
              <a:lnSpc>
                <a:spcPct val="106000"/>
              </a:lnSpc>
              <a:spcAft>
                <a:spcPts val="800"/>
              </a:spcAft>
              <a:buNone/>
            </a:pPr>
            <a:r>
              <a:rPr lang="en-GB" sz="1800" b="1" dirty="0">
                <a:effectLst/>
                <a:latin typeface="Aptos" panose="020B0004020202020204" pitchFamily="34" charset="0"/>
                <a:ea typeface="Aptos" panose="020B0004020202020204" pitchFamily="34" charset="0"/>
                <a:cs typeface="Times New Roman" panose="02020603050405020304" pitchFamily="18" charset="0"/>
              </a:rPr>
              <a:t>However Aerodynamic proved no more successful than previous operations.</a:t>
            </a:r>
            <a:endParaRPr lang="en-GB" sz="105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6000"/>
              </a:lnSpc>
              <a:spcAft>
                <a:spcPts val="800"/>
              </a:spcAft>
              <a:buNone/>
            </a:pPr>
            <a:r>
              <a:rPr lang="en-GB" sz="1800" dirty="0">
                <a:effectLst/>
                <a:latin typeface="Aptos" panose="020B0004020202020204" pitchFamily="34" charset="0"/>
                <a:ea typeface="Aptos" panose="020B0004020202020204" pitchFamily="34" charset="0"/>
                <a:cs typeface="Times New Roman" panose="02020603050405020304" pitchFamily="18" charset="0"/>
              </a:rPr>
              <a:t>The time had passed, whilst the Ukrainian nationalist movement was very strong  in 1945-7, this was not the case in 1950. After WW2 was over the Soviets launched a savage anti-guerilla campaign against the UPA and its supporters. Terror and repression were the order of the day – approx. 600,000 people arrested in W Ukraine(1/3 executed 2/3 exiled imprisoned). </a:t>
            </a:r>
            <a:endParaRPr lang="en-GB" sz="105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6000"/>
              </a:lnSpc>
              <a:spcAft>
                <a:spcPts val="800"/>
              </a:spcAft>
              <a:buNone/>
            </a:pPr>
            <a:r>
              <a:rPr lang="en-GB" sz="1800" dirty="0">
                <a:effectLst/>
                <a:latin typeface="Aptos" panose="020B0004020202020204" pitchFamily="34" charset="0"/>
                <a:ea typeface="Aptos" panose="020B0004020202020204" pitchFamily="34" charset="0"/>
                <a:cs typeface="Times New Roman" panose="02020603050405020304" pitchFamily="18" charset="0"/>
              </a:rPr>
              <a:t>In response OUN-UPA stepped UP counter-terror against the Soviets – being particularly adept at assassinating Soviet officials.</a:t>
            </a:r>
            <a:endParaRPr lang="en-GB" sz="105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6000"/>
              </a:lnSpc>
              <a:spcAft>
                <a:spcPts val="800"/>
              </a:spcAft>
            </a:pPr>
            <a:r>
              <a:rPr lang="en-GB" sz="1800" dirty="0">
                <a:effectLst/>
                <a:latin typeface="Aptos" panose="020B0004020202020204" pitchFamily="34" charset="0"/>
                <a:ea typeface="Aptos" panose="020B0004020202020204" pitchFamily="34" charset="0"/>
                <a:cs typeface="Times New Roman" panose="02020603050405020304" pitchFamily="18" charset="0"/>
              </a:rPr>
              <a:t>During 1947 Soviet agents thoroughly penetrated OUN-UPA networks which considerably reduced effectiveness – so by 1950 Ukraine resistance was a remnant of what it had been</a:t>
            </a:r>
            <a:endParaRPr lang="en-GB" sz="105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41450062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E25C90-652A-A925-DFA3-356FD0E5799B}"/>
              </a:ext>
            </a:extLst>
          </p:cNvPr>
          <p:cNvPicPr>
            <a:picLocks noChangeAspect="1"/>
          </p:cNvPicPr>
          <p:nvPr/>
        </p:nvPicPr>
        <p:blipFill>
          <a:blip r:embed="rId2"/>
          <a:stretch>
            <a:fillRect/>
          </a:stretch>
        </p:blipFill>
        <p:spPr>
          <a:xfrm>
            <a:off x="3771900" y="304800"/>
            <a:ext cx="4648200" cy="6248400"/>
          </a:xfrm>
          <a:prstGeom prst="rect">
            <a:avLst/>
          </a:prstGeom>
        </p:spPr>
      </p:pic>
      <p:sp>
        <p:nvSpPr>
          <p:cNvPr id="2" name="TextBox 1">
            <a:extLst>
              <a:ext uri="{FF2B5EF4-FFF2-40B4-BE49-F238E27FC236}">
                <a16:creationId xmlns:a16="http://schemas.microsoft.com/office/drawing/2014/main" id="{FC315607-D66D-4761-DEFD-B825D5400FDA}"/>
              </a:ext>
            </a:extLst>
          </p:cNvPr>
          <p:cNvSpPr txBox="1"/>
          <p:nvPr/>
        </p:nvSpPr>
        <p:spPr>
          <a:xfrm>
            <a:off x="9492343" y="1796143"/>
            <a:ext cx="2246267" cy="3693319"/>
          </a:xfrm>
          <a:prstGeom prst="rect">
            <a:avLst/>
          </a:prstGeom>
          <a:noFill/>
        </p:spPr>
        <p:txBody>
          <a:bodyPr wrap="square" rtlCol="0">
            <a:spAutoFit/>
          </a:bodyPr>
          <a:lstStyle/>
          <a:p>
            <a:r>
              <a:rPr lang="en-GB" dirty="0"/>
              <a:t>“Kim Philby also played a role in the collapse of this operation. In March 1951, In March 1951, he notified Soviet forces that the United States planned to airdrop three teams of six men into Ukraine.</a:t>
            </a:r>
          </a:p>
          <a:p>
            <a:endParaRPr lang="en-GB" dirty="0"/>
          </a:p>
          <a:p>
            <a:endParaRPr lang="en-GB" dirty="0"/>
          </a:p>
        </p:txBody>
      </p:sp>
    </p:spTree>
    <p:extLst>
      <p:ext uri="{BB962C8B-B14F-4D97-AF65-F5344CB8AC3E}">
        <p14:creationId xmlns:p14="http://schemas.microsoft.com/office/powerpoint/2010/main" val="35948071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482C562-82DF-98D9-426F-F71DE2CEB6AD}"/>
              </a:ext>
            </a:extLst>
          </p:cNvPr>
          <p:cNvPicPr>
            <a:picLocks noChangeAspect="1"/>
          </p:cNvPicPr>
          <p:nvPr/>
        </p:nvPicPr>
        <p:blipFill>
          <a:blip r:embed="rId2"/>
          <a:stretch>
            <a:fillRect/>
          </a:stretch>
        </p:blipFill>
        <p:spPr>
          <a:xfrm>
            <a:off x="2256625" y="0"/>
            <a:ext cx="7678750" cy="6858000"/>
          </a:xfrm>
          <a:prstGeom prst="rect">
            <a:avLst/>
          </a:prstGeom>
        </p:spPr>
      </p:pic>
    </p:spTree>
    <p:extLst>
      <p:ext uri="{BB962C8B-B14F-4D97-AF65-F5344CB8AC3E}">
        <p14:creationId xmlns:p14="http://schemas.microsoft.com/office/powerpoint/2010/main" val="31423928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4D24904-50E1-923C-75D9-18D0844D0D68}"/>
              </a:ext>
            </a:extLst>
          </p:cNvPr>
          <p:cNvPicPr>
            <a:picLocks noChangeAspect="1"/>
          </p:cNvPicPr>
          <p:nvPr/>
        </p:nvPicPr>
        <p:blipFill>
          <a:blip r:embed="rId2"/>
          <a:stretch>
            <a:fillRect/>
          </a:stretch>
        </p:blipFill>
        <p:spPr>
          <a:xfrm>
            <a:off x="2152244" y="0"/>
            <a:ext cx="7887511" cy="6858000"/>
          </a:xfrm>
          <a:prstGeom prst="rect">
            <a:avLst/>
          </a:prstGeom>
        </p:spPr>
      </p:pic>
    </p:spTree>
    <p:extLst>
      <p:ext uri="{BB962C8B-B14F-4D97-AF65-F5344CB8AC3E}">
        <p14:creationId xmlns:p14="http://schemas.microsoft.com/office/powerpoint/2010/main" val="13783123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7AE18AC-E905-1E4F-0DB3-A27D67696082}"/>
              </a:ext>
            </a:extLst>
          </p:cNvPr>
          <p:cNvSpPr txBox="1"/>
          <p:nvPr/>
        </p:nvSpPr>
        <p:spPr>
          <a:xfrm>
            <a:off x="1491343" y="990600"/>
            <a:ext cx="7652657" cy="2739533"/>
          </a:xfrm>
          <a:prstGeom prst="rect">
            <a:avLst/>
          </a:prstGeom>
          <a:noFill/>
        </p:spPr>
        <p:txBody>
          <a:bodyPr wrap="square">
            <a:spAutoFit/>
          </a:bodyPr>
          <a:lstStyle/>
          <a:p>
            <a:pPr>
              <a:lnSpc>
                <a:spcPct val="106000"/>
              </a:lnSpc>
              <a:spcAft>
                <a:spcPts val="800"/>
              </a:spcAft>
              <a:buNone/>
            </a:pPr>
            <a:r>
              <a:rPr lang="en-GB" sz="1800" dirty="0">
                <a:effectLst/>
                <a:latin typeface="Aptos" panose="020B0004020202020204" pitchFamily="34" charset="0"/>
                <a:ea typeface="Aptos" panose="020B0004020202020204" pitchFamily="34" charset="0"/>
                <a:cs typeface="Times New Roman" panose="02020603050405020304" pitchFamily="18" charset="0"/>
              </a:rPr>
              <a:t>Aerodynamic was superseded by QRPLUMB – headquartered in New York and Munich(as </a:t>
            </a:r>
            <a:r>
              <a:rPr lang="en-GB" sz="1800" dirty="0" err="1">
                <a:effectLst/>
                <a:latin typeface="Aptos" panose="020B0004020202020204" pitchFamily="34" charset="0"/>
                <a:ea typeface="Aptos" panose="020B0004020202020204" pitchFamily="34" charset="0"/>
                <a:cs typeface="Times New Roman" panose="02020603050405020304" pitchFamily="18" charset="0"/>
              </a:rPr>
              <a:t>Prolog</a:t>
            </a:r>
            <a:r>
              <a:rPr lang="en-GB" sz="1800" dirty="0">
                <a:effectLst/>
                <a:latin typeface="Aptos" panose="020B0004020202020204" pitchFamily="34" charset="0"/>
                <a:ea typeface="Aptos" panose="020B0004020202020204" pitchFamily="34" charset="0"/>
                <a:cs typeface="Times New Roman" panose="02020603050405020304" pitchFamily="18" charset="0"/>
              </a:rPr>
              <a:t> Research)</a:t>
            </a:r>
            <a:endParaRPr lang="en-GB" sz="10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6000"/>
              </a:lnSpc>
              <a:spcAft>
                <a:spcPts val="800"/>
              </a:spcAft>
              <a:buNone/>
            </a:pPr>
            <a:r>
              <a:rPr lang="en-GB" sz="1800" dirty="0">
                <a:effectLst/>
                <a:latin typeface="Aptos" panose="020B0004020202020204" pitchFamily="34" charset="0"/>
                <a:ea typeface="Aptos" panose="020B0004020202020204" pitchFamily="34" charset="0"/>
                <a:cs typeface="Times New Roman" panose="02020603050405020304" pitchFamily="18" charset="0"/>
              </a:rPr>
              <a:t>Infiltrated a monthly journal into the Ukraine and copies of books they published </a:t>
            </a:r>
            <a:endParaRPr lang="en-GB" sz="10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6000"/>
              </a:lnSpc>
              <a:spcAft>
                <a:spcPts val="800"/>
              </a:spcAft>
              <a:buNone/>
            </a:pPr>
            <a:r>
              <a:rPr lang="en-GB" sz="1800" dirty="0">
                <a:effectLst/>
                <a:latin typeface="Aptos" panose="020B0004020202020204" pitchFamily="34" charset="0"/>
                <a:ea typeface="Aptos" panose="020B0004020202020204" pitchFamily="34" charset="0"/>
                <a:cs typeface="Times New Roman" panose="02020603050405020304" pitchFamily="18" charset="0"/>
              </a:rPr>
              <a:t>They published  “books on topical Ukrainian themes, such as "Famine in Ukraine 1932-33", and dissident poetry</a:t>
            </a:r>
            <a:endParaRPr lang="en-GB" sz="10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6000"/>
              </a:lnSpc>
              <a:spcAft>
                <a:spcPts val="800"/>
              </a:spcAft>
            </a:pPr>
            <a:r>
              <a:rPr lang="en-GB" sz="1800" dirty="0">
                <a:effectLst/>
                <a:latin typeface="Aptos" panose="020B0004020202020204" pitchFamily="34" charset="0"/>
                <a:ea typeface="Aptos" panose="020B0004020202020204" pitchFamily="34" charset="0"/>
                <a:cs typeface="Times New Roman" panose="02020603050405020304" pitchFamily="18" charset="0"/>
              </a:rPr>
              <a:t>.Towards the end of their operations they infiltrated video duplicating equipment and video tapes into the Soviet Union and Poland.</a:t>
            </a:r>
            <a:endParaRPr lang="en-GB" sz="10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41736748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07E9D93-31B3-14B7-9C88-53397B93DDF6}"/>
              </a:ext>
            </a:extLst>
          </p:cNvPr>
          <p:cNvPicPr>
            <a:picLocks noChangeAspect="1"/>
          </p:cNvPicPr>
          <p:nvPr/>
        </p:nvPicPr>
        <p:blipFill>
          <a:blip r:embed="rId2"/>
          <a:stretch>
            <a:fillRect/>
          </a:stretch>
        </p:blipFill>
        <p:spPr>
          <a:xfrm>
            <a:off x="2324476" y="0"/>
            <a:ext cx="7543047" cy="6858000"/>
          </a:xfrm>
          <a:prstGeom prst="rect">
            <a:avLst/>
          </a:prstGeom>
        </p:spPr>
      </p:pic>
    </p:spTree>
    <p:extLst>
      <p:ext uri="{BB962C8B-B14F-4D97-AF65-F5344CB8AC3E}">
        <p14:creationId xmlns:p14="http://schemas.microsoft.com/office/powerpoint/2010/main" val="9704544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9877206-84C0-76C0-C7AD-66730BCD7893}"/>
              </a:ext>
            </a:extLst>
          </p:cNvPr>
          <p:cNvSpPr txBox="1"/>
          <p:nvPr/>
        </p:nvSpPr>
        <p:spPr>
          <a:xfrm>
            <a:off x="3048000" y="701089"/>
            <a:ext cx="6096000" cy="4911537"/>
          </a:xfrm>
          <a:prstGeom prst="rect">
            <a:avLst/>
          </a:prstGeom>
          <a:noFill/>
        </p:spPr>
        <p:txBody>
          <a:bodyPr wrap="square">
            <a:spAutoFit/>
          </a:bodyPr>
          <a:lstStyle/>
          <a:p>
            <a:pPr>
              <a:lnSpc>
                <a:spcPct val="106000"/>
              </a:lnSpc>
              <a:spcAft>
                <a:spcPts val="800"/>
              </a:spcAft>
              <a:buNone/>
            </a:pPr>
            <a:r>
              <a:rPr lang="en-GB" sz="1800" b="1" dirty="0">
                <a:effectLst/>
                <a:latin typeface="Aptos" panose="020B0004020202020204" pitchFamily="34" charset="0"/>
                <a:ea typeface="Aptos" panose="020B0004020202020204" pitchFamily="34" charset="0"/>
                <a:cs typeface="Times New Roman" panose="02020603050405020304" pitchFamily="18" charset="0"/>
              </a:rPr>
              <a:t>Overview of US Backed Regime Change Operations During the Cold War </a:t>
            </a:r>
            <a:endParaRPr lang="en-GB" sz="1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6000"/>
              </a:lnSpc>
              <a:spcAft>
                <a:spcPts val="800"/>
              </a:spcAft>
              <a:buNone/>
            </a:pPr>
            <a:r>
              <a:rPr lang="en-GB" sz="1800" dirty="0">
                <a:effectLst/>
                <a:latin typeface="Aptos" panose="020B0004020202020204" pitchFamily="34" charset="0"/>
                <a:ea typeface="Aptos" panose="020B0004020202020204" pitchFamily="34" charset="0"/>
                <a:cs typeface="Times New Roman" panose="02020603050405020304" pitchFamily="18" charset="0"/>
              </a:rPr>
              <a:t>64 Covert(Secret) Attempts; 6 Overt = Send in the Marines</a:t>
            </a:r>
            <a:endParaRPr lang="en-GB" sz="1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6000"/>
              </a:lnSpc>
              <a:spcAft>
                <a:spcPts val="800"/>
              </a:spcAft>
              <a:buNone/>
            </a:pPr>
            <a:r>
              <a:rPr lang="en-GB" sz="1800" b="1" dirty="0">
                <a:effectLst/>
                <a:latin typeface="Aptos" panose="020B0004020202020204" pitchFamily="34" charset="0"/>
                <a:ea typeface="Aptos" panose="020B0004020202020204" pitchFamily="34" charset="0"/>
                <a:cs typeface="Times New Roman" panose="02020603050405020304" pitchFamily="18" charset="0"/>
              </a:rPr>
              <a:t> </a:t>
            </a:r>
            <a:endParaRPr lang="en-GB" sz="1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6000"/>
              </a:lnSpc>
              <a:spcAft>
                <a:spcPts val="800"/>
              </a:spcAft>
              <a:buNone/>
            </a:pPr>
            <a:r>
              <a:rPr lang="en-GB" sz="1800" b="1" dirty="0">
                <a:effectLst/>
                <a:latin typeface="Aptos" panose="020B0004020202020204" pitchFamily="34" charset="0"/>
                <a:ea typeface="Aptos" panose="020B0004020202020204" pitchFamily="34" charset="0"/>
                <a:cs typeface="Times New Roman" panose="02020603050405020304" pitchFamily="18" charset="0"/>
              </a:rPr>
              <a:t>Early Cold War centred on Eastern Europe </a:t>
            </a:r>
            <a:endParaRPr lang="en-GB" sz="1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6000"/>
              </a:lnSpc>
              <a:spcAft>
                <a:spcPts val="800"/>
              </a:spcAft>
              <a:buNone/>
            </a:pPr>
            <a:r>
              <a:rPr lang="en-GB" sz="1800" dirty="0" err="1">
                <a:effectLst/>
                <a:latin typeface="Aptos" panose="020B0004020202020204" pitchFamily="34" charset="0"/>
                <a:ea typeface="Aptos" panose="020B0004020202020204" pitchFamily="34" charset="0"/>
                <a:cs typeface="Times New Roman" panose="02020603050405020304" pitchFamily="18" charset="0"/>
              </a:rPr>
              <a:t>Eg</a:t>
            </a:r>
            <a:r>
              <a:rPr lang="en-GB" sz="1800" dirty="0">
                <a:effectLst/>
                <a:latin typeface="Aptos" panose="020B0004020202020204" pitchFamily="34" charset="0"/>
                <a:ea typeface="Aptos" panose="020B0004020202020204" pitchFamily="34" charset="0"/>
                <a:cs typeface="Times New Roman" panose="02020603050405020304" pitchFamily="18" charset="0"/>
              </a:rPr>
              <a:t>:  Albania, Ukraine SSR, East Germany, Latvian SSR, Czechoslovakia, Hungary, Poland, Romania.</a:t>
            </a:r>
            <a:endParaRPr lang="en-GB" sz="1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6000"/>
              </a:lnSpc>
              <a:spcAft>
                <a:spcPts val="800"/>
              </a:spcAft>
              <a:buNone/>
            </a:pPr>
            <a:r>
              <a:rPr lang="en-GB" sz="1800" dirty="0">
                <a:effectLst/>
                <a:latin typeface="Aptos" panose="020B0004020202020204" pitchFamily="34" charset="0"/>
                <a:ea typeface="Aptos" panose="020B0004020202020204" pitchFamily="34" charset="0"/>
                <a:cs typeface="Times New Roman" panose="02020603050405020304" pitchFamily="18" charset="0"/>
              </a:rPr>
              <a:t>(1949-1956).</a:t>
            </a:r>
            <a:endParaRPr lang="en-GB" sz="1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6000"/>
              </a:lnSpc>
              <a:spcAft>
                <a:spcPts val="800"/>
              </a:spcAft>
              <a:buNone/>
            </a:pPr>
            <a:r>
              <a:rPr lang="en-GB" sz="1800" dirty="0">
                <a:effectLst/>
                <a:latin typeface="Aptos" panose="020B0004020202020204" pitchFamily="34" charset="0"/>
                <a:ea typeface="Aptos" panose="020B0004020202020204" pitchFamily="34" charset="0"/>
                <a:cs typeface="Times New Roman" panose="02020603050405020304" pitchFamily="18" charset="0"/>
              </a:rPr>
              <a:t>As bi-polar competition spread world wide so did the scope of US Regime change ops</a:t>
            </a:r>
            <a:endParaRPr lang="en-GB" sz="1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6000"/>
              </a:lnSpc>
              <a:spcAft>
                <a:spcPts val="800"/>
              </a:spcAft>
            </a:pPr>
            <a:r>
              <a:rPr lang="en-GB" sz="1800" dirty="0" err="1">
                <a:effectLst/>
                <a:latin typeface="Aptos" panose="020B0004020202020204" pitchFamily="34" charset="0"/>
                <a:ea typeface="Aptos" panose="020B0004020202020204" pitchFamily="34" charset="0"/>
                <a:cs typeface="Times New Roman" panose="02020603050405020304" pitchFamily="18" charset="0"/>
              </a:rPr>
              <a:t>Eg</a:t>
            </a:r>
            <a:r>
              <a:rPr lang="en-GB" sz="1800" dirty="0">
                <a:effectLst/>
                <a:latin typeface="Aptos" panose="020B0004020202020204" pitchFamily="34" charset="0"/>
                <a:ea typeface="Aptos" panose="020B0004020202020204" pitchFamily="34" charset="0"/>
                <a:cs typeface="Times New Roman" panose="02020603050405020304" pitchFamily="18" charset="0"/>
              </a:rPr>
              <a:t>, Iran(52-53), Indonesia(54-58), Lebanon(52-58), Laos(59-73) South Vietnam(63), Guatemala(52-54), Dominican Republic(60-65) Chile(62-73),  Nicaragua(79-83), Grenada(83) Panama(87-89), Afghanistan(1979-)</a:t>
            </a:r>
            <a:endParaRPr lang="en-GB" sz="1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4640685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A35BC63-3F86-7F9A-8AA6-E60FB0CB575D}"/>
              </a:ext>
            </a:extLst>
          </p:cNvPr>
          <p:cNvPicPr>
            <a:picLocks noChangeAspect="1"/>
          </p:cNvPicPr>
          <p:nvPr/>
        </p:nvPicPr>
        <p:blipFill>
          <a:blip r:embed="rId2"/>
          <a:stretch>
            <a:fillRect/>
          </a:stretch>
        </p:blipFill>
        <p:spPr>
          <a:xfrm>
            <a:off x="2216020" y="0"/>
            <a:ext cx="7759959" cy="6858000"/>
          </a:xfrm>
          <a:prstGeom prst="rect">
            <a:avLst/>
          </a:prstGeom>
        </p:spPr>
      </p:pic>
    </p:spTree>
    <p:extLst>
      <p:ext uri="{BB962C8B-B14F-4D97-AF65-F5344CB8AC3E}">
        <p14:creationId xmlns:p14="http://schemas.microsoft.com/office/powerpoint/2010/main" val="38215681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EAF4C41-75E4-493F-DA25-D28C7183ABD9}"/>
              </a:ext>
            </a:extLst>
          </p:cNvPr>
          <p:cNvPicPr>
            <a:picLocks noChangeAspect="1"/>
          </p:cNvPicPr>
          <p:nvPr/>
        </p:nvPicPr>
        <p:blipFill>
          <a:blip r:embed="rId2"/>
          <a:stretch>
            <a:fillRect/>
          </a:stretch>
        </p:blipFill>
        <p:spPr>
          <a:xfrm>
            <a:off x="2342186" y="0"/>
            <a:ext cx="7507628" cy="6858000"/>
          </a:xfrm>
          <a:prstGeom prst="rect">
            <a:avLst/>
          </a:prstGeom>
        </p:spPr>
      </p:pic>
    </p:spTree>
    <p:extLst>
      <p:ext uri="{BB962C8B-B14F-4D97-AF65-F5344CB8AC3E}">
        <p14:creationId xmlns:p14="http://schemas.microsoft.com/office/powerpoint/2010/main" val="33366285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ED3468D-CA91-CD1E-42DF-75AF787DD8B9}"/>
              </a:ext>
            </a:extLst>
          </p:cNvPr>
          <p:cNvPicPr>
            <a:picLocks noChangeAspect="1"/>
          </p:cNvPicPr>
          <p:nvPr/>
        </p:nvPicPr>
        <p:blipFill>
          <a:blip r:embed="rId2"/>
          <a:stretch>
            <a:fillRect/>
          </a:stretch>
        </p:blipFill>
        <p:spPr>
          <a:xfrm>
            <a:off x="2224670" y="0"/>
            <a:ext cx="7742659" cy="6858000"/>
          </a:xfrm>
          <a:prstGeom prst="rect">
            <a:avLst/>
          </a:prstGeom>
        </p:spPr>
      </p:pic>
    </p:spTree>
    <p:extLst>
      <p:ext uri="{BB962C8B-B14F-4D97-AF65-F5344CB8AC3E}">
        <p14:creationId xmlns:p14="http://schemas.microsoft.com/office/powerpoint/2010/main" val="42341596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C025400-CD60-4FBE-059F-78F8BECE754E}"/>
              </a:ext>
            </a:extLst>
          </p:cNvPr>
          <p:cNvPicPr>
            <a:picLocks noChangeAspect="1"/>
          </p:cNvPicPr>
          <p:nvPr/>
        </p:nvPicPr>
        <p:blipFill>
          <a:blip r:embed="rId2"/>
          <a:stretch>
            <a:fillRect/>
          </a:stretch>
        </p:blipFill>
        <p:spPr>
          <a:xfrm>
            <a:off x="2255062" y="0"/>
            <a:ext cx="7681875" cy="6858000"/>
          </a:xfrm>
          <a:prstGeom prst="rect">
            <a:avLst/>
          </a:prstGeom>
        </p:spPr>
      </p:pic>
    </p:spTree>
    <p:extLst>
      <p:ext uri="{BB962C8B-B14F-4D97-AF65-F5344CB8AC3E}">
        <p14:creationId xmlns:p14="http://schemas.microsoft.com/office/powerpoint/2010/main" val="7522924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DC0015E-EBA8-B89F-445F-147BEE03442D}"/>
              </a:ext>
            </a:extLst>
          </p:cNvPr>
          <p:cNvPicPr>
            <a:picLocks noChangeAspect="1"/>
          </p:cNvPicPr>
          <p:nvPr/>
        </p:nvPicPr>
        <p:blipFill>
          <a:blip r:embed="rId2"/>
          <a:stretch>
            <a:fillRect/>
          </a:stretch>
        </p:blipFill>
        <p:spPr>
          <a:xfrm>
            <a:off x="2044290" y="0"/>
            <a:ext cx="8103419" cy="6858000"/>
          </a:xfrm>
          <a:prstGeom prst="rect">
            <a:avLst/>
          </a:prstGeom>
        </p:spPr>
      </p:pic>
    </p:spTree>
    <p:extLst>
      <p:ext uri="{BB962C8B-B14F-4D97-AF65-F5344CB8AC3E}">
        <p14:creationId xmlns:p14="http://schemas.microsoft.com/office/powerpoint/2010/main" val="4132985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D399B05-9C34-EE73-6904-126ED13EED95}"/>
              </a:ext>
            </a:extLst>
          </p:cNvPr>
          <p:cNvPicPr>
            <a:picLocks noChangeAspect="1"/>
          </p:cNvPicPr>
          <p:nvPr/>
        </p:nvPicPr>
        <p:blipFill>
          <a:blip r:embed="rId2"/>
          <a:stretch>
            <a:fillRect/>
          </a:stretch>
        </p:blipFill>
        <p:spPr>
          <a:xfrm>
            <a:off x="2106680" y="0"/>
            <a:ext cx="7978640" cy="6858000"/>
          </a:xfrm>
          <a:prstGeom prst="rect">
            <a:avLst/>
          </a:prstGeom>
        </p:spPr>
      </p:pic>
    </p:spTree>
    <p:extLst>
      <p:ext uri="{BB962C8B-B14F-4D97-AF65-F5344CB8AC3E}">
        <p14:creationId xmlns:p14="http://schemas.microsoft.com/office/powerpoint/2010/main" val="273892662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584</Words>
  <Application>Microsoft Office PowerPoint</Application>
  <PresentationFormat>Widescreen</PresentationFormat>
  <Paragraphs>37</Paragraphs>
  <Slides>28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28</vt:i4>
      </vt:variant>
    </vt:vector>
  </HeadingPairs>
  <TitlesOfParts>
    <vt:vector size="32" baseType="lpstr">
      <vt:lpstr>Aptos</vt:lpstr>
      <vt:lpstr>Aptos Display</vt:lpstr>
      <vt:lpstr>Arial</vt:lpstr>
      <vt:lpstr>Office Theme</vt:lpstr>
      <vt:lpstr>PowerPoint Presentation</vt:lpstr>
      <vt:lpstr>America’s Secret Cold War in the Ukraine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Ian Walker</dc:creator>
  <cp:lastModifiedBy>Ian Walker</cp:lastModifiedBy>
  <cp:revision>2</cp:revision>
  <dcterms:created xsi:type="dcterms:W3CDTF">2025-04-27T09:05:56Z</dcterms:created>
  <dcterms:modified xsi:type="dcterms:W3CDTF">2025-05-12T08:29:41Z</dcterms:modified>
</cp:coreProperties>
</file>