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5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08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6972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7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835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026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362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481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010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087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35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844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205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5527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440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05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795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446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1332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785D-D9A6-467A-B39C-5B5293163746}" type="datetimeFigureOut">
              <a:rPr lang="en-GB" smtClean="0"/>
              <a:pPr/>
              <a:t>31/01/2019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42237-6FF9-4158-970F-BE073A39108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12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Databases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3568" y="1772816"/>
            <a:ext cx="4536504" cy="504056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introduction to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0EB6930-9592-4901-857E-C595A5FE180C}"/>
              </a:ext>
            </a:extLst>
          </p:cNvPr>
          <p:cNvCxnSpPr/>
          <p:nvPr/>
        </p:nvCxnSpPr>
        <p:spPr>
          <a:xfrm>
            <a:off x="2966955" y="4591962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55803D-1974-497D-B1C7-524025BFB4BC}"/>
              </a:ext>
            </a:extLst>
          </p:cNvPr>
          <p:cNvCxnSpPr/>
          <p:nvPr/>
        </p:nvCxnSpPr>
        <p:spPr>
          <a:xfrm>
            <a:off x="3254987" y="5013176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7EDC5BD-4734-4076-A15C-422B1ABFA5B9}"/>
              </a:ext>
            </a:extLst>
          </p:cNvPr>
          <p:cNvCxnSpPr/>
          <p:nvPr/>
        </p:nvCxnSpPr>
        <p:spPr>
          <a:xfrm>
            <a:off x="2678923" y="414908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6">
            <a:extLst>
              <a:ext uri="{FF2B5EF4-FFF2-40B4-BE49-F238E27FC236}">
                <a16:creationId xmlns:a16="http://schemas.microsoft.com/office/drawing/2014/main" id="{280B081A-85B5-4D86-857A-F476BBAFD451}"/>
              </a:ext>
            </a:extLst>
          </p:cNvPr>
          <p:cNvSpPr/>
          <p:nvPr/>
        </p:nvSpPr>
        <p:spPr>
          <a:xfrm>
            <a:off x="4191091" y="4005064"/>
            <a:ext cx="2736304" cy="3600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2017</a:t>
            </a: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EBAF8196-3024-4C92-B781-0CDC759197EA}"/>
              </a:ext>
            </a:extLst>
          </p:cNvPr>
          <p:cNvSpPr/>
          <p:nvPr/>
        </p:nvSpPr>
        <p:spPr>
          <a:xfrm>
            <a:off x="4479123" y="4437112"/>
            <a:ext cx="2736304" cy="3600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2018</a:t>
            </a: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24D4BC4C-C810-4AF0-8DA3-988FDE0C8BDA}"/>
              </a:ext>
            </a:extLst>
          </p:cNvPr>
          <p:cNvSpPr/>
          <p:nvPr/>
        </p:nvSpPr>
        <p:spPr>
          <a:xfrm>
            <a:off x="4767155" y="4869160"/>
            <a:ext cx="2736304" cy="3600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2019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a database and not a Spreadsheet?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spreadsheet is very good at crunching numbers, it is not so good at recording “records of records”! </a:t>
            </a:r>
            <a:br>
              <a:rPr lang="en-GB" dirty="0"/>
            </a:br>
            <a:r>
              <a:rPr lang="en-GB" dirty="0"/>
              <a:t>A database can RELATE one record to another.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7584" y="3501008"/>
            <a:ext cx="1872208" cy="23762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ounded Rectangle 4"/>
          <p:cNvSpPr/>
          <p:nvPr/>
        </p:nvSpPr>
        <p:spPr>
          <a:xfrm>
            <a:off x="1115616" y="3861048"/>
            <a:ext cx="1872208" cy="237626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1475656" y="4221088"/>
            <a:ext cx="1872208" cy="2376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Joe Bloggs</a:t>
            </a:r>
            <a:br>
              <a:rPr lang="en-GB" dirty="0"/>
            </a:br>
            <a:r>
              <a:rPr lang="en-GB" dirty="0"/>
              <a:t>Club 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60032" y="4581128"/>
            <a:ext cx="273630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48064" y="5013176"/>
            <a:ext cx="273630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36096" y="5445224"/>
            <a:ext cx="273630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Membership fees 2019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347864" y="4797152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47864" y="5229200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347864" y="5589240"/>
            <a:ext cx="2088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 -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database is made up a number of different types of objects, the four main types are: </a:t>
            </a:r>
          </a:p>
          <a:p>
            <a:r>
              <a:rPr lang="en-GB" dirty="0">
                <a:solidFill>
                  <a:schemeClr val="accent1"/>
                </a:solidFill>
              </a:rPr>
              <a:t>Tables</a:t>
            </a:r>
            <a:r>
              <a:rPr lang="en-GB" dirty="0"/>
              <a:t>, </a:t>
            </a:r>
            <a:r>
              <a:rPr lang="en-GB" dirty="0">
                <a:solidFill>
                  <a:schemeClr val="accent2"/>
                </a:solidFill>
              </a:rPr>
              <a:t>Queries</a:t>
            </a:r>
            <a:r>
              <a:rPr lang="en-GB" dirty="0"/>
              <a:t>, </a:t>
            </a:r>
            <a:r>
              <a:rPr lang="en-GB" dirty="0">
                <a:solidFill>
                  <a:schemeClr val="accent4"/>
                </a:solidFill>
              </a:rPr>
              <a:t>Forms</a:t>
            </a:r>
            <a:r>
              <a:rPr lang="en-GB" dirty="0"/>
              <a:t> and </a:t>
            </a:r>
            <a:r>
              <a:rPr lang="en-GB" dirty="0">
                <a:solidFill>
                  <a:schemeClr val="accent5"/>
                </a:solidFill>
              </a:rPr>
              <a:t>Reports</a:t>
            </a:r>
            <a:r>
              <a:rPr lang="en-GB" dirty="0"/>
              <a:t>.</a:t>
            </a:r>
          </a:p>
          <a:p>
            <a:r>
              <a:rPr lang="en-GB" dirty="0">
                <a:solidFill>
                  <a:schemeClr val="accent1"/>
                </a:solidFill>
              </a:rPr>
              <a:t>Tables</a:t>
            </a:r>
            <a:r>
              <a:rPr lang="en-GB" dirty="0"/>
              <a:t> hold the raw data.</a:t>
            </a:r>
          </a:p>
          <a:p>
            <a:r>
              <a:rPr lang="en-GB" dirty="0">
                <a:solidFill>
                  <a:schemeClr val="accent2"/>
                </a:solidFill>
              </a:rPr>
              <a:t>Queries</a:t>
            </a:r>
            <a:r>
              <a:rPr lang="en-GB" dirty="0"/>
              <a:t> sort and select that data.</a:t>
            </a:r>
          </a:p>
          <a:p>
            <a:r>
              <a:rPr lang="en-GB" dirty="0">
                <a:solidFill>
                  <a:schemeClr val="accent4"/>
                </a:solidFill>
              </a:rPr>
              <a:t>Forms</a:t>
            </a:r>
            <a:r>
              <a:rPr lang="en-GB" dirty="0"/>
              <a:t> present data (normally from a Query) in an easy to view format.</a:t>
            </a:r>
          </a:p>
          <a:p>
            <a:r>
              <a:rPr lang="en-GB" dirty="0">
                <a:solidFill>
                  <a:schemeClr val="accent5"/>
                </a:solidFill>
              </a:rPr>
              <a:t>Reports</a:t>
            </a:r>
            <a:r>
              <a:rPr lang="en-GB" dirty="0"/>
              <a:t> are the output of the database. Show me a list of all paid up members.... Generate a Telephone list...</a:t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 TABLES</a:t>
            </a:r>
          </a:p>
          <a:p>
            <a:r>
              <a:rPr lang="en-GB" dirty="0"/>
              <a:t>The Raw data is </a:t>
            </a:r>
            <a:br>
              <a:rPr lang="en-GB" dirty="0"/>
            </a:br>
            <a:r>
              <a:rPr lang="en-GB" dirty="0"/>
              <a:t>held in a TABLE.</a:t>
            </a:r>
            <a:br>
              <a:rPr lang="en-GB" dirty="0"/>
            </a:br>
            <a:r>
              <a:rPr lang="en-GB" dirty="0"/>
              <a:t>Tables are the</a:t>
            </a:r>
            <a:br>
              <a:rPr lang="en-GB" dirty="0"/>
            </a:br>
            <a:r>
              <a:rPr lang="en-GB" dirty="0"/>
              <a:t>underlying source</a:t>
            </a:r>
            <a:br>
              <a:rPr lang="en-GB" dirty="0"/>
            </a:br>
            <a:r>
              <a:rPr lang="en-GB" dirty="0"/>
              <a:t>of all the data in a</a:t>
            </a:r>
            <a:br>
              <a:rPr lang="en-GB" dirty="0"/>
            </a:br>
            <a:r>
              <a:rPr lang="en-GB" dirty="0"/>
              <a:t>database. </a:t>
            </a:r>
          </a:p>
          <a:p>
            <a:r>
              <a:rPr lang="en-GB" dirty="0"/>
              <a:t>A </a:t>
            </a:r>
            <a:r>
              <a:rPr lang="en-GB" b="1" dirty="0"/>
              <a:t>single</a:t>
            </a:r>
            <a:r>
              <a:rPr lang="en-GB" dirty="0"/>
              <a:t> table can be compared to an Excel Worksheet.</a:t>
            </a:r>
          </a:p>
          <a:p>
            <a:r>
              <a:rPr lang="en-GB" dirty="0"/>
              <a:t> Complex databases may have </a:t>
            </a:r>
            <a:r>
              <a:rPr lang="en-GB" b="1" dirty="0"/>
              <a:t>hundreds</a:t>
            </a:r>
            <a:r>
              <a:rPr lang="en-GB" dirty="0"/>
              <a:t> of tables that are all </a:t>
            </a:r>
            <a:r>
              <a:rPr lang="en-GB" b="1" dirty="0"/>
              <a:t>linked </a:t>
            </a:r>
            <a:r>
              <a:rPr lang="en-GB" dirty="0"/>
              <a:t>together.</a:t>
            </a:r>
          </a:p>
          <a:p>
            <a:endParaRPr lang="en-GB" dirty="0"/>
          </a:p>
        </p:txBody>
      </p:sp>
      <p:pic>
        <p:nvPicPr>
          <p:cNvPr id="4" name="Picture 3" descr="Tab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2132856"/>
            <a:ext cx="4915586" cy="179095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 Relationships</a:t>
            </a:r>
          </a:p>
          <a:p>
            <a:r>
              <a:rPr lang="en-GB" dirty="0"/>
              <a:t>The database is based </a:t>
            </a:r>
            <a:br>
              <a:rPr lang="en-GB" dirty="0"/>
            </a:br>
            <a:r>
              <a:rPr lang="en-GB" dirty="0"/>
              <a:t>around the Members Table.</a:t>
            </a:r>
          </a:p>
          <a:p>
            <a:r>
              <a:rPr lang="en-GB" dirty="0"/>
              <a:t>There is a “One to Many”</a:t>
            </a:r>
            <a:br>
              <a:rPr lang="en-GB" dirty="0"/>
            </a:br>
            <a:r>
              <a:rPr lang="en-GB" dirty="0"/>
              <a:t>relationship with </a:t>
            </a:r>
            <a:br>
              <a:rPr lang="en-GB" dirty="0"/>
            </a:br>
            <a:r>
              <a:rPr lang="en-GB" dirty="0"/>
              <a:t>Subscriptions</a:t>
            </a:r>
          </a:p>
          <a:p>
            <a:r>
              <a:rPr lang="en-GB" dirty="0"/>
              <a:t>And from the Payment &amp;</a:t>
            </a:r>
            <a:br>
              <a:rPr lang="en-GB" dirty="0"/>
            </a:br>
            <a:r>
              <a:rPr lang="en-GB" dirty="0"/>
              <a:t>Membership Type, </a:t>
            </a:r>
            <a:br>
              <a:rPr lang="en-GB" dirty="0"/>
            </a:br>
            <a:r>
              <a:rPr lang="en-GB" dirty="0"/>
              <a:t>a “Many to One”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9CD0B-C3C0-448C-9715-2D302D0D5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194560"/>
            <a:ext cx="4366439" cy="30536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 Queries</a:t>
            </a:r>
          </a:p>
          <a:p>
            <a:r>
              <a:rPr lang="en-GB" dirty="0"/>
              <a:t>Queries sort and select data.</a:t>
            </a:r>
            <a:br>
              <a:rPr lang="en-GB" dirty="0"/>
            </a:br>
            <a:r>
              <a:rPr lang="en-GB" dirty="0"/>
              <a:t>Here we are using the</a:t>
            </a:r>
            <a:br>
              <a:rPr lang="en-GB" dirty="0"/>
            </a:br>
            <a:r>
              <a:rPr lang="en-GB" dirty="0"/>
              <a:t>“Members” table to select</a:t>
            </a:r>
            <a:br>
              <a:rPr lang="en-GB" dirty="0"/>
            </a:br>
            <a:r>
              <a:rPr lang="en-GB" dirty="0"/>
              <a:t>all those who have a ‘phone</a:t>
            </a:r>
            <a:br>
              <a:rPr lang="en-GB" dirty="0"/>
            </a:br>
            <a:r>
              <a:rPr lang="en-GB" dirty="0"/>
              <a:t>number ie the field is NOT</a:t>
            </a:r>
            <a:br>
              <a:rPr lang="en-GB" dirty="0"/>
            </a:br>
            <a:r>
              <a:rPr lang="en-GB" dirty="0"/>
              <a:t>blank.</a:t>
            </a:r>
            <a:br>
              <a:rPr lang="en-GB" dirty="0"/>
            </a:br>
            <a:r>
              <a:rPr lang="en-GB" dirty="0"/>
              <a:t>The list is sorted by the Business</a:t>
            </a:r>
            <a:br>
              <a:rPr lang="en-GB" dirty="0"/>
            </a:br>
            <a:r>
              <a:rPr lang="en-GB" dirty="0"/>
              <a:t>Name and the Query</a:t>
            </a:r>
            <a:br>
              <a:rPr lang="en-GB" dirty="0"/>
            </a:br>
            <a:r>
              <a:rPr lang="en-GB" dirty="0"/>
              <a:t>only selects those with a Status of “2” (ie current members).</a:t>
            </a:r>
          </a:p>
          <a:p>
            <a:endParaRPr lang="en-GB" dirty="0"/>
          </a:p>
        </p:txBody>
      </p:sp>
      <p:pic>
        <p:nvPicPr>
          <p:cNvPr id="4" name="Picture 3" descr="Tab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194560"/>
            <a:ext cx="3618500" cy="2736304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 Forms</a:t>
            </a:r>
          </a:p>
          <a:p>
            <a:r>
              <a:rPr lang="en-GB" dirty="0"/>
              <a:t>Forms present data in an easy</a:t>
            </a:r>
            <a:br>
              <a:rPr lang="en-GB" dirty="0"/>
            </a:br>
            <a:r>
              <a:rPr lang="en-GB" dirty="0"/>
              <a:t>to view format.</a:t>
            </a:r>
          </a:p>
          <a:p>
            <a:r>
              <a:rPr lang="en-GB" dirty="0"/>
              <a:t>This form is based on each</a:t>
            </a:r>
            <a:br>
              <a:rPr lang="en-GB" dirty="0"/>
            </a:br>
            <a:r>
              <a:rPr lang="en-GB" dirty="0"/>
              <a:t>Chamber Member, there</a:t>
            </a:r>
            <a:br>
              <a:rPr lang="en-GB" dirty="0"/>
            </a:br>
            <a:r>
              <a:rPr lang="en-GB" dirty="0"/>
              <a:t>are currently about 80 records.</a:t>
            </a:r>
          </a:p>
          <a:p>
            <a:r>
              <a:rPr lang="en-GB" dirty="0"/>
              <a:t>Inside the main form is a sub-</a:t>
            </a:r>
            <a:br>
              <a:rPr lang="en-GB" dirty="0"/>
            </a:br>
            <a:r>
              <a:rPr lang="en-GB" dirty="0"/>
              <a:t>form showing each year’s subscriptions. There may be</a:t>
            </a:r>
            <a:br>
              <a:rPr lang="en-GB" dirty="0"/>
            </a:br>
            <a:r>
              <a:rPr lang="en-GB" dirty="0"/>
              <a:t>many (sub) records for each Chamber member.</a:t>
            </a:r>
          </a:p>
          <a:p>
            <a:r>
              <a:rPr lang="en-GB" dirty="0"/>
              <a:t>This is the beauty and advantage of a relational DBase.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DF864-7351-4B68-81A8-D8FC75F86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1988840"/>
            <a:ext cx="3894099" cy="26365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Database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 Reports</a:t>
            </a:r>
          </a:p>
          <a:p>
            <a:r>
              <a:rPr lang="en-GB" dirty="0"/>
              <a:t>Reports are the ‘Output’ of a database.</a:t>
            </a:r>
          </a:p>
          <a:p>
            <a:r>
              <a:rPr lang="en-GB" dirty="0"/>
              <a:t>Even a simple database like our may</a:t>
            </a:r>
            <a:br>
              <a:rPr lang="en-GB" dirty="0"/>
            </a:br>
            <a:r>
              <a:rPr lang="en-GB" dirty="0"/>
              <a:t>have many reports.</a:t>
            </a:r>
          </a:p>
          <a:p>
            <a:r>
              <a:rPr lang="en-GB" dirty="0"/>
              <a:t>Reports are normally based on a query.</a:t>
            </a:r>
          </a:p>
          <a:p>
            <a:r>
              <a:rPr lang="en-GB" dirty="0"/>
              <a:t>Conditionally formatting  enables us to</a:t>
            </a:r>
            <a:br>
              <a:rPr lang="en-GB" dirty="0"/>
            </a:br>
            <a:r>
              <a:rPr lang="en-GB" dirty="0"/>
              <a:t>highlight for example, those who haven’t paid, or</a:t>
            </a:r>
            <a:br>
              <a:rPr lang="en-GB" dirty="0"/>
            </a:br>
            <a:r>
              <a:rPr lang="en-GB" dirty="0"/>
              <a:t>those who haven’t paid the full amount.</a:t>
            </a:r>
          </a:p>
        </p:txBody>
      </p:sp>
      <p:pic>
        <p:nvPicPr>
          <p:cNvPr id="4" name="Picture 3" descr="Tab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41154" y="1988840"/>
            <a:ext cx="1907310" cy="255333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702859C7-FE14-4A22-911F-DE803DA6FE8A}"/>
              </a:ext>
            </a:extLst>
          </p:cNvPr>
          <p:cNvSpPr/>
          <p:nvPr/>
        </p:nvSpPr>
        <p:spPr>
          <a:xfrm flipV="1">
            <a:off x="1547664" y="2289646"/>
            <a:ext cx="1296144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    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7544" y="4365104"/>
            <a:ext cx="82089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331640" y="5229200"/>
            <a:ext cx="1296144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1547664" y="5013176"/>
            <a:ext cx="1296144" cy="9361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1763688" y="4797152"/>
            <a:ext cx="129614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Tables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63688" y="2132856"/>
            <a:ext cx="129614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Forms</a:t>
            </a:r>
          </a:p>
        </p:txBody>
      </p:sp>
      <p:sp>
        <p:nvSpPr>
          <p:cNvPr id="13" name="Rounded Rectangle 12"/>
          <p:cNvSpPr/>
          <p:nvPr/>
        </p:nvSpPr>
        <p:spPr>
          <a:xfrm flipV="1">
            <a:off x="5364088" y="2564904"/>
            <a:ext cx="1296144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ounded Rectangle 13"/>
          <p:cNvSpPr/>
          <p:nvPr/>
        </p:nvSpPr>
        <p:spPr>
          <a:xfrm flipV="1">
            <a:off x="5652120" y="2348880"/>
            <a:ext cx="1296144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ounded Rectangle 14"/>
          <p:cNvSpPr/>
          <p:nvPr/>
        </p:nvSpPr>
        <p:spPr>
          <a:xfrm>
            <a:off x="6012160" y="2132856"/>
            <a:ext cx="129614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Reports</a:t>
            </a:r>
          </a:p>
        </p:txBody>
      </p:sp>
      <p:sp>
        <p:nvSpPr>
          <p:cNvPr id="16" name="Rounded Rectangle 15"/>
          <p:cNvSpPr/>
          <p:nvPr/>
        </p:nvSpPr>
        <p:spPr>
          <a:xfrm flipV="1">
            <a:off x="5364088" y="5157192"/>
            <a:ext cx="1296144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ounded Rectangle 16"/>
          <p:cNvSpPr/>
          <p:nvPr/>
        </p:nvSpPr>
        <p:spPr>
          <a:xfrm flipV="1">
            <a:off x="5652120" y="4941168"/>
            <a:ext cx="1296144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6012160" y="4797152"/>
            <a:ext cx="129614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Queries</a:t>
            </a:r>
          </a:p>
        </p:txBody>
      </p:sp>
      <p:sp>
        <p:nvSpPr>
          <p:cNvPr id="19" name="Left-Right Arrow 18"/>
          <p:cNvSpPr/>
          <p:nvPr/>
        </p:nvSpPr>
        <p:spPr>
          <a:xfrm>
            <a:off x="3347864" y="5301208"/>
            <a:ext cx="1728192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Up Arrow 20"/>
          <p:cNvSpPr/>
          <p:nvPr/>
        </p:nvSpPr>
        <p:spPr>
          <a:xfrm>
            <a:off x="6588224" y="3826288"/>
            <a:ext cx="360040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Up Arrow 22"/>
          <p:cNvSpPr/>
          <p:nvPr/>
        </p:nvSpPr>
        <p:spPr>
          <a:xfrm>
            <a:off x="2112587" y="3392995"/>
            <a:ext cx="360040" cy="64807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Up Arrow 23"/>
          <p:cNvSpPr/>
          <p:nvPr/>
        </p:nvSpPr>
        <p:spPr>
          <a:xfrm flipV="1">
            <a:off x="5652120" y="3861048"/>
            <a:ext cx="360040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2195736" y="3873822"/>
            <a:ext cx="3726813" cy="1823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395536" y="3861048"/>
            <a:ext cx="1032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Visible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Invisible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427984" y="1412776"/>
            <a:ext cx="0" cy="29523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563888" y="2060848"/>
            <a:ext cx="1881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Input       Output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see how it works in practice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D630D6-B4A8-4C5F-81D4-6145AEC3E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206</TotalTime>
  <Words>209</Words>
  <Application>Microsoft Office PowerPoint</Application>
  <PresentationFormat>On-screen Show (4:3)</PresentationFormat>
  <Paragraphs>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2</vt:lpstr>
      <vt:lpstr>Vapor Trail</vt:lpstr>
      <vt:lpstr>Databases</vt:lpstr>
      <vt:lpstr>Why a database and not a Spreadsheet?</vt:lpstr>
      <vt:lpstr>Database Objects - </vt:lpstr>
      <vt:lpstr>Database Objects</vt:lpstr>
      <vt:lpstr>Database Objects</vt:lpstr>
      <vt:lpstr>Database Objects</vt:lpstr>
      <vt:lpstr>Database Objects</vt:lpstr>
      <vt:lpstr>Database Objects</vt:lpstr>
      <vt:lpstr>Data flow</vt:lpstr>
      <vt:lpstr>Let’s see how it works in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Chamber of Trade</dc:title>
  <dc:creator>Geoff Lane</dc:creator>
  <cp:lastModifiedBy>Geoff Lane</cp:lastModifiedBy>
  <cp:revision>29</cp:revision>
  <dcterms:created xsi:type="dcterms:W3CDTF">2013-06-03T19:13:43Z</dcterms:created>
  <dcterms:modified xsi:type="dcterms:W3CDTF">2019-01-31T15:26:12Z</dcterms:modified>
</cp:coreProperties>
</file>