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7"/>
  </p:notesMasterIdLst>
  <p:handoutMasterIdLst>
    <p:handoutMasterId r:id="rId18"/>
  </p:handoutMasterIdLst>
  <p:sldIdLst>
    <p:sldId id="256" r:id="rId2"/>
    <p:sldId id="259" r:id="rId3"/>
    <p:sldId id="258" r:id="rId4"/>
    <p:sldId id="264" r:id="rId5"/>
    <p:sldId id="260" r:id="rId6"/>
    <p:sldId id="261" r:id="rId7"/>
    <p:sldId id="271" r:id="rId8"/>
    <p:sldId id="267" r:id="rId9"/>
    <p:sldId id="268" r:id="rId10"/>
    <p:sldId id="269" r:id="rId11"/>
    <p:sldId id="262" r:id="rId12"/>
    <p:sldId id="263" r:id="rId13"/>
    <p:sldId id="270" r:id="rId14"/>
    <p:sldId id="265" r:id="rId15"/>
    <p:sldId id="266" r:id="rId16"/>
  </p:sldIdLst>
  <p:sldSz cx="12192000" cy="6858000"/>
  <p:notesSz cx="6888163" cy="100203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F75EE0-F27D-4D71-AF97-2C91213A62ED}" v="401" dt="2019-03-27T09:50:34.6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0" autoAdjust="0"/>
    <p:restoredTop sz="65922" autoAdjust="0"/>
  </p:normalViewPr>
  <p:slideViewPr>
    <p:cSldViewPr snapToGrid="0">
      <p:cViewPr varScale="1">
        <p:scale>
          <a:sx n="75" d="100"/>
          <a:sy n="75" d="100"/>
        </p:scale>
        <p:origin x="3582"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off Lane" userId="bf8a82a07e3cb3a3" providerId="LiveId" clId="{2AF75EE0-F27D-4D71-AF97-2C91213A62ED}"/>
    <pc:docChg chg="undo custSel mod addSld delSld modSld sldOrd modNotesMaster modHandout">
      <pc:chgData name="Geoff Lane" userId="bf8a82a07e3cb3a3" providerId="LiveId" clId="{2AF75EE0-F27D-4D71-AF97-2C91213A62ED}" dt="2019-03-27T09:54:10.895" v="4579" actId="20577"/>
      <pc:docMkLst>
        <pc:docMk/>
      </pc:docMkLst>
      <pc:sldChg chg="ord modNotesTx">
        <pc:chgData name="Geoff Lane" userId="bf8a82a07e3cb3a3" providerId="LiveId" clId="{2AF75EE0-F27D-4D71-AF97-2C91213A62ED}" dt="2019-03-27T09:33:46.481" v="2311" actId="20577"/>
        <pc:sldMkLst>
          <pc:docMk/>
          <pc:sldMk cId="3593034668" sldId="258"/>
        </pc:sldMkLst>
      </pc:sldChg>
      <pc:sldChg chg="modSp modNotesTx">
        <pc:chgData name="Geoff Lane" userId="bf8a82a07e3cb3a3" providerId="LiveId" clId="{2AF75EE0-F27D-4D71-AF97-2C91213A62ED}" dt="2019-03-27T09:32:44.583" v="2237" actId="313"/>
        <pc:sldMkLst>
          <pc:docMk/>
          <pc:sldMk cId="381982780" sldId="259"/>
        </pc:sldMkLst>
        <pc:spChg chg="mod">
          <ac:chgData name="Geoff Lane" userId="bf8a82a07e3cb3a3" providerId="LiveId" clId="{2AF75EE0-F27D-4D71-AF97-2C91213A62ED}" dt="2019-03-17T12:30:48.525" v="1218" actId="14100"/>
          <ac:spMkLst>
            <pc:docMk/>
            <pc:sldMk cId="381982780" sldId="259"/>
            <ac:spMk id="3" creationId="{DB37D64A-1EC1-41DF-8E2D-EE412D86A4E5}"/>
          </ac:spMkLst>
        </pc:spChg>
      </pc:sldChg>
      <pc:sldChg chg="modNotesTx">
        <pc:chgData name="Geoff Lane" userId="bf8a82a07e3cb3a3" providerId="LiveId" clId="{2AF75EE0-F27D-4D71-AF97-2C91213A62ED}" dt="2019-03-27T09:39:19.677" v="3027" actId="20577"/>
        <pc:sldMkLst>
          <pc:docMk/>
          <pc:sldMk cId="1355381511" sldId="260"/>
        </pc:sldMkLst>
      </pc:sldChg>
      <pc:sldChg chg="modNotesTx">
        <pc:chgData name="Geoff Lane" userId="bf8a82a07e3cb3a3" providerId="LiveId" clId="{2AF75EE0-F27D-4D71-AF97-2C91213A62ED}" dt="2019-03-27T09:39:36.706" v="3042" actId="20577"/>
        <pc:sldMkLst>
          <pc:docMk/>
          <pc:sldMk cId="1192498668" sldId="261"/>
        </pc:sldMkLst>
      </pc:sldChg>
      <pc:sldChg chg="modNotesTx">
        <pc:chgData name="Geoff Lane" userId="bf8a82a07e3cb3a3" providerId="LiveId" clId="{2AF75EE0-F27D-4D71-AF97-2C91213A62ED}" dt="2019-03-27T09:50:21.181" v="4281" actId="20577"/>
        <pc:sldMkLst>
          <pc:docMk/>
          <pc:sldMk cId="1633603530" sldId="262"/>
        </pc:sldMkLst>
      </pc:sldChg>
      <pc:sldChg chg="addSp modSp modTransition modAnim modNotesTx">
        <pc:chgData name="Geoff Lane" userId="bf8a82a07e3cb3a3" providerId="LiveId" clId="{2AF75EE0-F27D-4D71-AF97-2C91213A62ED}" dt="2019-03-27T09:51:56.979" v="4442" actId="20577"/>
        <pc:sldMkLst>
          <pc:docMk/>
          <pc:sldMk cId="3293912653" sldId="263"/>
        </pc:sldMkLst>
        <pc:picChg chg="add mod">
          <ac:chgData name="Geoff Lane" userId="bf8a82a07e3cb3a3" providerId="LiveId" clId="{2AF75EE0-F27D-4D71-AF97-2C91213A62ED}" dt="2019-03-17T12:24:38.875" v="781" actId="1076"/>
          <ac:picMkLst>
            <pc:docMk/>
            <pc:sldMk cId="3293912653" sldId="263"/>
            <ac:picMk id="5" creationId="{D22CC53A-FC05-42E3-90BD-43A3D423E7B9}"/>
          </ac:picMkLst>
        </pc:picChg>
      </pc:sldChg>
      <pc:sldChg chg="add ord modNotesTx">
        <pc:chgData name="Geoff Lane" userId="bf8a82a07e3cb3a3" providerId="LiveId" clId="{2AF75EE0-F27D-4D71-AF97-2C91213A62ED}" dt="2019-03-17T14:49:22.484" v="1796" actId="20577"/>
        <pc:sldMkLst>
          <pc:docMk/>
          <pc:sldMk cId="467493161" sldId="264"/>
        </pc:sldMkLst>
      </pc:sldChg>
      <pc:sldChg chg="modNotesTx">
        <pc:chgData name="Geoff Lane" userId="bf8a82a07e3cb3a3" providerId="LiveId" clId="{2AF75EE0-F27D-4D71-AF97-2C91213A62ED}" dt="2019-03-25T12:35:24.110" v="2197" actId="6549"/>
        <pc:sldMkLst>
          <pc:docMk/>
          <pc:sldMk cId="3964159260" sldId="265"/>
        </pc:sldMkLst>
      </pc:sldChg>
      <pc:sldChg chg="modSp modAnim modNotesTx">
        <pc:chgData name="Geoff Lane" userId="bf8a82a07e3cb3a3" providerId="LiveId" clId="{2AF75EE0-F27D-4D71-AF97-2C91213A62ED}" dt="2019-03-27T09:54:10.895" v="4579" actId="20577"/>
        <pc:sldMkLst>
          <pc:docMk/>
          <pc:sldMk cId="2288919334" sldId="266"/>
        </pc:sldMkLst>
        <pc:spChg chg="mod">
          <ac:chgData name="Geoff Lane" userId="bf8a82a07e3cb3a3" providerId="LiveId" clId="{2AF75EE0-F27D-4D71-AF97-2C91213A62ED}" dt="2019-03-25T12:35:46.172" v="2198" actId="20577"/>
          <ac:spMkLst>
            <pc:docMk/>
            <pc:sldMk cId="2288919334" sldId="266"/>
            <ac:spMk id="2" creationId="{FB5BAD1D-1D46-4B6D-9868-80CD7CA08436}"/>
          </ac:spMkLst>
        </pc:spChg>
        <pc:spChg chg="mod">
          <ac:chgData name="Geoff Lane" userId="bf8a82a07e3cb3a3" providerId="LiveId" clId="{2AF75EE0-F27D-4D71-AF97-2C91213A62ED}" dt="2019-03-17T14:54:38.140" v="2170" actId="20577"/>
          <ac:spMkLst>
            <pc:docMk/>
            <pc:sldMk cId="2288919334" sldId="266"/>
            <ac:spMk id="3" creationId="{5364AFBF-D747-4517-8DBC-73B97B6DB3EA}"/>
          </ac:spMkLst>
        </pc:spChg>
      </pc:sldChg>
      <pc:sldChg chg="addSp modSp add mod setBg modNotesTx">
        <pc:chgData name="Geoff Lane" userId="bf8a82a07e3cb3a3" providerId="LiveId" clId="{2AF75EE0-F27D-4D71-AF97-2C91213A62ED}" dt="2019-03-27T09:47:47.298" v="4026" actId="20577"/>
        <pc:sldMkLst>
          <pc:docMk/>
          <pc:sldMk cId="4277650020" sldId="267"/>
        </pc:sldMkLst>
        <pc:spChg chg="add">
          <ac:chgData name="Geoff Lane" userId="bf8a82a07e3cb3a3" providerId="LiveId" clId="{2AF75EE0-F27D-4D71-AF97-2C91213A62ED}" dt="2019-03-17T10:44:25.177" v="5" actId="26606"/>
          <ac:spMkLst>
            <pc:docMk/>
            <pc:sldMk cId="4277650020" sldId="267"/>
            <ac:spMk id="8" creationId="{DFB3CEA1-88D9-42FB-88ED-1E9807FE6596}"/>
          </ac:spMkLst>
        </pc:spChg>
        <pc:spChg chg="add">
          <ac:chgData name="Geoff Lane" userId="bf8a82a07e3cb3a3" providerId="LiveId" clId="{2AF75EE0-F27D-4D71-AF97-2C91213A62ED}" dt="2019-03-17T10:44:25.177" v="5" actId="26606"/>
          <ac:spMkLst>
            <pc:docMk/>
            <pc:sldMk cId="4277650020" sldId="267"/>
            <ac:spMk id="10" creationId="{9A6C928E-4252-4F33-8C34-E50A12A3170B}"/>
          </ac:spMkLst>
        </pc:spChg>
        <pc:picChg chg="add mod">
          <ac:chgData name="Geoff Lane" userId="bf8a82a07e3cb3a3" providerId="LiveId" clId="{2AF75EE0-F27D-4D71-AF97-2C91213A62ED}" dt="2019-03-17T10:44:25.177" v="5" actId="26606"/>
          <ac:picMkLst>
            <pc:docMk/>
            <pc:sldMk cId="4277650020" sldId="267"/>
            <ac:picMk id="3" creationId="{81B3BD49-01F7-4F79-AF75-710EE9AE4D7C}"/>
          </ac:picMkLst>
        </pc:picChg>
      </pc:sldChg>
      <pc:sldChg chg="addSp delSp modSp add mod setBg modNotesTx">
        <pc:chgData name="Geoff Lane" userId="bf8a82a07e3cb3a3" providerId="LiveId" clId="{2AF75EE0-F27D-4D71-AF97-2C91213A62ED}" dt="2019-03-27T09:48:50.206" v="4148" actId="20577"/>
        <pc:sldMkLst>
          <pc:docMk/>
          <pc:sldMk cId="1683231171" sldId="268"/>
        </pc:sldMkLst>
        <pc:spChg chg="add del">
          <ac:chgData name="Geoff Lane" userId="bf8a82a07e3cb3a3" providerId="LiveId" clId="{2AF75EE0-F27D-4D71-AF97-2C91213A62ED}" dt="2019-03-17T10:45:29.845" v="11" actId="26606"/>
          <ac:spMkLst>
            <pc:docMk/>
            <pc:sldMk cId="1683231171" sldId="268"/>
            <ac:spMk id="8" creationId="{DFB3CEA1-88D9-42FB-88ED-1E9807FE6596}"/>
          </ac:spMkLst>
        </pc:spChg>
        <pc:spChg chg="add del">
          <ac:chgData name="Geoff Lane" userId="bf8a82a07e3cb3a3" providerId="LiveId" clId="{2AF75EE0-F27D-4D71-AF97-2C91213A62ED}" dt="2019-03-17T10:45:29.845" v="11" actId="26606"/>
          <ac:spMkLst>
            <pc:docMk/>
            <pc:sldMk cId="1683231171" sldId="268"/>
            <ac:spMk id="10" creationId="{9A6C928E-4252-4F33-8C34-E50A12A3170B}"/>
          </ac:spMkLst>
        </pc:spChg>
        <pc:picChg chg="add mod">
          <ac:chgData name="Geoff Lane" userId="bf8a82a07e3cb3a3" providerId="LiveId" clId="{2AF75EE0-F27D-4D71-AF97-2C91213A62ED}" dt="2019-03-17T10:45:29.845" v="11" actId="26606"/>
          <ac:picMkLst>
            <pc:docMk/>
            <pc:sldMk cId="1683231171" sldId="268"/>
            <ac:picMk id="3" creationId="{9634D141-C1C3-4AE4-BA6F-F8F87180B04D}"/>
          </ac:picMkLst>
        </pc:picChg>
      </pc:sldChg>
      <pc:sldChg chg="addSp delSp modSp add mod ord setBg modNotesTx">
        <pc:chgData name="Geoff Lane" userId="bf8a82a07e3cb3a3" providerId="LiveId" clId="{2AF75EE0-F27D-4D71-AF97-2C91213A62ED}" dt="2019-03-25T14:29:52.385" v="2200"/>
        <pc:sldMkLst>
          <pc:docMk/>
          <pc:sldMk cId="2466678531" sldId="269"/>
        </pc:sldMkLst>
        <pc:spChg chg="add del">
          <ac:chgData name="Geoff Lane" userId="bf8a82a07e3cb3a3" providerId="LiveId" clId="{2AF75EE0-F27D-4D71-AF97-2C91213A62ED}" dt="2019-03-17T11:53:51.878" v="334" actId="26606"/>
          <ac:spMkLst>
            <pc:docMk/>
            <pc:sldMk cId="2466678531" sldId="269"/>
            <ac:spMk id="7" creationId="{DFB3CEA1-88D9-42FB-88ED-1E9807FE6596}"/>
          </ac:spMkLst>
        </pc:spChg>
        <pc:spChg chg="add del">
          <ac:chgData name="Geoff Lane" userId="bf8a82a07e3cb3a3" providerId="LiveId" clId="{2AF75EE0-F27D-4D71-AF97-2C91213A62ED}" dt="2019-03-17T11:53:51.878" v="334" actId="26606"/>
          <ac:spMkLst>
            <pc:docMk/>
            <pc:sldMk cId="2466678531" sldId="269"/>
            <ac:spMk id="9" creationId="{9A6C928E-4252-4F33-8C34-E50A12A3170B}"/>
          </ac:spMkLst>
        </pc:spChg>
        <pc:spChg chg="add del">
          <ac:chgData name="Geoff Lane" userId="bf8a82a07e3cb3a3" providerId="LiveId" clId="{2AF75EE0-F27D-4D71-AF97-2C91213A62ED}" dt="2019-03-17T11:53:53.760" v="336" actId="26606"/>
          <ac:spMkLst>
            <pc:docMk/>
            <pc:sldMk cId="2466678531" sldId="269"/>
            <ac:spMk id="11" creationId="{B0487C8F-7D6C-4EAF-A9A5-45D8E94FC2C9}"/>
          </ac:spMkLst>
        </pc:spChg>
        <pc:spChg chg="add del">
          <ac:chgData name="Geoff Lane" userId="bf8a82a07e3cb3a3" providerId="LiveId" clId="{2AF75EE0-F27D-4D71-AF97-2C91213A62ED}" dt="2019-03-17T11:53:53.760" v="336" actId="26606"/>
          <ac:spMkLst>
            <pc:docMk/>
            <pc:sldMk cId="2466678531" sldId="269"/>
            <ac:spMk id="12" creationId="{1578DA0F-394A-417D-892B-8253831A2587}"/>
          </ac:spMkLst>
        </pc:spChg>
        <pc:spChg chg="add">
          <ac:chgData name="Geoff Lane" userId="bf8a82a07e3cb3a3" providerId="LiveId" clId="{2AF75EE0-F27D-4D71-AF97-2C91213A62ED}" dt="2019-03-17T11:53:53.813" v="337" actId="26606"/>
          <ac:spMkLst>
            <pc:docMk/>
            <pc:sldMk cId="2466678531" sldId="269"/>
            <ac:spMk id="14" creationId="{DFB3CEA1-88D9-42FB-88ED-1E9807FE6596}"/>
          </ac:spMkLst>
        </pc:spChg>
        <pc:spChg chg="add">
          <ac:chgData name="Geoff Lane" userId="bf8a82a07e3cb3a3" providerId="LiveId" clId="{2AF75EE0-F27D-4D71-AF97-2C91213A62ED}" dt="2019-03-17T11:53:53.813" v="337" actId="26606"/>
          <ac:spMkLst>
            <pc:docMk/>
            <pc:sldMk cId="2466678531" sldId="269"/>
            <ac:spMk id="15" creationId="{9A6C928E-4252-4F33-8C34-E50A12A3170B}"/>
          </ac:spMkLst>
        </pc:spChg>
        <pc:picChg chg="add del mod">
          <ac:chgData name="Geoff Lane" userId="bf8a82a07e3cb3a3" providerId="LiveId" clId="{2AF75EE0-F27D-4D71-AF97-2C91213A62ED}" dt="2019-03-17T12:06:55.455" v="776" actId="478"/>
          <ac:picMkLst>
            <pc:docMk/>
            <pc:sldMk cId="2466678531" sldId="269"/>
            <ac:picMk id="2" creationId="{D6F41B48-461A-4270-85DE-80E483E672F7}"/>
          </ac:picMkLst>
        </pc:picChg>
        <pc:picChg chg="add mod">
          <ac:chgData name="Geoff Lane" userId="bf8a82a07e3cb3a3" providerId="LiveId" clId="{2AF75EE0-F27D-4D71-AF97-2C91213A62ED}" dt="2019-03-17T12:07:15.103" v="779" actId="14100"/>
          <ac:picMkLst>
            <pc:docMk/>
            <pc:sldMk cId="2466678531" sldId="269"/>
            <ac:picMk id="3" creationId="{DA81D005-5139-4F56-A390-3E3E680AC054}"/>
          </ac:picMkLst>
        </pc:picChg>
      </pc:sldChg>
      <pc:sldChg chg="addSp modSp add mod setBg modNotesTx">
        <pc:chgData name="Geoff Lane" userId="bf8a82a07e3cb3a3" providerId="LiveId" clId="{2AF75EE0-F27D-4D71-AF97-2C91213A62ED}" dt="2019-03-27T09:53:21.488" v="4576" actId="20577"/>
        <pc:sldMkLst>
          <pc:docMk/>
          <pc:sldMk cId="2498400702" sldId="270"/>
        </pc:sldMkLst>
        <pc:spChg chg="add">
          <ac:chgData name="Geoff Lane" userId="bf8a82a07e3cb3a3" providerId="LiveId" clId="{2AF75EE0-F27D-4D71-AF97-2C91213A62ED}" dt="2019-03-17T12:26:31.036" v="789" actId="26606"/>
          <ac:spMkLst>
            <pc:docMk/>
            <pc:sldMk cId="2498400702" sldId="270"/>
            <ac:spMk id="8" creationId="{DFB3CEA1-88D9-42FB-88ED-1E9807FE6596}"/>
          </ac:spMkLst>
        </pc:spChg>
        <pc:spChg chg="add">
          <ac:chgData name="Geoff Lane" userId="bf8a82a07e3cb3a3" providerId="LiveId" clId="{2AF75EE0-F27D-4D71-AF97-2C91213A62ED}" dt="2019-03-17T12:26:31.036" v="789" actId="26606"/>
          <ac:spMkLst>
            <pc:docMk/>
            <pc:sldMk cId="2498400702" sldId="270"/>
            <ac:spMk id="10" creationId="{9A6C928E-4252-4F33-8C34-E50A12A3170B}"/>
          </ac:spMkLst>
        </pc:spChg>
        <pc:picChg chg="add mod">
          <ac:chgData name="Geoff Lane" userId="bf8a82a07e3cb3a3" providerId="LiveId" clId="{2AF75EE0-F27D-4D71-AF97-2C91213A62ED}" dt="2019-03-17T12:26:31.036" v="789" actId="26606"/>
          <ac:picMkLst>
            <pc:docMk/>
            <pc:sldMk cId="2498400702" sldId="270"/>
            <ac:picMk id="3" creationId="{B167F787-5A54-4BB3-B9D6-BD913F4D76F7}"/>
          </ac:picMkLst>
        </pc:picChg>
      </pc:sldChg>
      <pc:sldChg chg="modSp add modAnim modNotesTx">
        <pc:chgData name="Geoff Lane" userId="bf8a82a07e3cb3a3" providerId="LiveId" clId="{2AF75EE0-F27D-4D71-AF97-2C91213A62ED}" dt="2019-03-27T09:41:26.728" v="3255" actId="20577"/>
        <pc:sldMkLst>
          <pc:docMk/>
          <pc:sldMk cId="2134822890" sldId="271"/>
        </pc:sldMkLst>
        <pc:spChg chg="mod">
          <ac:chgData name="Geoff Lane" userId="bf8a82a07e3cb3a3" providerId="LiveId" clId="{2AF75EE0-F27D-4D71-AF97-2C91213A62ED}" dt="2019-03-17T14:31:56.913" v="1246" actId="20577"/>
          <ac:spMkLst>
            <pc:docMk/>
            <pc:sldMk cId="2134822890" sldId="271"/>
            <ac:spMk id="2" creationId="{A52E131E-D738-40AC-9D11-16A6751B2E4E}"/>
          </ac:spMkLst>
        </pc:spChg>
        <pc:spChg chg="mod">
          <ac:chgData name="Geoff Lane" userId="bf8a82a07e3cb3a3" providerId="LiveId" clId="{2AF75EE0-F27D-4D71-AF97-2C91213A62ED}" dt="2019-03-17T14:40:00.993" v="1732" actId="27636"/>
          <ac:spMkLst>
            <pc:docMk/>
            <pc:sldMk cId="2134822890" sldId="271"/>
            <ac:spMk id="3" creationId="{FBCDD189-CA3E-46D8-972B-C4E23A276A84}"/>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29E1F7B-D480-41D2-958A-BDB52AC3E82B}"/>
              </a:ext>
            </a:extLst>
          </p:cNvPr>
          <p:cNvSpPr>
            <a:spLocks noGrp="1"/>
          </p:cNvSpPr>
          <p:nvPr>
            <p:ph type="hdr" sz="quarter"/>
          </p:nvPr>
        </p:nvSpPr>
        <p:spPr>
          <a:xfrm>
            <a:off x="0" y="0"/>
            <a:ext cx="2984871" cy="502755"/>
          </a:xfrm>
          <a:prstGeom prst="rect">
            <a:avLst/>
          </a:prstGeom>
        </p:spPr>
        <p:txBody>
          <a:bodyPr vert="horz" lIns="96616" tIns="48308" rIns="96616" bIns="48308" rtlCol="0"/>
          <a:lstStyle>
            <a:lvl1pPr algn="l">
              <a:defRPr sz="1300"/>
            </a:lvl1pPr>
          </a:lstStyle>
          <a:p>
            <a:endParaRPr lang="en-GB"/>
          </a:p>
        </p:txBody>
      </p:sp>
      <p:sp>
        <p:nvSpPr>
          <p:cNvPr id="3" name="Date Placeholder 2">
            <a:extLst>
              <a:ext uri="{FF2B5EF4-FFF2-40B4-BE49-F238E27FC236}">
                <a16:creationId xmlns:a16="http://schemas.microsoft.com/office/drawing/2014/main" id="{3F3387C8-4296-4A41-998F-042A62C80611}"/>
              </a:ext>
            </a:extLst>
          </p:cNvPr>
          <p:cNvSpPr>
            <a:spLocks noGrp="1"/>
          </p:cNvSpPr>
          <p:nvPr>
            <p:ph type="dt" sz="quarter" idx="1"/>
          </p:nvPr>
        </p:nvSpPr>
        <p:spPr>
          <a:xfrm>
            <a:off x="3901698" y="0"/>
            <a:ext cx="2984871" cy="502755"/>
          </a:xfrm>
          <a:prstGeom prst="rect">
            <a:avLst/>
          </a:prstGeom>
        </p:spPr>
        <p:txBody>
          <a:bodyPr vert="horz" lIns="96616" tIns="48308" rIns="96616" bIns="48308" rtlCol="0"/>
          <a:lstStyle>
            <a:lvl1pPr algn="r">
              <a:defRPr sz="1300"/>
            </a:lvl1pPr>
          </a:lstStyle>
          <a:p>
            <a:fld id="{DD51C2BB-9911-4FA8-A702-D0E3FA653833}" type="datetimeFigureOut">
              <a:rPr lang="en-GB" smtClean="0"/>
              <a:t>27/03/2019</a:t>
            </a:fld>
            <a:endParaRPr lang="en-GB"/>
          </a:p>
        </p:txBody>
      </p:sp>
      <p:sp>
        <p:nvSpPr>
          <p:cNvPr id="4" name="Footer Placeholder 3">
            <a:extLst>
              <a:ext uri="{FF2B5EF4-FFF2-40B4-BE49-F238E27FC236}">
                <a16:creationId xmlns:a16="http://schemas.microsoft.com/office/drawing/2014/main" id="{752AAAA5-0A00-443F-8A2E-94A234F53180}"/>
              </a:ext>
            </a:extLst>
          </p:cNvPr>
          <p:cNvSpPr>
            <a:spLocks noGrp="1"/>
          </p:cNvSpPr>
          <p:nvPr>
            <p:ph type="ftr" sz="quarter" idx="2"/>
          </p:nvPr>
        </p:nvSpPr>
        <p:spPr>
          <a:xfrm>
            <a:off x="0" y="9517547"/>
            <a:ext cx="2984871" cy="502754"/>
          </a:xfrm>
          <a:prstGeom prst="rect">
            <a:avLst/>
          </a:prstGeom>
        </p:spPr>
        <p:txBody>
          <a:bodyPr vert="horz" lIns="96616" tIns="48308" rIns="96616" bIns="48308" rtlCol="0" anchor="b"/>
          <a:lstStyle>
            <a:lvl1pPr algn="l">
              <a:defRPr sz="1300"/>
            </a:lvl1pPr>
          </a:lstStyle>
          <a:p>
            <a:endParaRPr lang="en-GB"/>
          </a:p>
        </p:txBody>
      </p:sp>
      <p:sp>
        <p:nvSpPr>
          <p:cNvPr id="5" name="Slide Number Placeholder 4">
            <a:extLst>
              <a:ext uri="{FF2B5EF4-FFF2-40B4-BE49-F238E27FC236}">
                <a16:creationId xmlns:a16="http://schemas.microsoft.com/office/drawing/2014/main" id="{50B57BAC-FF41-43AC-9B96-AEFF050FA42E}"/>
              </a:ext>
            </a:extLst>
          </p:cNvPr>
          <p:cNvSpPr>
            <a:spLocks noGrp="1"/>
          </p:cNvSpPr>
          <p:nvPr>
            <p:ph type="sldNum" sz="quarter" idx="3"/>
          </p:nvPr>
        </p:nvSpPr>
        <p:spPr>
          <a:xfrm>
            <a:off x="3901698" y="9517547"/>
            <a:ext cx="2984871" cy="502754"/>
          </a:xfrm>
          <a:prstGeom prst="rect">
            <a:avLst/>
          </a:prstGeom>
        </p:spPr>
        <p:txBody>
          <a:bodyPr vert="horz" lIns="96616" tIns="48308" rIns="96616" bIns="48308" rtlCol="0" anchor="b"/>
          <a:lstStyle>
            <a:lvl1pPr algn="r">
              <a:defRPr sz="1300"/>
            </a:lvl1pPr>
          </a:lstStyle>
          <a:p>
            <a:fld id="{B375F43B-8D07-4D10-A6A1-A27C945588BE}" type="slidenum">
              <a:rPr lang="en-GB" smtClean="0"/>
              <a:t>‹#›</a:t>
            </a:fld>
            <a:endParaRPr lang="en-GB"/>
          </a:p>
        </p:txBody>
      </p:sp>
    </p:spTree>
    <p:extLst>
      <p:ext uri="{BB962C8B-B14F-4D97-AF65-F5344CB8AC3E}">
        <p14:creationId xmlns:p14="http://schemas.microsoft.com/office/powerpoint/2010/main" val="88065174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2755"/>
          </a:xfrm>
          <a:prstGeom prst="rect">
            <a:avLst/>
          </a:prstGeom>
        </p:spPr>
        <p:txBody>
          <a:bodyPr vert="horz" lIns="96616" tIns="48308" rIns="96616" bIns="48308" rtlCol="0"/>
          <a:lstStyle>
            <a:lvl1pPr algn="l">
              <a:defRPr sz="1300"/>
            </a:lvl1pPr>
          </a:lstStyle>
          <a:p>
            <a:endParaRPr lang="en-GB" dirty="0"/>
          </a:p>
        </p:txBody>
      </p:sp>
      <p:sp>
        <p:nvSpPr>
          <p:cNvPr id="3" name="Date Placeholder 2"/>
          <p:cNvSpPr>
            <a:spLocks noGrp="1"/>
          </p:cNvSpPr>
          <p:nvPr>
            <p:ph type="dt" idx="1"/>
          </p:nvPr>
        </p:nvSpPr>
        <p:spPr>
          <a:xfrm>
            <a:off x="3901698" y="0"/>
            <a:ext cx="2984871" cy="502755"/>
          </a:xfrm>
          <a:prstGeom prst="rect">
            <a:avLst/>
          </a:prstGeom>
        </p:spPr>
        <p:txBody>
          <a:bodyPr vert="horz" lIns="96616" tIns="48308" rIns="96616" bIns="48308" rtlCol="0"/>
          <a:lstStyle>
            <a:lvl1pPr algn="r">
              <a:defRPr sz="1300"/>
            </a:lvl1pPr>
          </a:lstStyle>
          <a:p>
            <a:fld id="{39447935-6783-4FBD-831E-B98A7B7658E5}" type="datetimeFigureOut">
              <a:rPr lang="en-GB" smtClean="0"/>
              <a:t>27/03/2019</a:t>
            </a:fld>
            <a:endParaRPr lang="en-GB" dirty="0"/>
          </a:p>
        </p:txBody>
      </p:sp>
      <p:sp>
        <p:nvSpPr>
          <p:cNvPr id="4" name="Slide Image Placeholder 3"/>
          <p:cNvSpPr>
            <a:spLocks noGrp="1" noRot="1" noChangeAspect="1"/>
          </p:cNvSpPr>
          <p:nvPr>
            <p:ph type="sldImg" idx="2"/>
          </p:nvPr>
        </p:nvSpPr>
        <p:spPr>
          <a:xfrm>
            <a:off x="439738" y="1252538"/>
            <a:ext cx="6008687" cy="3381375"/>
          </a:xfrm>
          <a:prstGeom prst="rect">
            <a:avLst/>
          </a:prstGeom>
          <a:noFill/>
          <a:ln w="12700">
            <a:solidFill>
              <a:prstClr val="black"/>
            </a:solidFill>
          </a:ln>
        </p:spPr>
        <p:txBody>
          <a:bodyPr vert="horz" lIns="96616" tIns="48308" rIns="96616" bIns="48308" rtlCol="0" anchor="ctr"/>
          <a:lstStyle/>
          <a:p>
            <a:endParaRPr lang="en-GB" dirty="0"/>
          </a:p>
        </p:txBody>
      </p:sp>
      <p:sp>
        <p:nvSpPr>
          <p:cNvPr id="5" name="Notes Placeholder 4"/>
          <p:cNvSpPr>
            <a:spLocks noGrp="1"/>
          </p:cNvSpPr>
          <p:nvPr>
            <p:ph type="body" sz="quarter" idx="3"/>
          </p:nvPr>
        </p:nvSpPr>
        <p:spPr>
          <a:xfrm>
            <a:off x="688817" y="4822269"/>
            <a:ext cx="5510530" cy="3945493"/>
          </a:xfrm>
          <a:prstGeom prst="rect">
            <a:avLst/>
          </a:prstGeom>
        </p:spPr>
        <p:txBody>
          <a:bodyPr vert="horz" lIns="96616" tIns="48308" rIns="96616" bIns="48308"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517547"/>
            <a:ext cx="2984871" cy="502754"/>
          </a:xfrm>
          <a:prstGeom prst="rect">
            <a:avLst/>
          </a:prstGeom>
        </p:spPr>
        <p:txBody>
          <a:bodyPr vert="horz" lIns="96616" tIns="48308" rIns="96616" bIns="48308" rtlCol="0" anchor="b"/>
          <a:lstStyle>
            <a:lvl1pPr algn="l">
              <a:defRPr sz="1300"/>
            </a:lvl1pPr>
          </a:lstStyle>
          <a:p>
            <a:endParaRPr lang="en-GB" dirty="0"/>
          </a:p>
        </p:txBody>
      </p:sp>
      <p:sp>
        <p:nvSpPr>
          <p:cNvPr id="7" name="Slide Number Placeholder 6"/>
          <p:cNvSpPr>
            <a:spLocks noGrp="1"/>
          </p:cNvSpPr>
          <p:nvPr>
            <p:ph type="sldNum" sz="quarter" idx="5"/>
          </p:nvPr>
        </p:nvSpPr>
        <p:spPr>
          <a:xfrm>
            <a:off x="3901698" y="9517547"/>
            <a:ext cx="2984871" cy="502754"/>
          </a:xfrm>
          <a:prstGeom prst="rect">
            <a:avLst/>
          </a:prstGeom>
        </p:spPr>
        <p:txBody>
          <a:bodyPr vert="horz" lIns="96616" tIns="48308" rIns="96616" bIns="48308" rtlCol="0" anchor="b"/>
          <a:lstStyle>
            <a:lvl1pPr algn="r">
              <a:defRPr sz="1300"/>
            </a:lvl1pPr>
          </a:lstStyle>
          <a:p>
            <a:fld id="{B458270E-36C3-4BEC-8AFF-D36DBDE54FDA}" type="slidenum">
              <a:rPr lang="en-GB" smtClean="0"/>
              <a:t>‹#›</a:t>
            </a:fld>
            <a:endParaRPr lang="en-GB" dirty="0"/>
          </a:p>
        </p:txBody>
      </p:sp>
    </p:spTree>
    <p:extLst>
      <p:ext uri="{BB962C8B-B14F-4D97-AF65-F5344CB8AC3E}">
        <p14:creationId xmlns:p14="http://schemas.microsoft.com/office/powerpoint/2010/main" val="10503848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458270E-36C3-4BEC-8AFF-D36DBDE54FDA}" type="slidenum">
              <a:rPr lang="en-GB" smtClean="0"/>
              <a:t>1</a:t>
            </a:fld>
            <a:endParaRPr lang="en-GB" dirty="0"/>
          </a:p>
        </p:txBody>
      </p:sp>
    </p:spTree>
    <p:extLst>
      <p:ext uri="{BB962C8B-B14F-4D97-AF65-F5344CB8AC3E}">
        <p14:creationId xmlns:p14="http://schemas.microsoft.com/office/powerpoint/2010/main" val="3565217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to Backup.</a:t>
            </a:r>
          </a:p>
          <a:p>
            <a:endParaRPr lang="en-GB" dirty="0"/>
          </a:p>
          <a:p>
            <a:r>
              <a:rPr lang="en-GB" dirty="0"/>
              <a:t>You only really need to backup your personal data, ie data in your “User” account folder, it’s your “User Account Profile”:  My Documents, My Music, My Pictures, My Videos etc.  Personal data can mount up.  We have over 34,000 photographs since we started saving our digital images. Together with our Documents and other items our User account is in the order of 200GB.</a:t>
            </a:r>
          </a:p>
          <a:p>
            <a:endParaRPr lang="en-GB" dirty="0"/>
          </a:p>
          <a:p>
            <a:r>
              <a:rPr lang="en-GB" dirty="0"/>
              <a:t>There is no need to back up Installed programmes as you can reinstall then again from the original software or updated versions downloaded from the internet.</a:t>
            </a:r>
          </a:p>
          <a:p>
            <a:endParaRPr lang="en-GB" dirty="0"/>
          </a:p>
          <a:p>
            <a:r>
              <a:rPr lang="en-GB" dirty="0"/>
              <a:t>There is no need to backup System files or the Operating system as Windows provide a number of solutions to reinstall the Operating System software</a:t>
            </a:r>
          </a:p>
        </p:txBody>
      </p:sp>
      <p:sp>
        <p:nvSpPr>
          <p:cNvPr id="4" name="Slide Number Placeholder 3"/>
          <p:cNvSpPr>
            <a:spLocks noGrp="1"/>
          </p:cNvSpPr>
          <p:nvPr>
            <p:ph type="sldNum" sz="quarter" idx="5"/>
          </p:nvPr>
        </p:nvSpPr>
        <p:spPr/>
        <p:txBody>
          <a:bodyPr/>
          <a:lstStyle/>
          <a:p>
            <a:fld id="{B458270E-36C3-4BEC-8AFF-D36DBDE54FDA}" type="slidenum">
              <a:rPr lang="en-GB" smtClean="0"/>
              <a:t>2</a:t>
            </a:fld>
            <a:endParaRPr lang="en-GB" dirty="0"/>
          </a:p>
        </p:txBody>
      </p:sp>
    </p:spTree>
    <p:extLst>
      <p:ext uri="{BB962C8B-B14F-4D97-AF65-F5344CB8AC3E}">
        <p14:creationId xmlns:p14="http://schemas.microsoft.com/office/powerpoint/2010/main" val="32591224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Things to consider.  If you back up to the same Computer and the same drive (the C: Drive), this is the worst of all worlds – but at least it is a start.  If your computer crashes or you have a hard drive failure then you are stumped. A regular Hard Disk Drive (HDD) is a mechanical device and will eventually fail… </a:t>
            </a:r>
            <a:r>
              <a:rPr lang="en-GB" dirty="0">
                <a:sym typeface="Wingdings" panose="05000000000000000000" pitchFamily="2" charset="2"/>
              </a:rPr>
              <a:t></a:t>
            </a:r>
          </a:p>
          <a:p>
            <a:endParaRPr lang="en-GB" dirty="0">
              <a:sym typeface="Wingdings" panose="05000000000000000000" pitchFamily="2" charset="2"/>
            </a:endParaRPr>
          </a:p>
          <a:p>
            <a:r>
              <a:rPr lang="en-GB" dirty="0">
                <a:sym typeface="Wingdings" panose="05000000000000000000" pitchFamily="2" charset="2"/>
              </a:rPr>
              <a:t>An additional drive in the computer is a step better.  You can at least take this out and then put it into another computer.</a:t>
            </a:r>
          </a:p>
          <a:p>
            <a:endParaRPr lang="en-GB" dirty="0">
              <a:sym typeface="Wingdings" panose="05000000000000000000" pitchFamily="2" charset="2"/>
            </a:endParaRPr>
          </a:p>
          <a:p>
            <a:r>
              <a:rPr lang="en-GB" dirty="0">
                <a:sym typeface="Wingdings" panose="05000000000000000000" pitchFamily="2" charset="2"/>
              </a:rPr>
              <a:t>An External drive can be plugged into any computer – as can a USB drive.</a:t>
            </a:r>
          </a:p>
          <a:p>
            <a:endParaRPr lang="en-GB" dirty="0">
              <a:sym typeface="Wingdings" panose="05000000000000000000" pitchFamily="2" charset="2"/>
            </a:endParaRPr>
          </a:p>
          <a:p>
            <a:r>
              <a:rPr lang="en-GB" dirty="0">
                <a:sym typeface="Wingdings" panose="05000000000000000000" pitchFamily="2" charset="2"/>
              </a:rPr>
              <a:t>All the above suffer from the same problem of location. Fire, flood or other disaster could be the end of your data.</a:t>
            </a:r>
          </a:p>
          <a:p>
            <a:endParaRPr lang="en-GB" dirty="0">
              <a:sym typeface="Wingdings" panose="05000000000000000000" pitchFamily="2" charset="2"/>
            </a:endParaRPr>
          </a:p>
          <a:p>
            <a:r>
              <a:rPr lang="en-GB" dirty="0">
                <a:sym typeface="Wingdings" panose="05000000000000000000" pitchFamily="2" charset="2"/>
              </a:rPr>
              <a:t>A network drive, particularly in a separate building is getting better.        </a:t>
            </a:r>
          </a:p>
          <a:p>
            <a:endParaRPr lang="en-GB" dirty="0">
              <a:sym typeface="Wingdings" panose="05000000000000000000" pitchFamily="2" charset="2"/>
            </a:endParaRPr>
          </a:p>
          <a:p>
            <a:r>
              <a:rPr lang="en-GB" dirty="0">
                <a:sym typeface="Wingdings" panose="05000000000000000000" pitchFamily="2" charset="2"/>
              </a:rPr>
              <a:t>Finally, Off Site – to the cloud might be better still, although you are now generally at the mercy of your chosen supplier.  (What are their policies, what happens if they go out of business, what if someone hacks their data, is my data encrypted and safe etc)</a:t>
            </a:r>
            <a:endParaRPr lang="en-GB" dirty="0"/>
          </a:p>
        </p:txBody>
      </p:sp>
      <p:sp>
        <p:nvSpPr>
          <p:cNvPr id="4" name="Slide Number Placeholder 3"/>
          <p:cNvSpPr>
            <a:spLocks noGrp="1"/>
          </p:cNvSpPr>
          <p:nvPr>
            <p:ph type="sldNum" sz="quarter" idx="5"/>
          </p:nvPr>
        </p:nvSpPr>
        <p:spPr/>
        <p:txBody>
          <a:bodyPr/>
          <a:lstStyle/>
          <a:p>
            <a:fld id="{B458270E-36C3-4BEC-8AFF-D36DBDE54FDA}" type="slidenum">
              <a:rPr lang="en-GB" smtClean="0"/>
              <a:t>3</a:t>
            </a:fld>
            <a:endParaRPr lang="en-GB" dirty="0"/>
          </a:p>
        </p:txBody>
      </p:sp>
    </p:spTree>
    <p:extLst>
      <p:ext uri="{BB962C8B-B14F-4D97-AF65-F5344CB8AC3E}">
        <p14:creationId xmlns:p14="http://schemas.microsoft.com/office/powerpoint/2010/main" val="28262096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3-2-1 Rule is useful to summarise the previous slide.</a:t>
            </a:r>
          </a:p>
        </p:txBody>
      </p:sp>
      <p:sp>
        <p:nvSpPr>
          <p:cNvPr id="4" name="Slide Number Placeholder 3"/>
          <p:cNvSpPr>
            <a:spLocks noGrp="1"/>
          </p:cNvSpPr>
          <p:nvPr>
            <p:ph type="sldNum" sz="quarter" idx="5"/>
          </p:nvPr>
        </p:nvSpPr>
        <p:spPr/>
        <p:txBody>
          <a:bodyPr/>
          <a:lstStyle/>
          <a:p>
            <a:fld id="{B458270E-36C3-4BEC-8AFF-D36DBDE54FDA}" type="slidenum">
              <a:rPr lang="en-GB" smtClean="0"/>
              <a:t>4</a:t>
            </a:fld>
            <a:endParaRPr lang="en-GB" dirty="0"/>
          </a:p>
        </p:txBody>
      </p:sp>
    </p:spTree>
    <p:extLst>
      <p:ext uri="{BB962C8B-B14F-4D97-AF65-F5344CB8AC3E}">
        <p14:creationId xmlns:p14="http://schemas.microsoft.com/office/powerpoint/2010/main" val="35864764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is a subtle difference between Cloud Storage and Cloud Backup.  Storage gives you ADDITIONAL storage space to your local storage on your own computer.  You may choose to save documents to the cloud, your own computer or both.  Cloud storage acts INDEPENDANTLY from your local, own computer, storage.</a:t>
            </a:r>
          </a:p>
          <a:p>
            <a:r>
              <a:rPr lang="en-GB" dirty="0"/>
              <a:t>Cloud Backups on the other hand try and REPLICATE all, or more generally, parts of the data on your own computer ie your Documents and Picture folders.  There is some crossover, as indeed you could copy your Documents folder to Cloud Storage and you have in effect a Backup. (Although it doesn’t really work the other way – Using a Backup provider to give you extra storage)</a:t>
            </a:r>
          </a:p>
          <a:p>
            <a:endParaRPr lang="en-GB" dirty="0"/>
          </a:p>
          <a:p>
            <a:r>
              <a:rPr lang="en-GB" dirty="0"/>
              <a:t>Cloud Storage:</a:t>
            </a:r>
          </a:p>
          <a:p>
            <a:endParaRPr lang="en-GB" dirty="0"/>
          </a:p>
          <a:p>
            <a:r>
              <a:rPr lang="en-GB" dirty="0"/>
              <a:t>Microsoft OneDrive. Free online storage that comes with your Microsoft account. 5GB Free.  Subscribe to Office 365 for £80.00 pa then you get 1TB.</a:t>
            </a:r>
          </a:p>
          <a:p>
            <a:pPr defTabSz="966155">
              <a:defRPr/>
            </a:pPr>
            <a:r>
              <a:rPr lang="en-GB" dirty="0"/>
              <a:t>iCloud 5GB free. 200GB £30.00pa.  2TB £84.00pa</a:t>
            </a:r>
          </a:p>
          <a:p>
            <a:r>
              <a:rPr lang="en-GB" dirty="0"/>
              <a:t>Basic user Google Drive 15GB Free.  Upgrade to Google One 200GB for £25.00 pa.  2TB £80.00 pa</a:t>
            </a:r>
          </a:p>
          <a:p>
            <a:r>
              <a:rPr lang="en-GB" dirty="0"/>
              <a:t>Amazon Prime £80.00 pa Unlimited space for Photos</a:t>
            </a:r>
          </a:p>
          <a:p>
            <a:r>
              <a:rPr lang="en-GB" dirty="0"/>
              <a:t>Norton Security Premium 25GB  £40.00 + Antivirus etc.</a:t>
            </a:r>
          </a:p>
          <a:p>
            <a:r>
              <a:rPr lang="en-GB" dirty="0"/>
              <a:t>McAfee LiveSafe £90.00 1TB secure protection Face, voice and PIN</a:t>
            </a:r>
          </a:p>
        </p:txBody>
      </p:sp>
      <p:sp>
        <p:nvSpPr>
          <p:cNvPr id="4" name="Slide Number Placeholder 3"/>
          <p:cNvSpPr>
            <a:spLocks noGrp="1"/>
          </p:cNvSpPr>
          <p:nvPr>
            <p:ph type="sldNum" sz="quarter" idx="5"/>
          </p:nvPr>
        </p:nvSpPr>
        <p:spPr/>
        <p:txBody>
          <a:bodyPr/>
          <a:lstStyle/>
          <a:p>
            <a:fld id="{B458270E-36C3-4BEC-8AFF-D36DBDE54FDA}" type="slidenum">
              <a:rPr lang="en-GB" smtClean="0"/>
              <a:t>5</a:t>
            </a:fld>
            <a:endParaRPr lang="en-GB" dirty="0"/>
          </a:p>
        </p:txBody>
      </p:sp>
    </p:spTree>
    <p:extLst>
      <p:ext uri="{BB962C8B-B14F-4D97-AF65-F5344CB8AC3E}">
        <p14:creationId xmlns:p14="http://schemas.microsoft.com/office/powerpoint/2010/main" val="3149806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Cloud Backups</a:t>
            </a:r>
          </a:p>
          <a:p>
            <a:endParaRPr lang="en-GB" dirty="0"/>
          </a:p>
          <a:p>
            <a:r>
              <a:rPr lang="en-GB" dirty="0"/>
              <a:t>I Drive: 2TB $104.25 for 2 years</a:t>
            </a:r>
          </a:p>
          <a:p>
            <a:r>
              <a:rPr lang="en-GB" dirty="0"/>
              <a:t>Acronis True Image: Standard one time purchase £35.00.  Advanced – One year Subscription 250GB £35.00. Premium – One year Subscription 1TB £70.00</a:t>
            </a:r>
          </a:p>
          <a:p>
            <a:r>
              <a:rPr lang="en-GB" dirty="0"/>
              <a:t>Backblaze: $50 per year</a:t>
            </a:r>
          </a:p>
          <a:p>
            <a:r>
              <a:rPr lang="en-GB" dirty="0"/>
              <a:t>Livedrive: Standard Backup £60 pa</a:t>
            </a:r>
          </a:p>
          <a:p>
            <a:r>
              <a:rPr lang="en-GB" dirty="0"/>
              <a:t>Norton Security Premium 25GB £40 + Antivirus etc</a:t>
            </a:r>
          </a:p>
          <a:p>
            <a:endParaRPr lang="en-GB" dirty="0"/>
          </a:p>
          <a:p>
            <a:r>
              <a:rPr lang="en-GB" dirty="0"/>
              <a:t>Chart from PC Magazine  Best Cloud Backup solutions for 2019.   https://uk.pcmag.com/file-syncing-and-backup/8648/the-best-online-backup-services </a:t>
            </a:r>
          </a:p>
        </p:txBody>
      </p:sp>
      <p:sp>
        <p:nvSpPr>
          <p:cNvPr id="4" name="Slide Number Placeholder 3"/>
          <p:cNvSpPr>
            <a:spLocks noGrp="1"/>
          </p:cNvSpPr>
          <p:nvPr>
            <p:ph type="sldNum" sz="quarter" idx="5"/>
          </p:nvPr>
        </p:nvSpPr>
        <p:spPr/>
        <p:txBody>
          <a:bodyPr/>
          <a:lstStyle/>
          <a:p>
            <a:fld id="{B458270E-36C3-4BEC-8AFF-D36DBDE54FDA}" type="slidenum">
              <a:rPr lang="en-GB" smtClean="0"/>
              <a:t>6</a:t>
            </a:fld>
            <a:endParaRPr lang="en-GB" dirty="0"/>
          </a:p>
        </p:txBody>
      </p:sp>
    </p:spTree>
    <p:extLst>
      <p:ext uri="{BB962C8B-B14F-4D97-AF65-F5344CB8AC3E}">
        <p14:creationId xmlns:p14="http://schemas.microsoft.com/office/powerpoint/2010/main" val="40520781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Windows has it’s own built in backup system. It’s called “File History”.  This doesn’t backup to the same computer, so you need either a USB drive, and external Hard Drive or a networked drive.</a:t>
            </a:r>
          </a:p>
        </p:txBody>
      </p:sp>
      <p:sp>
        <p:nvSpPr>
          <p:cNvPr id="4" name="Slide Number Placeholder 3"/>
          <p:cNvSpPr>
            <a:spLocks noGrp="1"/>
          </p:cNvSpPr>
          <p:nvPr>
            <p:ph type="sldNum" sz="quarter" idx="5"/>
          </p:nvPr>
        </p:nvSpPr>
        <p:spPr/>
        <p:txBody>
          <a:bodyPr/>
          <a:lstStyle/>
          <a:p>
            <a:fld id="{B458270E-36C3-4BEC-8AFF-D36DBDE54FDA}" type="slidenum">
              <a:rPr lang="en-GB" smtClean="0"/>
              <a:t>7</a:t>
            </a:fld>
            <a:endParaRPr lang="en-GB" dirty="0"/>
          </a:p>
        </p:txBody>
      </p:sp>
    </p:spTree>
    <p:extLst>
      <p:ext uri="{BB962C8B-B14F-4D97-AF65-F5344CB8AC3E}">
        <p14:creationId xmlns:p14="http://schemas.microsoft.com/office/powerpoint/2010/main" val="21778120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Or you can use some 3</a:t>
            </a:r>
            <a:r>
              <a:rPr lang="en-GB" baseline="30000" dirty="0"/>
              <a:t>rd</a:t>
            </a:r>
            <a:r>
              <a:rPr lang="en-GB" dirty="0"/>
              <a:t> party software</a:t>
            </a:r>
          </a:p>
          <a:p>
            <a:endParaRPr lang="en-GB" dirty="0"/>
          </a:p>
          <a:p>
            <a:r>
              <a:rPr lang="en-GB" dirty="0"/>
              <a:t>This one: Second Copy is Application on your local computer.  One off cost $30.</a:t>
            </a:r>
          </a:p>
          <a:p>
            <a:endParaRPr lang="en-GB" dirty="0"/>
          </a:p>
          <a:p>
            <a:r>
              <a:rPr lang="en-GB" dirty="0"/>
              <a:t>You can use it for free for the first 30 days. After that it still works, but you can’t make any changes.  Get it right in those 30 days and you have a free version!</a:t>
            </a:r>
          </a:p>
          <a:p>
            <a:endParaRPr lang="en-GB" dirty="0"/>
          </a:p>
          <a:p>
            <a:r>
              <a:rPr lang="en-GB" dirty="0"/>
              <a:t>This screenshot is from my own computer and you can see that I am generally saving 3 copies of data from my user account: C:\Users\gclan\ to 3 different locations: The D drive, the R drive and the O Drive (More on these drives later)</a:t>
            </a:r>
          </a:p>
          <a:p>
            <a:endParaRPr lang="en-GB" dirty="0"/>
          </a:p>
          <a:p>
            <a:r>
              <a:rPr lang="en-GB" dirty="0"/>
              <a:t>The profiles here run every day although you can change this to whatever you like from hourly to monthly or manually.</a:t>
            </a:r>
          </a:p>
          <a:p>
            <a:endParaRPr lang="en-GB" dirty="0"/>
          </a:p>
          <a:p>
            <a:r>
              <a:rPr lang="en-GB" dirty="0"/>
              <a:t>The copy mode is either a simple copy or exact copy.  The Simple copy copies any changed or new files to the destination drive.  The Exact copy does the same, but in addition it will look to see what I have deleted from the source directories and then delete them from the destination directories too so that they (The destination and source directories) are an exact match.</a:t>
            </a:r>
          </a:p>
        </p:txBody>
      </p:sp>
      <p:sp>
        <p:nvSpPr>
          <p:cNvPr id="4" name="Slide Number Placeholder 3"/>
          <p:cNvSpPr>
            <a:spLocks noGrp="1"/>
          </p:cNvSpPr>
          <p:nvPr>
            <p:ph type="sldNum" sz="quarter" idx="5"/>
          </p:nvPr>
        </p:nvSpPr>
        <p:spPr/>
        <p:txBody>
          <a:bodyPr/>
          <a:lstStyle/>
          <a:p>
            <a:fld id="{B458270E-36C3-4BEC-8AFF-D36DBDE54FDA}" type="slidenum">
              <a:rPr lang="en-GB" smtClean="0"/>
              <a:t>8</a:t>
            </a:fld>
            <a:endParaRPr lang="en-GB" dirty="0"/>
          </a:p>
        </p:txBody>
      </p:sp>
    </p:spTree>
    <p:extLst>
      <p:ext uri="{BB962C8B-B14F-4D97-AF65-F5344CB8AC3E}">
        <p14:creationId xmlns:p14="http://schemas.microsoft.com/office/powerpoint/2010/main" val="13153755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this screenshot is from a local business.</a:t>
            </a:r>
          </a:p>
          <a:p>
            <a:endParaRPr lang="en-GB" dirty="0"/>
          </a:p>
          <a:p>
            <a:r>
              <a:rPr lang="en-GB" dirty="0"/>
              <a:t>In addition to saving data to the H drive, a copy (The highlighted entry) is also saved to the One Drive in the cloud</a:t>
            </a:r>
          </a:p>
        </p:txBody>
      </p:sp>
      <p:sp>
        <p:nvSpPr>
          <p:cNvPr id="4" name="Slide Number Placeholder 3"/>
          <p:cNvSpPr>
            <a:spLocks noGrp="1"/>
          </p:cNvSpPr>
          <p:nvPr>
            <p:ph type="sldNum" sz="quarter" idx="5"/>
          </p:nvPr>
        </p:nvSpPr>
        <p:spPr/>
        <p:txBody>
          <a:bodyPr/>
          <a:lstStyle/>
          <a:p>
            <a:fld id="{B458270E-36C3-4BEC-8AFF-D36DBDE54FDA}" type="slidenum">
              <a:rPr lang="en-GB" smtClean="0"/>
              <a:t>9</a:t>
            </a:fld>
            <a:endParaRPr lang="en-GB" dirty="0"/>
          </a:p>
        </p:txBody>
      </p:sp>
    </p:spTree>
    <p:extLst>
      <p:ext uri="{BB962C8B-B14F-4D97-AF65-F5344CB8AC3E}">
        <p14:creationId xmlns:p14="http://schemas.microsoft.com/office/powerpoint/2010/main" val="25401145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Mapped Drives:  Mapped drives are really useful in that they allow you to easily navigate across your network.  You “Share” the drive on the computer you want to allow access to and give the ‘share’ a name “C on Tara” perhaps.</a:t>
            </a:r>
          </a:p>
          <a:p>
            <a:r>
              <a:rPr lang="en-GB" dirty="0"/>
              <a:t>On a different computer, you map a spare Drive using unused letters from A to Z to the Share that you named earlier.</a:t>
            </a:r>
          </a:p>
          <a:p>
            <a:endParaRPr lang="en-GB" dirty="0"/>
          </a:p>
          <a:p>
            <a:r>
              <a:rPr lang="en-GB" dirty="0"/>
              <a:t>This now pops up in your File Explorer window for you to use as a regular drive.</a:t>
            </a:r>
          </a:p>
        </p:txBody>
      </p:sp>
      <p:sp>
        <p:nvSpPr>
          <p:cNvPr id="4" name="Slide Number Placeholder 3"/>
          <p:cNvSpPr>
            <a:spLocks noGrp="1"/>
          </p:cNvSpPr>
          <p:nvPr>
            <p:ph type="sldNum" sz="quarter" idx="5"/>
          </p:nvPr>
        </p:nvSpPr>
        <p:spPr/>
        <p:txBody>
          <a:bodyPr/>
          <a:lstStyle/>
          <a:p>
            <a:fld id="{B458270E-36C3-4BEC-8AFF-D36DBDE54FDA}" type="slidenum">
              <a:rPr lang="en-GB" smtClean="0"/>
              <a:t>10</a:t>
            </a:fld>
            <a:endParaRPr lang="en-GB" dirty="0"/>
          </a:p>
        </p:txBody>
      </p:sp>
    </p:spTree>
    <p:extLst>
      <p:ext uri="{BB962C8B-B14F-4D97-AF65-F5344CB8AC3E}">
        <p14:creationId xmlns:p14="http://schemas.microsoft.com/office/powerpoint/2010/main" val="37872288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Types of Backup.  </a:t>
            </a:r>
          </a:p>
          <a:p>
            <a:endParaRPr lang="en-GB" dirty="0"/>
          </a:p>
          <a:p>
            <a:r>
              <a:rPr lang="en-GB" dirty="0"/>
              <a:t>Full Backup. </a:t>
            </a:r>
          </a:p>
          <a:p>
            <a:r>
              <a:rPr lang="en-GB" dirty="0"/>
              <a:t>Incremental Backup, </a:t>
            </a:r>
          </a:p>
          <a:p>
            <a:r>
              <a:rPr lang="en-GB" dirty="0"/>
              <a:t>Differential Backup.</a:t>
            </a:r>
          </a:p>
          <a:p>
            <a:r>
              <a:rPr lang="en-GB" dirty="0"/>
              <a:t>Continuous Backup</a:t>
            </a:r>
          </a:p>
          <a:p>
            <a:endParaRPr lang="en-GB" dirty="0"/>
          </a:p>
          <a:p>
            <a:r>
              <a:rPr lang="en-GB" dirty="0"/>
              <a:t>Full Backup: as the name implies it backs up everything – even if you did a full backup yesterday</a:t>
            </a:r>
          </a:p>
          <a:p>
            <a:endParaRPr lang="en-GB" dirty="0"/>
          </a:p>
          <a:p>
            <a:r>
              <a:rPr lang="en-GB" dirty="0"/>
              <a:t>Incremental Backup: Only Backs up data changed since the last back up.  Say you did a full back up on Friday, then an Incremental backup on Monday. This would only takes changes made over the weekend. An incremental backup on Tuesday would take Monday’s changes.  To fully restore all data, you need the last full backup and all successive incremental backups.</a:t>
            </a:r>
          </a:p>
          <a:p>
            <a:endParaRPr lang="en-GB" dirty="0"/>
          </a:p>
          <a:p>
            <a:r>
              <a:rPr lang="en-GB" dirty="0"/>
              <a:t>Differential backup:  Cumulative backup of all changes since the last full backup.  Full Backup on Friday, then a Differential Backup on Monday takes changes over the weekend. A Differential Backup on Tuesday takes changes over the weekend and Monday.  Advantage, only need two Backups to restore all your files, the last Full Backup and the last Differential Backup.  Although note that each successive Differential Backup will get bigger and bigger in size.</a:t>
            </a:r>
          </a:p>
          <a:p>
            <a:endParaRPr lang="en-GB" dirty="0"/>
          </a:p>
          <a:p>
            <a:r>
              <a:rPr lang="en-GB" dirty="0"/>
              <a:t>Continuous backup.  Continually backs up your files in the background as you are working. Windows Backup and Restore works like this as do most 3</a:t>
            </a:r>
            <a:r>
              <a:rPr lang="en-GB" baseline="30000" dirty="0"/>
              <a:t>rd</a:t>
            </a:r>
            <a:r>
              <a:rPr lang="en-GB" dirty="0"/>
              <a:t> part home backup solutions.  It is generally only big IT sections that would be doing the former types of </a:t>
            </a:r>
            <a:r>
              <a:rPr lang="en-GB" dirty="0" err="1"/>
              <a:t>Bckup</a:t>
            </a:r>
            <a:r>
              <a:rPr lang="en-GB" dirty="0"/>
              <a:t>.</a:t>
            </a:r>
          </a:p>
        </p:txBody>
      </p:sp>
      <p:sp>
        <p:nvSpPr>
          <p:cNvPr id="4" name="Slide Number Placeholder 3"/>
          <p:cNvSpPr>
            <a:spLocks noGrp="1"/>
          </p:cNvSpPr>
          <p:nvPr>
            <p:ph type="sldNum" sz="quarter" idx="5"/>
          </p:nvPr>
        </p:nvSpPr>
        <p:spPr/>
        <p:txBody>
          <a:bodyPr/>
          <a:lstStyle/>
          <a:p>
            <a:fld id="{B458270E-36C3-4BEC-8AFF-D36DBDE54FDA}" type="slidenum">
              <a:rPr lang="en-GB" smtClean="0"/>
              <a:t>11</a:t>
            </a:fld>
            <a:endParaRPr lang="en-GB" dirty="0"/>
          </a:p>
        </p:txBody>
      </p:sp>
    </p:spTree>
    <p:extLst>
      <p:ext uri="{BB962C8B-B14F-4D97-AF65-F5344CB8AC3E}">
        <p14:creationId xmlns:p14="http://schemas.microsoft.com/office/powerpoint/2010/main" val="27495062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Versioning is good.  Imagine that a datafile becomes corrupt and you don’t notice.  The corrupt file is backed up and overwrites the previous older, but intact file.  We now have two versions of the corrupt file.  Versioning guards against this because we would have both versions (and more) backed up, you just need to go back in time to find the last good version. </a:t>
            </a:r>
          </a:p>
          <a:p>
            <a:endParaRPr lang="en-GB" dirty="0"/>
          </a:p>
          <a:p>
            <a:r>
              <a:rPr lang="en-GB" dirty="0"/>
              <a:t>In Windows 10 they call it File History.  The default period is 1 hour although you can change this if you wish.</a:t>
            </a:r>
          </a:p>
          <a:p>
            <a:endParaRPr lang="en-GB" dirty="0"/>
          </a:p>
          <a:p>
            <a:r>
              <a:rPr lang="en-GB" dirty="0"/>
              <a:t>Apple’s Backup programme is called Time Machine.  Hourly backups for the past 24 hours, Daily backups for the past month and Weekly backups for all previous months.</a:t>
            </a:r>
          </a:p>
          <a:p>
            <a:endParaRPr lang="en-GB" dirty="0"/>
          </a:p>
          <a:p>
            <a:r>
              <a:rPr lang="en-GB" dirty="0"/>
              <a:t>Windows’ File History works like this.</a:t>
            </a:r>
          </a:p>
          <a:p>
            <a:endParaRPr lang="en-GB" dirty="0"/>
          </a:p>
          <a:p>
            <a:r>
              <a:rPr lang="en-GB" dirty="0"/>
              <a:t>In this case you can see that I have highlighted the “Backing up your data” file.  If I now press the “History” icon …… (Now see the next slide)</a:t>
            </a:r>
          </a:p>
        </p:txBody>
      </p:sp>
      <p:sp>
        <p:nvSpPr>
          <p:cNvPr id="4" name="Slide Number Placeholder 3"/>
          <p:cNvSpPr>
            <a:spLocks noGrp="1"/>
          </p:cNvSpPr>
          <p:nvPr>
            <p:ph type="sldNum" sz="quarter" idx="5"/>
          </p:nvPr>
        </p:nvSpPr>
        <p:spPr/>
        <p:txBody>
          <a:bodyPr/>
          <a:lstStyle/>
          <a:p>
            <a:fld id="{B458270E-36C3-4BEC-8AFF-D36DBDE54FDA}" type="slidenum">
              <a:rPr lang="en-GB" smtClean="0"/>
              <a:t>12</a:t>
            </a:fld>
            <a:endParaRPr lang="en-GB" dirty="0"/>
          </a:p>
        </p:txBody>
      </p:sp>
    </p:spTree>
    <p:extLst>
      <p:ext uri="{BB962C8B-B14F-4D97-AF65-F5344CB8AC3E}">
        <p14:creationId xmlns:p14="http://schemas.microsoft.com/office/powerpoint/2010/main" val="29268755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you click the file History icon, you see how many previous versions of the file are available.  In this case there are eight copies.  The last saved copy is dated 25 Mar when I finished editing the file and there are 7 other versions going back to version 1 when I started the file.</a:t>
            </a:r>
          </a:p>
          <a:p>
            <a:r>
              <a:rPr lang="en-GB" dirty="0"/>
              <a:t>Use the arrow buttons at the bottom to go forward and back through the versions, and the green arrowed circular button to restore a particular version.</a:t>
            </a:r>
          </a:p>
        </p:txBody>
      </p:sp>
      <p:sp>
        <p:nvSpPr>
          <p:cNvPr id="4" name="Slide Number Placeholder 3"/>
          <p:cNvSpPr>
            <a:spLocks noGrp="1"/>
          </p:cNvSpPr>
          <p:nvPr>
            <p:ph type="sldNum" sz="quarter" idx="5"/>
          </p:nvPr>
        </p:nvSpPr>
        <p:spPr/>
        <p:txBody>
          <a:bodyPr/>
          <a:lstStyle/>
          <a:p>
            <a:fld id="{B458270E-36C3-4BEC-8AFF-D36DBDE54FDA}" type="slidenum">
              <a:rPr lang="en-GB" smtClean="0"/>
              <a:t>13</a:t>
            </a:fld>
            <a:endParaRPr lang="en-GB" dirty="0"/>
          </a:p>
        </p:txBody>
      </p:sp>
    </p:spTree>
    <p:extLst>
      <p:ext uri="{BB962C8B-B14F-4D97-AF65-F5344CB8AC3E}">
        <p14:creationId xmlns:p14="http://schemas.microsoft.com/office/powerpoint/2010/main" val="42097452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Automatic backups give peace of mind. Set it up and forget.</a:t>
            </a:r>
          </a:p>
          <a:p>
            <a:r>
              <a:rPr lang="en-GB" dirty="0"/>
              <a:t>Manual backups require YOU to initiate the process – easy to forget.</a:t>
            </a:r>
          </a:p>
          <a:p>
            <a:r>
              <a:rPr lang="en-GB" dirty="0"/>
              <a:t>RAID – Redundant Array of Independent Drives.  Works against HDD failure in that if one drive of the array fails, the rest will still be able to carry on working.</a:t>
            </a:r>
          </a:p>
          <a:p>
            <a:endParaRPr lang="en-GB" dirty="0"/>
          </a:p>
          <a:p>
            <a:r>
              <a:rPr lang="en-GB" dirty="0"/>
              <a:t>Crypto Viral Extortion;  Ransomware.  A virus encrypts your files so that you can’t access them unless you pay a ransom.  Once the ransom is paid you are (maybe) given a key to unlock the crypto and re-access your files.  These viruses search any available files on your computer OR NETWORK.  So although you may be backing up your files to a Network drive automatically, if your backup software can see the drive then so will the virus.  Stumped.  So there is a case for manual backups eg don’t plug the external drive in until you are ready to backup or don’t save the network credentials so that you have to enter a user account and password to access the rest of your network.</a:t>
            </a:r>
          </a:p>
          <a:p>
            <a:endParaRPr lang="en-GB" dirty="0"/>
          </a:p>
          <a:p>
            <a:r>
              <a:rPr lang="en-GB" dirty="0"/>
              <a:t>System Image takes a snapshot of your HDD so that you could use this on a new drive if the old one fails.</a:t>
            </a:r>
          </a:p>
          <a:p>
            <a:r>
              <a:rPr lang="en-GB" dirty="0"/>
              <a:t>System Restore.  Microsoft offer a number of ways to get you’re your computer up and running again if Windows fails.  System Restore is the starting point.</a:t>
            </a:r>
          </a:p>
        </p:txBody>
      </p:sp>
      <p:sp>
        <p:nvSpPr>
          <p:cNvPr id="4" name="Slide Number Placeholder 3"/>
          <p:cNvSpPr>
            <a:spLocks noGrp="1"/>
          </p:cNvSpPr>
          <p:nvPr>
            <p:ph type="sldNum" sz="quarter" idx="5"/>
          </p:nvPr>
        </p:nvSpPr>
        <p:spPr/>
        <p:txBody>
          <a:bodyPr/>
          <a:lstStyle/>
          <a:p>
            <a:fld id="{B458270E-36C3-4BEC-8AFF-D36DBDE54FDA}" type="slidenum">
              <a:rPr lang="en-GB" smtClean="0"/>
              <a:t>14</a:t>
            </a:fld>
            <a:endParaRPr lang="en-GB" dirty="0"/>
          </a:p>
        </p:txBody>
      </p:sp>
    </p:spTree>
    <p:extLst>
      <p:ext uri="{BB962C8B-B14F-4D97-AF65-F5344CB8AC3E}">
        <p14:creationId xmlns:p14="http://schemas.microsoft.com/office/powerpoint/2010/main" val="4446996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End</a:t>
            </a:r>
          </a:p>
        </p:txBody>
      </p:sp>
      <p:sp>
        <p:nvSpPr>
          <p:cNvPr id="4" name="Slide Number Placeholder 3"/>
          <p:cNvSpPr>
            <a:spLocks noGrp="1"/>
          </p:cNvSpPr>
          <p:nvPr>
            <p:ph type="sldNum" sz="quarter" idx="5"/>
          </p:nvPr>
        </p:nvSpPr>
        <p:spPr/>
        <p:txBody>
          <a:bodyPr/>
          <a:lstStyle/>
          <a:p>
            <a:fld id="{B458270E-36C3-4BEC-8AFF-D36DBDE54FDA}" type="slidenum">
              <a:rPr lang="en-GB" smtClean="0"/>
              <a:t>15</a:t>
            </a:fld>
            <a:endParaRPr lang="en-GB" dirty="0"/>
          </a:p>
        </p:txBody>
      </p:sp>
    </p:spTree>
    <p:extLst>
      <p:ext uri="{BB962C8B-B14F-4D97-AF65-F5344CB8AC3E}">
        <p14:creationId xmlns:p14="http://schemas.microsoft.com/office/powerpoint/2010/main" val="5573420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3/27/2019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3/27/2019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3/27/2019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3/27/2019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3/27/2019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3/27/2019</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3/27/2019</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3/27/2019</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3/27/2019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3/27/2019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3/27/2019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3/27/2019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3/27/2019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3/27/2019</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3/27/2019</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3/27/2019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3/27/2019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3/27/2019</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hyperlink" Target="https://uk.pcmag.com/file-syncing-and-backup/8648/the-best-online-backup-services"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AB083-993B-416D-8E28-06F309BB70B0}"/>
              </a:ext>
            </a:extLst>
          </p:cNvPr>
          <p:cNvSpPr>
            <a:spLocks noGrp="1"/>
          </p:cNvSpPr>
          <p:nvPr>
            <p:ph type="ctrTitle"/>
          </p:nvPr>
        </p:nvSpPr>
        <p:spPr/>
        <p:txBody>
          <a:bodyPr/>
          <a:lstStyle/>
          <a:p>
            <a:r>
              <a:rPr lang="en-GB" dirty="0"/>
              <a:t>Backing up your Data	</a:t>
            </a:r>
          </a:p>
        </p:txBody>
      </p:sp>
      <p:sp>
        <p:nvSpPr>
          <p:cNvPr id="3" name="Subtitle 2">
            <a:extLst>
              <a:ext uri="{FF2B5EF4-FFF2-40B4-BE49-F238E27FC236}">
                <a16:creationId xmlns:a16="http://schemas.microsoft.com/office/drawing/2014/main" id="{33DA6358-0F70-4C61-B1A3-B1E42361AD37}"/>
              </a:ext>
            </a:extLst>
          </p:cNvPr>
          <p:cNvSpPr>
            <a:spLocks noGrp="1"/>
          </p:cNvSpPr>
          <p:nvPr>
            <p:ph type="subTitle" idx="1"/>
          </p:nvPr>
        </p:nvSpPr>
        <p:spPr/>
        <p:txBody>
          <a:bodyPr/>
          <a:lstStyle/>
          <a:p>
            <a:r>
              <a:rPr lang="en-GB" dirty="0"/>
              <a:t>How to create a Successful Backup strategy</a:t>
            </a:r>
          </a:p>
        </p:txBody>
      </p:sp>
    </p:spTree>
    <p:extLst>
      <p:ext uri="{BB962C8B-B14F-4D97-AF65-F5344CB8AC3E}">
        <p14:creationId xmlns:p14="http://schemas.microsoft.com/office/powerpoint/2010/main" val="313976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684F0-198C-45D8-B606-489E94BB5A73}"/>
              </a:ext>
            </a:extLst>
          </p:cNvPr>
          <p:cNvSpPr>
            <a:spLocks noGrp="1"/>
          </p:cNvSpPr>
          <p:nvPr>
            <p:ph type="title"/>
          </p:nvPr>
        </p:nvSpPr>
        <p:spPr/>
        <p:txBody>
          <a:bodyPr/>
          <a:lstStyle/>
          <a:p>
            <a:r>
              <a:rPr lang="en-GB" dirty="0"/>
              <a:t>What do I need to Backup?</a:t>
            </a:r>
          </a:p>
        </p:txBody>
      </p:sp>
      <p:sp>
        <p:nvSpPr>
          <p:cNvPr id="3" name="Content Placeholder 2">
            <a:extLst>
              <a:ext uri="{FF2B5EF4-FFF2-40B4-BE49-F238E27FC236}">
                <a16:creationId xmlns:a16="http://schemas.microsoft.com/office/drawing/2014/main" id="{DB37D64A-1EC1-41DF-8E2D-EE412D86A4E5}"/>
              </a:ext>
            </a:extLst>
          </p:cNvPr>
          <p:cNvSpPr>
            <a:spLocks noGrp="1"/>
          </p:cNvSpPr>
          <p:nvPr>
            <p:ph sz="half" idx="1"/>
          </p:nvPr>
        </p:nvSpPr>
        <p:spPr>
          <a:xfrm>
            <a:off x="1103312" y="2060575"/>
            <a:ext cx="4878388" cy="4195763"/>
          </a:xfrm>
        </p:spPr>
        <p:txBody>
          <a:bodyPr/>
          <a:lstStyle/>
          <a:p>
            <a:r>
              <a:rPr lang="en-GB" b="1" dirty="0">
                <a:solidFill>
                  <a:srgbClr val="FF0000"/>
                </a:solidFill>
              </a:rPr>
              <a:t>Data from your User Account:</a:t>
            </a:r>
          </a:p>
          <a:p>
            <a:pPr lvl="1"/>
            <a:r>
              <a:rPr lang="en-GB" dirty="0"/>
              <a:t>Documents</a:t>
            </a:r>
          </a:p>
          <a:p>
            <a:pPr lvl="1"/>
            <a:r>
              <a:rPr lang="en-GB" dirty="0"/>
              <a:t>Music</a:t>
            </a:r>
          </a:p>
          <a:p>
            <a:pPr lvl="1"/>
            <a:r>
              <a:rPr lang="en-GB" dirty="0"/>
              <a:t>Pictures, Photographs</a:t>
            </a:r>
          </a:p>
          <a:p>
            <a:pPr lvl="1"/>
            <a:r>
              <a:rPr lang="en-GB" dirty="0"/>
              <a:t>Videos</a:t>
            </a:r>
          </a:p>
          <a:p>
            <a:pPr lvl="1"/>
            <a:r>
              <a:rPr lang="en-GB" dirty="0"/>
              <a:t>Desktop etc</a:t>
            </a:r>
          </a:p>
          <a:p>
            <a:pPr lvl="1"/>
            <a:r>
              <a:rPr lang="en-GB" dirty="0"/>
              <a:t>Includes the hidden folder “App Data”</a:t>
            </a:r>
          </a:p>
          <a:p>
            <a:endParaRPr lang="en-GB" dirty="0"/>
          </a:p>
        </p:txBody>
      </p:sp>
      <p:sp>
        <p:nvSpPr>
          <p:cNvPr id="4" name="Content Placeholder 3">
            <a:extLst>
              <a:ext uri="{FF2B5EF4-FFF2-40B4-BE49-F238E27FC236}">
                <a16:creationId xmlns:a16="http://schemas.microsoft.com/office/drawing/2014/main" id="{BE5A66A1-E618-4983-96CD-1193E92782F4}"/>
              </a:ext>
            </a:extLst>
          </p:cNvPr>
          <p:cNvSpPr>
            <a:spLocks noGrp="1"/>
          </p:cNvSpPr>
          <p:nvPr>
            <p:ph sz="half" idx="2"/>
          </p:nvPr>
        </p:nvSpPr>
        <p:spPr/>
        <p:txBody>
          <a:bodyPr/>
          <a:lstStyle/>
          <a:p>
            <a:r>
              <a:rPr lang="en-GB" b="1" dirty="0">
                <a:solidFill>
                  <a:srgbClr val="FF0000"/>
                </a:solidFill>
              </a:rPr>
              <a:t>Not required</a:t>
            </a:r>
          </a:p>
          <a:p>
            <a:pPr lvl="1"/>
            <a:r>
              <a:rPr lang="en-GB" dirty="0"/>
              <a:t>Installed Programmes</a:t>
            </a:r>
          </a:p>
          <a:p>
            <a:pPr lvl="1"/>
            <a:r>
              <a:rPr lang="en-GB" dirty="0"/>
              <a:t>System files</a:t>
            </a:r>
          </a:p>
          <a:p>
            <a:endParaRPr lang="en-GB" dirty="0"/>
          </a:p>
        </p:txBody>
      </p:sp>
    </p:spTree>
    <p:extLst>
      <p:ext uri="{BB962C8B-B14F-4D97-AF65-F5344CB8AC3E}">
        <p14:creationId xmlns:p14="http://schemas.microsoft.com/office/powerpoint/2010/main" val="381982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1" end="1"/>
                                            </p:txEl>
                                          </p:spTgt>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2" end="2"/>
                                            </p:txEl>
                                          </p:spTgt>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p:cTn id="25"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6"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7"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8" dur="1000"/>
                                        <p:tgtEl>
                                          <p:spTgt spid="3">
                                            <p:txEl>
                                              <p:pRg st="3" end="3"/>
                                            </p:txEl>
                                          </p:spTgt>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4" end="4"/>
                                            </p:txEl>
                                          </p:spTgt>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p:cTn id="37"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8"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39"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40" dur="1000"/>
                                        <p:tgtEl>
                                          <p:spTgt spid="3">
                                            <p:txEl>
                                              <p:pRg st="5" end="5"/>
                                            </p:txEl>
                                          </p:spTgt>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p:cTn id="43"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4"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45"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46" dur="1000"/>
                                        <p:tgtEl>
                                          <p:spTgt spid="3">
                                            <p:txEl>
                                              <p:pRg st="6" end="6"/>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31" presetClass="entr" presetSubtype="0" fill="hold" grpId="0" nodeType="clickEffect">
                                  <p:stCondLst>
                                    <p:cond delay="0"/>
                                  </p:stCondLst>
                                  <p:childTnLst>
                                    <p:set>
                                      <p:cBhvr>
                                        <p:cTn id="50" dur="1" fill="hold">
                                          <p:stCondLst>
                                            <p:cond delay="0"/>
                                          </p:stCondLst>
                                        </p:cTn>
                                        <p:tgtEl>
                                          <p:spTgt spid="4">
                                            <p:txEl>
                                              <p:pRg st="0" end="0"/>
                                            </p:txEl>
                                          </p:spTgt>
                                        </p:tgtEl>
                                        <p:attrNameLst>
                                          <p:attrName>style.visibility</p:attrName>
                                        </p:attrNameLst>
                                      </p:cBhvr>
                                      <p:to>
                                        <p:strVal val="visible"/>
                                      </p:to>
                                    </p:set>
                                    <p:anim calcmode="lin" valueType="num">
                                      <p:cBhvr>
                                        <p:cTn id="51"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52"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53"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54" dur="1000"/>
                                        <p:tgtEl>
                                          <p:spTgt spid="4">
                                            <p:txEl>
                                              <p:pRg st="0" end="0"/>
                                            </p:txEl>
                                          </p:spTgt>
                                        </p:tgtEl>
                                      </p:cBhvr>
                                    </p:animEffect>
                                  </p:childTnLst>
                                </p:cTn>
                              </p:par>
                              <p:par>
                                <p:cTn id="55" presetID="31" presetClass="entr" presetSubtype="0" fill="hold" grpId="0" nodeType="withEffect">
                                  <p:stCondLst>
                                    <p:cond delay="0"/>
                                  </p:stCondLst>
                                  <p:childTnLst>
                                    <p:set>
                                      <p:cBhvr>
                                        <p:cTn id="56" dur="1" fill="hold">
                                          <p:stCondLst>
                                            <p:cond delay="0"/>
                                          </p:stCondLst>
                                        </p:cTn>
                                        <p:tgtEl>
                                          <p:spTgt spid="4">
                                            <p:txEl>
                                              <p:pRg st="1" end="1"/>
                                            </p:txEl>
                                          </p:spTgt>
                                        </p:tgtEl>
                                        <p:attrNameLst>
                                          <p:attrName>style.visibility</p:attrName>
                                        </p:attrNameLst>
                                      </p:cBhvr>
                                      <p:to>
                                        <p:strVal val="visible"/>
                                      </p:to>
                                    </p:set>
                                    <p:anim calcmode="lin" valueType="num">
                                      <p:cBhvr>
                                        <p:cTn id="57" dur="1000" fill="hold"/>
                                        <p:tgtEl>
                                          <p:spTgt spid="4">
                                            <p:txEl>
                                              <p:pRg st="1" end="1"/>
                                            </p:txEl>
                                          </p:spTgt>
                                        </p:tgtEl>
                                        <p:attrNameLst>
                                          <p:attrName>ppt_w</p:attrName>
                                        </p:attrNameLst>
                                      </p:cBhvr>
                                      <p:tavLst>
                                        <p:tav tm="0">
                                          <p:val>
                                            <p:fltVal val="0"/>
                                          </p:val>
                                        </p:tav>
                                        <p:tav tm="100000">
                                          <p:val>
                                            <p:strVal val="#ppt_w"/>
                                          </p:val>
                                        </p:tav>
                                      </p:tavLst>
                                    </p:anim>
                                    <p:anim calcmode="lin" valueType="num">
                                      <p:cBhvr>
                                        <p:cTn id="58" dur="1000" fill="hold"/>
                                        <p:tgtEl>
                                          <p:spTgt spid="4">
                                            <p:txEl>
                                              <p:pRg st="1" end="1"/>
                                            </p:txEl>
                                          </p:spTgt>
                                        </p:tgtEl>
                                        <p:attrNameLst>
                                          <p:attrName>ppt_h</p:attrName>
                                        </p:attrNameLst>
                                      </p:cBhvr>
                                      <p:tavLst>
                                        <p:tav tm="0">
                                          <p:val>
                                            <p:fltVal val="0"/>
                                          </p:val>
                                        </p:tav>
                                        <p:tav tm="100000">
                                          <p:val>
                                            <p:strVal val="#ppt_h"/>
                                          </p:val>
                                        </p:tav>
                                      </p:tavLst>
                                    </p:anim>
                                    <p:anim calcmode="lin" valueType="num">
                                      <p:cBhvr>
                                        <p:cTn id="59" dur="1000" fill="hold"/>
                                        <p:tgtEl>
                                          <p:spTgt spid="4">
                                            <p:txEl>
                                              <p:pRg st="1" end="1"/>
                                            </p:txEl>
                                          </p:spTgt>
                                        </p:tgtEl>
                                        <p:attrNameLst>
                                          <p:attrName>style.rotation</p:attrName>
                                        </p:attrNameLst>
                                      </p:cBhvr>
                                      <p:tavLst>
                                        <p:tav tm="0">
                                          <p:val>
                                            <p:fltVal val="90"/>
                                          </p:val>
                                        </p:tav>
                                        <p:tav tm="100000">
                                          <p:val>
                                            <p:fltVal val="0"/>
                                          </p:val>
                                        </p:tav>
                                      </p:tavLst>
                                    </p:anim>
                                    <p:animEffect transition="in" filter="fade">
                                      <p:cBhvr>
                                        <p:cTn id="60" dur="1000"/>
                                        <p:tgtEl>
                                          <p:spTgt spid="4">
                                            <p:txEl>
                                              <p:pRg st="1" end="1"/>
                                            </p:txEl>
                                          </p:spTgt>
                                        </p:tgtEl>
                                      </p:cBhvr>
                                    </p:animEffect>
                                  </p:childTnLst>
                                </p:cTn>
                              </p:par>
                              <p:par>
                                <p:cTn id="61" presetID="31" presetClass="entr" presetSubtype="0" fill="hold" grpId="0" nodeType="withEffect">
                                  <p:stCondLst>
                                    <p:cond delay="0"/>
                                  </p:stCondLst>
                                  <p:childTnLst>
                                    <p:set>
                                      <p:cBhvr>
                                        <p:cTn id="62" dur="1" fill="hold">
                                          <p:stCondLst>
                                            <p:cond delay="0"/>
                                          </p:stCondLst>
                                        </p:cTn>
                                        <p:tgtEl>
                                          <p:spTgt spid="4">
                                            <p:txEl>
                                              <p:pRg st="2" end="2"/>
                                            </p:txEl>
                                          </p:spTgt>
                                        </p:tgtEl>
                                        <p:attrNameLst>
                                          <p:attrName>style.visibility</p:attrName>
                                        </p:attrNameLst>
                                      </p:cBhvr>
                                      <p:to>
                                        <p:strVal val="visible"/>
                                      </p:to>
                                    </p:set>
                                    <p:anim calcmode="lin" valueType="num">
                                      <p:cBhvr>
                                        <p:cTn id="63" dur="1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64" dur="1000" fill="hold"/>
                                        <p:tgtEl>
                                          <p:spTgt spid="4">
                                            <p:txEl>
                                              <p:pRg st="2" end="2"/>
                                            </p:txEl>
                                          </p:spTgt>
                                        </p:tgtEl>
                                        <p:attrNameLst>
                                          <p:attrName>ppt_h</p:attrName>
                                        </p:attrNameLst>
                                      </p:cBhvr>
                                      <p:tavLst>
                                        <p:tav tm="0">
                                          <p:val>
                                            <p:fltVal val="0"/>
                                          </p:val>
                                        </p:tav>
                                        <p:tav tm="100000">
                                          <p:val>
                                            <p:strVal val="#ppt_h"/>
                                          </p:val>
                                        </p:tav>
                                      </p:tavLst>
                                    </p:anim>
                                    <p:anim calcmode="lin" valueType="num">
                                      <p:cBhvr>
                                        <p:cTn id="65" dur="1000" fill="hold"/>
                                        <p:tgtEl>
                                          <p:spTgt spid="4">
                                            <p:txEl>
                                              <p:pRg st="2" end="2"/>
                                            </p:txEl>
                                          </p:spTgt>
                                        </p:tgtEl>
                                        <p:attrNameLst>
                                          <p:attrName>style.rotation</p:attrName>
                                        </p:attrNameLst>
                                      </p:cBhvr>
                                      <p:tavLst>
                                        <p:tav tm="0">
                                          <p:val>
                                            <p:fltVal val="90"/>
                                          </p:val>
                                        </p:tav>
                                        <p:tav tm="100000">
                                          <p:val>
                                            <p:fltVal val="0"/>
                                          </p:val>
                                        </p:tav>
                                      </p:tavLst>
                                    </p:anim>
                                    <p:animEffect transition="in" filter="fade">
                                      <p:cBhvr>
                                        <p:cTn id="66" dur="1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8C3F9-59E3-4E1E-93B6-21E2D4F38A7B}"/>
              </a:ext>
            </a:extLst>
          </p:cNvPr>
          <p:cNvSpPr>
            <a:spLocks noGrp="1"/>
          </p:cNvSpPr>
          <p:nvPr>
            <p:ph type="title"/>
          </p:nvPr>
        </p:nvSpPr>
        <p:spPr/>
        <p:txBody>
          <a:bodyPr/>
          <a:lstStyle/>
          <a:p>
            <a:r>
              <a:rPr lang="en-GB" dirty="0"/>
              <a:t>Where should I save my Backups?</a:t>
            </a:r>
          </a:p>
        </p:txBody>
      </p:sp>
      <p:sp>
        <p:nvSpPr>
          <p:cNvPr id="3" name="Content Placeholder 2">
            <a:extLst>
              <a:ext uri="{FF2B5EF4-FFF2-40B4-BE49-F238E27FC236}">
                <a16:creationId xmlns:a16="http://schemas.microsoft.com/office/drawing/2014/main" id="{A595C903-8D42-4D14-B616-924850C42B2B}"/>
              </a:ext>
            </a:extLst>
          </p:cNvPr>
          <p:cNvSpPr>
            <a:spLocks noGrp="1"/>
          </p:cNvSpPr>
          <p:nvPr>
            <p:ph idx="1"/>
          </p:nvPr>
        </p:nvSpPr>
        <p:spPr/>
        <p:txBody>
          <a:bodyPr/>
          <a:lstStyle/>
          <a:p>
            <a:r>
              <a:rPr lang="en-GB" dirty="0"/>
              <a:t>Same Computer, same drive (C: Drive)</a:t>
            </a:r>
          </a:p>
          <a:p>
            <a:r>
              <a:rPr lang="en-GB" dirty="0"/>
              <a:t>Same Computer, different drive (D: Drive)</a:t>
            </a:r>
          </a:p>
          <a:p>
            <a:r>
              <a:rPr lang="en-GB" dirty="0"/>
              <a:t>Same Computer USB Drive</a:t>
            </a:r>
          </a:p>
          <a:p>
            <a:r>
              <a:rPr lang="en-GB" dirty="0"/>
              <a:t>Same Computer External Drive</a:t>
            </a:r>
          </a:p>
          <a:p>
            <a:r>
              <a:rPr lang="en-GB" dirty="0"/>
              <a:t>Networked Drive</a:t>
            </a:r>
          </a:p>
          <a:p>
            <a:r>
              <a:rPr lang="en-GB" dirty="0"/>
              <a:t>To the Cloud</a:t>
            </a:r>
          </a:p>
        </p:txBody>
      </p:sp>
    </p:spTree>
    <p:extLst>
      <p:ext uri="{BB962C8B-B14F-4D97-AF65-F5344CB8AC3E}">
        <p14:creationId xmlns:p14="http://schemas.microsoft.com/office/powerpoint/2010/main" val="3593034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5945B-008E-4AFB-9D8F-3C34B5B1951F}"/>
              </a:ext>
            </a:extLst>
          </p:cNvPr>
          <p:cNvSpPr>
            <a:spLocks noGrp="1"/>
          </p:cNvSpPr>
          <p:nvPr>
            <p:ph type="title"/>
          </p:nvPr>
        </p:nvSpPr>
        <p:spPr/>
        <p:txBody>
          <a:bodyPr/>
          <a:lstStyle/>
          <a:p>
            <a:r>
              <a:rPr lang="en-GB" dirty="0"/>
              <a:t>3-2-1 Rule</a:t>
            </a:r>
          </a:p>
        </p:txBody>
      </p:sp>
      <p:sp>
        <p:nvSpPr>
          <p:cNvPr id="3" name="Content Placeholder 2">
            <a:extLst>
              <a:ext uri="{FF2B5EF4-FFF2-40B4-BE49-F238E27FC236}">
                <a16:creationId xmlns:a16="http://schemas.microsoft.com/office/drawing/2014/main" id="{24161AD7-9311-4080-AE03-356EDD2CC028}"/>
              </a:ext>
            </a:extLst>
          </p:cNvPr>
          <p:cNvSpPr>
            <a:spLocks noGrp="1"/>
          </p:cNvSpPr>
          <p:nvPr>
            <p:ph idx="1"/>
          </p:nvPr>
        </p:nvSpPr>
        <p:spPr/>
        <p:txBody>
          <a:bodyPr/>
          <a:lstStyle/>
          <a:p>
            <a:r>
              <a:rPr lang="en-GB" dirty="0"/>
              <a:t>Keep at least </a:t>
            </a:r>
            <a:r>
              <a:rPr lang="en-GB" b="1" dirty="0">
                <a:solidFill>
                  <a:srgbClr val="FF0000"/>
                </a:solidFill>
              </a:rPr>
              <a:t>3</a:t>
            </a:r>
            <a:r>
              <a:rPr lang="en-GB" dirty="0"/>
              <a:t> copies of your Data</a:t>
            </a:r>
          </a:p>
          <a:p>
            <a:r>
              <a:rPr lang="en-GB" dirty="0"/>
              <a:t>Keep it in </a:t>
            </a:r>
            <a:r>
              <a:rPr lang="en-GB" b="1" dirty="0">
                <a:solidFill>
                  <a:srgbClr val="FF0000"/>
                </a:solidFill>
              </a:rPr>
              <a:t>2</a:t>
            </a:r>
            <a:r>
              <a:rPr lang="en-GB" dirty="0"/>
              <a:t> separate places</a:t>
            </a:r>
          </a:p>
          <a:p>
            <a:r>
              <a:rPr lang="en-GB" dirty="0"/>
              <a:t>At least </a:t>
            </a:r>
            <a:r>
              <a:rPr lang="en-GB" b="1" dirty="0">
                <a:solidFill>
                  <a:srgbClr val="FF0000"/>
                </a:solidFill>
              </a:rPr>
              <a:t>1</a:t>
            </a:r>
            <a:r>
              <a:rPr lang="en-GB" dirty="0"/>
              <a:t> must be off site</a:t>
            </a:r>
          </a:p>
        </p:txBody>
      </p:sp>
    </p:spTree>
    <p:extLst>
      <p:ext uri="{BB962C8B-B14F-4D97-AF65-F5344CB8AC3E}">
        <p14:creationId xmlns:p14="http://schemas.microsoft.com/office/powerpoint/2010/main" val="467493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F5DD2-FC3E-4448-8059-0C6FD73E01D2}"/>
              </a:ext>
            </a:extLst>
          </p:cNvPr>
          <p:cNvSpPr>
            <a:spLocks noGrp="1"/>
          </p:cNvSpPr>
          <p:nvPr>
            <p:ph type="title"/>
          </p:nvPr>
        </p:nvSpPr>
        <p:spPr/>
        <p:txBody>
          <a:bodyPr/>
          <a:lstStyle/>
          <a:p>
            <a:r>
              <a:rPr lang="en-GB" dirty="0"/>
              <a:t>Cloud Options</a:t>
            </a:r>
          </a:p>
        </p:txBody>
      </p:sp>
      <p:sp>
        <p:nvSpPr>
          <p:cNvPr id="3" name="Content Placeholder 2">
            <a:extLst>
              <a:ext uri="{FF2B5EF4-FFF2-40B4-BE49-F238E27FC236}">
                <a16:creationId xmlns:a16="http://schemas.microsoft.com/office/drawing/2014/main" id="{3FB062AF-9333-4700-ABF7-3EDCF2FCB1B1}"/>
              </a:ext>
            </a:extLst>
          </p:cNvPr>
          <p:cNvSpPr>
            <a:spLocks noGrp="1"/>
          </p:cNvSpPr>
          <p:nvPr>
            <p:ph idx="1"/>
          </p:nvPr>
        </p:nvSpPr>
        <p:spPr/>
        <p:txBody>
          <a:bodyPr/>
          <a:lstStyle/>
          <a:p>
            <a:r>
              <a:rPr lang="en-GB" dirty="0"/>
              <a:t>Cloud Storage – Additional to local HDD.</a:t>
            </a:r>
          </a:p>
          <a:p>
            <a:r>
              <a:rPr lang="en-GB" dirty="0"/>
              <a:t>Cloud Backup – Replication of local HDD.</a:t>
            </a:r>
          </a:p>
          <a:p>
            <a:pPr marL="0" indent="0">
              <a:buNone/>
            </a:pPr>
            <a:endParaRPr lang="en-GB" dirty="0"/>
          </a:p>
          <a:p>
            <a:r>
              <a:rPr lang="en-GB" dirty="0"/>
              <a:t>Cloud Storage:</a:t>
            </a:r>
          </a:p>
          <a:p>
            <a:pPr lvl="1"/>
            <a:r>
              <a:rPr lang="en-GB" dirty="0"/>
              <a:t>One Drive, iCloud, Google Drive, Dropbox, Amazon Prime</a:t>
            </a:r>
          </a:p>
          <a:p>
            <a:r>
              <a:rPr lang="en-GB" dirty="0"/>
              <a:t>Specific 3</a:t>
            </a:r>
            <a:r>
              <a:rPr lang="en-GB" baseline="30000" dirty="0"/>
              <a:t>rd</a:t>
            </a:r>
            <a:r>
              <a:rPr lang="en-GB" dirty="0"/>
              <a:t> Party Cloud Backup Solutions:</a:t>
            </a:r>
          </a:p>
          <a:p>
            <a:pPr lvl="1"/>
            <a:r>
              <a:rPr lang="en-GB" dirty="0"/>
              <a:t>IDrive, Acronis True Image, Backblaze, Livedrive, Carbonite and others</a:t>
            </a:r>
          </a:p>
        </p:txBody>
      </p:sp>
    </p:spTree>
    <p:extLst>
      <p:ext uri="{BB962C8B-B14F-4D97-AF65-F5344CB8AC3E}">
        <p14:creationId xmlns:p14="http://schemas.microsoft.com/office/powerpoint/2010/main" val="1355381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p:cTn id="2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3" end="3"/>
                                            </p:txEl>
                                          </p:spTgt>
                                        </p:tgtEl>
                                      </p:cBhvr>
                                    </p:animEffect>
                                  </p:childTnLst>
                                </p:cTn>
                              </p:par>
                              <p:par>
                                <p:cTn id="27" presetID="31" presetClass="entr" presetSubtype="0" fill="hold" grpId="0"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p:cTn id="2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2" dur="1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1"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p:cTn id="37"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8"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39"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40" dur="1000"/>
                                        <p:tgtEl>
                                          <p:spTgt spid="3">
                                            <p:txEl>
                                              <p:pRg st="5" end="5"/>
                                            </p:txEl>
                                          </p:spTgt>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p:cTn id="43"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4"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45"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46"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extLst/>
          </a:blip>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FB3CEA1-88D9-42FB-88ED-1E9807FE65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screenshot of a cell phone&#10;&#10;Description automatically generated">
            <a:hlinkClick r:id="rId4"/>
            <a:extLst>
              <a:ext uri="{FF2B5EF4-FFF2-40B4-BE49-F238E27FC236}">
                <a16:creationId xmlns:a16="http://schemas.microsoft.com/office/drawing/2014/main" id="{35BDBD0D-DC05-4DFE-9DC9-996CEB5537F6}"/>
              </a:ext>
            </a:extLst>
          </p:cNvPr>
          <p:cNvPicPr>
            <a:picLocks noChangeAspect="1"/>
          </p:cNvPicPr>
          <p:nvPr/>
        </p:nvPicPr>
        <p:blipFill>
          <a:blip r:embed="rId5"/>
          <a:stretch>
            <a:fillRect/>
          </a:stretch>
        </p:blipFill>
        <p:spPr>
          <a:xfrm>
            <a:off x="864951" y="643467"/>
            <a:ext cx="10462097" cy="5571066"/>
          </a:xfrm>
          <a:prstGeom prst="rect">
            <a:avLst/>
          </a:prstGeom>
        </p:spPr>
      </p:pic>
      <p:sp>
        <p:nvSpPr>
          <p:cNvPr id="10" name="Rectangle 9">
            <a:extLst>
              <a:ext uri="{FF2B5EF4-FFF2-40B4-BE49-F238E27FC236}">
                <a16:creationId xmlns:a16="http://schemas.microsoft.com/office/drawing/2014/main" id="{9A6C928E-4252-4F33-8C34-E50A12A31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1924986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E131E-D738-40AC-9D11-16A6751B2E4E}"/>
              </a:ext>
            </a:extLst>
          </p:cNvPr>
          <p:cNvSpPr>
            <a:spLocks noGrp="1"/>
          </p:cNvSpPr>
          <p:nvPr>
            <p:ph type="title"/>
          </p:nvPr>
        </p:nvSpPr>
        <p:spPr/>
        <p:txBody>
          <a:bodyPr/>
          <a:lstStyle/>
          <a:p>
            <a:r>
              <a:rPr lang="en-GB" dirty="0"/>
              <a:t>Windows Back up and Restore</a:t>
            </a:r>
          </a:p>
        </p:txBody>
      </p:sp>
      <p:sp>
        <p:nvSpPr>
          <p:cNvPr id="3" name="Content Placeholder 2">
            <a:extLst>
              <a:ext uri="{FF2B5EF4-FFF2-40B4-BE49-F238E27FC236}">
                <a16:creationId xmlns:a16="http://schemas.microsoft.com/office/drawing/2014/main" id="{FBCDD189-CA3E-46D8-972B-C4E23A276A84}"/>
              </a:ext>
            </a:extLst>
          </p:cNvPr>
          <p:cNvSpPr>
            <a:spLocks noGrp="1"/>
          </p:cNvSpPr>
          <p:nvPr>
            <p:ph idx="1"/>
          </p:nvPr>
        </p:nvSpPr>
        <p:spPr/>
        <p:txBody>
          <a:bodyPr>
            <a:normAutofit lnSpcReduction="10000"/>
          </a:bodyPr>
          <a:lstStyle/>
          <a:p>
            <a:r>
              <a:rPr lang="en-GB" dirty="0"/>
              <a:t>Start | Settings | Update &amp; Security | Backup |</a:t>
            </a:r>
            <a:br>
              <a:rPr lang="en-GB" dirty="0"/>
            </a:br>
            <a:br>
              <a:rPr lang="en-GB" dirty="0"/>
            </a:br>
            <a:r>
              <a:rPr lang="en-GB" dirty="0"/>
              <a:t>Backup using File History | Add a Drive …… will search for all networked drives, external drives or USB drives.  Select as required.</a:t>
            </a:r>
          </a:p>
          <a:p>
            <a:endParaRPr lang="en-GB" dirty="0"/>
          </a:p>
          <a:p>
            <a:r>
              <a:rPr lang="en-GB" dirty="0"/>
              <a:t>More Options | See Advanced Settings …. Opens up the File History part of the old Control Panel.</a:t>
            </a:r>
            <a:br>
              <a:rPr lang="en-GB" dirty="0"/>
            </a:br>
            <a:br>
              <a:rPr lang="en-GB" dirty="0"/>
            </a:br>
            <a:r>
              <a:rPr lang="en-GB" dirty="0"/>
              <a:t>From here, Advanced settings allows you to specify how often you want to save your documents and how long to keep them.</a:t>
            </a:r>
          </a:p>
          <a:p>
            <a:endParaRPr lang="en-GB" dirty="0"/>
          </a:p>
          <a:p>
            <a:r>
              <a:rPr lang="en-GB" dirty="0"/>
              <a:t>Exclude Folders:  As you would expect.</a:t>
            </a:r>
          </a:p>
        </p:txBody>
      </p:sp>
    </p:spTree>
    <p:extLst>
      <p:ext uri="{BB962C8B-B14F-4D97-AF65-F5344CB8AC3E}">
        <p14:creationId xmlns:p14="http://schemas.microsoft.com/office/powerpoint/2010/main" val="2134822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extLst/>
          </a:blip>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FB3CEA1-88D9-42FB-88ED-1E9807FE65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screenshot of a social media post&#10;&#10;Description automatically generated">
            <a:extLst>
              <a:ext uri="{FF2B5EF4-FFF2-40B4-BE49-F238E27FC236}">
                <a16:creationId xmlns:a16="http://schemas.microsoft.com/office/drawing/2014/main" id="{81B3BD49-01F7-4F79-AF75-710EE9AE4D7C}"/>
              </a:ext>
            </a:extLst>
          </p:cNvPr>
          <p:cNvPicPr>
            <a:picLocks noChangeAspect="1"/>
          </p:cNvPicPr>
          <p:nvPr/>
        </p:nvPicPr>
        <p:blipFill>
          <a:blip r:embed="rId4"/>
          <a:stretch>
            <a:fillRect/>
          </a:stretch>
        </p:blipFill>
        <p:spPr>
          <a:xfrm>
            <a:off x="643467" y="811785"/>
            <a:ext cx="10905066" cy="5234430"/>
          </a:xfrm>
          <a:prstGeom prst="rect">
            <a:avLst/>
          </a:prstGeom>
        </p:spPr>
      </p:pic>
      <p:sp>
        <p:nvSpPr>
          <p:cNvPr id="10" name="Rectangle 9">
            <a:extLst>
              <a:ext uri="{FF2B5EF4-FFF2-40B4-BE49-F238E27FC236}">
                <a16:creationId xmlns:a16="http://schemas.microsoft.com/office/drawing/2014/main" id="{9A6C928E-4252-4F33-8C34-E50A12A31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42776500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screenshot&#10;&#10;Description automatically generated">
            <a:extLst>
              <a:ext uri="{FF2B5EF4-FFF2-40B4-BE49-F238E27FC236}">
                <a16:creationId xmlns:a16="http://schemas.microsoft.com/office/drawing/2014/main" id="{9634D141-C1C3-4AE4-BA6F-F8F87180B04D}"/>
              </a:ext>
            </a:extLst>
          </p:cNvPr>
          <p:cNvPicPr>
            <a:picLocks noChangeAspect="1"/>
          </p:cNvPicPr>
          <p:nvPr/>
        </p:nvPicPr>
        <p:blipFill>
          <a:blip r:embed="rId3"/>
          <a:stretch>
            <a:fillRect/>
          </a:stretch>
        </p:blipFill>
        <p:spPr>
          <a:xfrm>
            <a:off x="0" y="1829023"/>
            <a:ext cx="12192000" cy="3199953"/>
          </a:xfrm>
          <a:prstGeom prst="rect">
            <a:avLst/>
          </a:prstGeom>
        </p:spPr>
      </p:pic>
    </p:spTree>
    <p:extLst>
      <p:ext uri="{BB962C8B-B14F-4D97-AF65-F5344CB8AC3E}">
        <p14:creationId xmlns:p14="http://schemas.microsoft.com/office/powerpoint/2010/main" val="16832311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extLst/>
          </a:blip>
          <a:stretch/>
        </a:blipFill>
        <a:effectLst/>
      </p:bgPr>
    </p:bg>
    <p:spTree>
      <p:nvGrpSpPr>
        <p:cNvPr id="1" name=""/>
        <p:cNvGrpSpPr/>
        <p:nvPr/>
      </p:nvGrpSpPr>
      <p:grpSpPr>
        <a:xfrm>
          <a:off x="0" y="0"/>
          <a:ext cx="0" cy="0"/>
          <a:chOff x="0" y="0"/>
          <a:chExt cx="0" cy="0"/>
        </a:xfrm>
      </p:grpSpPr>
      <p:sp>
        <p:nvSpPr>
          <p:cNvPr id="14" name="Rectangle 6">
            <a:extLst>
              <a:ext uri="{FF2B5EF4-FFF2-40B4-BE49-F238E27FC236}">
                <a16:creationId xmlns:a16="http://schemas.microsoft.com/office/drawing/2014/main" id="{DFB3CEA1-88D9-42FB-88ED-1E9807FE65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8">
            <a:extLst>
              <a:ext uri="{FF2B5EF4-FFF2-40B4-BE49-F238E27FC236}">
                <a16:creationId xmlns:a16="http://schemas.microsoft.com/office/drawing/2014/main" id="{9A6C928E-4252-4F33-8C34-E50A12A31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3" name="Picture 2">
            <a:extLst>
              <a:ext uri="{FF2B5EF4-FFF2-40B4-BE49-F238E27FC236}">
                <a16:creationId xmlns:a16="http://schemas.microsoft.com/office/drawing/2014/main" id="{DA81D005-5139-4F56-A390-3E3E680AC054}"/>
              </a:ext>
            </a:extLst>
          </p:cNvPr>
          <p:cNvPicPr>
            <a:picLocks noChangeAspect="1"/>
          </p:cNvPicPr>
          <p:nvPr/>
        </p:nvPicPr>
        <p:blipFill>
          <a:blip r:embed="rId4"/>
          <a:stretch>
            <a:fillRect/>
          </a:stretch>
        </p:blipFill>
        <p:spPr>
          <a:xfrm>
            <a:off x="2184400" y="588522"/>
            <a:ext cx="7810500" cy="5690208"/>
          </a:xfrm>
          <a:prstGeom prst="rect">
            <a:avLst/>
          </a:prstGeom>
        </p:spPr>
      </p:pic>
    </p:spTree>
    <p:extLst>
      <p:ext uri="{BB962C8B-B14F-4D97-AF65-F5344CB8AC3E}">
        <p14:creationId xmlns:p14="http://schemas.microsoft.com/office/powerpoint/2010/main" val="24666785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1A9ED-48A4-4B88-983E-767555A94D5F}"/>
              </a:ext>
            </a:extLst>
          </p:cNvPr>
          <p:cNvSpPr>
            <a:spLocks noGrp="1"/>
          </p:cNvSpPr>
          <p:nvPr>
            <p:ph type="title"/>
          </p:nvPr>
        </p:nvSpPr>
        <p:spPr/>
        <p:txBody>
          <a:bodyPr/>
          <a:lstStyle/>
          <a:p>
            <a:r>
              <a:rPr lang="en-GB" dirty="0"/>
              <a:t>Types of Backup</a:t>
            </a:r>
          </a:p>
        </p:txBody>
      </p:sp>
      <p:sp>
        <p:nvSpPr>
          <p:cNvPr id="3" name="Content Placeholder 2">
            <a:extLst>
              <a:ext uri="{FF2B5EF4-FFF2-40B4-BE49-F238E27FC236}">
                <a16:creationId xmlns:a16="http://schemas.microsoft.com/office/drawing/2014/main" id="{03CAD398-1BC0-4F33-AD8D-E82B4F060FF8}"/>
              </a:ext>
            </a:extLst>
          </p:cNvPr>
          <p:cNvSpPr>
            <a:spLocks noGrp="1"/>
          </p:cNvSpPr>
          <p:nvPr>
            <p:ph idx="1"/>
          </p:nvPr>
        </p:nvSpPr>
        <p:spPr/>
        <p:txBody>
          <a:bodyPr/>
          <a:lstStyle/>
          <a:p>
            <a:r>
              <a:rPr lang="en-GB" dirty="0"/>
              <a:t>Full Backup:  </a:t>
            </a:r>
          </a:p>
          <a:p>
            <a:pPr lvl="1"/>
            <a:r>
              <a:rPr lang="en-GB" dirty="0"/>
              <a:t>Backs up everything, even if it did it yesterday.</a:t>
            </a:r>
          </a:p>
          <a:p>
            <a:r>
              <a:rPr lang="en-GB" dirty="0"/>
              <a:t>Incremental Backup</a:t>
            </a:r>
          </a:p>
          <a:p>
            <a:pPr lvl="1"/>
            <a:r>
              <a:rPr lang="en-GB" dirty="0"/>
              <a:t>Backs up changes since the last backup.</a:t>
            </a:r>
          </a:p>
          <a:p>
            <a:r>
              <a:rPr lang="en-GB" dirty="0"/>
              <a:t>Differential Backup</a:t>
            </a:r>
          </a:p>
          <a:p>
            <a:pPr lvl="1"/>
            <a:r>
              <a:rPr lang="en-GB" dirty="0"/>
              <a:t>Cumulative backup of all changes since the last Full Backup</a:t>
            </a:r>
          </a:p>
          <a:p>
            <a:r>
              <a:rPr lang="en-GB" dirty="0"/>
              <a:t>Continuous Backup</a:t>
            </a:r>
          </a:p>
          <a:p>
            <a:pPr lvl="1"/>
            <a:r>
              <a:rPr lang="en-GB" dirty="0"/>
              <a:t>Backs up changes continually as you work</a:t>
            </a:r>
          </a:p>
        </p:txBody>
      </p:sp>
    </p:spTree>
    <p:extLst>
      <p:ext uri="{BB962C8B-B14F-4D97-AF65-F5344CB8AC3E}">
        <p14:creationId xmlns:p14="http://schemas.microsoft.com/office/powerpoint/2010/main" val="1633603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2" end="2"/>
                                            </p:txEl>
                                          </p:spTgt>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 calcmode="lin" valueType="num">
                                      <p:cBhvr>
                                        <p:cTn id="2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7"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8" dur="1000"/>
                                        <p:tgtEl>
                                          <p:spTgt spid="3">
                                            <p:txEl>
                                              <p:pRg st="4" end="4"/>
                                            </p:txEl>
                                          </p:spTgt>
                                        </p:tgtEl>
                                      </p:cBhvr>
                                    </p:animEffect>
                                  </p:childTnLst>
                                </p:cTn>
                              </p:par>
                              <p:par>
                                <p:cTn id="39" presetID="31" presetClass="entr" presetSubtype="0" fill="hold" grpId="0" nodeType="with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anim calcmode="lin" valueType="num">
                                      <p:cBhvr>
                                        <p:cTn id="41"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2"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43"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44" dur="10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31"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0"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51"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52" dur="1000"/>
                                        <p:tgtEl>
                                          <p:spTgt spid="3">
                                            <p:txEl>
                                              <p:pRg st="6" end="6"/>
                                            </p:txEl>
                                          </p:spTgt>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anim calcmode="lin" valueType="num">
                                      <p:cBhvr>
                                        <p:cTn id="55"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D5475-DB81-4B1B-838F-E3FA3DAEE78F}"/>
              </a:ext>
            </a:extLst>
          </p:cNvPr>
          <p:cNvSpPr>
            <a:spLocks noGrp="1"/>
          </p:cNvSpPr>
          <p:nvPr>
            <p:ph type="title"/>
          </p:nvPr>
        </p:nvSpPr>
        <p:spPr/>
        <p:txBody>
          <a:bodyPr/>
          <a:lstStyle/>
          <a:p>
            <a:r>
              <a:rPr lang="en-GB" dirty="0"/>
              <a:t>Versioning</a:t>
            </a:r>
          </a:p>
        </p:txBody>
      </p:sp>
      <p:sp>
        <p:nvSpPr>
          <p:cNvPr id="3" name="Content Placeholder 2">
            <a:extLst>
              <a:ext uri="{FF2B5EF4-FFF2-40B4-BE49-F238E27FC236}">
                <a16:creationId xmlns:a16="http://schemas.microsoft.com/office/drawing/2014/main" id="{420C4446-B3D3-48DF-88F9-FC99AA366519}"/>
              </a:ext>
            </a:extLst>
          </p:cNvPr>
          <p:cNvSpPr>
            <a:spLocks noGrp="1"/>
          </p:cNvSpPr>
          <p:nvPr>
            <p:ph idx="1"/>
          </p:nvPr>
        </p:nvSpPr>
        <p:spPr/>
        <p:txBody>
          <a:bodyPr/>
          <a:lstStyle/>
          <a:p>
            <a:r>
              <a:rPr lang="en-GB" dirty="0"/>
              <a:t>Some Backup programmes will overwrite a file with the newer version.</a:t>
            </a:r>
          </a:p>
          <a:p>
            <a:r>
              <a:rPr lang="en-GB" dirty="0"/>
              <a:t>Versioning keeps a history of previous versions so that you could go back to an earlier edit of a file if required.</a:t>
            </a:r>
          </a:p>
        </p:txBody>
      </p:sp>
      <p:pic>
        <p:nvPicPr>
          <p:cNvPr id="5" name="Picture 4">
            <a:extLst>
              <a:ext uri="{FF2B5EF4-FFF2-40B4-BE49-F238E27FC236}">
                <a16:creationId xmlns:a16="http://schemas.microsoft.com/office/drawing/2014/main" id="{D22CC53A-FC05-42E3-90BD-43A3D423E7B9}"/>
              </a:ext>
            </a:extLst>
          </p:cNvPr>
          <p:cNvPicPr>
            <a:picLocks noChangeAspect="1"/>
          </p:cNvPicPr>
          <p:nvPr/>
        </p:nvPicPr>
        <p:blipFill>
          <a:blip r:embed="rId3"/>
          <a:stretch>
            <a:fillRect/>
          </a:stretch>
        </p:blipFill>
        <p:spPr>
          <a:xfrm>
            <a:off x="1253483" y="3705013"/>
            <a:ext cx="9202434" cy="3029373"/>
          </a:xfrm>
          <a:prstGeom prst="rect">
            <a:avLst/>
          </a:prstGeom>
        </p:spPr>
      </p:pic>
    </p:spTree>
    <p:extLst>
      <p:ext uri="{BB962C8B-B14F-4D97-AF65-F5344CB8AC3E}">
        <p14:creationId xmlns:p14="http://schemas.microsoft.com/office/powerpoint/2010/main" val="3293912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extLst/>
          </a:blip>
          <a:stretch/>
        </a:blip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FB3CEA1-88D9-42FB-88ED-1E9807FE65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A screenshot of a computer screen&#10;&#10;Description automatically generated">
            <a:extLst>
              <a:ext uri="{FF2B5EF4-FFF2-40B4-BE49-F238E27FC236}">
                <a16:creationId xmlns:a16="http://schemas.microsoft.com/office/drawing/2014/main" id="{8CF6AF06-6AFB-4469-B54B-16C941C89D6A}"/>
              </a:ext>
            </a:extLst>
          </p:cNvPr>
          <p:cNvPicPr>
            <a:picLocks noChangeAspect="1"/>
          </p:cNvPicPr>
          <p:nvPr/>
        </p:nvPicPr>
        <p:blipFill>
          <a:blip r:embed="rId4"/>
          <a:stretch>
            <a:fillRect/>
          </a:stretch>
        </p:blipFill>
        <p:spPr>
          <a:xfrm>
            <a:off x="2172714" y="643467"/>
            <a:ext cx="7846571" cy="5571066"/>
          </a:xfrm>
          <a:prstGeom prst="rect">
            <a:avLst/>
          </a:prstGeom>
        </p:spPr>
      </p:pic>
      <p:sp>
        <p:nvSpPr>
          <p:cNvPr id="17" name="Rectangle 16">
            <a:extLst>
              <a:ext uri="{FF2B5EF4-FFF2-40B4-BE49-F238E27FC236}">
                <a16:creationId xmlns:a16="http://schemas.microsoft.com/office/drawing/2014/main" id="{9A6C928E-4252-4F33-8C34-E50A12A31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4984007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5CCE2-C203-45A1-A0D2-C5D868020221}"/>
              </a:ext>
            </a:extLst>
          </p:cNvPr>
          <p:cNvSpPr>
            <a:spLocks noGrp="1"/>
          </p:cNvSpPr>
          <p:nvPr>
            <p:ph type="title"/>
          </p:nvPr>
        </p:nvSpPr>
        <p:spPr/>
        <p:txBody>
          <a:bodyPr/>
          <a:lstStyle/>
          <a:p>
            <a:r>
              <a:rPr lang="en-GB" dirty="0"/>
              <a:t>Other things to Consider</a:t>
            </a:r>
          </a:p>
        </p:txBody>
      </p:sp>
      <p:sp>
        <p:nvSpPr>
          <p:cNvPr id="3" name="Content Placeholder 2">
            <a:extLst>
              <a:ext uri="{FF2B5EF4-FFF2-40B4-BE49-F238E27FC236}">
                <a16:creationId xmlns:a16="http://schemas.microsoft.com/office/drawing/2014/main" id="{441EE96C-D55F-4D0B-A6C2-91566A73D001}"/>
              </a:ext>
            </a:extLst>
          </p:cNvPr>
          <p:cNvSpPr>
            <a:spLocks noGrp="1"/>
          </p:cNvSpPr>
          <p:nvPr>
            <p:ph idx="1"/>
          </p:nvPr>
        </p:nvSpPr>
        <p:spPr/>
        <p:txBody>
          <a:bodyPr/>
          <a:lstStyle/>
          <a:p>
            <a:r>
              <a:rPr lang="en-GB" dirty="0"/>
              <a:t>Automatic or manual Backups</a:t>
            </a:r>
          </a:p>
          <a:p>
            <a:r>
              <a:rPr lang="en-GB" dirty="0"/>
              <a:t>RAID: Redundant Array of Independent Drives</a:t>
            </a:r>
          </a:p>
          <a:p>
            <a:r>
              <a:rPr lang="en-GB" dirty="0"/>
              <a:t>Crypto viral extortion</a:t>
            </a:r>
          </a:p>
          <a:p>
            <a:r>
              <a:rPr lang="en-GB" dirty="0"/>
              <a:t>Full System Image</a:t>
            </a:r>
          </a:p>
          <a:p>
            <a:r>
              <a:rPr lang="en-GB" dirty="0"/>
              <a:t>System Restore</a:t>
            </a:r>
          </a:p>
        </p:txBody>
      </p:sp>
    </p:spTree>
    <p:extLst>
      <p:ext uri="{BB962C8B-B14F-4D97-AF65-F5344CB8AC3E}">
        <p14:creationId xmlns:p14="http://schemas.microsoft.com/office/powerpoint/2010/main" val="3964159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BAD1D-1D46-4B6D-9868-80CD7CA08436}"/>
              </a:ext>
            </a:extLst>
          </p:cNvPr>
          <p:cNvSpPr>
            <a:spLocks noGrp="1"/>
          </p:cNvSpPr>
          <p:nvPr>
            <p:ph type="title"/>
          </p:nvPr>
        </p:nvSpPr>
        <p:spPr/>
        <p:txBody>
          <a:bodyPr/>
          <a:lstStyle/>
          <a:p>
            <a:r>
              <a:rPr lang="en-GB" dirty="0"/>
              <a:t>Final things</a:t>
            </a:r>
          </a:p>
        </p:txBody>
      </p:sp>
      <p:sp>
        <p:nvSpPr>
          <p:cNvPr id="3" name="Content Placeholder 2">
            <a:extLst>
              <a:ext uri="{FF2B5EF4-FFF2-40B4-BE49-F238E27FC236}">
                <a16:creationId xmlns:a16="http://schemas.microsoft.com/office/drawing/2014/main" id="{5364AFBF-D747-4517-8DBC-73B97B6DB3EA}"/>
              </a:ext>
            </a:extLst>
          </p:cNvPr>
          <p:cNvSpPr>
            <a:spLocks noGrp="1"/>
          </p:cNvSpPr>
          <p:nvPr>
            <p:ph idx="1"/>
          </p:nvPr>
        </p:nvSpPr>
        <p:spPr/>
        <p:txBody>
          <a:bodyPr/>
          <a:lstStyle/>
          <a:p>
            <a:r>
              <a:rPr lang="en-GB" dirty="0"/>
              <a:t>Your backup strategy will be individual to you and might be totally different to mine.</a:t>
            </a:r>
          </a:p>
          <a:p>
            <a:r>
              <a:rPr lang="en-GB" dirty="0"/>
              <a:t>Think how you can work with your data.  Do you mind paying for peace of mind, Are you happy to pay an annual subscription or would you rather pay a one off? Does it matter if you lose everything?</a:t>
            </a:r>
          </a:p>
          <a:p>
            <a:r>
              <a:rPr lang="en-GB" dirty="0"/>
              <a:t>Local backups or to the cloud?</a:t>
            </a:r>
          </a:p>
          <a:p>
            <a:r>
              <a:rPr lang="en-GB" dirty="0"/>
              <a:t>A Backup is only good if you can easily recover your file/s.</a:t>
            </a:r>
          </a:p>
          <a:p>
            <a:r>
              <a:rPr lang="en-GB" dirty="0"/>
              <a:t>Test Test </a:t>
            </a:r>
            <a:r>
              <a:rPr lang="en-GB" dirty="0" err="1"/>
              <a:t>Test</a:t>
            </a:r>
            <a:r>
              <a:rPr lang="en-GB" dirty="0"/>
              <a:t>!</a:t>
            </a:r>
          </a:p>
        </p:txBody>
      </p:sp>
    </p:spTree>
    <p:extLst>
      <p:ext uri="{BB962C8B-B14F-4D97-AF65-F5344CB8AC3E}">
        <p14:creationId xmlns:p14="http://schemas.microsoft.com/office/powerpoint/2010/main" val="2288919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176</TotalTime>
  <Words>2169</Words>
  <Application>Microsoft Office PowerPoint</Application>
  <PresentationFormat>Widescreen</PresentationFormat>
  <Paragraphs>169</Paragraphs>
  <Slides>15</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Century Gothic</vt:lpstr>
      <vt:lpstr>Wingdings 3</vt:lpstr>
      <vt:lpstr>Ion</vt:lpstr>
      <vt:lpstr>Backing up your Data </vt:lpstr>
      <vt:lpstr>What do I need to Backup?</vt:lpstr>
      <vt:lpstr>Where should I save my Backups?</vt:lpstr>
      <vt:lpstr>3-2-1 Rule</vt:lpstr>
      <vt:lpstr>Cloud Options</vt:lpstr>
      <vt:lpstr>PowerPoint Presentation</vt:lpstr>
      <vt:lpstr>Windows Back up and Restore</vt:lpstr>
      <vt:lpstr>PowerPoint Presentation</vt:lpstr>
      <vt:lpstr>PowerPoint Presentation</vt:lpstr>
      <vt:lpstr>PowerPoint Presentation</vt:lpstr>
      <vt:lpstr>Types of Backup</vt:lpstr>
      <vt:lpstr>Versioning</vt:lpstr>
      <vt:lpstr>PowerPoint Presentation</vt:lpstr>
      <vt:lpstr>Other things to Consider</vt:lpstr>
      <vt:lpstr>Final things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Backing up your Data </dc:title>
  <dc:creator>Geoff Lane</dc:creator>
  <cp:lastModifiedBy>Geoff Lane</cp:lastModifiedBy>
  <cp:revision>3</cp:revision>
  <cp:lastPrinted>2019-03-25T12:36:37Z</cp:lastPrinted>
  <dcterms:created xsi:type="dcterms:W3CDTF">2019-03-17T12:26:30Z</dcterms:created>
  <dcterms:modified xsi:type="dcterms:W3CDTF">2019-03-27T09:54:14Z</dcterms:modified>
</cp:coreProperties>
</file>