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9" r:id="rId6"/>
    <p:sldId id="274" r:id="rId7"/>
    <p:sldId id="275" r:id="rId8"/>
    <p:sldId id="276" r:id="rId9"/>
    <p:sldId id="277" r:id="rId10"/>
    <p:sldId id="260" r:id="rId11"/>
    <p:sldId id="279" r:id="rId12"/>
    <p:sldId id="262" r:id="rId13"/>
    <p:sldId id="263" r:id="rId14"/>
    <p:sldId id="264" r:id="rId15"/>
    <p:sldId id="271" r:id="rId16"/>
    <p:sldId id="266" r:id="rId17"/>
    <p:sldId id="272" r:id="rId18"/>
    <p:sldId id="267" r:id="rId19"/>
    <p:sldId id="268" r:id="rId20"/>
    <p:sldId id="273" r:id="rId21"/>
    <p:sldId id="281" r:id="rId22"/>
    <p:sldId id="280" r:id="rId23"/>
    <p:sldId id="282" r:id="rId24"/>
    <p:sldId id="27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17D02-A4F2-4632-A607-FEAF9BD064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A7F4306-47D2-407C-AAA6-C53C4E8D9E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128A15-7B62-4227-8573-EB7BF3D65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0D4407-61BB-4B44-B675-D9C3AC114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750750-A48C-4270-B021-A18F7B59B0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6253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33E54-AEEB-403F-8BCC-F4A8ABD158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96DC0D-C56C-42CE-831D-1B76097E09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12E05F-3662-4B33-B966-4FBF8C3882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841133-C9E2-40A9-8577-8B2E2493D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706427-0CA5-4B78-A5DA-878FA4A06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6565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2C395-3843-4083-8607-3816ECB9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C8A1D7-1200-42D7-9E91-7A229393B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99DDC9-441E-445F-A13D-CCC209AB9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FA7AF-A557-4ACD-A727-12DA7DC80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8B37E-F1CD-4D52-849E-D1A738B75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43477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4E91D-4B58-4CCE-902E-EAE2F20F6B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9AD80F-260F-4672-91AD-977B80AC53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49BFAD-23E1-4217-BA92-A972B469DF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B68B2E-AF8C-4180-83CE-B64F200F8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EB73F-AB8B-4B7A-A9BC-3E51ACA71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4FA62C-FCC8-4F17-A00E-70B5CCEC3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645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DBA2-E16B-46A0-9AFF-B43DEA069D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8A8E99-864A-42C6-A168-4C9F5EE8E4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DEDD8D-E1E6-4701-B29C-56AC092355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879E839-C8FF-4049-9BFB-C1035CEC8C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B4E0C8-9F43-4F46-95F4-4727162F10D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F253E4-F352-4FA5-81E2-C9AAE418D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450C809-FB72-4543-BCC3-6C025F721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C193178-5CB4-4794-B123-859D7D95C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683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75E50-7C10-4D4A-AB4C-571778C3D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EB619A-1083-486D-B2C7-D6F819C93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9F0094-6F59-4C43-9054-B209B858BD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7B912-449E-46C0-822E-346D3EC2B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64068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765905-6316-4FFB-965E-2575D58A4F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A2B475-AFBD-4595-8200-C57A33A5E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04F1CE-C588-4D2A-AE5A-0FF19A4D5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05766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AADD7-9452-4481-A2E0-DC523981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01FA4-7ABA-4A09-91CA-7D3789013C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ECD4B5-ED84-402A-A2AD-677085C24A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C24C1D-5246-4B99-AFCB-363AB5EF67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1A7ACD-D0EF-43D7-9B3D-F755F3134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27CA09-6E1C-4C3F-A41E-50F51FD20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220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686B2-9748-47E3-A465-BDFEFCA3E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A7A6254-2F0F-4573-B1E5-23AAD59A1A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48F6AC-170A-4201-AFF7-378F9E134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B97A8B-B96F-4732-BAAF-B92EA8D03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92A6E3-DFE6-48A6-A177-1A082BF13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A9858-E718-465E-8329-5CC8097CB4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5041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1480E-381E-4D4A-B95A-D8CB692E6B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AF6A00-8D89-4D0E-8A68-996D24B2C9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C44E0-242C-46EE-8B68-C207676CA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A5BAF-7072-4EFB-8594-DEBEA8B13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409937-2580-426E-A924-200F2159D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506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CB75276-91D4-4858-AC66-ADE151E55F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FC331B-61FA-480E-BC9E-51F922E6F7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352BD-D60B-46A2-A22C-F947C2CDB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4D4B7-5E03-4041-A142-39F8FD08AE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DE941E-2FD2-4D8C-BDD0-4166911A5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533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2A55A4-256E-4612-BF21-10765D5E2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3C5766-928B-4896-BC5E-7249D355B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FE7F2E-78CD-475B-913C-DBE79A9161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58B7F-BD87-4BC5-AB63-1F14553F4991}" type="datetimeFigureOut">
              <a:rPr lang="en-GB" smtClean="0"/>
              <a:t>20/05/2019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4777E-BA75-4F84-BE19-737FA78454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0C58B-E50F-492A-B6C0-AAA3EAE6B8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3E857A-2394-4D2C-BACD-4D3F605DB6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689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F0EA1-D0B3-453A-9D94-19F75A4EC4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U3A IT Skills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4F63430-F3A5-47A9-8D1A-3F47415560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21</a:t>
            </a:r>
            <a:r>
              <a:rPr lang="en-GB" baseline="30000" dirty="0"/>
              <a:t>st</a:t>
            </a:r>
            <a:r>
              <a:rPr lang="en-GB" dirty="0"/>
              <a:t> May 2019</a:t>
            </a:r>
          </a:p>
        </p:txBody>
      </p:sp>
    </p:spTree>
    <p:extLst>
      <p:ext uri="{BB962C8B-B14F-4D97-AF65-F5344CB8AC3E}">
        <p14:creationId xmlns:p14="http://schemas.microsoft.com/office/powerpoint/2010/main" val="6309539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1F315-539C-42E6-BBB2-738E84A72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Microsoft Office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5E05DA-AF4B-4D50-B16A-941D59BE16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3200" b="1" dirty="0"/>
              <a:t>Timeline</a:t>
            </a:r>
            <a:endParaRPr lang="en-GB" sz="3200" dirty="0"/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1970’s</a:t>
            </a:r>
            <a:r>
              <a:rPr lang="en-GB" dirty="0"/>
              <a:t>: Mainframe-based “Office”/ ”Personal Organiser” applications available as ‘Office Productivity’ applications (corporate / business users only)</a:t>
            </a:r>
          </a:p>
          <a:p>
            <a:pPr lvl="1"/>
            <a:r>
              <a:rPr lang="en-GB" dirty="0"/>
              <a:t>IBM “Profs”</a:t>
            </a:r>
          </a:p>
          <a:p>
            <a:pPr lvl="1"/>
            <a:r>
              <a:rPr lang="en-GB" dirty="0"/>
              <a:t>ICL “Executive Action” aka “Exac”</a:t>
            </a:r>
          </a:p>
          <a:p>
            <a:pPr lvl="1"/>
            <a:r>
              <a:rPr lang="en-GB" dirty="0"/>
              <a:t>Data General “Common Electronic Office” (on ‘minicomputers’)</a:t>
            </a:r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1970’s</a:t>
            </a:r>
            <a:r>
              <a:rPr lang="en-GB" dirty="0"/>
              <a:t>: Development of ‘microprocessor’ technologies</a:t>
            </a:r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Late 1970’s</a:t>
            </a:r>
            <a:r>
              <a:rPr lang="en-GB" dirty="0"/>
              <a:t>: Early versions of “Personal Computers” launched </a:t>
            </a:r>
          </a:p>
          <a:p>
            <a:pPr lvl="1"/>
            <a:r>
              <a:rPr lang="en-GB" dirty="0"/>
              <a:t>Tandy TRS-80, Apple I, Commodore Pet…</a:t>
            </a:r>
          </a:p>
          <a:p>
            <a:pPr lvl="1"/>
            <a:r>
              <a:rPr lang="en-GB" dirty="0"/>
              <a:t>Sinclair ZX81 and Spectrum, Amstrad, BBC Microcomputer, etc…)</a:t>
            </a:r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1983: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b="1" dirty="0"/>
              <a:t>IBM launches the IBM Personal Computer</a:t>
            </a:r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1985: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/>
              <a:t>November: Microsoft launches Windows 1.0 for IBM &amp; IBM-compatible pc’s</a:t>
            </a:r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1991: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b="1" dirty="0"/>
              <a:t>World Wide Web launched</a:t>
            </a:r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1996: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b="1" dirty="0">
                <a:solidFill>
                  <a:srgbClr val="0070C0"/>
                </a:solidFill>
              </a:rPr>
              <a:t>Microsoft launches first version of MS Outlook</a:t>
            </a:r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853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96863-739C-4A41-9367-CFC88D2816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What is Outlook?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0350C-0B4C-41D4-B699-7F329CA43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>
                <a:solidFill>
                  <a:srgbClr val="0070C0"/>
                </a:solidFill>
              </a:rPr>
              <a:t>Outlook is most often used for Email</a:t>
            </a:r>
          </a:p>
          <a:p>
            <a:pPr lvl="1"/>
            <a:r>
              <a:rPr lang="en-GB" dirty="0"/>
              <a:t>Based on what was previously called ‘Hotmail’</a:t>
            </a:r>
          </a:p>
          <a:p>
            <a:r>
              <a:rPr lang="en-GB" dirty="0"/>
              <a:t>Has other “personal information manager” functions:</a:t>
            </a:r>
          </a:p>
          <a:p>
            <a:pPr lvl="1"/>
            <a:r>
              <a:rPr lang="en-GB" dirty="0"/>
              <a:t>Tasks / Reminders</a:t>
            </a:r>
          </a:p>
          <a:p>
            <a:pPr lvl="1"/>
            <a:r>
              <a:rPr lang="en-GB" dirty="0"/>
              <a:t>Contact management / Address book</a:t>
            </a:r>
          </a:p>
          <a:p>
            <a:pPr lvl="1"/>
            <a:r>
              <a:rPr lang="en-GB" dirty="0"/>
              <a:t>Diary / Journal</a:t>
            </a:r>
          </a:p>
          <a:p>
            <a:pPr lvl="1"/>
            <a:r>
              <a:rPr lang="en-GB" dirty="0"/>
              <a:t>Calendar</a:t>
            </a:r>
          </a:p>
          <a:p>
            <a:pPr lvl="1"/>
            <a:r>
              <a:rPr lang="en-GB" dirty="0"/>
              <a:t>Note taking</a:t>
            </a:r>
          </a:p>
          <a:p>
            <a:pPr lvl="1"/>
            <a:r>
              <a:rPr lang="en-GB" dirty="0"/>
              <a:t>Integrated with Skype for Instant Messaging </a:t>
            </a:r>
          </a:p>
          <a:p>
            <a:pPr lvl="1"/>
            <a:r>
              <a:rPr lang="en-GB" dirty="0"/>
              <a:t>Integrated with other MS Office products and web services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64230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2AA93-0DD7-407F-8412-0594AFCBEA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Is Outlook free?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9D718-9FF6-4645-992D-9623F39AF1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b="1" dirty="0">
                <a:solidFill>
                  <a:srgbClr val="0070C0"/>
                </a:solidFill>
              </a:rPr>
              <a:t>Office Online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/>
              <a:t>is a FREE version of Office (including Outlook) that you can use through a web browser</a:t>
            </a:r>
          </a:p>
          <a:p>
            <a:pPr marL="0" indent="0">
              <a:buNone/>
            </a:pPr>
            <a:endParaRPr lang="en-GB" dirty="0"/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Outlook apps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/>
              <a:t>are NOT free</a:t>
            </a:r>
          </a:p>
          <a:p>
            <a:pPr lvl="1"/>
            <a:r>
              <a:rPr lang="en-GB" dirty="0"/>
              <a:t>Can be purchased as a standalone App or as part of MS Office 365</a:t>
            </a:r>
          </a:p>
          <a:p>
            <a:pPr lvl="2"/>
            <a:r>
              <a:rPr lang="en-GB" dirty="0"/>
              <a:t>Yearly or monthly subscription </a:t>
            </a:r>
          </a:p>
          <a:p>
            <a:pPr lvl="1"/>
            <a:r>
              <a:rPr lang="en-GB" dirty="0"/>
              <a:t>Latest release is Office 2019 (released Sept 2018)</a:t>
            </a:r>
          </a:p>
          <a:p>
            <a:pPr lvl="2"/>
            <a:r>
              <a:rPr lang="en-GB" dirty="0"/>
              <a:t>Can be purchased as a single up-front cost BUT there are no upgrade options </a:t>
            </a:r>
          </a:p>
          <a:p>
            <a:pPr lvl="0"/>
            <a:r>
              <a:rPr lang="en-GB" dirty="0"/>
              <a:t>Outlook / Office apps are available across a range of platforms – PCs, MACs, tablets and phones (Windows, iOS and Android)</a:t>
            </a:r>
          </a:p>
          <a:p>
            <a:pPr marL="0" indent="0">
              <a:buNone/>
            </a:pPr>
            <a:r>
              <a:rPr lang="en-GB" b="1" dirty="0"/>
              <a:t> </a:t>
            </a:r>
            <a:endParaRPr lang="en-GB" dirty="0"/>
          </a:p>
          <a:p>
            <a:pPr lvl="0"/>
            <a:r>
              <a:rPr lang="en-GB" b="1" dirty="0">
                <a:solidFill>
                  <a:srgbClr val="0070C0"/>
                </a:solidFill>
              </a:rPr>
              <a:t>Outlook</a:t>
            </a:r>
            <a:r>
              <a:rPr lang="en-GB" dirty="0"/>
              <a:t> and </a:t>
            </a:r>
            <a:r>
              <a:rPr lang="en-GB" b="1" dirty="0">
                <a:solidFill>
                  <a:srgbClr val="0070C0"/>
                </a:solidFill>
              </a:rPr>
              <a:t>Outlook Express</a:t>
            </a:r>
            <a:r>
              <a:rPr lang="en-GB" dirty="0">
                <a:solidFill>
                  <a:srgbClr val="0070C0"/>
                </a:solidFill>
              </a:rPr>
              <a:t> </a:t>
            </a:r>
            <a:r>
              <a:rPr lang="en-GB" dirty="0"/>
              <a:t>are completely different products</a:t>
            </a:r>
          </a:p>
          <a:p>
            <a:pPr lvl="1"/>
            <a:r>
              <a:rPr lang="en-GB" dirty="0"/>
              <a:t>Outlook Express is not a “slimmed-down” version of Outlook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381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35C1E-5A5C-40A9-BA7F-4DCE12739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Size / Storage Restrictions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FE24EF-6C3B-4966-95C2-717065B2F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Every registered Microsoft user is allocated 50Gb of Cloud storage</a:t>
            </a:r>
          </a:p>
          <a:p>
            <a:pPr lvl="1"/>
            <a:r>
              <a:rPr lang="en-GB" dirty="0"/>
              <a:t>How / whether each user uses this is down to the individual user</a:t>
            </a:r>
          </a:p>
          <a:p>
            <a:r>
              <a:rPr lang="en-GB" dirty="0"/>
              <a:t>Maximum size of each email is 25Mb</a:t>
            </a:r>
          </a:p>
          <a:p>
            <a:pPr lvl="1"/>
            <a:r>
              <a:rPr lang="en-GB" dirty="0"/>
              <a:t>Including any attachments (documents, photos, etc)</a:t>
            </a:r>
          </a:p>
          <a:p>
            <a:r>
              <a:rPr lang="en-GB" dirty="0"/>
              <a:t>Recommend no more than 10 attachments to any 1 email</a:t>
            </a:r>
          </a:p>
          <a:p>
            <a:r>
              <a:rPr lang="en-GB" dirty="0"/>
              <a:t>No restriction on the number of emails you can send / receive / store</a:t>
            </a:r>
          </a:p>
          <a:p>
            <a:pPr lvl="1"/>
            <a:r>
              <a:rPr lang="en-GB" dirty="0"/>
              <a:t>Subject to the overall 50Gb storage limit </a:t>
            </a:r>
          </a:p>
        </p:txBody>
      </p:sp>
    </p:spTree>
    <p:extLst>
      <p:ext uri="{BB962C8B-B14F-4D97-AF65-F5344CB8AC3E}">
        <p14:creationId xmlns:p14="http://schemas.microsoft.com/office/powerpoint/2010/main" val="948585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E01D1-1AE6-473C-9F75-F8EC0CD85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Advantages / Disadvantages of Browser version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E87F5-E82E-4FA1-A65C-3BE233BAEA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>
                <a:solidFill>
                  <a:srgbClr val="0070C0"/>
                </a:solidFill>
              </a:rPr>
              <a:t>+</a:t>
            </a:r>
            <a:r>
              <a:rPr lang="en-GB" dirty="0" err="1">
                <a:solidFill>
                  <a:srgbClr val="0070C0"/>
                </a:solidFill>
              </a:rPr>
              <a:t>ve</a:t>
            </a:r>
            <a:r>
              <a:rPr lang="en-GB" dirty="0">
                <a:solidFill>
                  <a:srgbClr val="0070C0"/>
                </a:solidFill>
              </a:rPr>
              <a:t>:</a:t>
            </a:r>
          </a:p>
          <a:p>
            <a:r>
              <a:rPr lang="en-GB" dirty="0"/>
              <a:t>Simpler user interface (not so complicated, easier to learn)</a:t>
            </a:r>
          </a:p>
          <a:p>
            <a:r>
              <a:rPr lang="en-GB" dirty="0"/>
              <a:t>Access to other Microsoft apps is simpler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0070C0"/>
                </a:solidFill>
              </a:rPr>
              <a:t>-</a:t>
            </a:r>
            <a:r>
              <a:rPr lang="en-GB" dirty="0" err="1">
                <a:solidFill>
                  <a:srgbClr val="0070C0"/>
                </a:solidFill>
              </a:rPr>
              <a:t>ve</a:t>
            </a:r>
            <a:r>
              <a:rPr lang="en-GB" dirty="0">
                <a:solidFill>
                  <a:srgbClr val="0070C0"/>
                </a:solidFill>
              </a:rPr>
              <a:t>:</a:t>
            </a:r>
          </a:p>
          <a:p>
            <a:r>
              <a:rPr lang="en-GB" dirty="0"/>
              <a:t>User MUST be connected to the internet to use it</a:t>
            </a:r>
          </a:p>
          <a:p>
            <a:r>
              <a:rPr lang="en-GB" dirty="0"/>
              <a:t>‘Customization’ is limited</a:t>
            </a:r>
          </a:p>
        </p:txBody>
      </p:sp>
    </p:spTree>
    <p:extLst>
      <p:ext uri="{BB962C8B-B14F-4D97-AF65-F5344CB8AC3E}">
        <p14:creationId xmlns:p14="http://schemas.microsoft.com/office/powerpoint/2010/main" val="19802457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1D0B9-F7DB-4D88-A822-461AF22522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Advantages / Disadvantages of Desktop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3AD1BB-277D-40E6-A572-6E84ECBA2C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0070C0"/>
                </a:solidFill>
              </a:rPr>
              <a:t>+</a:t>
            </a:r>
            <a:r>
              <a:rPr lang="en-GB" dirty="0" err="1">
                <a:solidFill>
                  <a:srgbClr val="0070C0"/>
                </a:solidFill>
              </a:rPr>
              <a:t>ve</a:t>
            </a:r>
            <a:r>
              <a:rPr lang="en-GB" dirty="0">
                <a:solidFill>
                  <a:srgbClr val="0070C0"/>
                </a:solidFill>
              </a:rPr>
              <a:t>:</a:t>
            </a:r>
          </a:p>
          <a:p>
            <a:r>
              <a:rPr lang="en-GB" dirty="0"/>
              <a:t>Can be used when NOT connected to the internet</a:t>
            </a:r>
          </a:p>
          <a:p>
            <a:pPr lvl="1"/>
            <a:r>
              <a:rPr lang="en-GB" i="1" dirty="0"/>
              <a:t>Will synchronise next time device is online </a:t>
            </a:r>
          </a:p>
          <a:p>
            <a:r>
              <a:rPr lang="en-GB" dirty="0"/>
              <a:t>Functionally rich</a:t>
            </a:r>
          </a:p>
          <a:p>
            <a:r>
              <a:rPr lang="en-GB" dirty="0"/>
              <a:t>Extensive ‘customization’ features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0070C0"/>
                </a:solidFill>
              </a:rPr>
              <a:t>-</a:t>
            </a:r>
            <a:r>
              <a:rPr lang="en-GB" dirty="0" err="1">
                <a:solidFill>
                  <a:srgbClr val="0070C0"/>
                </a:solidFill>
              </a:rPr>
              <a:t>ve</a:t>
            </a:r>
            <a:r>
              <a:rPr lang="en-GB" dirty="0">
                <a:solidFill>
                  <a:srgbClr val="0070C0"/>
                </a:solidFill>
              </a:rPr>
              <a:t>:</a:t>
            </a:r>
          </a:p>
          <a:p>
            <a:r>
              <a:rPr lang="en-GB" dirty="0"/>
              <a:t>Overly complex – many features most users are unlikely to need</a:t>
            </a:r>
          </a:p>
          <a:p>
            <a:r>
              <a:rPr lang="en-GB" dirty="0"/>
              <a:t>Some inconsistencies between different versions / releases</a:t>
            </a:r>
          </a:p>
        </p:txBody>
      </p:sp>
    </p:spTree>
    <p:extLst>
      <p:ext uri="{BB962C8B-B14F-4D97-AF65-F5344CB8AC3E}">
        <p14:creationId xmlns:p14="http://schemas.microsoft.com/office/powerpoint/2010/main" val="3251968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F1C0D-0EEF-42DC-BE89-0F4ABF90B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Using Outlook with other email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9B283D-B20C-4739-8BBE-80AD8BB09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Can use Outlook as a ‘single interface’ to other email systems</a:t>
            </a:r>
          </a:p>
          <a:p>
            <a:pPr lvl="1"/>
            <a:r>
              <a:rPr lang="en-GB" i="1" dirty="0"/>
              <a:t>Outlook/Hotmail; Yahoo mail; Gmail; etc..</a:t>
            </a:r>
          </a:p>
          <a:p>
            <a:r>
              <a:rPr lang="en-GB" dirty="0"/>
              <a:t>Up to </a:t>
            </a:r>
            <a:r>
              <a:rPr lang="en-GB" b="1" dirty="0"/>
              <a:t>20</a:t>
            </a:r>
            <a:r>
              <a:rPr lang="en-GB" dirty="0"/>
              <a:t> POP3 and IMAP email systems can be connected to a single Outlook instance</a:t>
            </a:r>
          </a:p>
        </p:txBody>
      </p:sp>
    </p:spTree>
    <p:extLst>
      <p:ext uri="{BB962C8B-B14F-4D97-AF65-F5344CB8AC3E}">
        <p14:creationId xmlns:p14="http://schemas.microsoft.com/office/powerpoint/2010/main" val="1748324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D58F2C-F462-4677-A8A4-8355E9D9F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22852"/>
            <a:ext cx="10515600" cy="5554111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 algn="ctr">
              <a:buNone/>
            </a:pPr>
            <a:r>
              <a:rPr lang="en-GB" sz="4400" dirty="0">
                <a:solidFill>
                  <a:srgbClr val="0070C0"/>
                </a:solidFill>
              </a:rPr>
              <a:t>Desktop App </a:t>
            </a:r>
          </a:p>
          <a:p>
            <a:pPr marL="0" indent="0" algn="ctr">
              <a:buNone/>
            </a:pPr>
            <a:r>
              <a:rPr lang="en-GB" sz="4400" dirty="0">
                <a:solidFill>
                  <a:srgbClr val="0070C0"/>
                </a:solidFill>
              </a:rPr>
              <a:t>demonstration</a:t>
            </a:r>
          </a:p>
        </p:txBody>
      </p:sp>
    </p:spTree>
    <p:extLst>
      <p:ext uri="{BB962C8B-B14F-4D97-AF65-F5344CB8AC3E}">
        <p14:creationId xmlns:p14="http://schemas.microsoft.com/office/powerpoint/2010/main" val="12848272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A3742-B9CF-4152-9C0C-F765A2848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Outlook browser version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24EE01-7478-4F1E-BDFA-9B12459CE817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0660" y="1391478"/>
            <a:ext cx="10373139" cy="4785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535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A93CF-AF3C-4DD3-A651-92E7E7EC7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Changing how emails are displayed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942CE66-9AC1-4C1B-92B5-43F2A17389D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421211" y="1690688"/>
            <a:ext cx="393258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4109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F3E107-127C-4B1A-9CE3-013FCDD272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Outlook – Email Folders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EAC70C4-1252-49FA-A2A9-F4F9A12DE3F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2570" y="1401554"/>
            <a:ext cx="2720559" cy="4866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2349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035C5-E745-4003-95D4-67CAF7549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Outlook function bar (“Ribbon”)</a:t>
            </a:r>
            <a:br>
              <a:rPr lang="en-GB" dirty="0"/>
            </a:br>
            <a:r>
              <a:rPr lang="en-GB" dirty="0"/>
              <a:t>– most commonly used functions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516F08B-0FC6-4C71-8DCF-A8119267376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574" y="2411897"/>
            <a:ext cx="11410122" cy="2662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276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FEC86-30E2-4C10-9602-AAC509165C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Alternative Shortcut - Display an email and ‘right click’ on it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34C933-6C2F-4DC8-A52F-337C3A3A791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82887" y="1690688"/>
            <a:ext cx="4253948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712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F60CF-6287-4E63-B669-8ABBA502A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Outlook toolbar functions – Spam and Sweep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7D0AE3-F31B-45FD-A43E-83ADBDABD52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/>
              <a:t>You can mark an individual email as ‘Spam’, ‘Phishing’, or ‘Block’</a:t>
            </a:r>
          </a:p>
          <a:p>
            <a:endParaRPr lang="en-GB" dirty="0"/>
          </a:p>
          <a:p>
            <a:r>
              <a:rPr lang="en-GB" dirty="0"/>
              <a:t>‘Sweep’ is a drastic tool for ‘housekeeping’, enabling deletion </a:t>
            </a:r>
            <a:r>
              <a:rPr lang="en-GB" i="1" dirty="0" err="1"/>
              <a:t>en</a:t>
            </a:r>
            <a:r>
              <a:rPr lang="en-GB" i="1" dirty="0"/>
              <a:t> masse</a:t>
            </a:r>
            <a:endParaRPr lang="en-GB" dirty="0"/>
          </a:p>
        </p:txBody>
      </p:sp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6DC44474-6E28-4A7B-8004-A7E6A0547D87}"/>
              </a:ext>
            </a:extLst>
          </p:cNvPr>
          <p:cNvPicPr>
            <a:picLocks noGrp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281530" y="1921565"/>
            <a:ext cx="5072270" cy="375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6776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57662-1985-4799-98D5-395BD7A04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Outlook ‘Categorize’ function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1C25E1E-BE08-4BC7-87E2-FFFC524BD352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70851" y="1510748"/>
            <a:ext cx="4452731" cy="5088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41514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68ED3B-4F9F-457A-B27A-E661E7901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Outlook toolbar </a:t>
            </a:r>
            <a:br>
              <a:rPr lang="en-GB" dirty="0"/>
            </a:br>
            <a:r>
              <a:rPr lang="en-GB" dirty="0"/>
              <a:t>– additional functions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53EF5E-511F-44EF-8060-F14A74CFC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Clicking the 3-dot symbol gives a number of additional functions:</a:t>
            </a:r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78FA36-FBF2-406B-8A6F-1A265EA12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645" y="2380421"/>
            <a:ext cx="4288529" cy="4386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522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A565D-67B8-41E1-AFC9-A0D9B96166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Title Ribbon – more 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9B47BD-B999-4D89-B9BD-8C79854710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Further ‘quick link’ functions: 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Skype</a:t>
            </a:r>
          </a:p>
          <a:p>
            <a:r>
              <a:rPr lang="en-GB" dirty="0"/>
              <a:t>Manage Premium (‘premium’ users only)</a:t>
            </a:r>
          </a:p>
          <a:p>
            <a:r>
              <a:rPr lang="en-GB" dirty="0"/>
              <a:t>Settings</a:t>
            </a:r>
          </a:p>
          <a:p>
            <a:r>
              <a:rPr lang="en-GB" dirty="0"/>
              <a:t>What’s New</a:t>
            </a:r>
          </a:p>
          <a:p>
            <a:r>
              <a:rPr lang="en-GB" dirty="0"/>
              <a:t>Help</a:t>
            </a:r>
          </a:p>
          <a:p>
            <a:r>
              <a:rPr lang="en-GB" dirty="0"/>
              <a:t>Logout / switch user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1CA5863-8F81-481D-BF4A-CE1048D88A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2087" y="1825625"/>
            <a:ext cx="6081713" cy="1111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9881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61E1B-D617-4B85-8B82-B6B27D303D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3832"/>
          </a:xfrm>
        </p:spPr>
        <p:txBody>
          <a:bodyPr/>
          <a:lstStyle/>
          <a:p>
            <a:pPr algn="ctr"/>
            <a:r>
              <a:rPr lang="en-GB" dirty="0"/>
              <a:t>Outlook Settings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6071CC3-DEEF-4A56-87F0-7A6921FB709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23137" y="1258888"/>
            <a:ext cx="3759472" cy="523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478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CED8E-75EE-4D78-98B8-44E1C31DD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Accessing other Applications </a:t>
            </a:r>
            <a:br>
              <a:rPr lang="en-GB" dirty="0"/>
            </a:br>
            <a:r>
              <a:rPr lang="en-GB" dirty="0"/>
              <a:t>&amp; Outlook Functions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57D9DA2-3A23-4D03-B7AE-95C996A42B3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57448" y="1690688"/>
            <a:ext cx="3914551" cy="4671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585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250E6C-42FC-4B57-9ED8-8EC1A630D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Outlook Calendar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3D65C49C-BFFF-4D7D-90E1-030F5E1D441D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7478" y="1484313"/>
            <a:ext cx="10197043" cy="469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964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898D1-07C5-4CF4-8A86-9EBD6504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Appointments &amp; Invitations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746EDDB-63AE-4D8E-902F-F6241216AA06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8800" y="1510748"/>
            <a:ext cx="8560904" cy="4770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98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DF0DC-4D80-4FA3-A80F-7BDBF8A71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/>
              <a:t>Tasks &amp; Reminders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F0ACD3B-FEC0-49F7-B7E3-B587163C662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616217"/>
            <a:ext cx="10515600" cy="2770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107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FDC57D-98E9-4AA9-A938-F2DE7BA050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62609"/>
            <a:ext cx="10515600" cy="551435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4400" dirty="0"/>
          </a:p>
          <a:p>
            <a:pPr marL="0" indent="0" algn="ctr">
              <a:buNone/>
            </a:pPr>
            <a:endParaRPr lang="en-GB" sz="4400" dirty="0"/>
          </a:p>
          <a:p>
            <a:pPr marL="0" indent="0" algn="ctr">
              <a:buNone/>
            </a:pPr>
            <a:endParaRPr lang="en-GB" sz="4400" dirty="0"/>
          </a:p>
          <a:p>
            <a:pPr marL="0" indent="0" algn="ctr">
              <a:buNone/>
            </a:pPr>
            <a:r>
              <a:rPr lang="en-GB" sz="4400" dirty="0"/>
              <a:t>Q &amp; A</a:t>
            </a:r>
          </a:p>
        </p:txBody>
      </p:sp>
    </p:spTree>
    <p:extLst>
      <p:ext uri="{BB962C8B-B14F-4D97-AF65-F5344CB8AC3E}">
        <p14:creationId xmlns:p14="http://schemas.microsoft.com/office/powerpoint/2010/main" val="1719427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647</Words>
  <Application>Microsoft Office PowerPoint</Application>
  <PresentationFormat>Widescreen</PresentationFormat>
  <Paragraphs>106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U3A IT Skills Group</vt:lpstr>
      <vt:lpstr>Microsoft Office</vt:lpstr>
      <vt:lpstr>What is Outlook?</vt:lpstr>
      <vt:lpstr>Is Outlook free?</vt:lpstr>
      <vt:lpstr>Size / Storage Restrictions</vt:lpstr>
      <vt:lpstr>Advantages / Disadvantages of Browser version</vt:lpstr>
      <vt:lpstr>Advantages / Disadvantages of Desktop App</vt:lpstr>
      <vt:lpstr>Using Outlook with other email systems</vt:lpstr>
      <vt:lpstr>PowerPoint Presentation</vt:lpstr>
      <vt:lpstr>Outlook browser version</vt:lpstr>
      <vt:lpstr>Changing how emails are displayed</vt:lpstr>
      <vt:lpstr>Outlook – Email Folders</vt:lpstr>
      <vt:lpstr>Outlook function bar (“Ribbon”) – most commonly used functions</vt:lpstr>
      <vt:lpstr>Alternative Shortcut - Display an email and ‘right click’ on it</vt:lpstr>
      <vt:lpstr>Outlook toolbar functions – Spam and Sweep</vt:lpstr>
      <vt:lpstr>Outlook ‘Categorize’ function</vt:lpstr>
      <vt:lpstr>Outlook toolbar  – additional functions </vt:lpstr>
      <vt:lpstr>Title Ribbon – more functions</vt:lpstr>
      <vt:lpstr>Outlook Settings</vt:lpstr>
      <vt:lpstr>Accessing other Applications  &amp; Outlook Functions</vt:lpstr>
      <vt:lpstr>Outlook Calendar</vt:lpstr>
      <vt:lpstr>Appointments &amp; Invitations</vt:lpstr>
      <vt:lpstr>Tasks &amp; Reminders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U3A IT Skills Group</dc:title>
  <dc:creator>Steve Wormald</dc:creator>
  <cp:lastModifiedBy>Steve Wormald</cp:lastModifiedBy>
  <cp:revision>26</cp:revision>
  <dcterms:created xsi:type="dcterms:W3CDTF">2019-05-09T10:02:33Z</dcterms:created>
  <dcterms:modified xsi:type="dcterms:W3CDTF">2019-05-20T15:11:17Z</dcterms:modified>
</cp:coreProperties>
</file>