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45"/>
  </p:notesMasterIdLst>
  <p:handoutMasterIdLst>
    <p:handoutMasterId r:id="rId46"/>
  </p:handoutMasterIdLst>
  <p:sldIdLst>
    <p:sldId id="296" r:id="rId2"/>
    <p:sldId id="256" r:id="rId3"/>
    <p:sldId id="257" r:id="rId4"/>
    <p:sldId id="272" r:id="rId5"/>
    <p:sldId id="273" r:id="rId6"/>
    <p:sldId id="258" r:id="rId7"/>
    <p:sldId id="266" r:id="rId8"/>
    <p:sldId id="270" r:id="rId9"/>
    <p:sldId id="271" r:id="rId10"/>
    <p:sldId id="275" r:id="rId11"/>
    <p:sldId id="301" r:id="rId12"/>
    <p:sldId id="262" r:id="rId13"/>
    <p:sldId id="297" r:id="rId14"/>
    <p:sldId id="299" r:id="rId15"/>
    <p:sldId id="300" r:id="rId16"/>
    <p:sldId id="298" r:id="rId17"/>
    <p:sldId id="276" r:id="rId18"/>
    <p:sldId id="260" r:id="rId19"/>
    <p:sldId id="277" r:id="rId20"/>
    <p:sldId id="265" r:id="rId21"/>
    <p:sldId id="278" r:id="rId22"/>
    <p:sldId id="264" r:id="rId23"/>
    <p:sldId id="290" r:id="rId24"/>
    <p:sldId id="261" r:id="rId25"/>
    <p:sldId id="279" r:id="rId26"/>
    <p:sldId id="291" r:id="rId27"/>
    <p:sldId id="263" r:id="rId28"/>
    <p:sldId id="280" r:id="rId29"/>
    <p:sldId id="292" r:id="rId30"/>
    <p:sldId id="259" r:id="rId31"/>
    <p:sldId id="281" r:id="rId32"/>
    <p:sldId id="293" r:id="rId33"/>
    <p:sldId id="282" r:id="rId34"/>
    <p:sldId id="283" r:id="rId35"/>
    <p:sldId id="284" r:id="rId36"/>
    <p:sldId id="285" r:id="rId37"/>
    <p:sldId id="288" r:id="rId38"/>
    <p:sldId id="287" r:id="rId39"/>
    <p:sldId id="286" r:id="rId40"/>
    <p:sldId id="289" r:id="rId41"/>
    <p:sldId id="302" r:id="rId42"/>
    <p:sldId id="294" r:id="rId43"/>
    <p:sldId id="295"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6" autoAdjust="0"/>
    <p:restoredTop sz="65452" autoAdjust="0"/>
  </p:normalViewPr>
  <p:slideViewPr>
    <p:cSldViewPr snapToGrid="0">
      <p:cViewPr varScale="1">
        <p:scale>
          <a:sx n="72" d="100"/>
          <a:sy n="72" d="100"/>
        </p:scale>
        <p:origin x="3702" y="72"/>
      </p:cViewPr>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varScale="1">
        <p:scale>
          <a:sx n="55" d="100"/>
          <a:sy n="55" d="100"/>
        </p:scale>
        <p:origin x="2880"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off Lane" userId="bf8a82a07e3cb3a3" providerId="LiveId" clId="{BD103812-1CB2-4491-9E5D-176A28FDBE9A}"/>
    <pc:docChg chg="modSld">
      <pc:chgData name="Geoff Lane" userId="bf8a82a07e3cb3a3" providerId="LiveId" clId="{BD103812-1CB2-4491-9E5D-176A28FDBE9A}" dt="2019-03-07T16:23:21.316" v="0" actId="6549"/>
      <pc:docMkLst>
        <pc:docMk/>
      </pc:docMkLst>
      <pc:sldChg chg="modNotesTx">
        <pc:chgData name="Geoff Lane" userId="bf8a82a07e3cb3a3" providerId="LiveId" clId="{BD103812-1CB2-4491-9E5D-176A28FDBE9A}" dt="2019-03-07T16:23:21.316" v="0" actId="6549"/>
        <pc:sldMkLst>
          <pc:docMk/>
          <pc:sldMk cId="3169106209" sldId="25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8682E58-7468-4980-B4DD-3E3FAA40EFD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78BF4CFF-C25C-4BC7-8A04-962827773E5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29A8DD9-46E3-4BD6-BDBE-B9F136268821}" type="datetimeFigureOut">
              <a:rPr lang="en-GB" smtClean="0"/>
              <a:t>02/05/2024</a:t>
            </a:fld>
            <a:endParaRPr lang="en-GB"/>
          </a:p>
        </p:txBody>
      </p:sp>
      <p:sp>
        <p:nvSpPr>
          <p:cNvPr id="4" name="Footer Placeholder 3">
            <a:extLst>
              <a:ext uri="{FF2B5EF4-FFF2-40B4-BE49-F238E27FC236}">
                <a16:creationId xmlns:a16="http://schemas.microsoft.com/office/drawing/2014/main" id="{F717345F-0CDB-4AB0-9CF1-0906F8C963F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299FB15C-2B6F-4F0C-B23F-6C5A9AFC917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8666705-000D-4C36-ACF4-8A2123DE1D49}" type="slidenum">
              <a:rPr lang="en-GB" smtClean="0"/>
              <a:t>‹#›</a:t>
            </a:fld>
            <a:endParaRPr lang="en-GB"/>
          </a:p>
        </p:txBody>
      </p:sp>
    </p:spTree>
    <p:extLst>
      <p:ext uri="{BB962C8B-B14F-4D97-AF65-F5344CB8AC3E}">
        <p14:creationId xmlns:p14="http://schemas.microsoft.com/office/powerpoint/2010/main" val="26586184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7EFF93-8B39-4B9F-8B82-A8A29B6ED0E6}" type="datetimeFigureOut">
              <a:rPr lang="en-GB" smtClean="0"/>
              <a:t>02/05/2024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8DB6CB-30FA-44EB-AF23-9A32C34374A7}" type="slidenum">
              <a:rPr lang="en-GB" smtClean="0"/>
              <a:t>‹#›</a:t>
            </a:fld>
            <a:endParaRPr lang="en-GB"/>
          </a:p>
        </p:txBody>
      </p:sp>
    </p:spTree>
    <p:extLst>
      <p:ext uri="{BB962C8B-B14F-4D97-AF65-F5344CB8AC3E}">
        <p14:creationId xmlns:p14="http://schemas.microsoft.com/office/powerpoint/2010/main" val="2850210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1</a:t>
            </a:fld>
            <a:endParaRPr lang="en-GB" dirty="0"/>
          </a:p>
        </p:txBody>
      </p:sp>
    </p:spTree>
    <p:extLst>
      <p:ext uri="{BB962C8B-B14F-4D97-AF65-F5344CB8AC3E}">
        <p14:creationId xmlns:p14="http://schemas.microsoft.com/office/powerpoint/2010/main" val="18160813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Whilst I’ve called Password Security and other related items, I’d like to start with the related items…..</a:t>
            </a:r>
          </a:p>
          <a:p>
            <a:endParaRPr lang="en-GB" dirty="0"/>
          </a:p>
          <a:p>
            <a:r>
              <a:rPr lang="en-GB" dirty="0"/>
              <a:t>Introduce myself. RAF for 38 years in Telecommunications includes IT and IT networks.  Not a professional in IT security but this is what I have learnt over the past 38 years.  Keen Hobbyist.</a:t>
            </a:r>
          </a:p>
        </p:txBody>
      </p:sp>
      <p:sp>
        <p:nvSpPr>
          <p:cNvPr id="4" name="Slide Number Placeholder 3"/>
          <p:cNvSpPr>
            <a:spLocks noGrp="1"/>
          </p:cNvSpPr>
          <p:nvPr>
            <p:ph type="sldNum" sz="quarter" idx="5"/>
          </p:nvPr>
        </p:nvSpPr>
        <p:spPr/>
        <p:txBody>
          <a:bodyPr/>
          <a:lstStyle/>
          <a:p>
            <a:fld id="{C58DB6CB-30FA-44EB-AF23-9A32C34374A7}" type="slidenum">
              <a:rPr lang="en-GB" smtClean="0"/>
              <a:t>2</a:t>
            </a:fld>
            <a:endParaRPr lang="en-GB" dirty="0"/>
          </a:p>
        </p:txBody>
      </p:sp>
    </p:spTree>
    <p:extLst>
      <p:ext uri="{BB962C8B-B14F-4D97-AF65-F5344CB8AC3E}">
        <p14:creationId xmlns:p14="http://schemas.microsoft.com/office/powerpoint/2010/main" val="27647072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solidFill>
                <a:srgbClr val="000000"/>
              </a:solidFill>
            </a:endParaRPr>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3</a:t>
            </a:fld>
            <a:endParaRPr lang="en-GB" dirty="0"/>
          </a:p>
        </p:txBody>
      </p:sp>
    </p:spTree>
    <p:extLst>
      <p:ext uri="{BB962C8B-B14F-4D97-AF65-F5344CB8AC3E}">
        <p14:creationId xmlns:p14="http://schemas.microsoft.com/office/powerpoint/2010/main" val="32264729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a:solidFill>
                  <a:srgbClr val="000000"/>
                </a:solidFill>
              </a:rPr>
              <a:t>A password is only half of the story, you also need a login or username.</a:t>
            </a:r>
          </a:p>
          <a:p>
            <a:endParaRPr lang="en-GB" dirty="0">
              <a:solidFill>
                <a:srgbClr val="000000"/>
              </a:solidFill>
            </a:endParaRPr>
          </a:p>
          <a:p>
            <a:r>
              <a:rPr lang="en-GB" dirty="0">
                <a:solidFill>
                  <a:srgbClr val="000000"/>
                </a:solidFill>
              </a:rPr>
              <a:t>A username might be your name or email address – both of these are easy to obtain and with that </a:t>
            </a:r>
            <a:r>
              <a:rPr lang="en-GB" dirty="0">
                <a:solidFill>
                  <a:srgbClr val="FF0000"/>
                </a:solidFill>
              </a:rPr>
              <a:t>they have half of your security information</a:t>
            </a:r>
            <a:r>
              <a:rPr lang="en-GB" dirty="0">
                <a:solidFill>
                  <a:srgbClr val="000000"/>
                </a:solidFill>
              </a:rPr>
              <a:t>.</a:t>
            </a:r>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4</a:t>
            </a:fld>
            <a:endParaRPr lang="en-GB" dirty="0"/>
          </a:p>
        </p:txBody>
      </p:sp>
    </p:spTree>
    <p:extLst>
      <p:ext uri="{BB962C8B-B14F-4D97-AF65-F5344CB8AC3E}">
        <p14:creationId xmlns:p14="http://schemas.microsoft.com/office/powerpoint/2010/main" val="23563818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000000"/>
                </a:solidFill>
              </a:rPr>
              <a:t>Where-ever possible, change your login name to something different, something that only you will know.  </a:t>
            </a:r>
          </a:p>
          <a:p>
            <a:endParaRPr lang="en-GB" dirty="0">
              <a:solidFill>
                <a:srgbClr val="000000"/>
              </a:solidFill>
            </a:endParaRPr>
          </a:p>
          <a:p>
            <a:r>
              <a:rPr lang="en-GB" dirty="0">
                <a:solidFill>
                  <a:srgbClr val="000000"/>
                </a:solidFill>
              </a:rPr>
              <a:t>This way, you immediately </a:t>
            </a:r>
            <a:r>
              <a:rPr lang="en-GB" dirty="0"/>
              <a:t>and massively enhance</a:t>
            </a:r>
            <a:r>
              <a:rPr lang="en-GB" dirty="0">
                <a:solidFill>
                  <a:srgbClr val="000000"/>
                </a:solidFill>
              </a:rPr>
              <a:t> your security effectiveness.</a:t>
            </a:r>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5</a:t>
            </a:fld>
            <a:endParaRPr lang="en-GB" dirty="0"/>
          </a:p>
        </p:txBody>
      </p:sp>
    </p:spTree>
    <p:extLst>
      <p:ext uri="{BB962C8B-B14F-4D97-AF65-F5344CB8AC3E}">
        <p14:creationId xmlns:p14="http://schemas.microsoft.com/office/powerpoint/2010/main" val="1962632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000000"/>
                </a:solidFill>
              </a:rPr>
              <a:t>Many Security Questions are of the Mother’s maiden name, </a:t>
            </a:r>
            <a:br>
              <a:rPr lang="en-GB" dirty="0">
                <a:solidFill>
                  <a:srgbClr val="000000"/>
                </a:solidFill>
              </a:rPr>
            </a:br>
            <a:r>
              <a:rPr lang="en-GB" dirty="0">
                <a:solidFill>
                  <a:srgbClr val="000000"/>
                </a:solidFill>
              </a:rPr>
              <a:t>your 1</a:t>
            </a:r>
            <a:r>
              <a:rPr lang="en-GB" baseline="30000" dirty="0">
                <a:solidFill>
                  <a:srgbClr val="000000"/>
                </a:solidFill>
              </a:rPr>
              <a:t>st</a:t>
            </a:r>
            <a:r>
              <a:rPr lang="en-GB" dirty="0">
                <a:solidFill>
                  <a:srgbClr val="000000"/>
                </a:solidFill>
              </a:rPr>
              <a:t> school, your first car, place of birth etc.</a:t>
            </a:r>
          </a:p>
          <a:p>
            <a:r>
              <a:rPr lang="en-GB" dirty="0">
                <a:solidFill>
                  <a:srgbClr val="000000"/>
                </a:solidFill>
              </a:rPr>
              <a:t>Before social media these type of questions were adequate.</a:t>
            </a:r>
          </a:p>
          <a:p>
            <a:endParaRPr lang="en-GB" dirty="0">
              <a:solidFill>
                <a:srgbClr val="000000"/>
              </a:solidFill>
            </a:endParaRPr>
          </a:p>
          <a:p>
            <a:r>
              <a:rPr lang="en-GB" dirty="0">
                <a:solidFill>
                  <a:srgbClr val="000000"/>
                </a:solidFill>
              </a:rPr>
              <a:t>Nowadays you might belong to a </a:t>
            </a:r>
            <a:r>
              <a:rPr lang="en-GB" dirty="0" err="1">
                <a:solidFill>
                  <a:srgbClr val="000000"/>
                </a:solidFill>
              </a:rPr>
              <a:t>facebook</a:t>
            </a:r>
            <a:r>
              <a:rPr lang="en-GB" dirty="0">
                <a:solidFill>
                  <a:srgbClr val="000000"/>
                </a:solidFill>
              </a:rPr>
              <a:t> group for “St Johns Primary School” or you might have made public, your family tree on Ancestry.com and so on.  It is much easier to discover this kind of information than it was previously.</a:t>
            </a:r>
          </a:p>
          <a:p>
            <a:endParaRPr lang="en-GB" dirty="0">
              <a:solidFill>
                <a:srgbClr val="000000"/>
              </a:solidFill>
            </a:endParaRPr>
          </a:p>
          <a:p>
            <a:r>
              <a:rPr lang="en-GB" dirty="0">
                <a:solidFill>
                  <a:srgbClr val="000000"/>
                </a:solidFill>
              </a:rPr>
              <a:t>The answer?  Make them up!  As long as the characters match it doesn’t matter.  </a:t>
            </a:r>
            <a:br>
              <a:rPr lang="en-GB" dirty="0">
                <a:solidFill>
                  <a:srgbClr val="000000"/>
                </a:solidFill>
              </a:rPr>
            </a:br>
            <a:r>
              <a:rPr lang="en-GB" dirty="0">
                <a:solidFill>
                  <a:srgbClr val="000000"/>
                </a:solidFill>
              </a:rPr>
              <a:t>Your first school?  Eton college. </a:t>
            </a:r>
            <a:br>
              <a:rPr lang="en-GB" dirty="0">
                <a:solidFill>
                  <a:srgbClr val="000000"/>
                </a:solidFill>
              </a:rPr>
            </a:br>
            <a:r>
              <a:rPr lang="en-GB" dirty="0">
                <a:solidFill>
                  <a:srgbClr val="000000"/>
                </a:solidFill>
              </a:rPr>
              <a:t>Place of birth? Buckingham Palace.  </a:t>
            </a:r>
            <a:br>
              <a:rPr lang="en-GB" dirty="0">
                <a:solidFill>
                  <a:srgbClr val="000000"/>
                </a:solidFill>
              </a:rPr>
            </a:br>
            <a:r>
              <a:rPr lang="en-GB" dirty="0">
                <a:solidFill>
                  <a:srgbClr val="000000"/>
                </a:solidFill>
              </a:rPr>
              <a:t>No one will know if you don’t tell them.</a:t>
            </a:r>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6</a:t>
            </a:fld>
            <a:endParaRPr lang="en-GB"/>
          </a:p>
        </p:txBody>
      </p:sp>
    </p:spTree>
    <p:extLst>
      <p:ext uri="{BB962C8B-B14F-4D97-AF65-F5344CB8AC3E}">
        <p14:creationId xmlns:p14="http://schemas.microsoft.com/office/powerpoint/2010/main" val="2550324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solidFill>
                <a:srgbClr val="000000"/>
              </a:solidFill>
            </a:endParaRPr>
          </a:p>
          <a:p>
            <a:r>
              <a:rPr lang="en-GB" dirty="0">
                <a:solidFill>
                  <a:srgbClr val="000000"/>
                </a:solidFill>
              </a:rPr>
              <a:t>Many Security Questions are of the Mother’s maiden name, </a:t>
            </a:r>
            <a:br>
              <a:rPr lang="en-GB" dirty="0">
                <a:solidFill>
                  <a:srgbClr val="000000"/>
                </a:solidFill>
              </a:rPr>
            </a:br>
            <a:r>
              <a:rPr lang="en-GB" dirty="0">
                <a:solidFill>
                  <a:srgbClr val="000000"/>
                </a:solidFill>
              </a:rPr>
              <a:t>your 1</a:t>
            </a:r>
            <a:r>
              <a:rPr lang="en-GB" baseline="30000" dirty="0">
                <a:solidFill>
                  <a:srgbClr val="000000"/>
                </a:solidFill>
              </a:rPr>
              <a:t>st</a:t>
            </a:r>
            <a:r>
              <a:rPr lang="en-GB" dirty="0">
                <a:solidFill>
                  <a:srgbClr val="000000"/>
                </a:solidFill>
              </a:rPr>
              <a:t> school, your first car, place of birth etc.</a:t>
            </a:r>
          </a:p>
          <a:p>
            <a:r>
              <a:rPr lang="en-GB" dirty="0">
                <a:solidFill>
                  <a:srgbClr val="000000"/>
                </a:solidFill>
              </a:rPr>
              <a:t>Before social media these type of questions were adequate.</a:t>
            </a:r>
          </a:p>
          <a:p>
            <a:endParaRPr lang="en-GB" dirty="0">
              <a:solidFill>
                <a:srgbClr val="000000"/>
              </a:solidFill>
            </a:endParaRPr>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7</a:t>
            </a:fld>
            <a:endParaRPr lang="en-GB"/>
          </a:p>
        </p:txBody>
      </p:sp>
    </p:spTree>
    <p:extLst>
      <p:ext uri="{BB962C8B-B14F-4D97-AF65-F5344CB8AC3E}">
        <p14:creationId xmlns:p14="http://schemas.microsoft.com/office/powerpoint/2010/main" val="20445208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000000"/>
                </a:solidFill>
              </a:rPr>
              <a:t>Nowadays you might belong to a </a:t>
            </a:r>
            <a:r>
              <a:rPr lang="en-GB" dirty="0" err="1">
                <a:solidFill>
                  <a:srgbClr val="000000"/>
                </a:solidFill>
              </a:rPr>
              <a:t>facebook</a:t>
            </a:r>
            <a:r>
              <a:rPr lang="en-GB" dirty="0">
                <a:solidFill>
                  <a:srgbClr val="000000"/>
                </a:solidFill>
              </a:rPr>
              <a:t> group for “St Johns Primary School” or you might have made public, your family tree on Ancestry.com and so on.  </a:t>
            </a:r>
          </a:p>
          <a:p>
            <a:r>
              <a:rPr lang="en-GB" dirty="0">
                <a:solidFill>
                  <a:srgbClr val="000000"/>
                </a:solidFill>
              </a:rPr>
              <a:t>It is much easier to discover this kind of information than it was previously.</a:t>
            </a:r>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8</a:t>
            </a:fld>
            <a:endParaRPr lang="en-GB"/>
          </a:p>
        </p:txBody>
      </p:sp>
    </p:spTree>
    <p:extLst>
      <p:ext uri="{BB962C8B-B14F-4D97-AF65-F5344CB8AC3E}">
        <p14:creationId xmlns:p14="http://schemas.microsoft.com/office/powerpoint/2010/main" val="32283163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000000"/>
                </a:solidFill>
              </a:rPr>
              <a:t>The answer?  Make them up!  As long as the string of characters match it doesn’t matter.  No-one is going to check</a:t>
            </a:r>
            <a:br>
              <a:rPr lang="en-GB" dirty="0">
                <a:solidFill>
                  <a:srgbClr val="000000"/>
                </a:solidFill>
              </a:rPr>
            </a:br>
            <a:r>
              <a:rPr lang="en-GB" dirty="0">
                <a:solidFill>
                  <a:schemeClr val="accent1"/>
                </a:solidFill>
              </a:rPr>
              <a:t>Your first school?  Eton college. </a:t>
            </a:r>
            <a:br>
              <a:rPr lang="en-GB" dirty="0">
                <a:solidFill>
                  <a:srgbClr val="000000"/>
                </a:solidFill>
              </a:rPr>
            </a:br>
            <a:r>
              <a:rPr lang="en-GB" dirty="0">
                <a:solidFill>
                  <a:srgbClr val="FF0000"/>
                </a:solidFill>
              </a:rPr>
              <a:t>Place of birth? Buckingham Palace.   Mount Everest!</a:t>
            </a:r>
            <a:br>
              <a:rPr lang="en-GB" dirty="0">
                <a:solidFill>
                  <a:srgbClr val="000000"/>
                </a:solidFill>
              </a:rPr>
            </a:br>
            <a:r>
              <a:rPr lang="en-GB" dirty="0">
                <a:solidFill>
                  <a:srgbClr val="000000"/>
                </a:solidFill>
              </a:rPr>
              <a:t>No one will know if you don’t tell them.</a:t>
            </a:r>
          </a:p>
        </p:txBody>
      </p:sp>
      <p:sp>
        <p:nvSpPr>
          <p:cNvPr id="4" name="Slide Number Placeholder 3"/>
          <p:cNvSpPr>
            <a:spLocks noGrp="1"/>
          </p:cNvSpPr>
          <p:nvPr>
            <p:ph type="sldNum" sz="quarter" idx="5"/>
          </p:nvPr>
        </p:nvSpPr>
        <p:spPr/>
        <p:txBody>
          <a:bodyPr/>
          <a:lstStyle/>
          <a:p>
            <a:fld id="{C58DB6CB-30FA-44EB-AF23-9A32C34374A7}" type="slidenum">
              <a:rPr lang="en-GB" smtClean="0"/>
              <a:t>9</a:t>
            </a:fld>
            <a:endParaRPr lang="en-GB"/>
          </a:p>
        </p:txBody>
      </p:sp>
    </p:spTree>
    <p:extLst>
      <p:ext uri="{BB962C8B-B14F-4D97-AF65-F5344CB8AC3E}">
        <p14:creationId xmlns:p14="http://schemas.microsoft.com/office/powerpoint/2010/main" val="27627635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solidFill>
                <a:srgbClr val="000000"/>
              </a:solidFill>
            </a:endParaRPr>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10</a:t>
            </a:fld>
            <a:endParaRPr lang="en-GB"/>
          </a:p>
        </p:txBody>
      </p:sp>
    </p:spTree>
    <p:extLst>
      <p:ext uri="{BB962C8B-B14F-4D97-AF65-F5344CB8AC3E}">
        <p14:creationId xmlns:p14="http://schemas.microsoft.com/office/powerpoint/2010/main" val="14854167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dirty="0"/>
              <a:t>There are 3 main types of attack:</a:t>
            </a:r>
          </a:p>
          <a:p>
            <a:pPr fontAlgn="base"/>
            <a:endParaRPr lang="en-GB" dirty="0"/>
          </a:p>
          <a:p>
            <a:pPr fontAlgn="base"/>
            <a:r>
              <a:rPr lang="en-GB" dirty="0"/>
              <a:t>Local or Personal attack:  Loved by detective and whodunnit films.  Someone sitting at your desk looks around and sees the picture of the dog Spotty, they put Spotty in the PW box and job done, they have hacked it!</a:t>
            </a:r>
          </a:p>
          <a:p>
            <a:pPr fontAlgn="base"/>
            <a:endParaRPr lang="en-GB" dirty="0"/>
          </a:p>
          <a:p>
            <a:pPr fontAlgn="base"/>
            <a:r>
              <a:rPr lang="en-GB" dirty="0"/>
              <a:t>Dictionary attack:  Lists of dictionary words and login names, they check (loop) each login name for all the dictionary words and then go onto the next login name until a match is found.</a:t>
            </a:r>
          </a:p>
          <a:p>
            <a:pPr fontAlgn="base"/>
            <a:endParaRPr lang="en-GB" dirty="0"/>
          </a:p>
          <a:p>
            <a:pPr fontAlgn="base"/>
            <a:r>
              <a:rPr lang="en-GB" dirty="0"/>
              <a:t>Full blown attack: every character and every combination of characters on the keyboard is checked against each other.  On my keyboard there are 10 digits, 26 lowercase letters, 26 uppercase letters and 33 special characters.  Total 95.  Do not use the ‘space’, therefore you have effective 94 characters to choose from.</a:t>
            </a:r>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11</a:t>
            </a:fld>
            <a:endParaRPr lang="en-GB"/>
          </a:p>
        </p:txBody>
      </p:sp>
    </p:spTree>
    <p:extLst>
      <p:ext uri="{BB962C8B-B14F-4D97-AF65-F5344CB8AC3E}">
        <p14:creationId xmlns:p14="http://schemas.microsoft.com/office/powerpoint/2010/main" val="41686250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a:t>numbers 0-9  2 – 100. 3 -  1000. 4 - 10000 combinations.</a:t>
            </a:r>
          </a:p>
          <a:p>
            <a:endParaRPr lang="en-GB" dirty="0"/>
          </a:p>
          <a:p>
            <a:r>
              <a:rPr lang="en-GB" dirty="0"/>
              <a:t>26 letters of the alphabet  2  - 675. 3 – 17,500. 4 – 450,000. </a:t>
            </a:r>
          </a:p>
          <a:p>
            <a:endParaRPr lang="en-GB" dirty="0"/>
          </a:p>
          <a:p>
            <a:r>
              <a:rPr lang="en-GB" dirty="0"/>
              <a:t>94 Keyboard characters 2 – 9000,  3 – 830,000.  4 – 80,000,000</a:t>
            </a:r>
          </a:p>
        </p:txBody>
      </p:sp>
      <p:sp>
        <p:nvSpPr>
          <p:cNvPr id="4" name="Slide Number Placeholder 3"/>
          <p:cNvSpPr>
            <a:spLocks noGrp="1"/>
          </p:cNvSpPr>
          <p:nvPr>
            <p:ph type="sldNum" sz="quarter" idx="5"/>
          </p:nvPr>
        </p:nvSpPr>
        <p:spPr/>
        <p:txBody>
          <a:bodyPr/>
          <a:lstStyle/>
          <a:p>
            <a:fld id="{C58DB6CB-30FA-44EB-AF23-9A32C34374A7}" type="slidenum">
              <a:rPr lang="en-GB" smtClean="0"/>
              <a:t>12</a:t>
            </a:fld>
            <a:endParaRPr lang="en-GB" dirty="0"/>
          </a:p>
        </p:txBody>
      </p:sp>
    </p:spTree>
    <p:extLst>
      <p:ext uri="{BB962C8B-B14F-4D97-AF65-F5344CB8AC3E}">
        <p14:creationId xmlns:p14="http://schemas.microsoft.com/office/powerpoint/2010/main" val="30804147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background changes colour as the security increases</a:t>
            </a:r>
          </a:p>
        </p:txBody>
      </p:sp>
      <p:sp>
        <p:nvSpPr>
          <p:cNvPr id="4" name="Slide Number Placeholder 3"/>
          <p:cNvSpPr>
            <a:spLocks noGrp="1"/>
          </p:cNvSpPr>
          <p:nvPr>
            <p:ph type="sldNum" sz="quarter" idx="5"/>
          </p:nvPr>
        </p:nvSpPr>
        <p:spPr/>
        <p:txBody>
          <a:bodyPr/>
          <a:lstStyle/>
          <a:p>
            <a:fld id="{C58DB6CB-30FA-44EB-AF23-9A32C34374A7}" type="slidenum">
              <a:rPr lang="en-GB" smtClean="0"/>
              <a:t>13</a:t>
            </a:fld>
            <a:endParaRPr lang="en-GB" dirty="0"/>
          </a:p>
        </p:txBody>
      </p:sp>
    </p:spTree>
    <p:extLst>
      <p:ext uri="{BB962C8B-B14F-4D97-AF65-F5344CB8AC3E}">
        <p14:creationId xmlns:p14="http://schemas.microsoft.com/office/powerpoint/2010/main" val="33494723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8 charters – a name </a:t>
            </a:r>
            <a:r>
              <a:rPr lang="en-GB" dirty="0" err="1"/>
              <a:t>geoffrey</a:t>
            </a:r>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14</a:t>
            </a:fld>
            <a:endParaRPr lang="en-GB" dirty="0"/>
          </a:p>
        </p:txBody>
      </p:sp>
    </p:spTree>
    <p:extLst>
      <p:ext uri="{BB962C8B-B14F-4D97-AF65-F5344CB8AC3E}">
        <p14:creationId xmlns:p14="http://schemas.microsoft.com/office/powerpoint/2010/main" val="40389195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14 characters</a:t>
            </a:r>
          </a:p>
        </p:txBody>
      </p:sp>
      <p:sp>
        <p:nvSpPr>
          <p:cNvPr id="4" name="Slide Number Placeholder 3"/>
          <p:cNvSpPr>
            <a:spLocks noGrp="1"/>
          </p:cNvSpPr>
          <p:nvPr>
            <p:ph type="sldNum" sz="quarter" idx="5"/>
          </p:nvPr>
        </p:nvSpPr>
        <p:spPr/>
        <p:txBody>
          <a:bodyPr/>
          <a:lstStyle/>
          <a:p>
            <a:fld id="{C58DB6CB-30FA-44EB-AF23-9A32C34374A7}" type="slidenum">
              <a:rPr lang="en-GB" smtClean="0"/>
              <a:t>15</a:t>
            </a:fld>
            <a:endParaRPr lang="en-GB" dirty="0"/>
          </a:p>
        </p:txBody>
      </p:sp>
    </p:spTree>
    <p:extLst>
      <p:ext uri="{BB962C8B-B14F-4D97-AF65-F5344CB8AC3E}">
        <p14:creationId xmlns:p14="http://schemas.microsoft.com/office/powerpoint/2010/main" val="14991674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a:t>Howsecureismypassword.net is a useful website that calculates how long it might take an average home computer to crack your password.  Obviously, the longer the better.</a:t>
            </a:r>
          </a:p>
        </p:txBody>
      </p:sp>
      <p:sp>
        <p:nvSpPr>
          <p:cNvPr id="4" name="Slide Number Placeholder 3"/>
          <p:cNvSpPr>
            <a:spLocks noGrp="1"/>
          </p:cNvSpPr>
          <p:nvPr>
            <p:ph type="sldNum" sz="quarter" idx="5"/>
          </p:nvPr>
        </p:nvSpPr>
        <p:spPr/>
        <p:txBody>
          <a:bodyPr/>
          <a:lstStyle/>
          <a:p>
            <a:fld id="{C58DB6CB-30FA-44EB-AF23-9A32C34374A7}" type="slidenum">
              <a:rPr lang="en-GB" smtClean="0"/>
              <a:t>16</a:t>
            </a:fld>
            <a:endParaRPr lang="en-GB" dirty="0"/>
          </a:p>
        </p:txBody>
      </p:sp>
    </p:spTree>
    <p:extLst>
      <p:ext uri="{BB962C8B-B14F-4D97-AF65-F5344CB8AC3E}">
        <p14:creationId xmlns:p14="http://schemas.microsoft.com/office/powerpoint/2010/main" val="7034341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solidFill>
                <a:srgbClr val="000000"/>
              </a:solidFill>
            </a:endParaRPr>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17</a:t>
            </a:fld>
            <a:endParaRPr lang="en-GB" dirty="0"/>
          </a:p>
        </p:txBody>
      </p:sp>
    </p:spTree>
    <p:extLst>
      <p:ext uri="{BB962C8B-B14F-4D97-AF65-F5344CB8AC3E}">
        <p14:creationId xmlns:p14="http://schemas.microsoft.com/office/powerpoint/2010/main" val="18104375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dirty="0"/>
              <a:t>In fact, around half of all passwords currently being used today can be cracked in seconds due to them be very weak, and another 45% can be cracked within a few hours.</a:t>
            </a:r>
          </a:p>
          <a:p>
            <a:pPr fontAlgn="base"/>
            <a:r>
              <a:rPr lang="en-GB" dirty="0"/>
              <a:t>Only around 5% of passwords offer any real challenge, and given that computers today can make millions of guesses per second, it would not take long to crack many of these also.</a:t>
            </a:r>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18</a:t>
            </a:fld>
            <a:endParaRPr lang="en-GB" dirty="0"/>
          </a:p>
        </p:txBody>
      </p:sp>
    </p:spTree>
    <p:extLst>
      <p:ext uri="{BB962C8B-B14F-4D97-AF65-F5344CB8AC3E}">
        <p14:creationId xmlns:p14="http://schemas.microsoft.com/office/powerpoint/2010/main" val="30491041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 is better to have a longer simple password than a shorter complex password.</a:t>
            </a:r>
          </a:p>
          <a:p>
            <a:pPr fontAlgn="base"/>
            <a:r>
              <a:rPr lang="en-GB" dirty="0"/>
              <a:t>Microsoft officially recommend 14 characters as its minimum and Wikipedia recommend 12 to 14 characters.</a:t>
            </a:r>
          </a:p>
          <a:p>
            <a:endParaRPr lang="en-GB" dirty="0"/>
          </a:p>
          <a:p>
            <a:r>
              <a:rPr lang="en-GB" dirty="0"/>
              <a:t>Doesn’t Rely on Obvious Substitutions: Don’t use common substitutions, either — for example, “H0use” isn’t strong just because you’ve replaced an o with a 0. That’s just obvious.</a:t>
            </a:r>
          </a:p>
          <a:p>
            <a:endParaRPr lang="en-GB" dirty="0"/>
          </a:p>
          <a:p>
            <a:r>
              <a:rPr lang="en-GB" dirty="0"/>
              <a:t>PassPhrases are generally better than passwords because they are longer.</a:t>
            </a:r>
          </a:p>
          <a:p>
            <a:r>
              <a:rPr lang="en-GB" dirty="0"/>
              <a:t>A PassPhrase is a combination of about five unrelated words.</a:t>
            </a:r>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19</a:t>
            </a:fld>
            <a:endParaRPr lang="en-GB" dirty="0"/>
          </a:p>
        </p:txBody>
      </p:sp>
    </p:spTree>
    <p:extLst>
      <p:ext uri="{BB962C8B-B14F-4D97-AF65-F5344CB8AC3E}">
        <p14:creationId xmlns:p14="http://schemas.microsoft.com/office/powerpoint/2010/main" val="20931299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One way to create a password is to take the initial letters of a simple phrase</a:t>
            </a:r>
          </a:p>
          <a:p>
            <a:endParaRPr lang="en-GB" dirty="0"/>
          </a:p>
          <a:p>
            <a:r>
              <a:rPr lang="en-GB" dirty="0"/>
              <a:t>Jack and Jill went down the hill to fetch a pail of water</a:t>
            </a:r>
          </a:p>
          <a:p>
            <a:endParaRPr lang="en-GB" dirty="0"/>
          </a:p>
          <a:p>
            <a:r>
              <a:rPr lang="en-GB" dirty="0"/>
              <a:t>JaJwdthtfapow   take the a in ‘and’ and substitute it for an &amp; (special character) and the ‘o’ for a 0 (number – this substitution doesn’t necessarily make it stronger, but does add required number/s)</a:t>
            </a:r>
          </a:p>
          <a:p>
            <a:endParaRPr lang="en-GB" dirty="0"/>
          </a:p>
          <a:p>
            <a:r>
              <a:rPr lang="en-GB" dirty="0"/>
              <a:t>You now have J&amp;Jwsthtfap0w – adequate for most needs.</a:t>
            </a:r>
          </a:p>
          <a:p>
            <a:endParaRPr lang="en-GB" dirty="0"/>
          </a:p>
          <a:p>
            <a:r>
              <a:rPr lang="en-GB" dirty="0"/>
              <a:t>How about from a Hymn</a:t>
            </a:r>
          </a:p>
          <a:p>
            <a:endParaRPr lang="en-GB" dirty="0"/>
          </a:p>
          <a:p>
            <a:r>
              <a:rPr lang="en-GB" dirty="0"/>
              <a:t>I vow to thee my country all earthly things above.  Ivttmcaeta.</a:t>
            </a:r>
          </a:p>
          <a:p>
            <a:endParaRPr lang="en-GB" dirty="0"/>
          </a:p>
          <a:p>
            <a:r>
              <a:rPr lang="en-GB" dirty="0"/>
              <a:t>Split it in the middle to add some numbers, say 4 perhaps – year of birth maybe YYYY or a DDMM or MMYY for something that you can easily remember.</a:t>
            </a:r>
          </a:p>
          <a:p>
            <a:endParaRPr lang="en-GB" dirty="0"/>
          </a:p>
          <a:p>
            <a:r>
              <a:rPr lang="en-GB" dirty="0"/>
              <a:t>Ivttm1954caeta   </a:t>
            </a:r>
          </a:p>
          <a:p>
            <a:endParaRPr lang="en-GB" dirty="0"/>
          </a:p>
          <a:p>
            <a:r>
              <a:rPr lang="en-GB" dirty="0"/>
              <a:t>Add in some special characters  .Ivttm1954caeta+   Eh voila</a:t>
            </a:r>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20</a:t>
            </a:fld>
            <a:endParaRPr lang="en-GB" dirty="0"/>
          </a:p>
        </p:txBody>
      </p:sp>
    </p:spTree>
    <p:extLst>
      <p:ext uri="{BB962C8B-B14F-4D97-AF65-F5344CB8AC3E}">
        <p14:creationId xmlns:p14="http://schemas.microsoft.com/office/powerpoint/2010/main" val="10631938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 about from a Hymn</a:t>
            </a:r>
          </a:p>
          <a:p>
            <a:endParaRPr lang="en-GB" dirty="0"/>
          </a:p>
          <a:p>
            <a:r>
              <a:rPr lang="en-GB" dirty="0"/>
              <a:t>I vow to thee my country all earthly things above.  Ivttmcaeta.</a:t>
            </a:r>
          </a:p>
          <a:p>
            <a:endParaRPr lang="en-GB" dirty="0"/>
          </a:p>
          <a:p>
            <a:r>
              <a:rPr lang="en-GB" dirty="0"/>
              <a:t>Split it in the middle to add some numbers, say 4 perhaps – year of birth maybe YYYY or a DDMM or MMYY for something that you can easily remember.</a:t>
            </a:r>
          </a:p>
          <a:p>
            <a:endParaRPr lang="en-GB" dirty="0"/>
          </a:p>
          <a:p>
            <a:r>
              <a:rPr lang="en-GB" dirty="0"/>
              <a:t>Ivttm1954caeta   </a:t>
            </a:r>
          </a:p>
          <a:p>
            <a:endParaRPr lang="en-GB" dirty="0"/>
          </a:p>
          <a:p>
            <a:r>
              <a:rPr lang="en-GB" dirty="0"/>
              <a:t>Add in some special characters  .Ivttm1954caeta+   Eh voila</a:t>
            </a:r>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21</a:t>
            </a:fld>
            <a:endParaRPr lang="en-GB" dirty="0"/>
          </a:p>
        </p:txBody>
      </p:sp>
    </p:spTree>
    <p:extLst>
      <p:ext uri="{BB962C8B-B14F-4D97-AF65-F5344CB8AC3E}">
        <p14:creationId xmlns:p14="http://schemas.microsoft.com/office/powerpoint/2010/main" val="32478890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PassPhrase is not necessarily more complicated than a regular strong password, but it is easier to remember and stronger by virtue of it’s length &gt;than 20-25 characters.</a:t>
            </a:r>
          </a:p>
          <a:p>
            <a:endParaRPr lang="en-GB" dirty="0"/>
          </a:p>
          <a:p>
            <a:r>
              <a:rPr lang="en-GB" dirty="0"/>
              <a:t>There are PassPhrase lists to help you generate a suitable PassPhrase, but the easiest way is to open the dictionary at a random page and stab your finger somewhere on the page!</a:t>
            </a:r>
          </a:p>
          <a:p>
            <a:endParaRPr lang="en-GB" dirty="0"/>
          </a:p>
          <a:p>
            <a:r>
              <a:rPr lang="en-GB" dirty="0"/>
              <a:t>You might end up with clink, photo, sweep, group &amp; chain.</a:t>
            </a:r>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22</a:t>
            </a:fld>
            <a:endParaRPr lang="en-GB" dirty="0"/>
          </a:p>
        </p:txBody>
      </p:sp>
    </p:spTree>
    <p:extLst>
      <p:ext uri="{BB962C8B-B14F-4D97-AF65-F5344CB8AC3E}">
        <p14:creationId xmlns:p14="http://schemas.microsoft.com/office/powerpoint/2010/main" val="2350707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Your passphrase becomes clinkphotosweepgroupchain</a:t>
            </a:r>
          </a:p>
          <a:p>
            <a:endParaRPr lang="en-GB" dirty="0"/>
          </a:p>
          <a:p>
            <a:r>
              <a:rPr lang="en-GB" dirty="0"/>
              <a:t>Add in some capitals, say the 2</a:t>
            </a:r>
            <a:r>
              <a:rPr lang="en-GB" baseline="30000" dirty="0"/>
              <a:t>nd</a:t>
            </a:r>
            <a:r>
              <a:rPr lang="en-GB" dirty="0"/>
              <a:t> letter of each word cLinkpHotosWeepgRoupcHain</a:t>
            </a:r>
          </a:p>
          <a:p>
            <a:endParaRPr lang="en-GB" dirty="0"/>
          </a:p>
          <a:p>
            <a:r>
              <a:rPr lang="en-GB" dirty="0"/>
              <a:t>Separate the words with a special character cLink-pHoto-sWeep-gRoup-cHain</a:t>
            </a:r>
          </a:p>
          <a:p>
            <a:endParaRPr lang="en-GB" dirty="0"/>
          </a:p>
          <a:p>
            <a:r>
              <a:rPr lang="en-GB" dirty="0"/>
              <a:t>Add in some numbers cLink-1pHoto-9sWeep-5gRoup-4cHain  and you have a </a:t>
            </a:r>
            <a:r>
              <a:rPr lang="en-GB" i="1" dirty="0"/>
              <a:t>really</a:t>
            </a:r>
            <a:r>
              <a:rPr lang="en-GB" dirty="0"/>
              <a:t> secure password!</a:t>
            </a:r>
          </a:p>
        </p:txBody>
      </p:sp>
      <p:sp>
        <p:nvSpPr>
          <p:cNvPr id="4" name="Slide Number Placeholder 3"/>
          <p:cNvSpPr>
            <a:spLocks noGrp="1"/>
          </p:cNvSpPr>
          <p:nvPr>
            <p:ph type="sldNum" sz="quarter" idx="5"/>
          </p:nvPr>
        </p:nvSpPr>
        <p:spPr/>
        <p:txBody>
          <a:bodyPr/>
          <a:lstStyle/>
          <a:p>
            <a:fld id="{C58DB6CB-30FA-44EB-AF23-9A32C34374A7}" type="slidenum">
              <a:rPr lang="en-GB" smtClean="0"/>
              <a:t>23</a:t>
            </a:fld>
            <a:endParaRPr lang="en-GB" dirty="0"/>
          </a:p>
        </p:txBody>
      </p:sp>
    </p:spTree>
    <p:extLst>
      <p:ext uri="{BB962C8B-B14F-4D97-AF65-F5344CB8AC3E}">
        <p14:creationId xmlns:p14="http://schemas.microsoft.com/office/powerpoint/2010/main" val="20859578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have learnt that some Banks have refused to compensate some customers when hacked because there weren’t taking ‘adequate’ precautions for their online banking security.  The reason?  They created a password when they setup their online banking and have never changed it since.</a:t>
            </a:r>
          </a:p>
          <a:p>
            <a:endParaRPr lang="en-GB" dirty="0"/>
          </a:p>
          <a:p>
            <a:r>
              <a:rPr lang="en-GB" dirty="0"/>
              <a:t>For online Banking passwords, I recommend you change it every six months.  You might keep your ‘regular’ password but add some sort of date code to it.  I added 3 digits to mine in the format MMY.  xxxxxxxxxxMMY</a:t>
            </a:r>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24</a:t>
            </a:fld>
            <a:endParaRPr lang="en-GB" dirty="0"/>
          </a:p>
        </p:txBody>
      </p:sp>
    </p:spTree>
    <p:extLst>
      <p:ext uri="{BB962C8B-B14F-4D97-AF65-F5344CB8AC3E}">
        <p14:creationId xmlns:p14="http://schemas.microsoft.com/office/powerpoint/2010/main" val="30527769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you make the MMY the 6 month point in the future, then you will know when to change it when the time arrives.  So, if we changed it today, the 6 month point would be xxxxxxxxxx059 (May – the 5</a:t>
            </a:r>
            <a:r>
              <a:rPr lang="en-GB" baseline="30000" dirty="0"/>
              <a:t>th</a:t>
            </a:r>
            <a:r>
              <a:rPr lang="en-GB" dirty="0"/>
              <a:t> month and 9 for 201</a:t>
            </a:r>
            <a:r>
              <a:rPr lang="en-GB" b="1" dirty="0"/>
              <a:t>9</a:t>
            </a:r>
            <a:r>
              <a:rPr lang="en-GB" dirty="0"/>
              <a:t>).</a:t>
            </a:r>
          </a:p>
          <a:p>
            <a:endParaRPr lang="en-GB" dirty="0"/>
          </a:p>
          <a:p>
            <a:r>
              <a:rPr lang="en-GB" dirty="0"/>
              <a:t>If you change it in Apr May or Jun &amp; Oct, Nov or Dec then you will always get at least two numbers to change.  </a:t>
            </a:r>
          </a:p>
        </p:txBody>
      </p:sp>
      <p:sp>
        <p:nvSpPr>
          <p:cNvPr id="4" name="Slide Number Placeholder 3"/>
          <p:cNvSpPr>
            <a:spLocks noGrp="1"/>
          </p:cNvSpPr>
          <p:nvPr>
            <p:ph type="sldNum" sz="quarter" idx="5"/>
          </p:nvPr>
        </p:nvSpPr>
        <p:spPr/>
        <p:txBody>
          <a:bodyPr/>
          <a:lstStyle/>
          <a:p>
            <a:fld id="{C58DB6CB-30FA-44EB-AF23-9A32C34374A7}" type="slidenum">
              <a:rPr lang="en-GB" smtClean="0"/>
              <a:t>25</a:t>
            </a:fld>
            <a:endParaRPr lang="en-GB" dirty="0"/>
          </a:p>
        </p:txBody>
      </p:sp>
    </p:spTree>
    <p:extLst>
      <p:ext uri="{BB962C8B-B14F-4D97-AF65-F5344CB8AC3E}">
        <p14:creationId xmlns:p14="http://schemas.microsoft.com/office/powerpoint/2010/main" val="18884768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solidFill>
                <a:srgbClr val="000000"/>
              </a:solidFill>
            </a:endParaRPr>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26</a:t>
            </a:fld>
            <a:endParaRPr lang="en-GB" dirty="0"/>
          </a:p>
        </p:txBody>
      </p:sp>
    </p:spTree>
    <p:extLst>
      <p:ext uri="{BB962C8B-B14F-4D97-AF65-F5344CB8AC3E}">
        <p14:creationId xmlns:p14="http://schemas.microsoft.com/office/powerpoint/2010/main" val="16760027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Relate Geoff@geofflane</a:t>
            </a:r>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27</a:t>
            </a:fld>
            <a:endParaRPr lang="en-GB" dirty="0"/>
          </a:p>
        </p:txBody>
      </p:sp>
    </p:spTree>
    <p:extLst>
      <p:ext uri="{BB962C8B-B14F-4D97-AF65-F5344CB8AC3E}">
        <p14:creationId xmlns:p14="http://schemas.microsoft.com/office/powerpoint/2010/main" val="24903216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you run a website for your local club or business, please don’t advertise the email address in ‘plain view’  it is very easy for </a:t>
            </a:r>
            <a:r>
              <a:rPr lang="en-GB" dirty="0" err="1"/>
              <a:t>webbots</a:t>
            </a:r>
            <a:r>
              <a:rPr lang="en-GB" dirty="0"/>
              <a:t> to search for *@* and add your email address to their spamming lists.</a:t>
            </a:r>
          </a:p>
        </p:txBody>
      </p:sp>
      <p:sp>
        <p:nvSpPr>
          <p:cNvPr id="4" name="Slide Number Placeholder 3"/>
          <p:cNvSpPr>
            <a:spLocks noGrp="1"/>
          </p:cNvSpPr>
          <p:nvPr>
            <p:ph type="sldNum" sz="quarter" idx="5"/>
          </p:nvPr>
        </p:nvSpPr>
        <p:spPr/>
        <p:txBody>
          <a:bodyPr/>
          <a:lstStyle/>
          <a:p>
            <a:fld id="{C58DB6CB-30FA-44EB-AF23-9A32C34374A7}" type="slidenum">
              <a:rPr lang="en-GB" smtClean="0"/>
              <a:t>28</a:t>
            </a:fld>
            <a:endParaRPr lang="en-GB"/>
          </a:p>
        </p:txBody>
      </p:sp>
    </p:spTree>
    <p:extLst>
      <p:ext uri="{BB962C8B-B14F-4D97-AF65-F5344CB8AC3E}">
        <p14:creationId xmlns:p14="http://schemas.microsoft.com/office/powerpoint/2010/main" val="13063738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solidFill>
                <a:srgbClr val="000000"/>
              </a:solidFill>
            </a:endParaRPr>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29</a:t>
            </a:fld>
            <a:endParaRPr lang="en-GB"/>
          </a:p>
        </p:txBody>
      </p:sp>
    </p:spTree>
    <p:extLst>
      <p:ext uri="{BB962C8B-B14F-4D97-AF65-F5344CB8AC3E}">
        <p14:creationId xmlns:p14="http://schemas.microsoft.com/office/powerpoint/2010/main" val="449265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Two Factor Authentication is a great security boost.  It’s a method of confirming your identity by using a combination of </a:t>
            </a:r>
            <a:r>
              <a:rPr lang="en-GB" i="1" dirty="0"/>
              <a:t>two</a:t>
            </a:r>
            <a:r>
              <a:rPr lang="en-GB" dirty="0"/>
              <a:t> different factors.  Something you know or something you have.</a:t>
            </a:r>
          </a:p>
          <a:p>
            <a:endParaRPr lang="en-GB" dirty="0"/>
          </a:p>
          <a:p>
            <a:r>
              <a:rPr lang="en-GB" dirty="0"/>
              <a:t>It might be your regular login and password PLUS a 6 digit PIN that your host might send you by text or other means.  Only you would have your phone to receive the text.</a:t>
            </a:r>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30</a:t>
            </a:fld>
            <a:endParaRPr lang="en-GB"/>
          </a:p>
        </p:txBody>
      </p:sp>
    </p:spTree>
    <p:extLst>
      <p:ext uri="{BB962C8B-B14F-4D97-AF65-F5344CB8AC3E}">
        <p14:creationId xmlns:p14="http://schemas.microsoft.com/office/powerpoint/2010/main" val="32063239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Show the app</a:t>
            </a:r>
          </a:p>
          <a:p>
            <a:r>
              <a:rPr lang="en-GB" dirty="0"/>
              <a:t>There are apps available that generate PINs that synchronise with the host authentication system and change every 30 seconds.</a:t>
            </a:r>
          </a:p>
          <a:p>
            <a:endParaRPr lang="en-GB" dirty="0"/>
          </a:p>
          <a:p>
            <a:r>
              <a:rPr lang="en-GB" dirty="0"/>
              <a:t>Wherever two factor Authentication is offered, I recommend you use it.  Some systems have it, but it is not the default setting, you have to go and find it.  Google works like this.</a:t>
            </a:r>
          </a:p>
        </p:txBody>
      </p:sp>
      <p:sp>
        <p:nvSpPr>
          <p:cNvPr id="4" name="Slide Number Placeholder 3"/>
          <p:cNvSpPr>
            <a:spLocks noGrp="1"/>
          </p:cNvSpPr>
          <p:nvPr>
            <p:ph type="sldNum" sz="quarter" idx="5"/>
          </p:nvPr>
        </p:nvSpPr>
        <p:spPr/>
        <p:txBody>
          <a:bodyPr/>
          <a:lstStyle/>
          <a:p>
            <a:fld id="{C58DB6CB-30FA-44EB-AF23-9A32C34374A7}" type="slidenum">
              <a:rPr lang="en-GB" smtClean="0"/>
              <a:t>31</a:t>
            </a:fld>
            <a:endParaRPr lang="en-GB"/>
          </a:p>
        </p:txBody>
      </p:sp>
    </p:spTree>
    <p:extLst>
      <p:ext uri="{BB962C8B-B14F-4D97-AF65-F5344CB8AC3E}">
        <p14:creationId xmlns:p14="http://schemas.microsoft.com/office/powerpoint/2010/main" val="10117813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solidFill>
                <a:srgbClr val="000000"/>
              </a:solidFill>
            </a:endParaRPr>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32</a:t>
            </a:fld>
            <a:endParaRPr lang="en-GB"/>
          </a:p>
        </p:txBody>
      </p:sp>
    </p:spTree>
    <p:extLst>
      <p:ext uri="{BB962C8B-B14F-4D97-AF65-F5344CB8AC3E}">
        <p14:creationId xmlns:p14="http://schemas.microsoft.com/office/powerpoint/2010/main" val="6588071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Finally, many people use the same password for every occasion, this is a mistake.  Ideally, everyone should be different.</a:t>
            </a:r>
          </a:p>
          <a:p>
            <a:endParaRPr lang="en-GB" dirty="0"/>
          </a:p>
          <a:p>
            <a:r>
              <a:rPr lang="en-GB" dirty="0"/>
              <a:t>One way is a take your “regular” password and add a couple of characters – 3 is a good number to make it unique.  Make the extra characters specific to the website or service you are using so that you can easily remember it.</a:t>
            </a:r>
          </a:p>
          <a:p>
            <a:endParaRPr lang="en-GB" dirty="0"/>
          </a:p>
          <a:p>
            <a:r>
              <a:rPr lang="en-GB" dirty="0"/>
              <a:t>This works for logins and usernames too.</a:t>
            </a:r>
          </a:p>
          <a:p>
            <a:endParaRPr lang="en-GB" dirty="0"/>
          </a:p>
          <a:p>
            <a:r>
              <a:rPr lang="en-GB" dirty="0"/>
              <a:t>Never use the “Remember Me” option.</a:t>
            </a:r>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33</a:t>
            </a:fld>
            <a:endParaRPr lang="en-GB"/>
          </a:p>
        </p:txBody>
      </p:sp>
    </p:spTree>
    <p:extLst>
      <p:ext uri="{BB962C8B-B14F-4D97-AF65-F5344CB8AC3E}">
        <p14:creationId xmlns:p14="http://schemas.microsoft.com/office/powerpoint/2010/main" val="20084988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58DB6CB-30FA-44EB-AF23-9A32C34374A7}" type="slidenum">
              <a:rPr lang="en-GB" smtClean="0"/>
              <a:t>34</a:t>
            </a:fld>
            <a:endParaRPr lang="en-GB"/>
          </a:p>
        </p:txBody>
      </p:sp>
    </p:spTree>
    <p:extLst>
      <p:ext uri="{BB962C8B-B14F-4D97-AF65-F5344CB8AC3E}">
        <p14:creationId xmlns:p14="http://schemas.microsoft.com/office/powerpoint/2010/main" val="40786605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58DB6CB-30FA-44EB-AF23-9A32C34374A7}" type="slidenum">
              <a:rPr lang="en-GB" smtClean="0"/>
              <a:t>35</a:t>
            </a:fld>
            <a:endParaRPr lang="en-GB"/>
          </a:p>
        </p:txBody>
      </p:sp>
    </p:spTree>
    <p:extLst>
      <p:ext uri="{BB962C8B-B14F-4D97-AF65-F5344CB8AC3E}">
        <p14:creationId xmlns:p14="http://schemas.microsoft.com/office/powerpoint/2010/main" val="24915829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58DB6CB-30FA-44EB-AF23-9A32C34374A7}" type="slidenum">
              <a:rPr lang="en-GB" smtClean="0"/>
              <a:t>36</a:t>
            </a:fld>
            <a:endParaRPr lang="en-GB"/>
          </a:p>
        </p:txBody>
      </p:sp>
    </p:spTree>
    <p:extLst>
      <p:ext uri="{BB962C8B-B14F-4D97-AF65-F5344CB8AC3E}">
        <p14:creationId xmlns:p14="http://schemas.microsoft.com/office/powerpoint/2010/main" val="14842633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58DB6CB-30FA-44EB-AF23-9A32C34374A7}" type="slidenum">
              <a:rPr lang="en-GB" smtClean="0"/>
              <a:t>37</a:t>
            </a:fld>
            <a:endParaRPr lang="en-GB"/>
          </a:p>
        </p:txBody>
      </p:sp>
    </p:spTree>
    <p:extLst>
      <p:ext uri="{BB962C8B-B14F-4D97-AF65-F5344CB8AC3E}">
        <p14:creationId xmlns:p14="http://schemas.microsoft.com/office/powerpoint/2010/main" val="19649052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58DB6CB-30FA-44EB-AF23-9A32C34374A7}" type="slidenum">
              <a:rPr lang="en-GB" smtClean="0"/>
              <a:t>38</a:t>
            </a:fld>
            <a:endParaRPr lang="en-GB"/>
          </a:p>
        </p:txBody>
      </p:sp>
    </p:spTree>
    <p:extLst>
      <p:ext uri="{BB962C8B-B14F-4D97-AF65-F5344CB8AC3E}">
        <p14:creationId xmlns:p14="http://schemas.microsoft.com/office/powerpoint/2010/main" val="13822767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58DB6CB-30FA-44EB-AF23-9A32C34374A7}" type="slidenum">
              <a:rPr lang="en-GB" smtClean="0"/>
              <a:t>39</a:t>
            </a:fld>
            <a:endParaRPr lang="en-GB"/>
          </a:p>
        </p:txBody>
      </p:sp>
    </p:spTree>
    <p:extLst>
      <p:ext uri="{BB962C8B-B14F-4D97-AF65-F5344CB8AC3E}">
        <p14:creationId xmlns:p14="http://schemas.microsoft.com/office/powerpoint/2010/main" val="41151802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58DB6CB-30FA-44EB-AF23-9A32C34374A7}" type="slidenum">
              <a:rPr lang="en-GB" smtClean="0"/>
              <a:t>40</a:t>
            </a:fld>
            <a:endParaRPr lang="en-GB"/>
          </a:p>
        </p:txBody>
      </p:sp>
    </p:spTree>
    <p:extLst>
      <p:ext uri="{BB962C8B-B14F-4D97-AF65-F5344CB8AC3E}">
        <p14:creationId xmlns:p14="http://schemas.microsoft.com/office/powerpoint/2010/main" val="345098591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58DB6CB-30FA-44EB-AF23-9A32C34374A7}" type="slidenum">
              <a:rPr lang="en-GB" smtClean="0"/>
              <a:t>41</a:t>
            </a:fld>
            <a:endParaRPr lang="en-GB"/>
          </a:p>
        </p:txBody>
      </p:sp>
    </p:spTree>
    <p:extLst>
      <p:ext uri="{BB962C8B-B14F-4D97-AF65-F5344CB8AC3E}">
        <p14:creationId xmlns:p14="http://schemas.microsoft.com/office/powerpoint/2010/main" val="268003928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solidFill>
                <a:srgbClr val="000000"/>
              </a:solidFill>
            </a:endParaRPr>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42</a:t>
            </a:fld>
            <a:endParaRPr lang="en-GB"/>
          </a:p>
        </p:txBody>
      </p:sp>
    </p:spTree>
    <p:extLst>
      <p:ext uri="{BB962C8B-B14F-4D97-AF65-F5344CB8AC3E}">
        <p14:creationId xmlns:p14="http://schemas.microsoft.com/office/powerpoint/2010/main" val="22899112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Conclusion</a:t>
            </a:r>
          </a:p>
          <a:p>
            <a:endParaRPr lang="en-GB" dirty="0"/>
          </a:p>
          <a:p>
            <a:r>
              <a:rPr lang="en-GB" dirty="0"/>
              <a:t>Create your own username or logon if possible</a:t>
            </a:r>
          </a:p>
          <a:p>
            <a:r>
              <a:rPr lang="en-GB" dirty="0"/>
              <a:t>Make up answers to common security questions</a:t>
            </a:r>
          </a:p>
          <a:p>
            <a:r>
              <a:rPr lang="en-GB" dirty="0"/>
              <a:t>Pass Phrases are more secure than Pass Words</a:t>
            </a:r>
          </a:p>
          <a:p>
            <a:r>
              <a:rPr lang="en-GB" dirty="0"/>
              <a:t>The longer, the better</a:t>
            </a:r>
          </a:p>
          <a:p>
            <a:r>
              <a:rPr lang="en-GB" dirty="0"/>
              <a:t>Change regularly for high security applications</a:t>
            </a:r>
          </a:p>
          <a:p>
            <a:r>
              <a:rPr lang="en-GB" dirty="0"/>
              <a:t>Use more than one e-mail address</a:t>
            </a:r>
          </a:p>
          <a:p>
            <a:r>
              <a:rPr lang="en-GB" dirty="0"/>
              <a:t>Use Two-Factor Authentication</a:t>
            </a:r>
          </a:p>
          <a:p>
            <a:r>
              <a:rPr lang="en-GB" dirty="0"/>
              <a:t>Make logins and passwords unique</a:t>
            </a:r>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43</a:t>
            </a:fld>
            <a:endParaRPr lang="en-GB"/>
          </a:p>
        </p:txBody>
      </p:sp>
    </p:spTree>
    <p:extLst>
      <p:ext uri="{BB962C8B-B14F-4D97-AF65-F5344CB8AC3E}">
        <p14:creationId xmlns:p14="http://schemas.microsoft.com/office/powerpoint/2010/main" val="2075864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2CFA8554-52D0-411F-AC81-BC06C35B8AF1}" type="datetimeFigureOut">
              <a:rPr lang="en-GB" smtClean="0"/>
              <a:t>02/05/2024</a:t>
            </a:fld>
            <a:endParaRPr lang="en-GB"/>
          </a:p>
        </p:txBody>
      </p:sp>
      <p:sp>
        <p:nvSpPr>
          <p:cNvPr id="5" name="Footer Placeholder 4"/>
          <p:cNvSpPr>
            <a:spLocks noGrp="1"/>
          </p:cNvSpPr>
          <p:nvPr>
            <p:ph type="ftr" sz="quarter" idx="11"/>
          </p:nvPr>
        </p:nvSpPr>
        <p:spPr>
          <a:xfrm>
            <a:off x="1876424" y="5410201"/>
            <a:ext cx="5124886" cy="365125"/>
          </a:xfrm>
        </p:spPr>
        <p:txBody>
          <a:bodyPr/>
          <a:lstStyle/>
          <a:p>
            <a:endParaRPr lang="en-GB"/>
          </a:p>
        </p:txBody>
      </p:sp>
      <p:sp>
        <p:nvSpPr>
          <p:cNvPr id="6" name="Slide Number Placeholder 5"/>
          <p:cNvSpPr>
            <a:spLocks noGrp="1"/>
          </p:cNvSpPr>
          <p:nvPr>
            <p:ph type="sldNum" sz="quarter" idx="12"/>
          </p:nvPr>
        </p:nvSpPr>
        <p:spPr>
          <a:xfrm>
            <a:off x="9896911" y="5410199"/>
            <a:ext cx="771089" cy="365125"/>
          </a:xfrm>
        </p:spPr>
        <p:txBody>
          <a:bodyPr/>
          <a:lstStyle/>
          <a:p>
            <a:fld id="{9B1396B6-A192-4E44-A371-3F1DA3D64ED0}" type="slidenum">
              <a:rPr lang="en-GB" smtClean="0"/>
              <a:t>‹#›</a:t>
            </a:fld>
            <a:endParaRPr lang="en-GB"/>
          </a:p>
        </p:txBody>
      </p:sp>
    </p:spTree>
    <p:extLst>
      <p:ext uri="{BB962C8B-B14F-4D97-AF65-F5344CB8AC3E}">
        <p14:creationId xmlns:p14="http://schemas.microsoft.com/office/powerpoint/2010/main" val="1893614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FA8554-52D0-411F-AC81-BC06C35B8AF1}" type="datetimeFigureOut">
              <a:rPr lang="en-GB" smtClean="0"/>
              <a:t>02/05/2024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1396B6-A192-4E44-A371-3F1DA3D64ED0}" type="slidenum">
              <a:rPr lang="en-GB" smtClean="0"/>
              <a:t>‹#›</a:t>
            </a:fld>
            <a:endParaRPr lang="en-GB"/>
          </a:p>
        </p:txBody>
      </p:sp>
    </p:spTree>
    <p:extLst>
      <p:ext uri="{BB962C8B-B14F-4D97-AF65-F5344CB8AC3E}">
        <p14:creationId xmlns:p14="http://schemas.microsoft.com/office/powerpoint/2010/main" val="871522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CFA8554-52D0-411F-AC81-BC06C35B8AF1}" type="datetimeFigureOut">
              <a:rPr lang="en-GB" smtClean="0"/>
              <a:t>02/05/2024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1396B6-A192-4E44-A371-3F1DA3D64ED0}" type="slidenum">
              <a:rPr lang="en-GB" smtClean="0"/>
              <a:t>‹#›</a:t>
            </a:fld>
            <a:endParaRPr lang="en-GB"/>
          </a:p>
        </p:txBody>
      </p:sp>
    </p:spTree>
    <p:extLst>
      <p:ext uri="{BB962C8B-B14F-4D97-AF65-F5344CB8AC3E}">
        <p14:creationId xmlns:p14="http://schemas.microsoft.com/office/powerpoint/2010/main" val="3868419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CFA8554-52D0-411F-AC81-BC06C35B8AF1}" type="datetimeFigureOut">
              <a:rPr lang="en-GB" smtClean="0"/>
              <a:t>02/05/2024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1396B6-A192-4E44-A371-3F1DA3D64ED0}" type="slidenum">
              <a:rPr lang="en-GB" smtClean="0"/>
              <a:t>‹#›</a:t>
            </a:fld>
            <a:endParaRPr lang="en-GB"/>
          </a:p>
        </p:txBody>
      </p:sp>
    </p:spTree>
    <p:extLst>
      <p:ext uri="{BB962C8B-B14F-4D97-AF65-F5344CB8AC3E}">
        <p14:creationId xmlns:p14="http://schemas.microsoft.com/office/powerpoint/2010/main" val="40558997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CFA8554-52D0-411F-AC81-BC06C35B8AF1}" type="datetimeFigureOut">
              <a:rPr lang="en-GB" smtClean="0"/>
              <a:t>02/05/2024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1396B6-A192-4E44-A371-3F1DA3D64ED0}" type="slidenum">
              <a:rPr lang="en-GB" smtClean="0"/>
              <a:t>‹#›</a:t>
            </a:fld>
            <a:endParaRPr lang="en-GB"/>
          </a:p>
        </p:txBody>
      </p:sp>
    </p:spTree>
    <p:extLst>
      <p:ext uri="{BB962C8B-B14F-4D97-AF65-F5344CB8AC3E}">
        <p14:creationId xmlns:p14="http://schemas.microsoft.com/office/powerpoint/2010/main" val="729215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CFA8554-52D0-411F-AC81-BC06C35B8AF1}" type="datetimeFigureOut">
              <a:rPr lang="en-GB" smtClean="0"/>
              <a:t>02/05/2024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1396B6-A192-4E44-A371-3F1DA3D64ED0}" type="slidenum">
              <a:rPr lang="en-GB" smtClean="0"/>
              <a:t>‹#›</a:t>
            </a:fld>
            <a:endParaRPr lang="en-GB"/>
          </a:p>
        </p:txBody>
      </p:sp>
    </p:spTree>
    <p:extLst>
      <p:ext uri="{BB962C8B-B14F-4D97-AF65-F5344CB8AC3E}">
        <p14:creationId xmlns:p14="http://schemas.microsoft.com/office/powerpoint/2010/main" val="29357282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FA8554-52D0-411F-AC81-BC06C35B8AF1}" type="datetimeFigureOut">
              <a:rPr lang="en-GB" smtClean="0"/>
              <a:t>02/05/2024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1396B6-A192-4E44-A371-3F1DA3D64ED0}" type="slidenum">
              <a:rPr lang="en-GB" smtClean="0"/>
              <a:t>‹#›</a:t>
            </a:fld>
            <a:endParaRPr lang="en-GB"/>
          </a:p>
        </p:txBody>
      </p:sp>
    </p:spTree>
    <p:extLst>
      <p:ext uri="{BB962C8B-B14F-4D97-AF65-F5344CB8AC3E}">
        <p14:creationId xmlns:p14="http://schemas.microsoft.com/office/powerpoint/2010/main" val="39058835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CFA8554-52D0-411F-AC81-BC06C35B8AF1}" type="datetimeFigureOut">
              <a:rPr lang="en-GB" smtClean="0"/>
              <a:t>02/05/2024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1396B6-A192-4E44-A371-3F1DA3D64ED0}" type="slidenum">
              <a:rPr lang="en-GB" smtClean="0"/>
              <a:t>‹#›</a:t>
            </a:fld>
            <a:endParaRPr lang="en-GB"/>
          </a:p>
        </p:txBody>
      </p:sp>
    </p:spTree>
    <p:extLst>
      <p:ext uri="{BB962C8B-B14F-4D97-AF65-F5344CB8AC3E}">
        <p14:creationId xmlns:p14="http://schemas.microsoft.com/office/powerpoint/2010/main" val="3895834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CFA8554-52D0-411F-AC81-BC06C35B8AF1}" type="datetimeFigureOut">
              <a:rPr lang="en-GB" smtClean="0"/>
              <a:t>02/05/2024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1396B6-A192-4E44-A371-3F1DA3D64ED0}" type="slidenum">
              <a:rPr lang="en-GB" smtClean="0"/>
              <a:t>‹#›</a:t>
            </a:fld>
            <a:endParaRPr lang="en-GB"/>
          </a:p>
        </p:txBody>
      </p:sp>
    </p:spTree>
    <p:extLst>
      <p:ext uri="{BB962C8B-B14F-4D97-AF65-F5344CB8AC3E}">
        <p14:creationId xmlns:p14="http://schemas.microsoft.com/office/powerpoint/2010/main" val="3761275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CFA8554-52D0-411F-AC81-BC06C35B8AF1}" type="datetimeFigureOut">
              <a:rPr lang="en-GB" smtClean="0"/>
              <a:t>02/05/2024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1396B6-A192-4E44-A371-3F1DA3D64ED0}" type="slidenum">
              <a:rPr lang="en-GB" smtClean="0"/>
              <a:t>‹#›</a:t>
            </a:fld>
            <a:endParaRPr lang="en-GB"/>
          </a:p>
        </p:txBody>
      </p:sp>
    </p:spTree>
    <p:extLst>
      <p:ext uri="{BB962C8B-B14F-4D97-AF65-F5344CB8AC3E}">
        <p14:creationId xmlns:p14="http://schemas.microsoft.com/office/powerpoint/2010/main" val="3381101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CFA8554-52D0-411F-AC81-BC06C35B8AF1}" type="datetimeFigureOut">
              <a:rPr lang="en-GB" smtClean="0"/>
              <a:t>02/05/2024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1396B6-A192-4E44-A371-3F1DA3D64ED0}" type="slidenum">
              <a:rPr lang="en-GB" smtClean="0"/>
              <a:t>‹#›</a:t>
            </a:fld>
            <a:endParaRPr lang="en-GB"/>
          </a:p>
        </p:txBody>
      </p:sp>
    </p:spTree>
    <p:extLst>
      <p:ext uri="{BB962C8B-B14F-4D97-AF65-F5344CB8AC3E}">
        <p14:creationId xmlns:p14="http://schemas.microsoft.com/office/powerpoint/2010/main" val="33496588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CFA8554-52D0-411F-AC81-BC06C35B8AF1}" type="datetimeFigureOut">
              <a:rPr lang="en-GB" smtClean="0"/>
              <a:t>02/05/2024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1396B6-A192-4E44-A371-3F1DA3D64ED0}" type="slidenum">
              <a:rPr lang="en-GB" smtClean="0"/>
              <a:t>‹#›</a:t>
            </a:fld>
            <a:endParaRPr lang="en-GB"/>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188029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CFA8554-52D0-411F-AC81-BC06C35B8AF1}" type="datetimeFigureOut">
              <a:rPr lang="en-GB" smtClean="0"/>
              <a:t>02/05/2024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1396B6-A192-4E44-A371-3F1DA3D64ED0}" type="slidenum">
              <a:rPr lang="en-GB" smtClean="0"/>
              <a:t>‹#›</a:t>
            </a:fld>
            <a:endParaRPr lang="en-GB"/>
          </a:p>
        </p:txBody>
      </p:sp>
    </p:spTree>
    <p:extLst>
      <p:ext uri="{BB962C8B-B14F-4D97-AF65-F5344CB8AC3E}">
        <p14:creationId xmlns:p14="http://schemas.microsoft.com/office/powerpoint/2010/main" val="8861128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2CFA8554-52D0-411F-AC81-BC06C35B8AF1}" type="datetimeFigureOut">
              <a:rPr lang="en-GB" smtClean="0"/>
              <a:t>02/05/2024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1396B6-A192-4E44-A371-3F1DA3D64ED0}" type="slidenum">
              <a:rPr lang="en-GB" smtClean="0"/>
              <a:t>‹#›</a:t>
            </a:fld>
            <a:endParaRPr lang="en-GB"/>
          </a:p>
        </p:txBody>
      </p:sp>
    </p:spTree>
    <p:extLst>
      <p:ext uri="{BB962C8B-B14F-4D97-AF65-F5344CB8AC3E}">
        <p14:creationId xmlns:p14="http://schemas.microsoft.com/office/powerpoint/2010/main" val="16577525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2CFA8554-52D0-411F-AC81-BC06C35B8AF1}" type="datetimeFigureOut">
              <a:rPr lang="en-GB" smtClean="0"/>
              <a:t>02/05/2024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1396B6-A192-4E44-A371-3F1DA3D64ED0}" type="slidenum">
              <a:rPr lang="en-GB" smtClean="0"/>
              <a:t>‹#›</a:t>
            </a:fld>
            <a:endParaRPr lang="en-GB"/>
          </a:p>
        </p:txBody>
      </p:sp>
    </p:spTree>
    <p:extLst>
      <p:ext uri="{BB962C8B-B14F-4D97-AF65-F5344CB8AC3E}">
        <p14:creationId xmlns:p14="http://schemas.microsoft.com/office/powerpoint/2010/main" val="9578852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FA8554-52D0-411F-AC81-BC06C35B8AF1}" type="datetimeFigureOut">
              <a:rPr lang="en-GB" smtClean="0"/>
              <a:t>02/05/2024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1396B6-A192-4E44-A371-3F1DA3D64ED0}" type="slidenum">
              <a:rPr lang="en-GB" smtClean="0"/>
              <a:t>‹#›</a:t>
            </a:fld>
            <a:endParaRPr lang="en-GB"/>
          </a:p>
        </p:txBody>
      </p:sp>
    </p:spTree>
    <p:extLst>
      <p:ext uri="{BB962C8B-B14F-4D97-AF65-F5344CB8AC3E}">
        <p14:creationId xmlns:p14="http://schemas.microsoft.com/office/powerpoint/2010/main" val="3064910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FA8554-52D0-411F-AC81-BC06C35B8AF1}" type="datetimeFigureOut">
              <a:rPr lang="en-GB" smtClean="0"/>
              <a:t>02/05/2024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1396B6-A192-4E44-A371-3F1DA3D64ED0}" type="slidenum">
              <a:rPr lang="en-GB" smtClean="0"/>
              <a:t>‹#›</a:t>
            </a:fld>
            <a:endParaRPr lang="en-GB"/>
          </a:p>
        </p:txBody>
      </p:sp>
    </p:spTree>
    <p:extLst>
      <p:ext uri="{BB962C8B-B14F-4D97-AF65-F5344CB8AC3E}">
        <p14:creationId xmlns:p14="http://schemas.microsoft.com/office/powerpoint/2010/main" val="26367731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CFA8554-52D0-411F-AC81-BC06C35B8AF1}" type="datetimeFigureOut">
              <a:rPr lang="en-GB" smtClean="0"/>
              <a:t>02/05/2024</a:t>
            </a:fld>
            <a:endParaRPr lang="en-GB"/>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B1396B6-A192-4E44-A371-3F1DA3D64ED0}" type="slidenum">
              <a:rPr lang="en-GB" smtClean="0"/>
              <a:t>‹#›</a:t>
            </a:fld>
            <a:endParaRPr lang="en-GB"/>
          </a:p>
        </p:txBody>
      </p:sp>
    </p:spTree>
    <p:extLst>
      <p:ext uri="{BB962C8B-B14F-4D97-AF65-F5344CB8AC3E}">
        <p14:creationId xmlns:p14="http://schemas.microsoft.com/office/powerpoint/2010/main" val="206080340"/>
      </p:ext>
    </p:extLst>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 id="2147483785"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hyperlink" Target="https://creativecommons.org/licenses/by-sa/3.0/" TargetMode="External"/><Relationship Id="rId4" Type="http://schemas.openxmlformats.org/officeDocument/2006/relationships/hyperlink" Target="http://commons.wikimedia.org/wiki/File:Nyali_Beach.JPG"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27208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F502A2C-3F9D-4B70-B840-4D985F0CBB3D}"/>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4345" b="20656"/>
          <a:stretch/>
        </p:blipFill>
        <p:spPr>
          <a:xfrm>
            <a:off x="20" y="10"/>
            <a:ext cx="12191980" cy="6857990"/>
          </a:xfrm>
          <a:prstGeom prst="rect">
            <a:avLst/>
          </a:prstGeom>
        </p:spPr>
      </p:pic>
      <p:sp>
        <p:nvSpPr>
          <p:cNvPr id="2" name="Title 1">
            <a:extLst>
              <a:ext uri="{FF2B5EF4-FFF2-40B4-BE49-F238E27FC236}">
                <a16:creationId xmlns:a16="http://schemas.microsoft.com/office/drawing/2014/main" id="{0AE7D5BA-B827-4F41-84C7-3D23FEAE2424}"/>
              </a:ext>
            </a:extLst>
          </p:cNvPr>
          <p:cNvSpPr>
            <a:spLocks noGrp="1"/>
          </p:cNvSpPr>
          <p:nvPr>
            <p:ph type="ctrTitle"/>
          </p:nvPr>
        </p:nvSpPr>
        <p:spPr>
          <a:xfrm>
            <a:off x="8022021" y="3231931"/>
            <a:ext cx="3852041" cy="1834056"/>
          </a:xfrm>
        </p:spPr>
        <p:txBody>
          <a:bodyPr>
            <a:normAutofit/>
          </a:bodyPr>
          <a:lstStyle/>
          <a:p>
            <a:r>
              <a:rPr lang="en-GB" sz="4000" dirty="0"/>
              <a:t>Password Security</a:t>
            </a:r>
          </a:p>
        </p:txBody>
      </p:sp>
      <p:sp>
        <p:nvSpPr>
          <p:cNvPr id="3" name="Subtitle 2">
            <a:extLst>
              <a:ext uri="{FF2B5EF4-FFF2-40B4-BE49-F238E27FC236}">
                <a16:creationId xmlns:a16="http://schemas.microsoft.com/office/drawing/2014/main" id="{E995F377-7C1D-4A56-B078-914426061235}"/>
              </a:ext>
            </a:extLst>
          </p:cNvPr>
          <p:cNvSpPr>
            <a:spLocks noGrp="1"/>
          </p:cNvSpPr>
          <p:nvPr>
            <p:ph type="subTitle" idx="1"/>
          </p:nvPr>
        </p:nvSpPr>
        <p:spPr>
          <a:xfrm>
            <a:off x="7782910" y="5242675"/>
            <a:ext cx="4330262" cy="683284"/>
          </a:xfrm>
        </p:spPr>
        <p:txBody>
          <a:bodyPr>
            <a:normAutofit/>
          </a:bodyPr>
          <a:lstStyle/>
          <a:p>
            <a:r>
              <a:rPr lang="en-GB" sz="2000" dirty="0"/>
              <a:t>and other related items</a:t>
            </a:r>
          </a:p>
        </p:txBody>
      </p:sp>
      <p:sp>
        <p:nvSpPr>
          <p:cNvPr id="6" name="TextBox 5">
            <a:extLst>
              <a:ext uri="{FF2B5EF4-FFF2-40B4-BE49-F238E27FC236}">
                <a16:creationId xmlns:a16="http://schemas.microsoft.com/office/drawing/2014/main" id="{435FE5AE-140E-43FB-8817-5DE9C6024B73}"/>
              </a:ext>
            </a:extLst>
          </p:cNvPr>
          <p:cNvSpPr txBox="1"/>
          <p:nvPr/>
        </p:nvSpPr>
        <p:spPr>
          <a:xfrm>
            <a:off x="9884958" y="6657945"/>
            <a:ext cx="2307042" cy="200055"/>
          </a:xfrm>
          <a:prstGeom prst="rect">
            <a:avLst/>
          </a:prstGeom>
          <a:solidFill>
            <a:srgbClr val="000000"/>
          </a:solidFill>
        </p:spPr>
        <p:txBody>
          <a:bodyPr wrap="none" rtlCol="0">
            <a:spAutoFit/>
          </a:bodyPr>
          <a:lstStyle/>
          <a:p>
            <a:pPr algn="r">
              <a:spcAft>
                <a:spcPts val="600"/>
              </a:spcAft>
            </a:pPr>
            <a:r>
              <a:rPr lang="en-GB" sz="700" dirty="0">
                <a:solidFill>
                  <a:srgbClr val="FFFFFF"/>
                </a:solidFill>
                <a:hlinkClick r:id="rId4" tooltip="http://commons.wikimedia.org/wiki/File:Nyali_Beach.JPG">
                  <a:extLst>
                    <a:ext uri="{A12FA001-AC4F-418D-AE19-62706E023703}">
                      <ahyp:hlinkClr xmlns:ahyp="http://schemas.microsoft.com/office/drawing/2018/hyperlinkcolor" val="tx"/>
                    </a:ext>
                  </a:extLst>
                </a:hlinkClick>
              </a:rPr>
              <a:t>This Photo</a:t>
            </a:r>
            <a:r>
              <a:rPr lang="en-GB" sz="700" dirty="0">
                <a:solidFill>
                  <a:srgbClr val="FFFFFF"/>
                </a:solidFill>
              </a:rPr>
              <a:t> by Unknown Author is licensed under </a:t>
            </a:r>
            <a:r>
              <a:rPr lang="en-GB" sz="700" dirty="0">
                <a:solidFill>
                  <a:srgbClr val="FFFFFF"/>
                </a:solidFill>
                <a:hlinkClick r:id="rId5" tooltip="https://creativecommons.org/licenses/by-sa/3.0/">
                  <a:extLst>
                    <a:ext uri="{A12FA001-AC4F-418D-AE19-62706E023703}">
                      <ahyp:hlinkClr xmlns:ahyp="http://schemas.microsoft.com/office/drawing/2018/hyperlinkcolor" val="tx"/>
                    </a:ext>
                  </a:extLst>
                </a:hlinkClick>
              </a:rPr>
              <a:t>CC BY-SA</a:t>
            </a:r>
            <a:endParaRPr lang="en-GB" sz="700" dirty="0">
              <a:solidFill>
                <a:srgbClr val="FFFFFF"/>
              </a:solidFill>
            </a:endParaRPr>
          </a:p>
        </p:txBody>
      </p:sp>
      <p:pic>
        <p:nvPicPr>
          <p:cNvPr id="7" name="Picture 6" descr="A picture containing water sport, sport, swimming, water&#10;&#10;Description automatically generated">
            <a:extLst>
              <a:ext uri="{FF2B5EF4-FFF2-40B4-BE49-F238E27FC236}">
                <a16:creationId xmlns:a16="http://schemas.microsoft.com/office/drawing/2014/main" id="{B3D2732A-EDDE-4929-8B4A-567EAE5DBD8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5287" y="444280"/>
            <a:ext cx="4379913" cy="3842029"/>
          </a:xfrm>
          <a:prstGeom prst="rect">
            <a:avLst/>
          </a:prstGeom>
        </p:spPr>
      </p:pic>
    </p:spTree>
    <p:extLst>
      <p:ext uri="{BB962C8B-B14F-4D97-AF65-F5344CB8AC3E}">
        <p14:creationId xmlns:p14="http://schemas.microsoft.com/office/powerpoint/2010/main" val="31691062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ABEC1-0B8D-4A3F-B893-168B42DD9B8D}"/>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6000" kern="1200" dirty="0">
                <a:solidFill>
                  <a:srgbClr val="FFFFFF"/>
                </a:solidFill>
                <a:latin typeface="+mj-lt"/>
                <a:ea typeface="+mj-ea"/>
                <a:cs typeface="+mj-cs"/>
              </a:rPr>
              <a:t>Logins or usernames</a:t>
            </a:r>
          </a:p>
        </p:txBody>
      </p:sp>
    </p:spTree>
    <p:extLst>
      <p:ext uri="{BB962C8B-B14F-4D97-AF65-F5344CB8AC3E}">
        <p14:creationId xmlns:p14="http://schemas.microsoft.com/office/powerpoint/2010/main" val="4808183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AEF4532-C335-4429-BDAC-F6053675C033}"/>
              </a:ext>
            </a:extLst>
          </p:cNvPr>
          <p:cNvSpPr/>
          <p:nvPr/>
        </p:nvSpPr>
        <p:spPr>
          <a:xfrm>
            <a:off x="1107347" y="570451"/>
            <a:ext cx="10461071" cy="4215290"/>
          </a:xfrm>
          <a:prstGeom prst="rect">
            <a:avLst/>
          </a:prstGeom>
        </p:spPr>
        <p:txBody>
          <a:bodyPr wrap="square">
            <a:spAutoFit/>
          </a:bodyPr>
          <a:lstStyle/>
          <a:p>
            <a:r>
              <a:rPr lang="en-GB" sz="3600" dirty="0">
                <a:solidFill>
                  <a:srgbClr val="000000"/>
                </a:solidFill>
              </a:rPr>
              <a:t>A password is only half of the story, you also need a login or username.</a:t>
            </a:r>
          </a:p>
          <a:p>
            <a:endParaRPr lang="en-GB" sz="3600" dirty="0">
              <a:solidFill>
                <a:srgbClr val="000000"/>
              </a:solidFill>
            </a:endParaRPr>
          </a:p>
          <a:p>
            <a:r>
              <a:rPr lang="en-GB" sz="3600" dirty="0">
                <a:solidFill>
                  <a:srgbClr val="000000"/>
                </a:solidFill>
              </a:rPr>
              <a:t>A username might be your name or email address – both of these are easy to obtain….. and with that </a:t>
            </a:r>
          </a:p>
          <a:p>
            <a:endParaRPr lang="en-GB" sz="3600" dirty="0">
              <a:solidFill>
                <a:srgbClr val="000000"/>
              </a:solidFill>
            </a:endParaRPr>
          </a:p>
          <a:p>
            <a:pPr algn="ctr"/>
            <a:r>
              <a:rPr lang="en-GB" sz="3600" dirty="0"/>
              <a:t>A hacker will have </a:t>
            </a:r>
            <a:r>
              <a:rPr lang="en-GB" sz="4800" b="1" dirty="0"/>
              <a:t>half</a:t>
            </a:r>
            <a:r>
              <a:rPr lang="en-GB" sz="3600" dirty="0"/>
              <a:t> of your security information.</a:t>
            </a:r>
          </a:p>
        </p:txBody>
      </p:sp>
    </p:spTree>
    <p:extLst>
      <p:ext uri="{BB962C8B-B14F-4D97-AF65-F5344CB8AC3E}">
        <p14:creationId xmlns:p14="http://schemas.microsoft.com/office/powerpoint/2010/main" val="1353022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C00DF6A-316C-444B-BAAC-420366F4047D}"/>
              </a:ext>
            </a:extLst>
          </p:cNvPr>
          <p:cNvSpPr/>
          <p:nvPr/>
        </p:nvSpPr>
        <p:spPr>
          <a:xfrm>
            <a:off x="1090569" y="553673"/>
            <a:ext cx="10477848" cy="2862322"/>
          </a:xfrm>
          <a:prstGeom prst="rect">
            <a:avLst/>
          </a:prstGeom>
        </p:spPr>
        <p:txBody>
          <a:bodyPr wrap="square">
            <a:spAutoFit/>
          </a:bodyPr>
          <a:lstStyle/>
          <a:p>
            <a:r>
              <a:rPr lang="en-GB" sz="3600" dirty="0">
                <a:solidFill>
                  <a:srgbClr val="000000"/>
                </a:solidFill>
              </a:rPr>
              <a:t>Wherever possible, change your login name to something different, something that only you will know.  </a:t>
            </a:r>
          </a:p>
          <a:p>
            <a:endParaRPr lang="en-GB" sz="3600" dirty="0">
              <a:solidFill>
                <a:srgbClr val="000000"/>
              </a:solidFill>
            </a:endParaRPr>
          </a:p>
          <a:p>
            <a:r>
              <a:rPr lang="en-GB" sz="3600" dirty="0">
                <a:solidFill>
                  <a:srgbClr val="000000"/>
                </a:solidFill>
              </a:rPr>
              <a:t>This way, you immediately, massively, </a:t>
            </a:r>
            <a:r>
              <a:rPr lang="en-GB" sz="3600" dirty="0">
                <a:solidFill>
                  <a:schemeClr val="bg1"/>
                </a:solidFill>
              </a:rPr>
              <a:t>enhance </a:t>
            </a:r>
            <a:r>
              <a:rPr lang="en-GB" sz="3600" dirty="0">
                <a:solidFill>
                  <a:srgbClr val="000000"/>
                </a:solidFill>
              </a:rPr>
              <a:t>your security effectiveness.</a:t>
            </a:r>
          </a:p>
        </p:txBody>
      </p:sp>
    </p:spTree>
    <p:extLst>
      <p:ext uri="{BB962C8B-B14F-4D97-AF65-F5344CB8AC3E}">
        <p14:creationId xmlns:p14="http://schemas.microsoft.com/office/powerpoint/2010/main" val="3990318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D4EBA-9B60-40A4-BF6E-BB5D91380346}"/>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6000" kern="1200" dirty="0">
                <a:solidFill>
                  <a:srgbClr val="FFFFFF"/>
                </a:solidFill>
                <a:latin typeface="+mj-lt"/>
                <a:ea typeface="+mj-ea"/>
                <a:cs typeface="+mj-cs"/>
              </a:rPr>
              <a:t>Security Questions</a:t>
            </a:r>
          </a:p>
        </p:txBody>
      </p:sp>
      <p:sp>
        <p:nvSpPr>
          <p:cNvPr id="3" name="Content Placeholder 2">
            <a:extLst>
              <a:ext uri="{FF2B5EF4-FFF2-40B4-BE49-F238E27FC236}">
                <a16:creationId xmlns:a16="http://schemas.microsoft.com/office/drawing/2014/main" id="{36B36C9D-4AFD-44B4-86F4-364BEB08D6DF}"/>
              </a:ext>
            </a:extLst>
          </p:cNvPr>
          <p:cNvSpPr>
            <a:spLocks noGrp="1"/>
          </p:cNvSpPr>
          <p:nvPr>
            <p:ph idx="1"/>
          </p:nvPr>
        </p:nvSpPr>
        <p:spPr>
          <a:xfrm>
            <a:off x="3045368" y="4074718"/>
            <a:ext cx="6105194" cy="682079"/>
          </a:xfrm>
        </p:spPr>
        <p:txBody>
          <a:bodyPr vert="horz" lIns="91440" tIns="45720" rIns="91440" bIns="45720" rtlCol="0">
            <a:normAutofit/>
          </a:bodyPr>
          <a:lstStyle/>
          <a:p>
            <a:pPr marL="0" indent="0" algn="ctr">
              <a:buNone/>
            </a:pPr>
            <a:r>
              <a:rPr lang="en-US" sz="2400" kern="1200" dirty="0">
                <a:solidFill>
                  <a:srgbClr val="FFFFFF"/>
                </a:solidFill>
                <a:latin typeface="+mn-lt"/>
                <a:ea typeface="+mn-ea"/>
                <a:cs typeface="+mn-cs"/>
              </a:rPr>
              <a:t>Please answer the following security questions</a:t>
            </a:r>
          </a:p>
        </p:txBody>
      </p:sp>
    </p:spTree>
    <p:extLst>
      <p:ext uri="{BB962C8B-B14F-4D97-AF65-F5344CB8AC3E}">
        <p14:creationId xmlns:p14="http://schemas.microsoft.com/office/powerpoint/2010/main" val="33064132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A39AB5E-3597-4162-820A-CDCA59C22D2D}"/>
              </a:ext>
            </a:extLst>
          </p:cNvPr>
          <p:cNvSpPr/>
          <p:nvPr/>
        </p:nvSpPr>
        <p:spPr>
          <a:xfrm>
            <a:off x="1107347" y="562062"/>
            <a:ext cx="10586905" cy="5078313"/>
          </a:xfrm>
          <a:prstGeom prst="rect">
            <a:avLst/>
          </a:prstGeom>
        </p:spPr>
        <p:txBody>
          <a:bodyPr wrap="square">
            <a:spAutoFit/>
          </a:bodyPr>
          <a:lstStyle/>
          <a:p>
            <a:r>
              <a:rPr lang="en-GB" sz="3600" dirty="0">
                <a:solidFill>
                  <a:srgbClr val="000000"/>
                </a:solidFill>
              </a:rPr>
              <a:t>Many Security Questions are of the </a:t>
            </a:r>
          </a:p>
          <a:p>
            <a:endParaRPr lang="en-GB" sz="3600" dirty="0">
              <a:solidFill>
                <a:srgbClr val="000000"/>
              </a:solidFill>
            </a:endParaRPr>
          </a:p>
          <a:p>
            <a:r>
              <a:rPr lang="en-GB" sz="3600" dirty="0">
                <a:solidFill>
                  <a:srgbClr val="000000"/>
                </a:solidFill>
              </a:rPr>
              <a:t>	Mother’s maiden name, </a:t>
            </a:r>
            <a:br>
              <a:rPr lang="en-GB" sz="3600" dirty="0">
                <a:solidFill>
                  <a:srgbClr val="000000"/>
                </a:solidFill>
              </a:rPr>
            </a:br>
            <a:r>
              <a:rPr lang="en-GB" sz="3600" dirty="0">
                <a:solidFill>
                  <a:srgbClr val="000000"/>
                </a:solidFill>
              </a:rPr>
              <a:t>	your 1</a:t>
            </a:r>
            <a:r>
              <a:rPr lang="en-GB" sz="3600" baseline="30000" dirty="0">
                <a:solidFill>
                  <a:srgbClr val="000000"/>
                </a:solidFill>
              </a:rPr>
              <a:t>st</a:t>
            </a:r>
            <a:r>
              <a:rPr lang="en-GB" sz="3600" dirty="0">
                <a:solidFill>
                  <a:srgbClr val="000000"/>
                </a:solidFill>
              </a:rPr>
              <a:t> school, </a:t>
            </a:r>
          </a:p>
          <a:p>
            <a:r>
              <a:rPr lang="en-GB" sz="3600" dirty="0">
                <a:solidFill>
                  <a:srgbClr val="000000"/>
                </a:solidFill>
              </a:rPr>
              <a:t>	your first car, </a:t>
            </a:r>
          </a:p>
          <a:p>
            <a:r>
              <a:rPr lang="en-GB" sz="3600" dirty="0">
                <a:solidFill>
                  <a:srgbClr val="000000"/>
                </a:solidFill>
              </a:rPr>
              <a:t>	place of birth etc.</a:t>
            </a:r>
          </a:p>
          <a:p>
            <a:endParaRPr lang="en-GB" sz="3600" dirty="0">
              <a:solidFill>
                <a:srgbClr val="000000"/>
              </a:solidFill>
            </a:endParaRPr>
          </a:p>
          <a:p>
            <a:r>
              <a:rPr lang="en-GB" sz="3600" dirty="0">
                <a:solidFill>
                  <a:srgbClr val="000000"/>
                </a:solidFill>
              </a:rPr>
              <a:t>Before social media these type of questions were adequate.</a:t>
            </a:r>
          </a:p>
        </p:txBody>
      </p:sp>
    </p:spTree>
    <p:extLst>
      <p:ext uri="{BB962C8B-B14F-4D97-AF65-F5344CB8AC3E}">
        <p14:creationId xmlns:p14="http://schemas.microsoft.com/office/powerpoint/2010/main" val="1960894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462495-221D-4A6C-A09B-F16358161EA6}"/>
              </a:ext>
            </a:extLst>
          </p:cNvPr>
          <p:cNvSpPr>
            <a:spLocks noGrp="1"/>
          </p:cNvSpPr>
          <p:nvPr>
            <p:ph idx="1"/>
          </p:nvPr>
        </p:nvSpPr>
        <p:spPr>
          <a:xfrm>
            <a:off x="1098958" y="553673"/>
            <a:ext cx="9868947" cy="4364941"/>
          </a:xfrm>
        </p:spPr>
        <p:txBody>
          <a:bodyPr>
            <a:normAutofit/>
          </a:bodyPr>
          <a:lstStyle/>
          <a:p>
            <a:pPr marL="0" indent="0">
              <a:buNone/>
            </a:pPr>
            <a:r>
              <a:rPr lang="en-GB" sz="3600" dirty="0">
                <a:solidFill>
                  <a:srgbClr val="000000"/>
                </a:solidFill>
              </a:rPr>
              <a:t>Nowadays you might belong to a </a:t>
            </a:r>
            <a:r>
              <a:rPr lang="en-GB" sz="3600" dirty="0" err="1">
                <a:solidFill>
                  <a:srgbClr val="000000"/>
                </a:solidFill>
              </a:rPr>
              <a:t>facebook</a:t>
            </a:r>
            <a:r>
              <a:rPr lang="en-GB" sz="3600" dirty="0">
                <a:solidFill>
                  <a:srgbClr val="000000"/>
                </a:solidFill>
              </a:rPr>
              <a:t> group for “St Johns Primary School” </a:t>
            </a:r>
          </a:p>
          <a:p>
            <a:pPr marL="0" indent="0">
              <a:buNone/>
            </a:pPr>
            <a:r>
              <a:rPr lang="en-GB" sz="3600" dirty="0">
                <a:solidFill>
                  <a:srgbClr val="000000"/>
                </a:solidFill>
              </a:rPr>
              <a:t>or you might have your family tree on Ancestry.com made public and so on.  </a:t>
            </a:r>
          </a:p>
          <a:p>
            <a:pPr marL="0" indent="0">
              <a:buNone/>
            </a:pPr>
            <a:r>
              <a:rPr lang="en-GB" sz="3600" dirty="0">
                <a:solidFill>
                  <a:srgbClr val="000000"/>
                </a:solidFill>
              </a:rPr>
              <a:t>It is much easier to discover this kind of information than it was previously.</a:t>
            </a:r>
          </a:p>
          <a:p>
            <a:endParaRPr lang="en-GB" dirty="0"/>
          </a:p>
        </p:txBody>
      </p:sp>
    </p:spTree>
    <p:extLst>
      <p:ext uri="{BB962C8B-B14F-4D97-AF65-F5344CB8AC3E}">
        <p14:creationId xmlns:p14="http://schemas.microsoft.com/office/powerpoint/2010/main" val="989709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462495-221D-4A6C-A09B-F16358161EA6}"/>
              </a:ext>
            </a:extLst>
          </p:cNvPr>
          <p:cNvSpPr>
            <a:spLocks noGrp="1"/>
          </p:cNvSpPr>
          <p:nvPr>
            <p:ph idx="1"/>
          </p:nvPr>
        </p:nvSpPr>
        <p:spPr>
          <a:xfrm>
            <a:off x="1107347" y="578840"/>
            <a:ext cx="9936059" cy="4255884"/>
          </a:xfrm>
        </p:spPr>
        <p:txBody>
          <a:bodyPr>
            <a:noAutofit/>
          </a:bodyPr>
          <a:lstStyle/>
          <a:p>
            <a:pPr marL="0" indent="0">
              <a:buNone/>
            </a:pPr>
            <a:r>
              <a:rPr lang="en-GB" sz="3600" dirty="0">
                <a:solidFill>
                  <a:srgbClr val="000000"/>
                </a:solidFill>
              </a:rPr>
              <a:t>The answer?  Make them up!  As long as the string of characters match it doesn’t matter.  </a:t>
            </a:r>
          </a:p>
          <a:p>
            <a:pPr marL="0" indent="0">
              <a:buNone/>
            </a:pPr>
            <a:br>
              <a:rPr lang="en-GB" sz="3600" dirty="0">
                <a:solidFill>
                  <a:srgbClr val="000000"/>
                </a:solidFill>
              </a:rPr>
            </a:br>
            <a:r>
              <a:rPr lang="en-GB" sz="4000" dirty="0">
                <a:solidFill>
                  <a:srgbClr val="000000"/>
                </a:solidFill>
              </a:rPr>
              <a:t>	</a:t>
            </a:r>
            <a:r>
              <a:rPr lang="en-GB" sz="4000" dirty="0"/>
              <a:t>Your first school?  Eton college.</a:t>
            </a:r>
            <a:r>
              <a:rPr lang="en-GB" sz="4000" dirty="0">
                <a:solidFill>
                  <a:schemeClr val="accent1"/>
                </a:solidFill>
              </a:rPr>
              <a:t> </a:t>
            </a:r>
            <a:r>
              <a:rPr lang="en-GB" sz="4000" dirty="0">
                <a:solidFill>
                  <a:srgbClr val="000000"/>
                </a:solidFill>
              </a:rPr>
              <a:t>	</a:t>
            </a:r>
          </a:p>
          <a:p>
            <a:pPr marL="0" indent="0">
              <a:buNone/>
            </a:pPr>
            <a:r>
              <a:rPr lang="en-GB" sz="4000" dirty="0">
                <a:solidFill>
                  <a:srgbClr val="000000"/>
                </a:solidFill>
              </a:rPr>
              <a:t>	</a:t>
            </a:r>
            <a:r>
              <a:rPr lang="en-GB" sz="4000" dirty="0">
                <a:solidFill>
                  <a:srgbClr val="FF0000"/>
                </a:solidFill>
              </a:rPr>
              <a:t>Place of birth?  Buckingham Palace. </a:t>
            </a:r>
            <a:br>
              <a:rPr lang="en-GB" sz="4000" dirty="0">
                <a:solidFill>
                  <a:srgbClr val="FF0000"/>
                </a:solidFill>
              </a:rPr>
            </a:br>
            <a:r>
              <a:rPr lang="en-GB" sz="4000" dirty="0">
                <a:solidFill>
                  <a:srgbClr val="FF0000"/>
                </a:solidFill>
              </a:rPr>
              <a:t>			  Mount Everest! </a:t>
            </a:r>
            <a:r>
              <a:rPr lang="en-GB" sz="4000" dirty="0">
                <a:solidFill>
                  <a:srgbClr val="000000"/>
                </a:solidFill>
              </a:rPr>
              <a:t>	</a:t>
            </a:r>
          </a:p>
          <a:p>
            <a:pPr marL="0" indent="0">
              <a:buNone/>
            </a:pPr>
            <a:r>
              <a:rPr lang="en-GB" sz="4000" dirty="0">
                <a:solidFill>
                  <a:srgbClr val="000000"/>
                </a:solidFill>
              </a:rPr>
              <a:t>	No one will know if you don’t tell them.</a:t>
            </a:r>
          </a:p>
        </p:txBody>
      </p:sp>
    </p:spTree>
    <p:extLst>
      <p:ext uri="{BB962C8B-B14F-4D97-AF65-F5344CB8AC3E}">
        <p14:creationId xmlns:p14="http://schemas.microsoft.com/office/powerpoint/2010/main" val="2381669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ABEC1-0B8D-4A3F-B893-168B42DD9B8D}"/>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6000" kern="1200" dirty="0">
                <a:solidFill>
                  <a:srgbClr val="FFFFFF"/>
                </a:solidFill>
                <a:latin typeface="+mj-lt"/>
                <a:ea typeface="+mj-ea"/>
                <a:cs typeface="+mj-cs"/>
              </a:rPr>
              <a:t>How secure is my Password?</a:t>
            </a:r>
          </a:p>
        </p:txBody>
      </p:sp>
    </p:spTree>
    <p:extLst>
      <p:ext uri="{BB962C8B-B14F-4D97-AF65-F5344CB8AC3E}">
        <p14:creationId xmlns:p14="http://schemas.microsoft.com/office/powerpoint/2010/main" val="36166895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invX="1"/>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D494E-EE7D-4621-A41C-CA88741A6562}"/>
              </a:ext>
            </a:extLst>
          </p:cNvPr>
          <p:cNvSpPr>
            <a:spLocks noGrp="1"/>
          </p:cNvSpPr>
          <p:nvPr>
            <p:ph type="title"/>
          </p:nvPr>
        </p:nvSpPr>
        <p:spPr>
          <a:xfrm>
            <a:off x="1098958" y="578840"/>
            <a:ext cx="9948453" cy="1518248"/>
          </a:xfrm>
        </p:spPr>
        <p:txBody>
          <a:bodyPr/>
          <a:lstStyle/>
          <a:p>
            <a:r>
              <a:rPr lang="en-GB" dirty="0"/>
              <a:t>Types of </a:t>
            </a:r>
            <a:r>
              <a:rPr lang="en-GB" dirty="0" err="1"/>
              <a:t>HaCK</a:t>
            </a:r>
            <a:r>
              <a:rPr lang="en-GB" dirty="0"/>
              <a:t> or ATTACK</a:t>
            </a:r>
          </a:p>
        </p:txBody>
      </p:sp>
      <p:sp>
        <p:nvSpPr>
          <p:cNvPr id="3" name="Content Placeholder 2">
            <a:extLst>
              <a:ext uri="{FF2B5EF4-FFF2-40B4-BE49-F238E27FC236}">
                <a16:creationId xmlns:a16="http://schemas.microsoft.com/office/drawing/2014/main" id="{FBA08D21-DF71-47C3-AA12-F54CFFD3F35E}"/>
              </a:ext>
            </a:extLst>
          </p:cNvPr>
          <p:cNvSpPr>
            <a:spLocks noGrp="1"/>
          </p:cNvSpPr>
          <p:nvPr>
            <p:ph idx="1"/>
          </p:nvPr>
        </p:nvSpPr>
        <p:spPr>
          <a:xfrm>
            <a:off x="1098958" y="2154444"/>
            <a:ext cx="9948454" cy="3636757"/>
          </a:xfrm>
        </p:spPr>
        <p:txBody>
          <a:bodyPr>
            <a:normAutofit/>
          </a:bodyPr>
          <a:lstStyle/>
          <a:p>
            <a:pPr fontAlgn="base"/>
            <a:r>
              <a:rPr lang="en-GB" sz="4400" dirty="0">
                <a:solidFill>
                  <a:schemeClr val="bg1"/>
                </a:solidFill>
              </a:rPr>
              <a:t>Local or Personal attack</a:t>
            </a:r>
          </a:p>
          <a:p>
            <a:pPr fontAlgn="base"/>
            <a:r>
              <a:rPr lang="en-GB" sz="4400" dirty="0">
                <a:solidFill>
                  <a:schemeClr val="bg1"/>
                </a:solidFill>
              </a:rPr>
              <a:t>Dictionary attack</a:t>
            </a:r>
          </a:p>
          <a:p>
            <a:pPr fontAlgn="base"/>
            <a:r>
              <a:rPr lang="en-GB" sz="4400" dirty="0">
                <a:solidFill>
                  <a:schemeClr val="bg1"/>
                </a:solidFill>
              </a:rPr>
              <a:t>Full blown Brute Force (FBI or MI5/MI6) attack</a:t>
            </a:r>
          </a:p>
        </p:txBody>
      </p:sp>
    </p:spTree>
    <p:extLst>
      <p:ext uri="{BB962C8B-B14F-4D97-AF65-F5344CB8AC3E}">
        <p14:creationId xmlns:p14="http://schemas.microsoft.com/office/powerpoint/2010/main" val="1211800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AB37B-94C7-47AD-BA42-8817A5585893}"/>
              </a:ext>
            </a:extLst>
          </p:cNvPr>
          <p:cNvSpPr>
            <a:spLocks noGrp="1"/>
          </p:cNvSpPr>
          <p:nvPr>
            <p:ph type="title"/>
          </p:nvPr>
        </p:nvSpPr>
        <p:spPr>
          <a:xfrm>
            <a:off x="1098958" y="562062"/>
            <a:ext cx="9948453" cy="1535026"/>
          </a:xfrm>
        </p:spPr>
        <p:txBody>
          <a:bodyPr/>
          <a:lstStyle/>
          <a:p>
            <a:r>
              <a:rPr lang="en-GB" dirty="0"/>
              <a:t>How secure is my password</a:t>
            </a:r>
          </a:p>
        </p:txBody>
      </p:sp>
      <p:sp>
        <p:nvSpPr>
          <p:cNvPr id="3" name="Content Placeholder 2">
            <a:extLst>
              <a:ext uri="{FF2B5EF4-FFF2-40B4-BE49-F238E27FC236}">
                <a16:creationId xmlns:a16="http://schemas.microsoft.com/office/drawing/2014/main" id="{15EA39BF-37CA-4580-AB37-A378EBDE8076}"/>
              </a:ext>
            </a:extLst>
          </p:cNvPr>
          <p:cNvSpPr>
            <a:spLocks noGrp="1"/>
          </p:cNvSpPr>
          <p:nvPr>
            <p:ph idx="1"/>
          </p:nvPr>
        </p:nvSpPr>
        <p:spPr>
          <a:xfrm>
            <a:off x="1098958" y="2114254"/>
            <a:ext cx="10338537" cy="3676947"/>
          </a:xfrm>
        </p:spPr>
        <p:txBody>
          <a:bodyPr>
            <a:noAutofit/>
          </a:bodyPr>
          <a:lstStyle/>
          <a:p>
            <a:r>
              <a:rPr lang="en-GB" sz="4000" dirty="0">
                <a:solidFill>
                  <a:schemeClr val="bg1"/>
                </a:solidFill>
              </a:rPr>
              <a:t>howsecureismypassword.net is a useful website that calculates how long it might take an average home computer to crack your password.</a:t>
            </a:r>
          </a:p>
          <a:p>
            <a:r>
              <a:rPr lang="en-GB" sz="4000" dirty="0">
                <a:solidFill>
                  <a:schemeClr val="bg1"/>
                </a:solidFill>
              </a:rPr>
              <a:t>The longer the better.</a:t>
            </a:r>
            <a:endParaRPr lang="en-GB" sz="2800" dirty="0">
              <a:solidFill>
                <a:schemeClr val="bg1"/>
              </a:solidFill>
            </a:endParaRPr>
          </a:p>
        </p:txBody>
      </p:sp>
    </p:spTree>
    <p:extLst>
      <p:ext uri="{BB962C8B-B14F-4D97-AF65-F5344CB8AC3E}">
        <p14:creationId xmlns:p14="http://schemas.microsoft.com/office/powerpoint/2010/main" val="2718520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039179B-C14B-4D8E-A05F-E1F0918F0FB2}"/>
              </a:ext>
            </a:extLst>
          </p:cNvPr>
          <p:cNvPicPr>
            <a:picLocks noChangeAspect="1"/>
          </p:cNvPicPr>
          <p:nvPr/>
        </p:nvPicPr>
        <p:blipFill>
          <a:blip r:embed="rId3"/>
          <a:stretch>
            <a:fillRect/>
          </a:stretch>
        </p:blipFill>
        <p:spPr>
          <a:xfrm>
            <a:off x="0" y="1673"/>
            <a:ext cx="12192000" cy="6854653"/>
          </a:xfrm>
          <a:prstGeom prst="rect">
            <a:avLst/>
          </a:prstGeom>
        </p:spPr>
      </p:pic>
    </p:spTree>
    <p:extLst>
      <p:ext uri="{BB962C8B-B14F-4D97-AF65-F5344CB8AC3E}">
        <p14:creationId xmlns:p14="http://schemas.microsoft.com/office/powerpoint/2010/main" val="1668986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AF29A63F-A80B-4687-8C7B-77C1585D69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73"/>
            <a:ext cx="12192000" cy="6854653"/>
          </a:xfrm>
          <a:prstGeom prst="rect">
            <a:avLst/>
          </a:prstGeom>
        </p:spPr>
      </p:pic>
    </p:spTree>
    <p:extLst>
      <p:ext uri="{BB962C8B-B14F-4D97-AF65-F5344CB8AC3E}">
        <p14:creationId xmlns:p14="http://schemas.microsoft.com/office/powerpoint/2010/main" val="21152507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AB7ECC70-7938-4C4A-8541-39318F8E90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73"/>
            <a:ext cx="12192000" cy="6854653"/>
          </a:xfrm>
          <a:prstGeom prst="rect">
            <a:avLst/>
          </a:prstGeom>
        </p:spPr>
      </p:pic>
    </p:spTree>
    <p:extLst>
      <p:ext uri="{BB962C8B-B14F-4D97-AF65-F5344CB8AC3E}">
        <p14:creationId xmlns:p14="http://schemas.microsoft.com/office/powerpoint/2010/main" val="36668468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AB37B-94C7-47AD-BA42-8817A5585893}"/>
              </a:ext>
            </a:extLst>
          </p:cNvPr>
          <p:cNvSpPr>
            <a:spLocks noGrp="1"/>
          </p:cNvSpPr>
          <p:nvPr>
            <p:ph type="title"/>
          </p:nvPr>
        </p:nvSpPr>
        <p:spPr>
          <a:xfrm>
            <a:off x="1098958" y="562062"/>
            <a:ext cx="9948453" cy="1535026"/>
          </a:xfrm>
        </p:spPr>
        <p:txBody>
          <a:bodyPr/>
          <a:lstStyle/>
          <a:p>
            <a:r>
              <a:rPr lang="en-GB" dirty="0"/>
              <a:t>How secure is my password</a:t>
            </a:r>
          </a:p>
        </p:txBody>
      </p:sp>
      <p:sp>
        <p:nvSpPr>
          <p:cNvPr id="3" name="Content Placeholder 2">
            <a:extLst>
              <a:ext uri="{FF2B5EF4-FFF2-40B4-BE49-F238E27FC236}">
                <a16:creationId xmlns:a16="http://schemas.microsoft.com/office/drawing/2014/main" id="{15EA39BF-37CA-4580-AB37-A378EBDE8076}"/>
              </a:ext>
            </a:extLst>
          </p:cNvPr>
          <p:cNvSpPr>
            <a:spLocks noGrp="1"/>
          </p:cNvSpPr>
          <p:nvPr>
            <p:ph idx="1"/>
          </p:nvPr>
        </p:nvSpPr>
        <p:spPr>
          <a:xfrm>
            <a:off x="1098958" y="2114254"/>
            <a:ext cx="9948453" cy="3676947"/>
          </a:xfrm>
        </p:spPr>
        <p:txBody>
          <a:bodyPr>
            <a:normAutofit/>
          </a:bodyPr>
          <a:lstStyle/>
          <a:p>
            <a:r>
              <a:rPr lang="en-GB" sz="4000" dirty="0">
                <a:solidFill>
                  <a:schemeClr val="bg1"/>
                </a:solidFill>
              </a:rPr>
              <a:t>During the tea break, we’ll have a little competition to see who has the most secure password.</a:t>
            </a:r>
          </a:p>
          <a:p>
            <a:r>
              <a:rPr lang="en-GB" sz="4000" dirty="0">
                <a:solidFill>
                  <a:schemeClr val="bg1"/>
                </a:solidFill>
              </a:rPr>
              <a:t>A prize for the winner!</a:t>
            </a:r>
            <a:endParaRPr lang="en-GB" sz="2800" dirty="0">
              <a:solidFill>
                <a:schemeClr val="bg1"/>
              </a:solidFill>
            </a:endParaRPr>
          </a:p>
        </p:txBody>
      </p:sp>
    </p:spTree>
    <p:extLst>
      <p:ext uri="{BB962C8B-B14F-4D97-AF65-F5344CB8AC3E}">
        <p14:creationId xmlns:p14="http://schemas.microsoft.com/office/powerpoint/2010/main" val="725295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ABEC1-0B8D-4A3F-B893-168B42DD9B8D}"/>
              </a:ext>
            </a:extLst>
          </p:cNvPr>
          <p:cNvSpPr>
            <a:spLocks noGrp="1"/>
          </p:cNvSpPr>
          <p:nvPr>
            <p:ph type="title"/>
          </p:nvPr>
        </p:nvSpPr>
        <p:spPr>
          <a:xfrm>
            <a:off x="3045368" y="2043663"/>
            <a:ext cx="6105194" cy="2031055"/>
          </a:xfrm>
        </p:spPr>
        <p:txBody>
          <a:bodyPr vert="horz" lIns="91440" tIns="45720" rIns="91440" bIns="45720" rtlCol="0" anchor="b">
            <a:normAutofit fontScale="90000"/>
          </a:bodyPr>
          <a:lstStyle/>
          <a:p>
            <a:pPr algn="ctr"/>
            <a:r>
              <a:rPr lang="en-US" sz="6000" kern="1200" dirty="0">
                <a:solidFill>
                  <a:srgbClr val="FFFFFF"/>
                </a:solidFill>
                <a:latin typeface="+mj-lt"/>
                <a:ea typeface="+mj-ea"/>
                <a:cs typeface="+mj-cs"/>
              </a:rPr>
              <a:t>How to create a secure Password</a:t>
            </a:r>
          </a:p>
        </p:txBody>
      </p:sp>
    </p:spTree>
    <p:extLst>
      <p:ext uri="{BB962C8B-B14F-4D97-AF65-F5344CB8AC3E}">
        <p14:creationId xmlns:p14="http://schemas.microsoft.com/office/powerpoint/2010/main" val="35784243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invX="1"/>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D494E-EE7D-4621-A41C-CA88741A6562}"/>
              </a:ext>
            </a:extLst>
          </p:cNvPr>
          <p:cNvSpPr>
            <a:spLocks noGrp="1"/>
          </p:cNvSpPr>
          <p:nvPr>
            <p:ph type="title"/>
          </p:nvPr>
        </p:nvSpPr>
        <p:spPr>
          <a:xfrm>
            <a:off x="1098958" y="578840"/>
            <a:ext cx="9948453" cy="1518248"/>
          </a:xfrm>
        </p:spPr>
        <p:txBody>
          <a:bodyPr/>
          <a:lstStyle/>
          <a:p>
            <a:r>
              <a:rPr lang="en-GB" dirty="0"/>
              <a:t>A couple of facts</a:t>
            </a:r>
          </a:p>
        </p:txBody>
      </p:sp>
      <p:sp>
        <p:nvSpPr>
          <p:cNvPr id="3" name="Content Placeholder 2">
            <a:extLst>
              <a:ext uri="{FF2B5EF4-FFF2-40B4-BE49-F238E27FC236}">
                <a16:creationId xmlns:a16="http://schemas.microsoft.com/office/drawing/2014/main" id="{FBA08D21-DF71-47C3-AA12-F54CFFD3F35E}"/>
              </a:ext>
            </a:extLst>
          </p:cNvPr>
          <p:cNvSpPr>
            <a:spLocks noGrp="1"/>
          </p:cNvSpPr>
          <p:nvPr>
            <p:ph idx="1"/>
          </p:nvPr>
        </p:nvSpPr>
        <p:spPr>
          <a:xfrm>
            <a:off x="1098958" y="2154444"/>
            <a:ext cx="9948454" cy="3636757"/>
          </a:xfrm>
        </p:spPr>
        <p:txBody>
          <a:bodyPr>
            <a:normAutofit fontScale="85000" lnSpcReduction="10000"/>
          </a:bodyPr>
          <a:lstStyle/>
          <a:p>
            <a:pPr fontAlgn="base"/>
            <a:r>
              <a:rPr lang="en-GB" sz="3600" dirty="0">
                <a:solidFill>
                  <a:schemeClr val="bg1"/>
                </a:solidFill>
              </a:rPr>
              <a:t>Nearly 50% of all passwords currently being used today can be cracked in seconds due to them be very weak.</a:t>
            </a:r>
          </a:p>
          <a:p>
            <a:pPr fontAlgn="base"/>
            <a:r>
              <a:rPr lang="en-GB" sz="3600" dirty="0">
                <a:solidFill>
                  <a:schemeClr val="bg1"/>
                </a:solidFill>
              </a:rPr>
              <a:t>Another 45% can be cracked within a few hours.</a:t>
            </a:r>
          </a:p>
          <a:p>
            <a:pPr fontAlgn="base"/>
            <a:r>
              <a:rPr lang="en-GB" sz="3600" dirty="0"/>
              <a:t>Only around 5% of passwords offer any real challenge, and given that computers today can make millions of guesses per second, it would not take long to crack many of these also.</a:t>
            </a:r>
          </a:p>
          <a:p>
            <a:endParaRPr lang="en-GB" sz="3600" dirty="0">
              <a:solidFill>
                <a:schemeClr val="bg1"/>
              </a:solidFill>
            </a:endParaRPr>
          </a:p>
        </p:txBody>
      </p:sp>
    </p:spTree>
    <p:extLst>
      <p:ext uri="{BB962C8B-B14F-4D97-AF65-F5344CB8AC3E}">
        <p14:creationId xmlns:p14="http://schemas.microsoft.com/office/powerpoint/2010/main" val="3832306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A08D21-DF71-47C3-AA12-F54CFFD3F35E}"/>
              </a:ext>
            </a:extLst>
          </p:cNvPr>
          <p:cNvSpPr>
            <a:spLocks noGrp="1"/>
          </p:cNvSpPr>
          <p:nvPr>
            <p:ph idx="1"/>
          </p:nvPr>
        </p:nvSpPr>
        <p:spPr>
          <a:xfrm>
            <a:off x="1098958" y="570451"/>
            <a:ext cx="10254842" cy="5606512"/>
          </a:xfrm>
        </p:spPr>
        <p:txBody>
          <a:bodyPr>
            <a:normAutofit fontScale="92500" lnSpcReduction="10000"/>
          </a:bodyPr>
          <a:lstStyle/>
          <a:p>
            <a:r>
              <a:rPr lang="en-GB" sz="3200" dirty="0">
                <a:solidFill>
                  <a:schemeClr val="bg1"/>
                </a:solidFill>
              </a:rPr>
              <a:t>It is better to have a longer simple password than a shorter complex password.</a:t>
            </a:r>
          </a:p>
          <a:p>
            <a:pPr fontAlgn="base"/>
            <a:r>
              <a:rPr lang="en-GB" sz="3200" dirty="0">
                <a:solidFill>
                  <a:schemeClr val="bg1"/>
                </a:solidFill>
              </a:rPr>
              <a:t>Microsoft officially recommend 14 characters as its minimum.</a:t>
            </a:r>
          </a:p>
          <a:p>
            <a:r>
              <a:rPr lang="en-GB" sz="3200" dirty="0">
                <a:solidFill>
                  <a:schemeClr val="bg1"/>
                </a:solidFill>
              </a:rPr>
              <a:t>Doesn’t Rely on Obvious Substitutions: For example, “</a:t>
            </a:r>
            <a:r>
              <a:rPr lang="en-GB" sz="3200" dirty="0"/>
              <a:t>H0use</a:t>
            </a:r>
            <a:r>
              <a:rPr lang="en-GB" sz="3200" dirty="0">
                <a:solidFill>
                  <a:schemeClr val="bg1"/>
                </a:solidFill>
              </a:rPr>
              <a:t>” isn’t strong just because you’ve replaced an </a:t>
            </a:r>
            <a:r>
              <a:rPr lang="en-GB" sz="3200" dirty="0"/>
              <a:t>o</a:t>
            </a:r>
            <a:r>
              <a:rPr lang="en-GB" sz="3200" dirty="0">
                <a:solidFill>
                  <a:schemeClr val="bg1"/>
                </a:solidFill>
              </a:rPr>
              <a:t> with a </a:t>
            </a:r>
            <a:r>
              <a:rPr lang="en-GB" sz="3200" dirty="0"/>
              <a:t>0</a:t>
            </a:r>
            <a:r>
              <a:rPr lang="en-GB" sz="3200" dirty="0">
                <a:solidFill>
                  <a:schemeClr val="bg1"/>
                </a:solidFill>
              </a:rPr>
              <a:t>. That’s just obvious.</a:t>
            </a:r>
          </a:p>
          <a:p>
            <a:r>
              <a:rPr lang="en-GB" sz="3200" dirty="0"/>
              <a:t>PassPhrases are generally better than passwords because they are much longer.</a:t>
            </a:r>
          </a:p>
          <a:p>
            <a:r>
              <a:rPr lang="en-GB" sz="3200" dirty="0"/>
              <a:t>A PassPhrase is a combination of about five completely unrelated words.</a:t>
            </a:r>
          </a:p>
        </p:txBody>
      </p:sp>
    </p:spTree>
    <p:extLst>
      <p:ext uri="{BB962C8B-B14F-4D97-AF65-F5344CB8AC3E}">
        <p14:creationId xmlns:p14="http://schemas.microsoft.com/office/powerpoint/2010/main" val="2500631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AC9CAA-C753-416D-8DC4-42541307C934}"/>
              </a:ext>
            </a:extLst>
          </p:cNvPr>
          <p:cNvSpPr>
            <a:spLocks noGrp="1"/>
          </p:cNvSpPr>
          <p:nvPr>
            <p:ph idx="1"/>
          </p:nvPr>
        </p:nvSpPr>
        <p:spPr>
          <a:xfrm>
            <a:off x="1107347" y="553673"/>
            <a:ext cx="10246453" cy="5623290"/>
          </a:xfrm>
        </p:spPr>
        <p:txBody>
          <a:bodyPr>
            <a:normAutofit lnSpcReduction="10000"/>
          </a:bodyPr>
          <a:lstStyle/>
          <a:p>
            <a:r>
              <a:rPr lang="en-GB" sz="3200" dirty="0">
                <a:solidFill>
                  <a:schemeClr val="bg1"/>
                </a:solidFill>
              </a:rPr>
              <a:t>One way to create a password is to take the initial letters of a simple phrase</a:t>
            </a:r>
          </a:p>
          <a:p>
            <a:r>
              <a:rPr lang="en-GB" sz="3200" dirty="0"/>
              <a:t>J</a:t>
            </a:r>
            <a:r>
              <a:rPr lang="en-GB" sz="3200" dirty="0">
                <a:solidFill>
                  <a:schemeClr val="bg1"/>
                </a:solidFill>
              </a:rPr>
              <a:t>ack </a:t>
            </a:r>
            <a:r>
              <a:rPr lang="en-GB" sz="3200" dirty="0"/>
              <a:t>a</a:t>
            </a:r>
            <a:r>
              <a:rPr lang="en-GB" sz="3200" dirty="0">
                <a:solidFill>
                  <a:schemeClr val="bg1"/>
                </a:solidFill>
              </a:rPr>
              <a:t>nd </a:t>
            </a:r>
            <a:r>
              <a:rPr lang="en-GB" sz="3200" dirty="0"/>
              <a:t>J</a:t>
            </a:r>
            <a:r>
              <a:rPr lang="en-GB" sz="3200" dirty="0">
                <a:solidFill>
                  <a:schemeClr val="bg1"/>
                </a:solidFill>
              </a:rPr>
              <a:t>ill </a:t>
            </a:r>
            <a:r>
              <a:rPr lang="en-GB" sz="3200" dirty="0"/>
              <a:t>w</a:t>
            </a:r>
            <a:r>
              <a:rPr lang="en-GB" sz="3200" dirty="0">
                <a:solidFill>
                  <a:schemeClr val="bg1"/>
                </a:solidFill>
              </a:rPr>
              <a:t>ent </a:t>
            </a:r>
            <a:r>
              <a:rPr lang="en-GB" sz="3200" dirty="0"/>
              <a:t>u</a:t>
            </a:r>
            <a:r>
              <a:rPr lang="en-GB" sz="3200" dirty="0">
                <a:solidFill>
                  <a:schemeClr val="bg1"/>
                </a:solidFill>
              </a:rPr>
              <a:t>p </a:t>
            </a:r>
            <a:r>
              <a:rPr lang="en-GB" sz="3200" dirty="0"/>
              <a:t>t</a:t>
            </a:r>
            <a:r>
              <a:rPr lang="en-GB" sz="3200" dirty="0">
                <a:solidFill>
                  <a:schemeClr val="bg1"/>
                </a:solidFill>
              </a:rPr>
              <a:t>he </a:t>
            </a:r>
            <a:r>
              <a:rPr lang="en-GB" sz="3200" dirty="0"/>
              <a:t>h</a:t>
            </a:r>
            <a:r>
              <a:rPr lang="en-GB" sz="3200" dirty="0">
                <a:solidFill>
                  <a:schemeClr val="bg1"/>
                </a:solidFill>
              </a:rPr>
              <a:t>ill </a:t>
            </a:r>
            <a:r>
              <a:rPr lang="en-GB" sz="3200" dirty="0"/>
              <a:t>t</a:t>
            </a:r>
            <a:r>
              <a:rPr lang="en-GB" sz="3200" dirty="0">
                <a:solidFill>
                  <a:schemeClr val="bg1"/>
                </a:solidFill>
              </a:rPr>
              <a:t>o </a:t>
            </a:r>
            <a:r>
              <a:rPr lang="en-GB" sz="3200" dirty="0"/>
              <a:t>f</a:t>
            </a:r>
            <a:r>
              <a:rPr lang="en-GB" sz="3200" dirty="0">
                <a:solidFill>
                  <a:schemeClr val="bg1"/>
                </a:solidFill>
              </a:rPr>
              <a:t>etch </a:t>
            </a:r>
            <a:r>
              <a:rPr lang="en-GB" sz="3200" dirty="0"/>
              <a:t>a p</a:t>
            </a:r>
            <a:r>
              <a:rPr lang="en-GB" sz="3200" dirty="0">
                <a:solidFill>
                  <a:schemeClr val="bg1"/>
                </a:solidFill>
              </a:rPr>
              <a:t>ail </a:t>
            </a:r>
            <a:r>
              <a:rPr lang="en-GB" sz="3200" dirty="0"/>
              <a:t>o</a:t>
            </a:r>
            <a:r>
              <a:rPr lang="en-GB" sz="3200" dirty="0">
                <a:solidFill>
                  <a:schemeClr val="bg1"/>
                </a:solidFill>
              </a:rPr>
              <a:t>f </a:t>
            </a:r>
            <a:r>
              <a:rPr lang="en-GB" sz="3200" dirty="0"/>
              <a:t>w</a:t>
            </a:r>
            <a:r>
              <a:rPr lang="en-GB" sz="3200" dirty="0">
                <a:solidFill>
                  <a:schemeClr val="bg1"/>
                </a:solidFill>
              </a:rPr>
              <a:t>ater</a:t>
            </a:r>
            <a:br>
              <a:rPr lang="en-GB" sz="3200" dirty="0">
                <a:solidFill>
                  <a:schemeClr val="bg1"/>
                </a:solidFill>
              </a:rPr>
            </a:br>
            <a:r>
              <a:rPr lang="en-GB" sz="3200" dirty="0">
                <a:solidFill>
                  <a:schemeClr val="bg1"/>
                </a:solidFill>
              </a:rPr>
              <a:t>becomes JaJwuthtfapow</a:t>
            </a:r>
          </a:p>
          <a:p>
            <a:r>
              <a:rPr lang="en-GB" sz="3200" dirty="0"/>
              <a:t>Take the a in ‘and’ and substitute it for an &amp; (special character) and the ‘o’ for a 0 (number – this substitution doesn’t necessarily make it stronger, but does add required number/s)</a:t>
            </a:r>
          </a:p>
          <a:p>
            <a:r>
              <a:rPr lang="en-GB" sz="3200" dirty="0"/>
              <a:t>You now have </a:t>
            </a:r>
            <a:r>
              <a:rPr lang="en-GB" sz="3200" dirty="0">
                <a:solidFill>
                  <a:schemeClr val="bg1"/>
                </a:solidFill>
              </a:rPr>
              <a:t>J&amp;Jwuthtfap0w</a:t>
            </a:r>
            <a:r>
              <a:rPr lang="en-GB" sz="3200" dirty="0">
                <a:solidFill>
                  <a:srgbClr val="FF0000"/>
                </a:solidFill>
              </a:rPr>
              <a:t> </a:t>
            </a:r>
            <a:r>
              <a:rPr lang="en-GB" sz="3200" dirty="0"/>
              <a:t>– adequate for most needs.</a:t>
            </a:r>
          </a:p>
        </p:txBody>
      </p:sp>
    </p:spTree>
    <p:extLst>
      <p:ext uri="{BB962C8B-B14F-4D97-AF65-F5344CB8AC3E}">
        <p14:creationId xmlns:p14="http://schemas.microsoft.com/office/powerpoint/2010/main" val="1562226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AC9CAA-C753-416D-8DC4-42541307C934}"/>
              </a:ext>
            </a:extLst>
          </p:cNvPr>
          <p:cNvSpPr>
            <a:spLocks noGrp="1"/>
          </p:cNvSpPr>
          <p:nvPr>
            <p:ph idx="1"/>
          </p:nvPr>
        </p:nvSpPr>
        <p:spPr>
          <a:xfrm>
            <a:off x="1098958" y="562062"/>
            <a:ext cx="10254842" cy="5614901"/>
          </a:xfrm>
        </p:spPr>
        <p:txBody>
          <a:bodyPr>
            <a:normAutofit/>
          </a:bodyPr>
          <a:lstStyle/>
          <a:p>
            <a:r>
              <a:rPr lang="en-GB" sz="3200" dirty="0">
                <a:solidFill>
                  <a:schemeClr val="bg1"/>
                </a:solidFill>
              </a:rPr>
              <a:t>How about from a Hymn</a:t>
            </a:r>
          </a:p>
          <a:p>
            <a:r>
              <a:rPr lang="en-GB" sz="3200" dirty="0"/>
              <a:t>I</a:t>
            </a:r>
            <a:r>
              <a:rPr lang="en-GB" sz="3200" dirty="0">
                <a:solidFill>
                  <a:schemeClr val="bg1"/>
                </a:solidFill>
              </a:rPr>
              <a:t> </a:t>
            </a:r>
            <a:r>
              <a:rPr lang="en-GB" sz="3200" dirty="0"/>
              <a:t>v</a:t>
            </a:r>
            <a:r>
              <a:rPr lang="en-GB" sz="3200" dirty="0">
                <a:solidFill>
                  <a:schemeClr val="bg1"/>
                </a:solidFill>
              </a:rPr>
              <a:t>ow </a:t>
            </a:r>
            <a:r>
              <a:rPr lang="en-GB" sz="3200" dirty="0"/>
              <a:t>t</a:t>
            </a:r>
            <a:r>
              <a:rPr lang="en-GB" sz="3200" dirty="0">
                <a:solidFill>
                  <a:schemeClr val="bg1"/>
                </a:solidFill>
              </a:rPr>
              <a:t>o </a:t>
            </a:r>
            <a:r>
              <a:rPr lang="en-GB" sz="3200" dirty="0"/>
              <a:t>t</a:t>
            </a:r>
            <a:r>
              <a:rPr lang="en-GB" sz="3200" dirty="0">
                <a:solidFill>
                  <a:schemeClr val="bg1"/>
                </a:solidFill>
              </a:rPr>
              <a:t>hee </a:t>
            </a:r>
            <a:r>
              <a:rPr lang="en-GB" sz="3200" dirty="0"/>
              <a:t>m</a:t>
            </a:r>
            <a:r>
              <a:rPr lang="en-GB" sz="3200" dirty="0">
                <a:solidFill>
                  <a:schemeClr val="bg1"/>
                </a:solidFill>
              </a:rPr>
              <a:t>y </a:t>
            </a:r>
            <a:r>
              <a:rPr lang="en-GB" sz="3200" dirty="0"/>
              <a:t>c</a:t>
            </a:r>
            <a:r>
              <a:rPr lang="en-GB" sz="3200" dirty="0">
                <a:solidFill>
                  <a:schemeClr val="bg1"/>
                </a:solidFill>
              </a:rPr>
              <a:t>ountry </a:t>
            </a:r>
            <a:r>
              <a:rPr lang="en-GB" sz="3200" dirty="0"/>
              <a:t>a</a:t>
            </a:r>
            <a:r>
              <a:rPr lang="en-GB" sz="3200" dirty="0">
                <a:solidFill>
                  <a:schemeClr val="bg1"/>
                </a:solidFill>
              </a:rPr>
              <a:t>ll </a:t>
            </a:r>
            <a:r>
              <a:rPr lang="en-GB" sz="3200" dirty="0"/>
              <a:t>e</a:t>
            </a:r>
            <a:r>
              <a:rPr lang="en-GB" sz="3200" dirty="0">
                <a:solidFill>
                  <a:schemeClr val="bg1"/>
                </a:solidFill>
              </a:rPr>
              <a:t>arthly </a:t>
            </a:r>
            <a:r>
              <a:rPr lang="en-GB" sz="3200" dirty="0"/>
              <a:t>t</a:t>
            </a:r>
            <a:r>
              <a:rPr lang="en-GB" sz="3200" dirty="0">
                <a:solidFill>
                  <a:schemeClr val="bg1"/>
                </a:solidFill>
              </a:rPr>
              <a:t>hings </a:t>
            </a:r>
            <a:r>
              <a:rPr lang="en-GB" sz="3200" dirty="0"/>
              <a:t>a</a:t>
            </a:r>
            <a:r>
              <a:rPr lang="en-GB" sz="3200" dirty="0">
                <a:solidFill>
                  <a:schemeClr val="bg1"/>
                </a:solidFill>
              </a:rPr>
              <a:t>bove.  Ivttmcaeta.</a:t>
            </a:r>
          </a:p>
          <a:p>
            <a:r>
              <a:rPr lang="en-GB" sz="3200" dirty="0"/>
              <a:t>Split it in the middle to add some numbers, say 4 perhaps – year of birth maybe </a:t>
            </a:r>
            <a:r>
              <a:rPr lang="en-GB" sz="3200" dirty="0">
                <a:solidFill>
                  <a:srgbClr val="FF0000"/>
                </a:solidFill>
              </a:rPr>
              <a:t>YYYY</a:t>
            </a:r>
            <a:r>
              <a:rPr lang="en-GB" sz="3200" dirty="0"/>
              <a:t> or a </a:t>
            </a:r>
            <a:r>
              <a:rPr lang="en-GB" sz="3200" dirty="0">
                <a:solidFill>
                  <a:srgbClr val="FF0000"/>
                </a:solidFill>
              </a:rPr>
              <a:t>DDMM</a:t>
            </a:r>
            <a:r>
              <a:rPr lang="en-GB" sz="3200" dirty="0"/>
              <a:t> or </a:t>
            </a:r>
            <a:r>
              <a:rPr lang="en-GB" sz="3200" dirty="0">
                <a:solidFill>
                  <a:srgbClr val="FF0000"/>
                </a:solidFill>
              </a:rPr>
              <a:t>MMYY</a:t>
            </a:r>
            <a:r>
              <a:rPr lang="en-GB" sz="3200" dirty="0"/>
              <a:t> for something that you can easily remember.</a:t>
            </a:r>
          </a:p>
          <a:p>
            <a:r>
              <a:rPr lang="en-GB" sz="3200" dirty="0"/>
              <a:t>Ivttm</a:t>
            </a:r>
            <a:r>
              <a:rPr lang="en-GB" sz="3200" dirty="0">
                <a:solidFill>
                  <a:srgbClr val="FF0000"/>
                </a:solidFill>
              </a:rPr>
              <a:t>1954</a:t>
            </a:r>
            <a:r>
              <a:rPr lang="en-GB" sz="3200" dirty="0"/>
              <a:t>caeta   </a:t>
            </a:r>
          </a:p>
          <a:p>
            <a:r>
              <a:rPr lang="en-GB" sz="3200" dirty="0"/>
              <a:t>Add in some special characters  </a:t>
            </a:r>
            <a:r>
              <a:rPr lang="en-GB" sz="3200" dirty="0">
                <a:solidFill>
                  <a:srgbClr val="FF0000"/>
                </a:solidFill>
              </a:rPr>
              <a:t>.</a:t>
            </a:r>
            <a:r>
              <a:rPr lang="en-GB" sz="3200" dirty="0"/>
              <a:t>Ivttm1954caeta</a:t>
            </a:r>
            <a:r>
              <a:rPr lang="en-GB" sz="3200" dirty="0">
                <a:solidFill>
                  <a:srgbClr val="FF0000"/>
                </a:solidFill>
              </a:rPr>
              <a:t>+</a:t>
            </a:r>
            <a:r>
              <a:rPr lang="en-GB" sz="3200" dirty="0"/>
              <a:t>   Eh voila</a:t>
            </a:r>
          </a:p>
        </p:txBody>
      </p:sp>
    </p:spTree>
    <p:extLst>
      <p:ext uri="{BB962C8B-B14F-4D97-AF65-F5344CB8AC3E}">
        <p14:creationId xmlns:p14="http://schemas.microsoft.com/office/powerpoint/2010/main" val="1336193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638E1-8DF8-4513-8510-B527531CBFE8}"/>
              </a:ext>
            </a:extLst>
          </p:cNvPr>
          <p:cNvSpPr>
            <a:spLocks noGrp="1"/>
          </p:cNvSpPr>
          <p:nvPr>
            <p:ph type="title"/>
          </p:nvPr>
        </p:nvSpPr>
        <p:spPr>
          <a:xfrm>
            <a:off x="1090569" y="562062"/>
            <a:ext cx="9956841" cy="1535026"/>
          </a:xfrm>
        </p:spPr>
        <p:txBody>
          <a:bodyPr/>
          <a:lstStyle/>
          <a:p>
            <a:r>
              <a:rPr lang="en-GB" dirty="0"/>
              <a:t>Pass Phrases</a:t>
            </a:r>
          </a:p>
        </p:txBody>
      </p:sp>
      <p:sp>
        <p:nvSpPr>
          <p:cNvPr id="3" name="Content Placeholder 2">
            <a:extLst>
              <a:ext uri="{FF2B5EF4-FFF2-40B4-BE49-F238E27FC236}">
                <a16:creationId xmlns:a16="http://schemas.microsoft.com/office/drawing/2014/main" id="{288641F4-D984-4E93-A8AE-5B417713BF70}"/>
              </a:ext>
            </a:extLst>
          </p:cNvPr>
          <p:cNvSpPr>
            <a:spLocks noGrp="1"/>
          </p:cNvSpPr>
          <p:nvPr>
            <p:ph idx="1"/>
          </p:nvPr>
        </p:nvSpPr>
        <p:spPr>
          <a:xfrm>
            <a:off x="1117579" y="1754490"/>
            <a:ext cx="9956842" cy="3676947"/>
          </a:xfrm>
        </p:spPr>
        <p:txBody>
          <a:bodyPr>
            <a:noAutofit/>
          </a:bodyPr>
          <a:lstStyle/>
          <a:p>
            <a:r>
              <a:rPr lang="en-GB" sz="2800" dirty="0">
                <a:solidFill>
                  <a:schemeClr val="bg1"/>
                </a:solidFill>
              </a:rPr>
              <a:t>A PassPhrase – a combination of about 5 completely unrelated words - is not necessarily more complicated than a regular strong password, but it is easier to remember and stronger by virtue of it’s length &gt;than 20-25 characters.</a:t>
            </a:r>
          </a:p>
          <a:p>
            <a:r>
              <a:rPr lang="en-GB" sz="2800" dirty="0"/>
              <a:t>There are PassPhrase lists to help you generate a suitable PassPhrase, easier is to open a dictionary and stab your finger somewhere on the page!</a:t>
            </a:r>
          </a:p>
          <a:p>
            <a:r>
              <a:rPr lang="en-GB" sz="2800" dirty="0"/>
              <a:t>You might end up with </a:t>
            </a:r>
            <a:r>
              <a:rPr lang="en-GB" sz="2800" dirty="0">
                <a:solidFill>
                  <a:srgbClr val="FF0000"/>
                </a:solidFill>
              </a:rPr>
              <a:t>clink, photo, sweep, group </a:t>
            </a:r>
            <a:r>
              <a:rPr lang="en-GB" sz="2800" dirty="0"/>
              <a:t>&amp;</a:t>
            </a:r>
            <a:r>
              <a:rPr lang="en-GB" sz="2800" dirty="0">
                <a:solidFill>
                  <a:srgbClr val="FF0000"/>
                </a:solidFill>
              </a:rPr>
              <a:t> chain</a:t>
            </a:r>
            <a:r>
              <a:rPr lang="en-GB" sz="2800" dirty="0"/>
              <a:t>.</a:t>
            </a:r>
          </a:p>
          <a:p>
            <a:endParaRPr lang="en-GB" sz="2800" dirty="0"/>
          </a:p>
        </p:txBody>
      </p:sp>
    </p:spTree>
    <p:extLst>
      <p:ext uri="{BB962C8B-B14F-4D97-AF65-F5344CB8AC3E}">
        <p14:creationId xmlns:p14="http://schemas.microsoft.com/office/powerpoint/2010/main" val="2934099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638E1-8DF8-4513-8510-B527531CBFE8}"/>
              </a:ext>
            </a:extLst>
          </p:cNvPr>
          <p:cNvSpPr>
            <a:spLocks noGrp="1"/>
          </p:cNvSpPr>
          <p:nvPr>
            <p:ph type="title"/>
          </p:nvPr>
        </p:nvSpPr>
        <p:spPr>
          <a:xfrm>
            <a:off x="1107347" y="570451"/>
            <a:ext cx="9940063" cy="1526637"/>
          </a:xfrm>
        </p:spPr>
        <p:txBody>
          <a:bodyPr/>
          <a:lstStyle/>
          <a:p>
            <a:r>
              <a:rPr lang="en-GB" dirty="0"/>
              <a:t>Pass Phrases</a:t>
            </a:r>
          </a:p>
        </p:txBody>
      </p:sp>
      <p:sp>
        <p:nvSpPr>
          <p:cNvPr id="3" name="Content Placeholder 2">
            <a:extLst>
              <a:ext uri="{FF2B5EF4-FFF2-40B4-BE49-F238E27FC236}">
                <a16:creationId xmlns:a16="http://schemas.microsoft.com/office/drawing/2014/main" id="{288641F4-D984-4E93-A8AE-5B417713BF70}"/>
              </a:ext>
            </a:extLst>
          </p:cNvPr>
          <p:cNvSpPr>
            <a:spLocks noGrp="1"/>
          </p:cNvSpPr>
          <p:nvPr>
            <p:ph idx="1"/>
          </p:nvPr>
        </p:nvSpPr>
        <p:spPr>
          <a:xfrm>
            <a:off x="1107347" y="1969458"/>
            <a:ext cx="9940064" cy="3656852"/>
          </a:xfrm>
        </p:spPr>
        <p:txBody>
          <a:bodyPr>
            <a:noAutofit/>
          </a:bodyPr>
          <a:lstStyle/>
          <a:p>
            <a:r>
              <a:rPr lang="en-GB" sz="2800" dirty="0"/>
              <a:t>Your passphrase becomes </a:t>
            </a:r>
            <a:r>
              <a:rPr lang="en-GB" sz="2800" dirty="0">
                <a:solidFill>
                  <a:srgbClr val="FF0000"/>
                </a:solidFill>
              </a:rPr>
              <a:t>clinkphotosweepgroupchain</a:t>
            </a:r>
          </a:p>
          <a:p>
            <a:r>
              <a:rPr lang="en-GB" sz="2800" dirty="0"/>
              <a:t>Add in some capitals, say the 2</a:t>
            </a:r>
            <a:r>
              <a:rPr lang="en-GB" sz="2800" baseline="30000" dirty="0"/>
              <a:t>nd</a:t>
            </a:r>
            <a:r>
              <a:rPr lang="en-GB" sz="2800" dirty="0"/>
              <a:t> letter of each word c</a:t>
            </a:r>
            <a:r>
              <a:rPr lang="en-GB" sz="2800" dirty="0">
                <a:solidFill>
                  <a:srgbClr val="FF0000"/>
                </a:solidFill>
              </a:rPr>
              <a:t>L</a:t>
            </a:r>
            <a:r>
              <a:rPr lang="en-GB" sz="2800" dirty="0"/>
              <a:t>inkp</a:t>
            </a:r>
            <a:r>
              <a:rPr lang="en-GB" sz="2800" dirty="0">
                <a:solidFill>
                  <a:srgbClr val="FF0000"/>
                </a:solidFill>
              </a:rPr>
              <a:t>H</a:t>
            </a:r>
            <a:r>
              <a:rPr lang="en-GB" sz="2800" dirty="0"/>
              <a:t>otos</a:t>
            </a:r>
            <a:r>
              <a:rPr lang="en-GB" sz="2800" dirty="0">
                <a:solidFill>
                  <a:srgbClr val="FF0000"/>
                </a:solidFill>
              </a:rPr>
              <a:t>W</a:t>
            </a:r>
            <a:r>
              <a:rPr lang="en-GB" sz="2800" dirty="0"/>
              <a:t>eepg</a:t>
            </a:r>
            <a:r>
              <a:rPr lang="en-GB" sz="2800" dirty="0">
                <a:solidFill>
                  <a:srgbClr val="FF0000"/>
                </a:solidFill>
              </a:rPr>
              <a:t>R</a:t>
            </a:r>
            <a:r>
              <a:rPr lang="en-GB" sz="2800" dirty="0"/>
              <a:t>oupc</a:t>
            </a:r>
            <a:r>
              <a:rPr lang="en-GB" sz="2800" dirty="0">
                <a:solidFill>
                  <a:srgbClr val="FF0000"/>
                </a:solidFill>
              </a:rPr>
              <a:t>H</a:t>
            </a:r>
            <a:r>
              <a:rPr lang="en-GB" sz="2800" dirty="0"/>
              <a:t>ain</a:t>
            </a:r>
          </a:p>
          <a:p>
            <a:r>
              <a:rPr lang="en-GB" sz="2800" dirty="0"/>
              <a:t>Separate the words with a special character or set of characters</a:t>
            </a:r>
            <a:br>
              <a:rPr lang="en-GB" sz="2800" dirty="0"/>
            </a:br>
            <a:r>
              <a:rPr lang="en-GB" sz="2800" dirty="0"/>
              <a:t>cLink</a:t>
            </a:r>
            <a:r>
              <a:rPr lang="en-GB" sz="2800" dirty="0">
                <a:solidFill>
                  <a:srgbClr val="FF0000"/>
                </a:solidFill>
              </a:rPr>
              <a:t>-</a:t>
            </a:r>
            <a:r>
              <a:rPr lang="en-GB" sz="2800" dirty="0"/>
              <a:t>pHoto</a:t>
            </a:r>
            <a:r>
              <a:rPr lang="en-GB" sz="2800" dirty="0">
                <a:solidFill>
                  <a:srgbClr val="FF0000"/>
                </a:solidFill>
              </a:rPr>
              <a:t>-</a:t>
            </a:r>
            <a:r>
              <a:rPr lang="en-GB" sz="2800" dirty="0"/>
              <a:t>sWeep</a:t>
            </a:r>
            <a:r>
              <a:rPr lang="en-GB" sz="2800" dirty="0">
                <a:solidFill>
                  <a:srgbClr val="FF0000"/>
                </a:solidFill>
              </a:rPr>
              <a:t>-</a:t>
            </a:r>
            <a:r>
              <a:rPr lang="en-GB" sz="2800" dirty="0"/>
              <a:t>gRoup</a:t>
            </a:r>
            <a:r>
              <a:rPr lang="en-GB" sz="2800" dirty="0">
                <a:solidFill>
                  <a:srgbClr val="FF0000"/>
                </a:solidFill>
              </a:rPr>
              <a:t>-</a:t>
            </a:r>
            <a:r>
              <a:rPr lang="en-GB" sz="2800" dirty="0"/>
              <a:t>cHain</a:t>
            </a:r>
          </a:p>
          <a:p>
            <a:r>
              <a:rPr lang="en-GB" sz="2800" dirty="0"/>
              <a:t>Add in some numbers cLink-</a:t>
            </a:r>
            <a:r>
              <a:rPr lang="en-GB" sz="2800" dirty="0">
                <a:solidFill>
                  <a:srgbClr val="FF0000"/>
                </a:solidFill>
              </a:rPr>
              <a:t>1</a:t>
            </a:r>
            <a:r>
              <a:rPr lang="en-GB" sz="2800" dirty="0"/>
              <a:t>pHoto-</a:t>
            </a:r>
            <a:r>
              <a:rPr lang="en-GB" sz="2800" dirty="0">
                <a:solidFill>
                  <a:srgbClr val="FF0000"/>
                </a:solidFill>
              </a:rPr>
              <a:t>9</a:t>
            </a:r>
            <a:r>
              <a:rPr lang="en-GB" sz="2800" dirty="0"/>
              <a:t>sWeep-</a:t>
            </a:r>
            <a:r>
              <a:rPr lang="en-GB" sz="2800" dirty="0">
                <a:solidFill>
                  <a:srgbClr val="FF0000"/>
                </a:solidFill>
              </a:rPr>
              <a:t>5</a:t>
            </a:r>
            <a:r>
              <a:rPr lang="en-GB" sz="2800" dirty="0"/>
              <a:t>gRoup-</a:t>
            </a:r>
            <a:r>
              <a:rPr lang="en-GB" sz="2800" dirty="0">
                <a:solidFill>
                  <a:srgbClr val="FF0000"/>
                </a:solidFill>
              </a:rPr>
              <a:t>4</a:t>
            </a:r>
            <a:r>
              <a:rPr lang="en-GB" sz="2800" dirty="0"/>
              <a:t>cHain  and you have a </a:t>
            </a:r>
            <a:r>
              <a:rPr lang="en-GB" sz="2800" i="1" dirty="0"/>
              <a:t>really</a:t>
            </a:r>
            <a:r>
              <a:rPr lang="en-GB" sz="2800" dirty="0"/>
              <a:t> secure password!</a:t>
            </a:r>
          </a:p>
        </p:txBody>
      </p:sp>
    </p:spTree>
    <p:extLst>
      <p:ext uri="{BB962C8B-B14F-4D97-AF65-F5344CB8AC3E}">
        <p14:creationId xmlns:p14="http://schemas.microsoft.com/office/powerpoint/2010/main" val="42820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85028-E968-44A8-AEE8-DE87C793650B}"/>
              </a:ext>
            </a:extLst>
          </p:cNvPr>
          <p:cNvSpPr>
            <a:spLocks noGrp="1"/>
          </p:cNvSpPr>
          <p:nvPr>
            <p:ph type="title"/>
          </p:nvPr>
        </p:nvSpPr>
        <p:spPr>
          <a:xfrm>
            <a:off x="1098959" y="562062"/>
            <a:ext cx="9948452" cy="1535026"/>
          </a:xfrm>
        </p:spPr>
        <p:txBody>
          <a:bodyPr/>
          <a:lstStyle/>
          <a:p>
            <a:r>
              <a:rPr lang="en-GB" dirty="0"/>
              <a:t>Changing Passwords</a:t>
            </a:r>
          </a:p>
        </p:txBody>
      </p:sp>
      <p:sp>
        <p:nvSpPr>
          <p:cNvPr id="3" name="Content Placeholder 2">
            <a:extLst>
              <a:ext uri="{FF2B5EF4-FFF2-40B4-BE49-F238E27FC236}">
                <a16:creationId xmlns:a16="http://schemas.microsoft.com/office/drawing/2014/main" id="{ABC88F02-8BEA-489B-9800-24D88ADAC89B}"/>
              </a:ext>
            </a:extLst>
          </p:cNvPr>
          <p:cNvSpPr>
            <a:spLocks noGrp="1"/>
          </p:cNvSpPr>
          <p:nvPr>
            <p:ph idx="1"/>
          </p:nvPr>
        </p:nvSpPr>
        <p:spPr>
          <a:xfrm>
            <a:off x="1098958" y="2114254"/>
            <a:ext cx="9948453" cy="3676947"/>
          </a:xfrm>
        </p:spPr>
        <p:txBody>
          <a:bodyPr>
            <a:normAutofit/>
          </a:bodyPr>
          <a:lstStyle/>
          <a:p>
            <a:r>
              <a:rPr lang="en-GB" sz="2800" dirty="0">
                <a:solidFill>
                  <a:schemeClr val="bg1"/>
                </a:solidFill>
              </a:rPr>
              <a:t>Take “Adequate Precautions”.</a:t>
            </a:r>
          </a:p>
          <a:p>
            <a:r>
              <a:rPr lang="en-GB" sz="2800" dirty="0">
                <a:solidFill>
                  <a:schemeClr val="bg1"/>
                </a:solidFill>
              </a:rPr>
              <a:t>For online Banking passwords, I recommend you change it every six months.  </a:t>
            </a:r>
          </a:p>
          <a:p>
            <a:r>
              <a:rPr lang="en-GB" sz="2800" dirty="0"/>
              <a:t>You might keep your ‘regular’ password but add some sort of date code to it.  I added 3 digits to mine in the format MMY.  “xxxxxxxxxx</a:t>
            </a:r>
            <a:r>
              <a:rPr lang="en-GB" sz="2800" dirty="0">
                <a:solidFill>
                  <a:srgbClr val="FF0000"/>
                </a:solidFill>
              </a:rPr>
              <a:t>MMY</a:t>
            </a:r>
            <a:r>
              <a:rPr lang="en-GB" sz="2800" dirty="0"/>
              <a:t>”</a:t>
            </a:r>
          </a:p>
        </p:txBody>
      </p:sp>
    </p:spTree>
    <p:extLst>
      <p:ext uri="{BB962C8B-B14F-4D97-AF65-F5344CB8AC3E}">
        <p14:creationId xmlns:p14="http://schemas.microsoft.com/office/powerpoint/2010/main" val="4184795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85028-E968-44A8-AEE8-DE87C793650B}"/>
              </a:ext>
            </a:extLst>
          </p:cNvPr>
          <p:cNvSpPr>
            <a:spLocks noGrp="1"/>
          </p:cNvSpPr>
          <p:nvPr>
            <p:ph type="title"/>
          </p:nvPr>
        </p:nvSpPr>
        <p:spPr>
          <a:xfrm>
            <a:off x="1098959" y="562062"/>
            <a:ext cx="9948452" cy="1535026"/>
          </a:xfrm>
        </p:spPr>
        <p:txBody>
          <a:bodyPr/>
          <a:lstStyle/>
          <a:p>
            <a:r>
              <a:rPr lang="en-GB" dirty="0"/>
              <a:t>Changing Passwords</a:t>
            </a:r>
          </a:p>
        </p:txBody>
      </p:sp>
      <p:sp>
        <p:nvSpPr>
          <p:cNvPr id="3" name="Content Placeholder 2">
            <a:extLst>
              <a:ext uri="{FF2B5EF4-FFF2-40B4-BE49-F238E27FC236}">
                <a16:creationId xmlns:a16="http://schemas.microsoft.com/office/drawing/2014/main" id="{ABC88F02-8BEA-489B-9800-24D88ADAC89B}"/>
              </a:ext>
            </a:extLst>
          </p:cNvPr>
          <p:cNvSpPr>
            <a:spLocks noGrp="1"/>
          </p:cNvSpPr>
          <p:nvPr>
            <p:ph idx="1"/>
          </p:nvPr>
        </p:nvSpPr>
        <p:spPr>
          <a:xfrm>
            <a:off x="1098958" y="2114254"/>
            <a:ext cx="9948453" cy="3676947"/>
          </a:xfrm>
        </p:spPr>
        <p:txBody>
          <a:bodyPr>
            <a:normAutofit/>
          </a:bodyPr>
          <a:lstStyle/>
          <a:p>
            <a:r>
              <a:rPr lang="en-GB" sz="2800" dirty="0">
                <a:solidFill>
                  <a:schemeClr val="bg1"/>
                </a:solidFill>
              </a:rPr>
              <a:t>If you make the MMY the 6 month point in the future, then you will know when to change it when the time arrives.  So, if we changed it today, the 6 month point would be xxxxxxxxxx</a:t>
            </a:r>
            <a:r>
              <a:rPr lang="en-GB" sz="2800" dirty="0"/>
              <a:t>059</a:t>
            </a:r>
            <a:r>
              <a:rPr lang="en-GB" sz="2800" dirty="0">
                <a:solidFill>
                  <a:schemeClr val="bg1"/>
                </a:solidFill>
              </a:rPr>
              <a:t> </a:t>
            </a:r>
            <a:br>
              <a:rPr lang="en-GB" sz="2800" dirty="0">
                <a:solidFill>
                  <a:schemeClr val="bg1"/>
                </a:solidFill>
              </a:rPr>
            </a:br>
            <a:r>
              <a:rPr lang="en-GB" sz="2800" dirty="0">
                <a:solidFill>
                  <a:schemeClr val="bg1"/>
                </a:solidFill>
              </a:rPr>
              <a:t>(May – the </a:t>
            </a:r>
            <a:r>
              <a:rPr lang="en-GB" sz="2800" dirty="0"/>
              <a:t>05</a:t>
            </a:r>
            <a:r>
              <a:rPr lang="en-GB" sz="2800" baseline="30000" dirty="0">
                <a:solidFill>
                  <a:schemeClr val="bg1"/>
                </a:solidFill>
              </a:rPr>
              <a:t>th</a:t>
            </a:r>
            <a:r>
              <a:rPr lang="en-GB" sz="2800" dirty="0">
                <a:solidFill>
                  <a:schemeClr val="bg1"/>
                </a:solidFill>
              </a:rPr>
              <a:t> month and 9 for 201</a:t>
            </a:r>
            <a:r>
              <a:rPr lang="en-GB" sz="2800" dirty="0"/>
              <a:t>9</a:t>
            </a:r>
            <a:r>
              <a:rPr lang="en-GB" sz="2800" dirty="0">
                <a:solidFill>
                  <a:schemeClr val="bg1"/>
                </a:solidFill>
              </a:rPr>
              <a:t>).</a:t>
            </a:r>
          </a:p>
          <a:p>
            <a:r>
              <a:rPr lang="en-GB" sz="2800" dirty="0"/>
              <a:t>If you change it in </a:t>
            </a:r>
            <a:r>
              <a:rPr lang="en-GB" sz="2800" dirty="0">
                <a:solidFill>
                  <a:srgbClr val="FF0000"/>
                </a:solidFill>
              </a:rPr>
              <a:t>Apr May or Jun </a:t>
            </a:r>
            <a:r>
              <a:rPr lang="en-GB" sz="2800" dirty="0"/>
              <a:t>&amp; </a:t>
            </a:r>
            <a:r>
              <a:rPr lang="en-GB" sz="2800" dirty="0">
                <a:solidFill>
                  <a:srgbClr val="FF0000"/>
                </a:solidFill>
              </a:rPr>
              <a:t>Oct, Nov or Dec </a:t>
            </a:r>
            <a:r>
              <a:rPr lang="en-GB" sz="2800" dirty="0"/>
              <a:t>then you will always get at least two numbers to change.  </a:t>
            </a:r>
          </a:p>
        </p:txBody>
      </p:sp>
    </p:spTree>
    <p:extLst>
      <p:ext uri="{BB962C8B-B14F-4D97-AF65-F5344CB8AC3E}">
        <p14:creationId xmlns:p14="http://schemas.microsoft.com/office/powerpoint/2010/main" val="1074427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ABEC1-0B8D-4A3F-B893-168B42DD9B8D}"/>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6000" kern="1200" dirty="0">
                <a:solidFill>
                  <a:srgbClr val="FFFFFF"/>
                </a:solidFill>
                <a:latin typeface="+mj-lt"/>
                <a:ea typeface="+mj-ea"/>
                <a:cs typeface="+mj-cs"/>
              </a:rPr>
              <a:t>What is your </a:t>
            </a:r>
            <a:br>
              <a:rPr lang="en-US" sz="6000" kern="1200" dirty="0">
                <a:solidFill>
                  <a:srgbClr val="FFFFFF"/>
                </a:solidFill>
                <a:latin typeface="+mj-lt"/>
                <a:ea typeface="+mj-ea"/>
                <a:cs typeface="+mj-cs"/>
              </a:rPr>
            </a:br>
            <a:r>
              <a:rPr lang="en-US" sz="6000" kern="1200" dirty="0">
                <a:solidFill>
                  <a:srgbClr val="FFFFFF"/>
                </a:solidFill>
                <a:latin typeface="+mj-lt"/>
                <a:ea typeface="+mj-ea"/>
                <a:cs typeface="+mj-cs"/>
              </a:rPr>
              <a:t>e-mail address?</a:t>
            </a:r>
          </a:p>
        </p:txBody>
      </p:sp>
    </p:spTree>
    <p:extLst>
      <p:ext uri="{BB962C8B-B14F-4D97-AF65-F5344CB8AC3E}">
        <p14:creationId xmlns:p14="http://schemas.microsoft.com/office/powerpoint/2010/main" val="25268939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6AD18-5083-4A10-A199-8252BF082EC0}"/>
              </a:ext>
            </a:extLst>
          </p:cNvPr>
          <p:cNvSpPr>
            <a:spLocks noGrp="1"/>
          </p:cNvSpPr>
          <p:nvPr>
            <p:ph type="title"/>
          </p:nvPr>
        </p:nvSpPr>
        <p:spPr>
          <a:xfrm>
            <a:off x="1098959" y="570451"/>
            <a:ext cx="9948452" cy="1526637"/>
          </a:xfrm>
        </p:spPr>
        <p:txBody>
          <a:bodyPr/>
          <a:lstStyle/>
          <a:p>
            <a:r>
              <a:rPr lang="en-GB" dirty="0"/>
              <a:t>What’s your e-mail?</a:t>
            </a:r>
          </a:p>
        </p:txBody>
      </p:sp>
      <p:sp>
        <p:nvSpPr>
          <p:cNvPr id="3" name="Content Placeholder 2">
            <a:extLst>
              <a:ext uri="{FF2B5EF4-FFF2-40B4-BE49-F238E27FC236}">
                <a16:creationId xmlns:a16="http://schemas.microsoft.com/office/drawing/2014/main" id="{076B1BC6-2F28-4C72-A515-5FD83F93A86C}"/>
              </a:ext>
            </a:extLst>
          </p:cNvPr>
          <p:cNvSpPr>
            <a:spLocks noGrp="1"/>
          </p:cNvSpPr>
          <p:nvPr>
            <p:ph idx="1"/>
          </p:nvPr>
        </p:nvSpPr>
        <p:spPr>
          <a:xfrm>
            <a:off x="1098958" y="2134349"/>
            <a:ext cx="9948453" cy="3656852"/>
          </a:xfrm>
        </p:spPr>
        <p:txBody>
          <a:bodyPr>
            <a:noAutofit/>
          </a:bodyPr>
          <a:lstStyle/>
          <a:p>
            <a:r>
              <a:rPr lang="en-GB" sz="2800" dirty="0">
                <a:solidFill>
                  <a:schemeClr val="bg1"/>
                </a:solidFill>
              </a:rPr>
              <a:t>Many people use the same e-mail address for everything, it is the only one they have.  I think this is a mistake.  I have a number of e-mail accounts and None of them do I give out willy nilly.</a:t>
            </a:r>
          </a:p>
          <a:p>
            <a:r>
              <a:rPr lang="en-GB" sz="2800" dirty="0"/>
              <a:t>Once your email address has been spammed, it is pretty much </a:t>
            </a:r>
            <a:r>
              <a:rPr lang="en-GB" sz="2800" dirty="0">
                <a:solidFill>
                  <a:srgbClr val="FF0000"/>
                </a:solidFill>
              </a:rPr>
              <a:t>impossible</a:t>
            </a:r>
            <a:r>
              <a:rPr lang="en-GB" sz="2800" dirty="0"/>
              <a:t> to get it removed from a spammers list.  Therefore give your email addresses some sort of priority and distribute them accordingly.  Working from a low level to the highest, we might have email address as follows:</a:t>
            </a:r>
          </a:p>
          <a:p>
            <a:pPr marL="0" indent="0">
              <a:buNone/>
            </a:pPr>
            <a:endParaRPr lang="en-GB" sz="2800" dirty="0"/>
          </a:p>
        </p:txBody>
      </p:sp>
    </p:spTree>
    <p:extLst>
      <p:ext uri="{BB962C8B-B14F-4D97-AF65-F5344CB8AC3E}">
        <p14:creationId xmlns:p14="http://schemas.microsoft.com/office/powerpoint/2010/main" val="49055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6AD18-5083-4A10-A199-8252BF082EC0}"/>
              </a:ext>
            </a:extLst>
          </p:cNvPr>
          <p:cNvSpPr>
            <a:spLocks noGrp="1"/>
          </p:cNvSpPr>
          <p:nvPr>
            <p:ph type="title"/>
          </p:nvPr>
        </p:nvSpPr>
        <p:spPr>
          <a:xfrm>
            <a:off x="1098959" y="562062"/>
            <a:ext cx="9948452" cy="1535026"/>
          </a:xfrm>
        </p:spPr>
        <p:txBody>
          <a:bodyPr/>
          <a:lstStyle/>
          <a:p>
            <a:r>
              <a:rPr lang="en-GB" dirty="0"/>
              <a:t>What’s your e-mail?</a:t>
            </a:r>
          </a:p>
        </p:txBody>
      </p:sp>
      <p:sp>
        <p:nvSpPr>
          <p:cNvPr id="3" name="Content Placeholder 2">
            <a:extLst>
              <a:ext uri="{FF2B5EF4-FFF2-40B4-BE49-F238E27FC236}">
                <a16:creationId xmlns:a16="http://schemas.microsoft.com/office/drawing/2014/main" id="{076B1BC6-2F28-4C72-A515-5FD83F93A86C}"/>
              </a:ext>
            </a:extLst>
          </p:cNvPr>
          <p:cNvSpPr>
            <a:spLocks noGrp="1"/>
          </p:cNvSpPr>
          <p:nvPr>
            <p:ph idx="1"/>
          </p:nvPr>
        </p:nvSpPr>
        <p:spPr>
          <a:xfrm>
            <a:off x="1098958" y="2114254"/>
            <a:ext cx="9948453" cy="3676947"/>
          </a:xfrm>
        </p:spPr>
        <p:txBody>
          <a:bodyPr>
            <a:noAutofit/>
          </a:bodyPr>
          <a:lstStyle/>
          <a:p>
            <a:r>
              <a:rPr lang="en-GB" dirty="0">
                <a:solidFill>
                  <a:schemeClr val="bg1"/>
                </a:solidFill>
              </a:rPr>
              <a:t>An email for websites you have to register with to view their content.</a:t>
            </a:r>
          </a:p>
          <a:p>
            <a:r>
              <a:rPr lang="en-GB" dirty="0">
                <a:solidFill>
                  <a:schemeClr val="bg1"/>
                </a:solidFill>
              </a:rPr>
              <a:t>An email for websites you log into for online shopping or other services.</a:t>
            </a:r>
          </a:p>
          <a:p>
            <a:r>
              <a:rPr lang="en-GB" dirty="0">
                <a:solidFill>
                  <a:schemeClr val="bg1"/>
                </a:solidFill>
              </a:rPr>
              <a:t>An email for friends and family.</a:t>
            </a:r>
          </a:p>
          <a:p>
            <a:r>
              <a:rPr lang="en-GB" dirty="0">
                <a:solidFill>
                  <a:schemeClr val="bg1"/>
                </a:solidFill>
              </a:rPr>
              <a:t>And top priority an email for internet banking and other financial institutions; HMRC, Premium bonds, PayPal, ISA’s etc.</a:t>
            </a:r>
          </a:p>
          <a:p>
            <a:r>
              <a:rPr lang="en-GB" dirty="0"/>
              <a:t>Guard this top priority address carefully, and change it should you ever get any spam email into the account.  There are lots of websites to get a free e-mail address or you could create a new account (and use it for nothing else) with Microsoft, Google, Apple etc.</a:t>
            </a:r>
          </a:p>
        </p:txBody>
      </p:sp>
    </p:spTree>
    <p:extLst>
      <p:ext uri="{BB962C8B-B14F-4D97-AF65-F5344CB8AC3E}">
        <p14:creationId xmlns:p14="http://schemas.microsoft.com/office/powerpoint/2010/main" val="3004346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ABEC1-0B8D-4A3F-B893-168B42DD9B8D}"/>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6000" kern="1200" dirty="0">
                <a:solidFill>
                  <a:srgbClr val="FFFFFF"/>
                </a:solidFill>
                <a:latin typeface="+mj-lt"/>
                <a:ea typeface="+mj-ea"/>
                <a:cs typeface="+mj-cs"/>
              </a:rPr>
              <a:t>Two Factor Authentication</a:t>
            </a:r>
          </a:p>
        </p:txBody>
      </p:sp>
    </p:spTree>
    <p:extLst>
      <p:ext uri="{BB962C8B-B14F-4D97-AF65-F5344CB8AC3E}">
        <p14:creationId xmlns:p14="http://schemas.microsoft.com/office/powerpoint/2010/main" val="26127381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E184F-215B-40AA-92BC-10BDE7A1CF8F}"/>
              </a:ext>
            </a:extLst>
          </p:cNvPr>
          <p:cNvSpPr>
            <a:spLocks noGrp="1"/>
          </p:cNvSpPr>
          <p:nvPr>
            <p:ph type="title"/>
          </p:nvPr>
        </p:nvSpPr>
        <p:spPr>
          <a:xfrm>
            <a:off x="1098958" y="562062"/>
            <a:ext cx="9948453" cy="1535026"/>
          </a:xfrm>
        </p:spPr>
        <p:txBody>
          <a:bodyPr/>
          <a:lstStyle/>
          <a:p>
            <a:r>
              <a:rPr lang="en-GB" dirty="0"/>
              <a:t>Two Factor Authentication</a:t>
            </a:r>
          </a:p>
        </p:txBody>
      </p:sp>
      <p:sp>
        <p:nvSpPr>
          <p:cNvPr id="3" name="Content Placeholder 2">
            <a:extLst>
              <a:ext uri="{FF2B5EF4-FFF2-40B4-BE49-F238E27FC236}">
                <a16:creationId xmlns:a16="http://schemas.microsoft.com/office/drawing/2014/main" id="{78B9C9FB-DC6B-43D8-9F5B-72F985C39042}"/>
              </a:ext>
            </a:extLst>
          </p:cNvPr>
          <p:cNvSpPr>
            <a:spLocks noGrp="1"/>
          </p:cNvSpPr>
          <p:nvPr>
            <p:ph idx="1"/>
          </p:nvPr>
        </p:nvSpPr>
        <p:spPr>
          <a:xfrm>
            <a:off x="1098958" y="2114254"/>
            <a:ext cx="9948454" cy="3676947"/>
          </a:xfrm>
        </p:spPr>
        <p:txBody>
          <a:bodyPr>
            <a:noAutofit/>
          </a:bodyPr>
          <a:lstStyle/>
          <a:p>
            <a:r>
              <a:rPr lang="en-GB" sz="2800" dirty="0">
                <a:solidFill>
                  <a:schemeClr val="bg1"/>
                </a:solidFill>
              </a:rPr>
              <a:t>Two Factor Authentication is a great security boost.  It’s a method of confirming your identity by using a combination of </a:t>
            </a:r>
            <a:r>
              <a:rPr lang="en-GB" sz="2800" dirty="0"/>
              <a:t>two</a:t>
            </a:r>
            <a:r>
              <a:rPr lang="en-GB" sz="2800" dirty="0">
                <a:solidFill>
                  <a:schemeClr val="bg1"/>
                </a:solidFill>
              </a:rPr>
              <a:t> different factors.  Something you know or something you have.</a:t>
            </a:r>
          </a:p>
          <a:p>
            <a:r>
              <a:rPr lang="en-GB" sz="2800" dirty="0"/>
              <a:t>It might be your regular login and password PLUS a 6 digit PIN that your host might send you by text or other means.  For example, only you would have your phone to receive the text.</a:t>
            </a:r>
          </a:p>
        </p:txBody>
      </p:sp>
    </p:spTree>
    <p:extLst>
      <p:ext uri="{BB962C8B-B14F-4D97-AF65-F5344CB8AC3E}">
        <p14:creationId xmlns:p14="http://schemas.microsoft.com/office/powerpoint/2010/main" val="3470718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E184F-215B-40AA-92BC-10BDE7A1CF8F}"/>
              </a:ext>
            </a:extLst>
          </p:cNvPr>
          <p:cNvSpPr>
            <a:spLocks noGrp="1"/>
          </p:cNvSpPr>
          <p:nvPr>
            <p:ph type="title"/>
          </p:nvPr>
        </p:nvSpPr>
        <p:spPr>
          <a:xfrm>
            <a:off x="1098958" y="570451"/>
            <a:ext cx="9948453" cy="1526637"/>
          </a:xfrm>
        </p:spPr>
        <p:txBody>
          <a:bodyPr/>
          <a:lstStyle/>
          <a:p>
            <a:r>
              <a:rPr lang="en-GB" dirty="0"/>
              <a:t>Two Factor Authentication</a:t>
            </a:r>
          </a:p>
        </p:txBody>
      </p:sp>
      <p:sp>
        <p:nvSpPr>
          <p:cNvPr id="3" name="Content Placeholder 2">
            <a:extLst>
              <a:ext uri="{FF2B5EF4-FFF2-40B4-BE49-F238E27FC236}">
                <a16:creationId xmlns:a16="http://schemas.microsoft.com/office/drawing/2014/main" id="{78B9C9FB-DC6B-43D8-9F5B-72F985C39042}"/>
              </a:ext>
            </a:extLst>
          </p:cNvPr>
          <p:cNvSpPr>
            <a:spLocks noGrp="1"/>
          </p:cNvSpPr>
          <p:nvPr>
            <p:ph idx="1"/>
          </p:nvPr>
        </p:nvSpPr>
        <p:spPr>
          <a:xfrm>
            <a:off x="1098958" y="2134349"/>
            <a:ext cx="9948454" cy="3656852"/>
          </a:xfrm>
        </p:spPr>
        <p:txBody>
          <a:bodyPr>
            <a:noAutofit/>
          </a:bodyPr>
          <a:lstStyle/>
          <a:p>
            <a:r>
              <a:rPr lang="en-GB" sz="3200" dirty="0">
                <a:solidFill>
                  <a:schemeClr val="bg1"/>
                </a:solidFill>
              </a:rPr>
              <a:t>There are apps available that generate PINs that synchronise with the host authentication system and change every 30 seconds or so.</a:t>
            </a:r>
          </a:p>
          <a:p>
            <a:r>
              <a:rPr lang="en-GB" sz="3200" dirty="0"/>
              <a:t>Wherever two factor Authentication is offered, I recommend you use it.  Some systems have it, but it is not the default setting, you have to go and find it.  Google works like this.</a:t>
            </a:r>
          </a:p>
        </p:txBody>
      </p:sp>
    </p:spTree>
    <p:extLst>
      <p:ext uri="{BB962C8B-B14F-4D97-AF65-F5344CB8AC3E}">
        <p14:creationId xmlns:p14="http://schemas.microsoft.com/office/powerpoint/2010/main" val="437210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ABEC1-0B8D-4A3F-B893-168B42DD9B8D}"/>
              </a:ext>
            </a:extLst>
          </p:cNvPr>
          <p:cNvSpPr>
            <a:spLocks noGrp="1"/>
          </p:cNvSpPr>
          <p:nvPr>
            <p:ph type="title"/>
          </p:nvPr>
        </p:nvSpPr>
        <p:spPr>
          <a:xfrm>
            <a:off x="3045368" y="2043663"/>
            <a:ext cx="6105194" cy="2031055"/>
          </a:xfrm>
        </p:spPr>
        <p:txBody>
          <a:bodyPr vert="horz" lIns="91440" tIns="45720" rIns="91440" bIns="45720" rtlCol="0" anchor="b">
            <a:normAutofit fontScale="90000"/>
          </a:bodyPr>
          <a:lstStyle/>
          <a:p>
            <a:pPr algn="ctr"/>
            <a:r>
              <a:rPr lang="en-US" sz="6000" kern="1200" dirty="0">
                <a:solidFill>
                  <a:srgbClr val="FFFFFF"/>
                </a:solidFill>
                <a:latin typeface="+mj-lt"/>
                <a:ea typeface="+mj-ea"/>
                <a:cs typeface="+mj-cs"/>
              </a:rPr>
              <a:t>Make everything unique</a:t>
            </a:r>
          </a:p>
        </p:txBody>
      </p:sp>
    </p:spTree>
    <p:extLst>
      <p:ext uri="{BB962C8B-B14F-4D97-AF65-F5344CB8AC3E}">
        <p14:creationId xmlns:p14="http://schemas.microsoft.com/office/powerpoint/2010/main" val="24280844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5C5C1-3487-4AA9-933F-692A6C35CF18}"/>
              </a:ext>
            </a:extLst>
          </p:cNvPr>
          <p:cNvSpPr>
            <a:spLocks noGrp="1"/>
          </p:cNvSpPr>
          <p:nvPr>
            <p:ph type="title"/>
          </p:nvPr>
        </p:nvSpPr>
        <p:spPr>
          <a:xfrm>
            <a:off x="1115736" y="562062"/>
            <a:ext cx="9931675" cy="1535026"/>
          </a:xfrm>
        </p:spPr>
        <p:txBody>
          <a:bodyPr/>
          <a:lstStyle/>
          <a:p>
            <a:r>
              <a:rPr lang="en-GB" dirty="0"/>
              <a:t>Make them different, make them unique</a:t>
            </a:r>
          </a:p>
        </p:txBody>
      </p:sp>
      <p:sp>
        <p:nvSpPr>
          <p:cNvPr id="3" name="Content Placeholder 2">
            <a:extLst>
              <a:ext uri="{FF2B5EF4-FFF2-40B4-BE49-F238E27FC236}">
                <a16:creationId xmlns:a16="http://schemas.microsoft.com/office/drawing/2014/main" id="{E81ED9D5-1337-4B93-A80C-8A06E193C0D9}"/>
              </a:ext>
            </a:extLst>
          </p:cNvPr>
          <p:cNvSpPr>
            <a:spLocks noGrp="1"/>
          </p:cNvSpPr>
          <p:nvPr>
            <p:ph idx="1"/>
          </p:nvPr>
        </p:nvSpPr>
        <p:spPr>
          <a:xfrm>
            <a:off x="1115736" y="2114254"/>
            <a:ext cx="9931676" cy="3676947"/>
          </a:xfrm>
        </p:spPr>
        <p:txBody>
          <a:bodyPr>
            <a:normAutofit fontScale="92500" lnSpcReduction="20000"/>
          </a:bodyPr>
          <a:lstStyle/>
          <a:p>
            <a:r>
              <a:rPr lang="en-GB" sz="2800" dirty="0">
                <a:solidFill>
                  <a:schemeClr val="bg1"/>
                </a:solidFill>
              </a:rPr>
              <a:t>Finally, many people use the same password for every occasion, this is a mistake.  Ideally, everyone should be different.</a:t>
            </a:r>
          </a:p>
          <a:p>
            <a:r>
              <a:rPr lang="en-GB" sz="2800" dirty="0"/>
              <a:t>One way is a take your “regular” password and add a few extra characters – 3 is a good number, to make it unique.  Make the extra characters specific to the website or service you are using so that you can easily remember it.</a:t>
            </a:r>
          </a:p>
          <a:p>
            <a:r>
              <a:rPr lang="en-GB" sz="2800" dirty="0"/>
              <a:t>This works for logins and usernames too.</a:t>
            </a:r>
          </a:p>
          <a:p>
            <a:r>
              <a:rPr lang="en-GB" sz="2800" dirty="0"/>
              <a:t>Never use/tick ‘Remember me’.</a:t>
            </a:r>
          </a:p>
        </p:txBody>
      </p:sp>
    </p:spTree>
    <p:extLst>
      <p:ext uri="{BB962C8B-B14F-4D97-AF65-F5344CB8AC3E}">
        <p14:creationId xmlns:p14="http://schemas.microsoft.com/office/powerpoint/2010/main" val="680117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AA55AC6-9D2D-498D-983E-4ED3775584DB}"/>
              </a:ext>
            </a:extLst>
          </p:cNvPr>
          <p:cNvPicPr>
            <a:picLocks noChangeAspect="1"/>
          </p:cNvPicPr>
          <p:nvPr/>
        </p:nvPicPr>
        <p:blipFill rotWithShape="1">
          <a:blip r:embed="rId3"/>
          <a:srcRect t="3386" b="27383"/>
          <a:stretch/>
        </p:blipFill>
        <p:spPr>
          <a:xfrm>
            <a:off x="20" y="10"/>
            <a:ext cx="12191980" cy="6857990"/>
          </a:xfrm>
          <a:prstGeom prst="rect">
            <a:avLst/>
          </a:prstGeom>
        </p:spPr>
      </p:pic>
    </p:spTree>
    <p:extLst>
      <p:ext uri="{BB962C8B-B14F-4D97-AF65-F5344CB8AC3E}">
        <p14:creationId xmlns:p14="http://schemas.microsoft.com/office/powerpoint/2010/main" val="4012303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3BD33AB-0D26-46E3-90FA-79172D695D82}"/>
              </a:ext>
            </a:extLst>
          </p:cNvPr>
          <p:cNvPicPr>
            <a:picLocks noChangeAspect="1"/>
          </p:cNvPicPr>
          <p:nvPr/>
        </p:nvPicPr>
        <p:blipFill>
          <a:blip r:embed="rId3"/>
          <a:stretch>
            <a:fillRect/>
          </a:stretch>
        </p:blipFill>
        <p:spPr>
          <a:xfrm>
            <a:off x="1875692" y="0"/>
            <a:ext cx="8440615" cy="6858000"/>
          </a:xfrm>
          <a:prstGeom prst="rect">
            <a:avLst/>
          </a:prstGeom>
        </p:spPr>
      </p:pic>
    </p:spTree>
    <p:extLst>
      <p:ext uri="{BB962C8B-B14F-4D97-AF65-F5344CB8AC3E}">
        <p14:creationId xmlns:p14="http://schemas.microsoft.com/office/powerpoint/2010/main" val="40795678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BC17AEA-4A98-45ED-8769-C7CB5749F8C7}"/>
              </a:ext>
            </a:extLst>
          </p:cNvPr>
          <p:cNvPicPr>
            <a:picLocks noChangeAspect="1"/>
          </p:cNvPicPr>
          <p:nvPr/>
        </p:nvPicPr>
        <p:blipFill rotWithShape="1">
          <a:blip r:embed="rId3"/>
          <a:srcRect b="30769"/>
          <a:stretch/>
        </p:blipFill>
        <p:spPr>
          <a:xfrm>
            <a:off x="20" y="10"/>
            <a:ext cx="12191980" cy="6857990"/>
          </a:xfrm>
          <a:prstGeom prst="rect">
            <a:avLst/>
          </a:prstGeom>
        </p:spPr>
      </p:pic>
    </p:spTree>
    <p:extLst>
      <p:ext uri="{BB962C8B-B14F-4D97-AF65-F5344CB8AC3E}">
        <p14:creationId xmlns:p14="http://schemas.microsoft.com/office/powerpoint/2010/main" val="35165105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BE958BF-19F6-4470-BE05-4AB8F07CFEF8}"/>
              </a:ext>
            </a:extLst>
          </p:cNvPr>
          <p:cNvPicPr>
            <a:picLocks noChangeAspect="1"/>
          </p:cNvPicPr>
          <p:nvPr/>
        </p:nvPicPr>
        <p:blipFill rotWithShape="1">
          <a:blip r:embed="rId3"/>
          <a:srcRect t="590" b="30180"/>
          <a:stretch/>
        </p:blipFill>
        <p:spPr>
          <a:xfrm>
            <a:off x="20" y="10"/>
            <a:ext cx="12191980" cy="6857990"/>
          </a:xfrm>
          <a:prstGeom prst="rect">
            <a:avLst/>
          </a:prstGeom>
        </p:spPr>
      </p:pic>
    </p:spTree>
    <p:extLst>
      <p:ext uri="{BB962C8B-B14F-4D97-AF65-F5344CB8AC3E}">
        <p14:creationId xmlns:p14="http://schemas.microsoft.com/office/powerpoint/2010/main" val="34166143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B2E434E-3E91-4C4E-876F-84EB8414B438}"/>
              </a:ext>
            </a:extLst>
          </p:cNvPr>
          <p:cNvPicPr>
            <a:picLocks noChangeAspect="1"/>
          </p:cNvPicPr>
          <p:nvPr/>
        </p:nvPicPr>
        <p:blipFill rotWithShape="1">
          <a:blip r:embed="rId3"/>
          <a:srcRect b="30769"/>
          <a:stretch/>
        </p:blipFill>
        <p:spPr>
          <a:xfrm>
            <a:off x="20" y="10"/>
            <a:ext cx="12191980" cy="6857990"/>
          </a:xfrm>
          <a:prstGeom prst="rect">
            <a:avLst/>
          </a:prstGeom>
        </p:spPr>
      </p:pic>
    </p:spTree>
    <p:extLst>
      <p:ext uri="{BB962C8B-B14F-4D97-AF65-F5344CB8AC3E}">
        <p14:creationId xmlns:p14="http://schemas.microsoft.com/office/powerpoint/2010/main" val="22925625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24B3E35-E211-4DE6-B8C4-C6B34C79A83C}"/>
              </a:ext>
            </a:extLst>
          </p:cNvPr>
          <p:cNvPicPr>
            <a:picLocks noChangeAspect="1"/>
          </p:cNvPicPr>
          <p:nvPr/>
        </p:nvPicPr>
        <p:blipFill rotWithShape="1">
          <a:blip r:embed="rId3"/>
          <a:srcRect b="30769"/>
          <a:stretch/>
        </p:blipFill>
        <p:spPr>
          <a:xfrm>
            <a:off x="20" y="10"/>
            <a:ext cx="12191980" cy="6857990"/>
          </a:xfrm>
          <a:prstGeom prst="rect">
            <a:avLst/>
          </a:prstGeom>
        </p:spPr>
      </p:pic>
    </p:spTree>
    <p:extLst>
      <p:ext uri="{BB962C8B-B14F-4D97-AF65-F5344CB8AC3E}">
        <p14:creationId xmlns:p14="http://schemas.microsoft.com/office/powerpoint/2010/main" val="20264310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63D4517-847B-4108-88E9-61133F270EC4}"/>
              </a:ext>
            </a:extLst>
          </p:cNvPr>
          <p:cNvPicPr>
            <a:picLocks noChangeAspect="1"/>
          </p:cNvPicPr>
          <p:nvPr/>
        </p:nvPicPr>
        <p:blipFill>
          <a:blip r:embed="rId3"/>
          <a:stretch>
            <a:fillRect/>
          </a:stretch>
        </p:blipFill>
        <p:spPr>
          <a:xfrm>
            <a:off x="0" y="1673"/>
            <a:ext cx="12192000" cy="6854653"/>
          </a:xfrm>
          <a:prstGeom prst="rect">
            <a:avLst/>
          </a:prstGeom>
        </p:spPr>
      </p:pic>
    </p:spTree>
    <p:extLst>
      <p:ext uri="{BB962C8B-B14F-4D97-AF65-F5344CB8AC3E}">
        <p14:creationId xmlns:p14="http://schemas.microsoft.com/office/powerpoint/2010/main" val="8131855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9D2F85F-2F1C-4768-9113-EBC073FAD109}"/>
              </a:ext>
            </a:extLst>
          </p:cNvPr>
          <p:cNvPicPr>
            <a:picLocks noChangeAspect="1"/>
          </p:cNvPicPr>
          <p:nvPr/>
        </p:nvPicPr>
        <p:blipFill>
          <a:blip r:embed="rId3"/>
          <a:stretch>
            <a:fillRect/>
          </a:stretch>
        </p:blipFill>
        <p:spPr>
          <a:xfrm>
            <a:off x="0" y="1673"/>
            <a:ext cx="12192000" cy="6854653"/>
          </a:xfrm>
          <a:prstGeom prst="rect">
            <a:avLst/>
          </a:prstGeom>
        </p:spPr>
      </p:pic>
    </p:spTree>
    <p:extLst>
      <p:ext uri="{BB962C8B-B14F-4D97-AF65-F5344CB8AC3E}">
        <p14:creationId xmlns:p14="http://schemas.microsoft.com/office/powerpoint/2010/main" val="32216939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ABEC1-0B8D-4A3F-B893-168B42DD9B8D}"/>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6000" kern="1200" dirty="0" err="1">
                <a:solidFill>
                  <a:srgbClr val="FFFFFF"/>
                </a:solidFill>
                <a:latin typeface="+mj-lt"/>
                <a:ea typeface="+mj-ea"/>
                <a:cs typeface="+mj-cs"/>
              </a:rPr>
              <a:t>COnclusion</a:t>
            </a:r>
            <a:endParaRPr lang="en-US" sz="6000" kern="1200" dirty="0">
              <a:solidFill>
                <a:srgbClr val="FFFFFF"/>
              </a:solidFill>
              <a:latin typeface="+mj-lt"/>
              <a:ea typeface="+mj-ea"/>
              <a:cs typeface="+mj-cs"/>
            </a:endParaRPr>
          </a:p>
        </p:txBody>
      </p:sp>
    </p:spTree>
    <p:extLst>
      <p:ext uri="{BB962C8B-B14F-4D97-AF65-F5344CB8AC3E}">
        <p14:creationId xmlns:p14="http://schemas.microsoft.com/office/powerpoint/2010/main" val="19215538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8A2F47-DF11-4096-8C02-8C12BECD3627}"/>
              </a:ext>
            </a:extLst>
          </p:cNvPr>
          <p:cNvSpPr>
            <a:spLocks noGrp="1"/>
          </p:cNvSpPr>
          <p:nvPr>
            <p:ph idx="1"/>
          </p:nvPr>
        </p:nvSpPr>
        <p:spPr>
          <a:xfrm>
            <a:off x="1098958" y="553673"/>
            <a:ext cx="9948453" cy="5237528"/>
          </a:xfrm>
        </p:spPr>
        <p:txBody>
          <a:bodyPr>
            <a:noAutofit/>
          </a:bodyPr>
          <a:lstStyle/>
          <a:p>
            <a:r>
              <a:rPr lang="en-GB" sz="2800" dirty="0"/>
              <a:t>Create your own username or logon if possible</a:t>
            </a:r>
          </a:p>
          <a:p>
            <a:r>
              <a:rPr lang="en-GB" sz="2800" dirty="0"/>
              <a:t>Make up answers to common security questions</a:t>
            </a:r>
          </a:p>
          <a:p>
            <a:r>
              <a:rPr lang="en-GB" sz="2800" dirty="0"/>
              <a:t>Pass Phrases are more secure than Pass Words</a:t>
            </a:r>
          </a:p>
          <a:p>
            <a:r>
              <a:rPr lang="en-GB" sz="2800" dirty="0"/>
              <a:t>The longer, the better</a:t>
            </a:r>
          </a:p>
          <a:p>
            <a:r>
              <a:rPr lang="en-GB" sz="2800" dirty="0"/>
              <a:t>Change regularly for high security applications</a:t>
            </a:r>
          </a:p>
          <a:p>
            <a:r>
              <a:rPr lang="en-GB" sz="2800" dirty="0"/>
              <a:t>Use more than one e-mail address</a:t>
            </a:r>
          </a:p>
          <a:p>
            <a:r>
              <a:rPr lang="en-GB" sz="2800" dirty="0"/>
              <a:t>Use Two-Factor Authentication</a:t>
            </a:r>
          </a:p>
          <a:p>
            <a:r>
              <a:rPr lang="en-GB" sz="2800" dirty="0"/>
              <a:t>Make logins and passwords unique</a:t>
            </a:r>
          </a:p>
          <a:p>
            <a:r>
              <a:rPr lang="en-GB" sz="2800" dirty="0"/>
              <a:t>Don’t use ‘Remember Me’</a:t>
            </a:r>
          </a:p>
        </p:txBody>
      </p:sp>
    </p:spTree>
    <p:extLst>
      <p:ext uri="{BB962C8B-B14F-4D97-AF65-F5344CB8AC3E}">
        <p14:creationId xmlns:p14="http://schemas.microsoft.com/office/powerpoint/2010/main" val="1774382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TM04033919[[fn=Circuit]]</Template>
  <TotalTime>537</TotalTime>
  <Words>3080</Words>
  <Application>Microsoft Office PowerPoint</Application>
  <PresentationFormat>Widescreen</PresentationFormat>
  <Paragraphs>268</Paragraphs>
  <Slides>43</Slides>
  <Notes>43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43</vt:i4>
      </vt:variant>
    </vt:vector>
  </HeadingPairs>
  <TitlesOfParts>
    <vt:vector size="47" baseType="lpstr">
      <vt:lpstr>Arial</vt:lpstr>
      <vt:lpstr>Calibri</vt:lpstr>
      <vt:lpstr>Tw Cen MT</vt:lpstr>
      <vt:lpstr>Circuit</vt:lpstr>
      <vt:lpstr>PowerPoint Presentation</vt:lpstr>
      <vt:lpstr>Password Security</vt:lpstr>
      <vt:lpstr>Logins or usernames</vt:lpstr>
      <vt:lpstr>PowerPoint Presentation</vt:lpstr>
      <vt:lpstr>PowerPoint Presentation</vt:lpstr>
      <vt:lpstr>Security Questions</vt:lpstr>
      <vt:lpstr>PowerPoint Presentation</vt:lpstr>
      <vt:lpstr>PowerPoint Presentation</vt:lpstr>
      <vt:lpstr>PowerPoint Presentation</vt:lpstr>
      <vt:lpstr>How secure is my Password?</vt:lpstr>
      <vt:lpstr>Types of HaCK or ATTACK</vt:lpstr>
      <vt:lpstr>How secure is my password</vt:lpstr>
      <vt:lpstr>PowerPoint Presentation</vt:lpstr>
      <vt:lpstr>PowerPoint Presentation</vt:lpstr>
      <vt:lpstr>PowerPoint Presentation</vt:lpstr>
      <vt:lpstr>How secure is my password</vt:lpstr>
      <vt:lpstr>How to create a secure Password</vt:lpstr>
      <vt:lpstr>A couple of facts</vt:lpstr>
      <vt:lpstr>PowerPoint Presentation</vt:lpstr>
      <vt:lpstr>PowerPoint Presentation</vt:lpstr>
      <vt:lpstr>PowerPoint Presentation</vt:lpstr>
      <vt:lpstr>Pass Phrases</vt:lpstr>
      <vt:lpstr>Pass Phrases</vt:lpstr>
      <vt:lpstr>Changing Passwords</vt:lpstr>
      <vt:lpstr>Changing Passwords</vt:lpstr>
      <vt:lpstr>What is your  e-mail address?</vt:lpstr>
      <vt:lpstr>What’s your e-mail?</vt:lpstr>
      <vt:lpstr>What’s your e-mail?</vt:lpstr>
      <vt:lpstr>Two Factor Authentication</vt:lpstr>
      <vt:lpstr>Two Factor Authentication</vt:lpstr>
      <vt:lpstr>Two Factor Authentication</vt:lpstr>
      <vt:lpstr>Make everything unique</vt:lpstr>
      <vt:lpstr>Make them different, make them unique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Password Security</dc:title>
  <dc:creator>Geoff Lane</dc:creator>
  <cp:lastModifiedBy>Geoff Lane</cp:lastModifiedBy>
  <cp:revision>37</cp:revision>
  <dcterms:created xsi:type="dcterms:W3CDTF">2018-10-14T09:45:30Z</dcterms:created>
  <dcterms:modified xsi:type="dcterms:W3CDTF">2024-05-02T09:40:00Z</dcterms:modified>
</cp:coreProperties>
</file>