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1" r:id="rId2"/>
    <p:sldId id="2562" r:id="rId3"/>
    <p:sldId id="2563" r:id="rId4"/>
    <p:sldId id="2564" r:id="rId5"/>
    <p:sldId id="2565" r:id="rId6"/>
    <p:sldId id="2592" r:id="rId7"/>
    <p:sldId id="2566" r:id="rId8"/>
    <p:sldId id="2567" r:id="rId9"/>
    <p:sldId id="2568" r:id="rId10"/>
    <p:sldId id="2569" r:id="rId11"/>
    <p:sldId id="2570" r:id="rId12"/>
    <p:sldId id="2571" r:id="rId13"/>
    <p:sldId id="2572" r:id="rId14"/>
    <p:sldId id="2573" r:id="rId15"/>
    <p:sldId id="2574" r:id="rId16"/>
    <p:sldId id="2575" r:id="rId17"/>
    <p:sldId id="2576" r:id="rId18"/>
    <p:sldId id="2577" r:id="rId19"/>
    <p:sldId id="2578" r:id="rId20"/>
    <p:sldId id="2579" r:id="rId21"/>
    <p:sldId id="2580" r:id="rId22"/>
    <p:sldId id="2581" r:id="rId23"/>
    <p:sldId id="2582" r:id="rId24"/>
    <p:sldId id="2583" r:id="rId25"/>
    <p:sldId id="2584" r:id="rId26"/>
    <p:sldId id="2585" r:id="rId27"/>
    <p:sldId id="2586" r:id="rId28"/>
    <p:sldId id="2587" r:id="rId29"/>
    <p:sldId id="2588" r:id="rId30"/>
    <p:sldId id="2589" r:id="rId31"/>
    <p:sldId id="2590" r:id="rId32"/>
    <p:sldId id="2593" r:id="rId33"/>
    <p:sldId id="259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derstanding VPNs: When, Why, and How to Use Them Effectively" id="{735FD727-9031-4771-B038-4A5487B4E5FF}">
          <p14:sldIdLst>
            <p14:sldId id="2561"/>
            <p14:sldId id="2562"/>
          </p14:sldIdLst>
        </p14:section>
        <p14:section name="Defining Virtual Private Networks (VPNs)" id="{CD3C8E7C-5F35-4AFA-AAD8-119CB3705C29}">
          <p14:sldIdLst>
            <p14:sldId id="2563"/>
            <p14:sldId id="2564"/>
            <p14:sldId id="2565"/>
            <p14:sldId id="2592"/>
            <p14:sldId id="2566"/>
          </p14:sldIdLst>
        </p14:section>
        <p14:section name="Practical Use Cases for a VPN" id="{0484DF17-23BD-4804-9640-691C56691EEF}">
          <p14:sldIdLst>
            <p14:sldId id="2567"/>
            <p14:sldId id="2568"/>
            <p14:sldId id="2569"/>
            <p14:sldId id="2570"/>
          </p14:sldIdLst>
        </p14:section>
        <p14:section name="When a VPN Is Not Necessary" id="{E6A279DA-A65B-4622-AB47-2DB6F0E6C49C}">
          <p14:sldIdLst>
            <p14:sldId id="2571"/>
            <p14:sldId id="2572"/>
            <p14:sldId id="2573"/>
            <p14:sldId id="2574"/>
          </p14:sldIdLst>
        </p14:section>
        <p14:section name="The 'Trust Shift' Paradigm in VPN Usage" id="{EC569D3F-A043-4A89-8733-31E3E0F1450F}">
          <p14:sldIdLst>
            <p14:sldId id="2575"/>
            <p14:sldId id="2576"/>
            <p14:sldId id="2577"/>
            <p14:sldId id="2578"/>
          </p14:sldIdLst>
        </p14:section>
        <p14:section name="Comparing VPN Types: Browser Extensions, Antivirus Bundles, and Standalone Solutions" id="{AE2BEA5F-DC6F-4452-92B4-7E54B1D58E6C}">
          <p14:sldIdLst>
            <p14:sldId id="2579"/>
            <p14:sldId id="2580"/>
            <p14:sldId id="2581"/>
            <p14:sldId id="2582"/>
          </p14:sldIdLst>
        </p14:section>
        <p14:section name="Assessing VPN Necessity: Savvy Users Versus Everyday Needs" id="{D470C185-671C-4AB8-8652-A38676E0F822}">
          <p14:sldIdLst>
            <p14:sldId id="2583"/>
            <p14:sldId id="2584"/>
            <p14:sldId id="2585"/>
            <p14:sldId id="2586"/>
          </p14:sldIdLst>
        </p14:section>
        <p14:section name="Demonstration: Observing IP Address Changes with a VPN" id="{96A34ABA-AB57-45EC-BF59-8C99591F5D35}">
          <p14:sldIdLst>
            <p14:sldId id="2587"/>
            <p14:sldId id="2588"/>
            <p14:sldId id="2589"/>
            <p14:sldId id="2590"/>
          </p14:sldIdLst>
        </p14:section>
        <p14:section name="Conclusion: Harnessing VPNs Wisely for Enhanced Online Privacy" id="{FE0983C5-F230-4D91-BA11-158B2D0B4BAD}">
          <p14:sldIdLst>
            <p14:sldId id="2593"/>
            <p14:sldId id="25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1838" autoAdjust="0"/>
  </p:normalViewPr>
  <p:slideViewPr>
    <p:cSldViewPr snapToGrid="0">
      <p:cViewPr varScale="1">
        <p:scale>
          <a:sx n="83" d="100"/>
          <a:sy n="83" d="100"/>
        </p:scale>
        <p:origin x="798" y="300"/>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D7018E-40DC-43B4-9CC3-A3EA7589D117}"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E1535268-9658-4D1F-A57C-1FC51D4FDA6B}">
      <dgm:prSet/>
      <dgm:spPr/>
      <dgm:t>
        <a:bodyPr/>
        <a:lstStyle/>
        <a:p>
          <a:pPr>
            <a:lnSpc>
              <a:spcPct val="100000"/>
            </a:lnSpc>
            <a:defRPr b="1"/>
          </a:pPr>
          <a:r>
            <a:rPr lang="en-US" dirty="0"/>
            <a:t>Understanding VPN Technology</a:t>
          </a:r>
        </a:p>
      </dgm:t>
    </dgm:pt>
    <dgm:pt modelId="{59B27AFF-8DB5-4DDB-B374-F74FBB03B75E}" type="parTrans" cxnId="{67F72CC1-481C-4487-B8E5-D55BE4AD718D}">
      <dgm:prSet/>
      <dgm:spPr/>
      <dgm:t>
        <a:bodyPr/>
        <a:lstStyle/>
        <a:p>
          <a:endParaRPr lang="en-US"/>
        </a:p>
      </dgm:t>
    </dgm:pt>
    <dgm:pt modelId="{1B13224F-2ADA-48AD-AD69-40872D251710}" type="sibTrans" cxnId="{67F72CC1-481C-4487-B8E5-D55BE4AD718D}">
      <dgm:prSet/>
      <dgm:spPr/>
      <dgm:t>
        <a:bodyPr/>
        <a:lstStyle/>
        <a:p>
          <a:pPr>
            <a:lnSpc>
              <a:spcPct val="100000"/>
            </a:lnSpc>
            <a:defRPr b="1"/>
          </a:pPr>
          <a:endParaRPr lang="en-US"/>
        </a:p>
      </dgm:t>
    </dgm:pt>
    <dgm:pt modelId="{0F224A29-25F4-4EED-BF24-2CA7918833CC}">
      <dgm:prSet custT="1"/>
      <dgm:spPr/>
      <dgm:t>
        <a:bodyPr/>
        <a:lstStyle/>
        <a:p>
          <a:pPr>
            <a:lnSpc>
              <a:spcPct val="100000"/>
            </a:lnSpc>
          </a:pPr>
          <a:r>
            <a:rPr lang="en-US" sz="1800" dirty="0"/>
            <a:t>Grasping how VPNs work helps users make informed privacy and security decisions</a:t>
          </a:r>
          <a:r>
            <a:rPr lang="en-US" sz="1400" dirty="0"/>
            <a:t>.</a:t>
          </a:r>
        </a:p>
      </dgm:t>
    </dgm:pt>
    <dgm:pt modelId="{34650AE4-3963-438E-9579-74ECB57C465C}" type="parTrans" cxnId="{E170E0DF-8502-4FB1-B70D-263321D3180B}">
      <dgm:prSet/>
      <dgm:spPr/>
      <dgm:t>
        <a:bodyPr/>
        <a:lstStyle/>
        <a:p>
          <a:endParaRPr lang="en-US"/>
        </a:p>
      </dgm:t>
    </dgm:pt>
    <dgm:pt modelId="{3752F353-A8E5-4FCC-84DF-0079E528E0EB}" type="sibTrans" cxnId="{E170E0DF-8502-4FB1-B70D-263321D3180B}">
      <dgm:prSet/>
      <dgm:spPr/>
      <dgm:t>
        <a:bodyPr/>
        <a:lstStyle/>
        <a:p>
          <a:endParaRPr lang="en-US"/>
        </a:p>
      </dgm:t>
    </dgm:pt>
    <dgm:pt modelId="{EE7210DD-B255-4AA7-8498-951A24809835}">
      <dgm:prSet/>
      <dgm:spPr/>
      <dgm:t>
        <a:bodyPr/>
        <a:lstStyle/>
        <a:p>
          <a:pPr>
            <a:lnSpc>
              <a:spcPct val="100000"/>
            </a:lnSpc>
            <a:defRPr b="1"/>
          </a:pPr>
          <a:r>
            <a:rPr lang="en-US" dirty="0"/>
            <a:t>Benefits and Limitations</a:t>
          </a:r>
        </a:p>
      </dgm:t>
    </dgm:pt>
    <dgm:pt modelId="{D29D1DCD-2101-44ED-AC2B-307400C4CA24}" type="parTrans" cxnId="{D27274E5-08FE-4D66-8A11-CD6D355A2EC9}">
      <dgm:prSet/>
      <dgm:spPr/>
      <dgm:t>
        <a:bodyPr/>
        <a:lstStyle/>
        <a:p>
          <a:endParaRPr lang="en-US"/>
        </a:p>
      </dgm:t>
    </dgm:pt>
    <dgm:pt modelId="{8CC6683B-6E8C-43F8-9E6B-6AAC93BAD052}" type="sibTrans" cxnId="{D27274E5-08FE-4D66-8A11-CD6D355A2EC9}">
      <dgm:prSet/>
      <dgm:spPr/>
      <dgm:t>
        <a:bodyPr/>
        <a:lstStyle/>
        <a:p>
          <a:pPr>
            <a:lnSpc>
              <a:spcPct val="100000"/>
            </a:lnSpc>
            <a:defRPr b="1"/>
          </a:pPr>
          <a:endParaRPr lang="en-US"/>
        </a:p>
      </dgm:t>
    </dgm:pt>
    <dgm:pt modelId="{D31AB34F-E785-4CF1-AFAC-7EDAC5D7F83C}">
      <dgm:prSet custT="1"/>
      <dgm:spPr/>
      <dgm:t>
        <a:bodyPr/>
        <a:lstStyle/>
        <a:p>
          <a:pPr>
            <a:lnSpc>
              <a:spcPct val="100000"/>
            </a:lnSpc>
          </a:pPr>
          <a:r>
            <a:rPr lang="en-US" sz="1800" dirty="0"/>
            <a:t>VPNs enhance privacy and security but have usage limits and require trust in providers.</a:t>
          </a:r>
        </a:p>
      </dgm:t>
    </dgm:pt>
    <dgm:pt modelId="{FA7B288D-C492-4559-B961-88505E2FC89E}" type="parTrans" cxnId="{9CA3E55A-1408-4799-8921-986EFAB22FCC}">
      <dgm:prSet/>
      <dgm:spPr/>
      <dgm:t>
        <a:bodyPr/>
        <a:lstStyle/>
        <a:p>
          <a:endParaRPr lang="en-US"/>
        </a:p>
      </dgm:t>
    </dgm:pt>
    <dgm:pt modelId="{1412F064-D4E7-4A95-B6D1-135596A1EA74}" type="sibTrans" cxnId="{9CA3E55A-1408-4799-8921-986EFAB22FCC}">
      <dgm:prSet/>
      <dgm:spPr/>
      <dgm:t>
        <a:bodyPr/>
        <a:lstStyle/>
        <a:p>
          <a:endParaRPr lang="en-US"/>
        </a:p>
      </dgm:t>
    </dgm:pt>
    <dgm:pt modelId="{CD67C4D3-A753-42B8-848F-46B3BFC42877}">
      <dgm:prSet/>
      <dgm:spPr/>
      <dgm:t>
        <a:bodyPr/>
        <a:lstStyle/>
        <a:p>
          <a:pPr>
            <a:lnSpc>
              <a:spcPct val="100000"/>
            </a:lnSpc>
            <a:defRPr b="1"/>
          </a:pPr>
          <a:r>
            <a:rPr lang="en-US"/>
            <a:t>Choosing the Right VPN</a:t>
          </a:r>
        </a:p>
      </dgm:t>
    </dgm:pt>
    <dgm:pt modelId="{DA26954F-2642-4900-8759-BEC7EDF39876}" type="parTrans" cxnId="{9EBC377C-349A-4A9A-83B7-09E7D5BB35B1}">
      <dgm:prSet/>
      <dgm:spPr/>
      <dgm:t>
        <a:bodyPr/>
        <a:lstStyle/>
        <a:p>
          <a:endParaRPr lang="en-US"/>
        </a:p>
      </dgm:t>
    </dgm:pt>
    <dgm:pt modelId="{D2848EB4-31E5-42BC-8620-67E93A3DD6B3}" type="sibTrans" cxnId="{9EBC377C-349A-4A9A-83B7-09E7D5BB35B1}">
      <dgm:prSet/>
      <dgm:spPr/>
      <dgm:t>
        <a:bodyPr/>
        <a:lstStyle/>
        <a:p>
          <a:endParaRPr lang="en-US"/>
        </a:p>
      </dgm:t>
    </dgm:pt>
    <dgm:pt modelId="{A658CC98-9C0E-4B0B-A72B-F340C23ABB8C}">
      <dgm:prSet custT="1"/>
      <dgm:spPr/>
      <dgm:t>
        <a:bodyPr/>
        <a:lstStyle/>
        <a:p>
          <a:pPr>
            <a:lnSpc>
              <a:spcPct val="100000"/>
            </a:lnSpc>
          </a:pPr>
          <a:r>
            <a:rPr lang="en-US" sz="1800" dirty="0"/>
            <a:t>Selecting VPN solutions that balance security, convenience, and trust ensures effective use.</a:t>
          </a:r>
        </a:p>
      </dgm:t>
    </dgm:pt>
    <dgm:pt modelId="{39FEB4E7-0507-4492-A571-319AC498A559}" type="parTrans" cxnId="{C4BE2418-796D-40D0-BA6A-766780189ED8}">
      <dgm:prSet/>
      <dgm:spPr/>
      <dgm:t>
        <a:bodyPr/>
        <a:lstStyle/>
        <a:p>
          <a:endParaRPr lang="en-US"/>
        </a:p>
      </dgm:t>
    </dgm:pt>
    <dgm:pt modelId="{D4F12B5F-69BB-403D-A8CD-A66B31DCCABB}" type="sibTrans" cxnId="{C4BE2418-796D-40D0-BA6A-766780189ED8}">
      <dgm:prSet/>
      <dgm:spPr/>
      <dgm:t>
        <a:bodyPr/>
        <a:lstStyle/>
        <a:p>
          <a:endParaRPr lang="en-US"/>
        </a:p>
      </dgm:t>
    </dgm:pt>
    <dgm:pt modelId="{227C29B1-CA84-4AF4-9F71-A993F02E7923}" type="pres">
      <dgm:prSet presAssocID="{E7D7018E-40DC-43B4-9CC3-A3EA7589D117}" presName="Name0" presStyleCnt="0">
        <dgm:presLayoutVars>
          <dgm:dir/>
          <dgm:resizeHandles val="exact"/>
        </dgm:presLayoutVars>
      </dgm:prSet>
      <dgm:spPr/>
    </dgm:pt>
    <dgm:pt modelId="{E2811F6A-8BF6-4BF5-9E3F-AE8BBCC9E393}" type="pres">
      <dgm:prSet presAssocID="{E1535268-9658-4D1F-A57C-1FC51D4FDA6B}" presName="compNode" presStyleCnt="0"/>
      <dgm:spPr/>
    </dgm:pt>
    <dgm:pt modelId="{F8199238-9FB7-44AB-9084-9ABB9BD5956A}" type="pres">
      <dgm:prSet presAssocID="{E1535268-9658-4D1F-A57C-1FC51D4FDA6B}" presName="pictRect" presStyleLbl="revTx" presStyleIdx="0" presStyleCnt="6">
        <dgm:presLayoutVars>
          <dgm:chMax val="0"/>
          <dgm:bulletEnabled/>
        </dgm:presLayoutVars>
      </dgm:prSet>
      <dgm:spPr/>
    </dgm:pt>
    <dgm:pt modelId="{50B822EC-5B37-433E-9AF2-9FAA3C76913B}" type="pres">
      <dgm:prSet presAssocID="{E1535268-9658-4D1F-A57C-1FC51D4FDA6B}" presName="textRect" presStyleLbl="revTx" presStyleIdx="1" presStyleCnt="6">
        <dgm:presLayoutVars>
          <dgm:bulletEnabled/>
        </dgm:presLayoutVars>
      </dgm:prSet>
      <dgm:spPr/>
    </dgm:pt>
    <dgm:pt modelId="{71D6F24C-BDA1-485A-8298-DB449CEF77A5}" type="pres">
      <dgm:prSet presAssocID="{1B13224F-2ADA-48AD-AD69-40872D251710}" presName="sibTrans" presStyleLbl="sibTrans2D1" presStyleIdx="0" presStyleCnt="0"/>
      <dgm:spPr/>
    </dgm:pt>
    <dgm:pt modelId="{5F154577-E476-411A-95ED-F81AA434C2B8}" type="pres">
      <dgm:prSet presAssocID="{EE7210DD-B255-4AA7-8498-951A24809835}" presName="compNode" presStyleCnt="0"/>
      <dgm:spPr/>
    </dgm:pt>
    <dgm:pt modelId="{70D04DFF-AE74-4C59-8F38-1D7CD136FB1E}" type="pres">
      <dgm:prSet presAssocID="{EE7210DD-B255-4AA7-8498-951A24809835}" presName="pictRect" presStyleLbl="revTx" presStyleIdx="2" presStyleCnt="6">
        <dgm:presLayoutVars>
          <dgm:chMax val="0"/>
          <dgm:bulletEnabled/>
        </dgm:presLayoutVars>
      </dgm:prSet>
      <dgm:spPr/>
    </dgm:pt>
    <dgm:pt modelId="{6601A4CD-C996-4CCD-BC11-C1AB9F29636C}" type="pres">
      <dgm:prSet presAssocID="{EE7210DD-B255-4AA7-8498-951A24809835}" presName="textRect" presStyleLbl="revTx" presStyleIdx="3" presStyleCnt="6">
        <dgm:presLayoutVars>
          <dgm:bulletEnabled/>
        </dgm:presLayoutVars>
      </dgm:prSet>
      <dgm:spPr/>
    </dgm:pt>
    <dgm:pt modelId="{67AEBE18-1C1C-465E-B178-592CB724D857}" type="pres">
      <dgm:prSet presAssocID="{8CC6683B-6E8C-43F8-9E6B-6AAC93BAD052}" presName="sibTrans" presStyleLbl="sibTrans2D1" presStyleIdx="0" presStyleCnt="0"/>
      <dgm:spPr/>
    </dgm:pt>
    <dgm:pt modelId="{3293D566-77A9-4606-9254-B73EEDA3FF99}" type="pres">
      <dgm:prSet presAssocID="{CD67C4D3-A753-42B8-848F-46B3BFC42877}" presName="compNode" presStyleCnt="0"/>
      <dgm:spPr/>
    </dgm:pt>
    <dgm:pt modelId="{6BAB2B59-44BE-4252-8F25-4749E18345BC}" type="pres">
      <dgm:prSet presAssocID="{CD67C4D3-A753-42B8-848F-46B3BFC42877}" presName="pictRect" presStyleLbl="revTx" presStyleIdx="4" presStyleCnt="6">
        <dgm:presLayoutVars>
          <dgm:chMax val="0"/>
          <dgm:bulletEnabled/>
        </dgm:presLayoutVars>
      </dgm:prSet>
      <dgm:spPr/>
    </dgm:pt>
    <dgm:pt modelId="{E8D0D74D-3F1D-462E-9A43-BEF4D5833D40}" type="pres">
      <dgm:prSet presAssocID="{CD67C4D3-A753-42B8-848F-46B3BFC42877}" presName="textRect" presStyleLbl="revTx" presStyleIdx="5" presStyleCnt="6">
        <dgm:presLayoutVars>
          <dgm:bulletEnabled/>
        </dgm:presLayoutVars>
      </dgm:prSet>
      <dgm:spPr/>
    </dgm:pt>
  </dgm:ptLst>
  <dgm:cxnLst>
    <dgm:cxn modelId="{B9720B0C-4C16-426D-9A47-D472F4B99F82}" type="presOf" srcId="{E7D7018E-40DC-43B4-9CC3-A3EA7589D117}" destId="{227C29B1-CA84-4AF4-9F71-A993F02E7923}" srcOrd="0" destOrd="0" presId="urn:microsoft.com/office/officeart/2024/3/layout/hArchList1"/>
    <dgm:cxn modelId="{C4BE2418-796D-40D0-BA6A-766780189ED8}" srcId="{CD67C4D3-A753-42B8-848F-46B3BFC42877}" destId="{A658CC98-9C0E-4B0B-A72B-F340C23ABB8C}" srcOrd="0" destOrd="0" parTransId="{39FEB4E7-0507-4492-A571-319AC498A559}" sibTransId="{D4F12B5F-69BB-403D-A8CD-A66B31DCCABB}"/>
    <dgm:cxn modelId="{F222A332-A961-48BA-A7D2-589B7C975256}" type="presOf" srcId="{A658CC98-9C0E-4B0B-A72B-F340C23ABB8C}" destId="{E8D0D74D-3F1D-462E-9A43-BEF4D5833D40}" srcOrd="0" destOrd="0" presId="urn:microsoft.com/office/officeart/2024/3/layout/hArchList1"/>
    <dgm:cxn modelId="{533CFB39-042D-4D1F-AEC7-45B1EB978733}" type="presOf" srcId="{1B13224F-2ADA-48AD-AD69-40872D251710}" destId="{71D6F24C-BDA1-485A-8298-DB449CEF77A5}" srcOrd="0" destOrd="0" presId="urn:microsoft.com/office/officeart/2024/3/layout/hArchList1"/>
    <dgm:cxn modelId="{F6061568-87BC-4A9A-AC4B-61D954090148}" type="presOf" srcId="{D31AB34F-E785-4CF1-AFAC-7EDAC5D7F83C}" destId="{6601A4CD-C996-4CCD-BC11-C1AB9F29636C}" srcOrd="0" destOrd="0" presId="urn:microsoft.com/office/officeart/2024/3/layout/hArchList1"/>
    <dgm:cxn modelId="{41B7C770-75B6-4D26-A3E3-E461F2F94B76}" type="presOf" srcId="{0F224A29-25F4-4EED-BF24-2CA7918833CC}" destId="{50B822EC-5B37-433E-9AF2-9FAA3C76913B}" srcOrd="0" destOrd="0" presId="urn:microsoft.com/office/officeart/2024/3/layout/hArchList1"/>
    <dgm:cxn modelId="{E883B472-01E1-4F1D-9D84-E9ADE63A5002}" type="presOf" srcId="{8CC6683B-6E8C-43F8-9E6B-6AAC93BAD052}" destId="{67AEBE18-1C1C-465E-B178-592CB724D857}" srcOrd="0" destOrd="0" presId="urn:microsoft.com/office/officeart/2024/3/layout/hArchList1"/>
    <dgm:cxn modelId="{36B85977-9E88-478B-8ABE-34FB136BD44C}" type="presOf" srcId="{CD67C4D3-A753-42B8-848F-46B3BFC42877}" destId="{6BAB2B59-44BE-4252-8F25-4749E18345BC}" srcOrd="0" destOrd="0" presId="urn:microsoft.com/office/officeart/2024/3/layout/hArchList1"/>
    <dgm:cxn modelId="{9CA3E55A-1408-4799-8921-986EFAB22FCC}" srcId="{EE7210DD-B255-4AA7-8498-951A24809835}" destId="{D31AB34F-E785-4CF1-AFAC-7EDAC5D7F83C}" srcOrd="0" destOrd="0" parTransId="{FA7B288D-C492-4559-B961-88505E2FC89E}" sibTransId="{1412F064-D4E7-4A95-B6D1-135596A1EA74}"/>
    <dgm:cxn modelId="{9EBC377C-349A-4A9A-83B7-09E7D5BB35B1}" srcId="{E7D7018E-40DC-43B4-9CC3-A3EA7589D117}" destId="{CD67C4D3-A753-42B8-848F-46B3BFC42877}" srcOrd="2" destOrd="0" parTransId="{DA26954F-2642-4900-8759-BEC7EDF39876}" sibTransId="{D2848EB4-31E5-42BC-8620-67E93A3DD6B3}"/>
    <dgm:cxn modelId="{9EBCA6BC-0A12-4DBA-9651-7A2D45150629}" type="presOf" srcId="{EE7210DD-B255-4AA7-8498-951A24809835}" destId="{70D04DFF-AE74-4C59-8F38-1D7CD136FB1E}" srcOrd="0" destOrd="0" presId="urn:microsoft.com/office/officeart/2024/3/layout/hArchList1"/>
    <dgm:cxn modelId="{67F72CC1-481C-4487-B8E5-D55BE4AD718D}" srcId="{E7D7018E-40DC-43B4-9CC3-A3EA7589D117}" destId="{E1535268-9658-4D1F-A57C-1FC51D4FDA6B}" srcOrd="0" destOrd="0" parTransId="{59B27AFF-8DB5-4DDB-B374-F74FBB03B75E}" sibTransId="{1B13224F-2ADA-48AD-AD69-40872D251710}"/>
    <dgm:cxn modelId="{E170E0DF-8502-4FB1-B70D-263321D3180B}" srcId="{E1535268-9658-4D1F-A57C-1FC51D4FDA6B}" destId="{0F224A29-25F4-4EED-BF24-2CA7918833CC}" srcOrd="0" destOrd="0" parTransId="{34650AE4-3963-438E-9579-74ECB57C465C}" sibTransId="{3752F353-A8E5-4FCC-84DF-0079E528E0EB}"/>
    <dgm:cxn modelId="{D27274E5-08FE-4D66-8A11-CD6D355A2EC9}" srcId="{E7D7018E-40DC-43B4-9CC3-A3EA7589D117}" destId="{EE7210DD-B255-4AA7-8498-951A24809835}" srcOrd="1" destOrd="0" parTransId="{D29D1DCD-2101-44ED-AC2B-307400C4CA24}" sibTransId="{8CC6683B-6E8C-43F8-9E6B-6AAC93BAD052}"/>
    <dgm:cxn modelId="{1600BCEB-1304-4B76-A665-D3F203A5E8C3}" type="presOf" srcId="{E1535268-9658-4D1F-A57C-1FC51D4FDA6B}" destId="{F8199238-9FB7-44AB-9084-9ABB9BD5956A}" srcOrd="0" destOrd="0" presId="urn:microsoft.com/office/officeart/2024/3/layout/hArchList1"/>
    <dgm:cxn modelId="{50169C2F-DD8F-4566-8DD6-1FEB14FBD357}" type="presParOf" srcId="{227C29B1-CA84-4AF4-9F71-A993F02E7923}" destId="{E2811F6A-8BF6-4BF5-9E3F-AE8BBCC9E393}" srcOrd="0" destOrd="0" presId="urn:microsoft.com/office/officeart/2024/3/layout/hArchList1"/>
    <dgm:cxn modelId="{651350B4-3784-4C9F-A852-DC7C12D498B0}" type="presParOf" srcId="{E2811F6A-8BF6-4BF5-9E3F-AE8BBCC9E393}" destId="{F8199238-9FB7-44AB-9084-9ABB9BD5956A}" srcOrd="0" destOrd="0" presId="urn:microsoft.com/office/officeart/2024/3/layout/hArchList1"/>
    <dgm:cxn modelId="{F7794408-9B77-4590-A745-83BCA118BE54}" type="presParOf" srcId="{E2811F6A-8BF6-4BF5-9E3F-AE8BBCC9E393}" destId="{50B822EC-5B37-433E-9AF2-9FAA3C76913B}" srcOrd="1" destOrd="0" presId="urn:microsoft.com/office/officeart/2024/3/layout/hArchList1"/>
    <dgm:cxn modelId="{F9FE7CCC-DF5F-4B93-9F54-6E5A70C83841}" type="presParOf" srcId="{227C29B1-CA84-4AF4-9F71-A993F02E7923}" destId="{71D6F24C-BDA1-485A-8298-DB449CEF77A5}" srcOrd="1" destOrd="0" presId="urn:microsoft.com/office/officeart/2024/3/layout/hArchList1"/>
    <dgm:cxn modelId="{EBAE6A61-8A3A-4BB7-85C7-13DF84D83F3C}" type="presParOf" srcId="{227C29B1-CA84-4AF4-9F71-A993F02E7923}" destId="{5F154577-E476-411A-95ED-F81AA434C2B8}" srcOrd="2" destOrd="0" presId="urn:microsoft.com/office/officeart/2024/3/layout/hArchList1"/>
    <dgm:cxn modelId="{38ACECFF-3000-4685-83DE-515F5DBA4E14}" type="presParOf" srcId="{5F154577-E476-411A-95ED-F81AA434C2B8}" destId="{70D04DFF-AE74-4C59-8F38-1D7CD136FB1E}" srcOrd="0" destOrd="0" presId="urn:microsoft.com/office/officeart/2024/3/layout/hArchList1"/>
    <dgm:cxn modelId="{B4C61FCF-CAD0-41A9-BB0B-D12AEFA2F37E}" type="presParOf" srcId="{5F154577-E476-411A-95ED-F81AA434C2B8}" destId="{6601A4CD-C996-4CCD-BC11-C1AB9F29636C}" srcOrd="1" destOrd="0" presId="urn:microsoft.com/office/officeart/2024/3/layout/hArchList1"/>
    <dgm:cxn modelId="{7AD7DF94-F853-4B9E-AC5A-B8B1C402E9A3}" type="presParOf" srcId="{227C29B1-CA84-4AF4-9F71-A993F02E7923}" destId="{67AEBE18-1C1C-465E-B178-592CB724D857}" srcOrd="3" destOrd="0" presId="urn:microsoft.com/office/officeart/2024/3/layout/hArchList1"/>
    <dgm:cxn modelId="{69AE6CD3-0DA4-4935-BC56-EE0FC89D9EE4}" type="presParOf" srcId="{227C29B1-CA84-4AF4-9F71-A993F02E7923}" destId="{3293D566-77A9-4606-9254-B73EEDA3FF99}" srcOrd="4" destOrd="0" presId="urn:microsoft.com/office/officeart/2024/3/layout/hArchList1"/>
    <dgm:cxn modelId="{9E9AEFB3-7F91-4B18-ACF3-4EEE7AD6F888}" type="presParOf" srcId="{3293D566-77A9-4606-9254-B73EEDA3FF99}" destId="{6BAB2B59-44BE-4252-8F25-4749E18345BC}" srcOrd="0" destOrd="0" presId="urn:microsoft.com/office/officeart/2024/3/layout/hArchList1"/>
    <dgm:cxn modelId="{F3A78763-B0A8-49F5-8C97-D92CE8019F5A}" type="presParOf" srcId="{3293D566-77A9-4606-9254-B73EEDA3FF99}" destId="{E8D0D74D-3F1D-462E-9A43-BEF4D5833D40}"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99238-9FB7-44AB-9084-9ABB9BD5956A}">
      <dsp:nvSpPr>
        <dsp:cNvPr id="0" name=""/>
        <dsp:cNvSpPr/>
      </dsp:nvSpPr>
      <dsp:spPr>
        <a:xfrm>
          <a:off x="0" y="0"/>
          <a:ext cx="3496971" cy="638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dirty="0"/>
            <a:t>Understanding VPN Technology</a:t>
          </a:r>
        </a:p>
      </dsp:txBody>
      <dsp:txXfrm>
        <a:off x="0" y="0"/>
        <a:ext cx="3496971" cy="638346"/>
      </dsp:txXfrm>
    </dsp:sp>
    <dsp:sp modelId="{50B822EC-5B37-433E-9AF2-9FAA3C76913B}">
      <dsp:nvSpPr>
        <dsp:cNvPr id="0" name=""/>
        <dsp:cNvSpPr/>
      </dsp:nvSpPr>
      <dsp:spPr>
        <a:xfrm>
          <a:off x="0" y="638346"/>
          <a:ext cx="3496971" cy="23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Grasping how VPNs work helps users make informed privacy and security decisions</a:t>
          </a:r>
          <a:r>
            <a:rPr lang="en-US" sz="1400" kern="1200" dirty="0"/>
            <a:t>.</a:t>
          </a:r>
        </a:p>
      </dsp:txBody>
      <dsp:txXfrm>
        <a:off x="0" y="638346"/>
        <a:ext cx="3496971" cy="2309203"/>
      </dsp:txXfrm>
    </dsp:sp>
    <dsp:sp modelId="{70D04DFF-AE74-4C59-8F38-1D7CD136FB1E}">
      <dsp:nvSpPr>
        <dsp:cNvPr id="0" name=""/>
        <dsp:cNvSpPr/>
      </dsp:nvSpPr>
      <dsp:spPr>
        <a:xfrm>
          <a:off x="3846668" y="0"/>
          <a:ext cx="3496971" cy="638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dirty="0"/>
            <a:t>Benefits and Limitations</a:t>
          </a:r>
        </a:p>
      </dsp:txBody>
      <dsp:txXfrm>
        <a:off x="3846668" y="0"/>
        <a:ext cx="3496971" cy="638346"/>
      </dsp:txXfrm>
    </dsp:sp>
    <dsp:sp modelId="{6601A4CD-C996-4CCD-BC11-C1AB9F29636C}">
      <dsp:nvSpPr>
        <dsp:cNvPr id="0" name=""/>
        <dsp:cNvSpPr/>
      </dsp:nvSpPr>
      <dsp:spPr>
        <a:xfrm>
          <a:off x="3846668" y="638346"/>
          <a:ext cx="3496971" cy="23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VPNs enhance privacy and security but have usage limits and require trust in providers.</a:t>
          </a:r>
        </a:p>
      </dsp:txBody>
      <dsp:txXfrm>
        <a:off x="3846668" y="638346"/>
        <a:ext cx="3496971" cy="2309203"/>
      </dsp:txXfrm>
    </dsp:sp>
    <dsp:sp modelId="{6BAB2B59-44BE-4252-8F25-4749E18345BC}">
      <dsp:nvSpPr>
        <dsp:cNvPr id="0" name=""/>
        <dsp:cNvSpPr/>
      </dsp:nvSpPr>
      <dsp:spPr>
        <a:xfrm>
          <a:off x="7693337" y="0"/>
          <a:ext cx="3496971" cy="638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Choosing the Right VPN</a:t>
          </a:r>
        </a:p>
      </dsp:txBody>
      <dsp:txXfrm>
        <a:off x="7693337" y="0"/>
        <a:ext cx="3496971" cy="638346"/>
      </dsp:txXfrm>
    </dsp:sp>
    <dsp:sp modelId="{E8D0D74D-3F1D-462E-9A43-BEF4D5833D40}">
      <dsp:nvSpPr>
        <dsp:cNvPr id="0" name=""/>
        <dsp:cNvSpPr/>
      </dsp:nvSpPr>
      <dsp:spPr>
        <a:xfrm>
          <a:off x="7693337" y="638346"/>
          <a:ext cx="3496971" cy="23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Selecting VPN solutions that balance security, convenience, and trust ensures effective use.</a:t>
          </a:r>
        </a:p>
      </dsp:txBody>
      <dsp:txXfrm>
        <a:off x="7693337" y="638346"/>
        <a:ext cx="3496971" cy="2309203"/>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92147F-96A2-48E8-A2DD-FE4482AEE100}" type="datetimeFigureOut">
              <a:rPr lang="en-GB" smtClean="0"/>
              <a:t>23/02/2026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8BC118-4152-46BE-81EB-5C226683A3B1}" type="slidenum">
              <a:rPr lang="en-GB" smtClean="0"/>
              <a:t>‹#›</a:t>
            </a:fld>
            <a:endParaRPr lang="en-GB"/>
          </a:p>
        </p:txBody>
      </p:sp>
    </p:spTree>
    <p:extLst>
      <p:ext uri="{BB962C8B-B14F-4D97-AF65-F5344CB8AC3E}">
        <p14:creationId xmlns:p14="http://schemas.microsoft.com/office/powerpoint/2010/main" val="2792737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proprivacy.com/privacy-service/comparison/vpn-browsers" TargetMode="External"/><Relationship Id="rId3" Type="http://schemas.openxmlformats.org/officeDocument/2006/relationships/hyperlink" Target="https://www.opera.com/features/free-vpn" TargetMode="External"/><Relationship Id="rId7" Type="http://schemas.openxmlformats.org/officeDocument/2006/relationships/hyperlink" Target="https://allaboutcookies.org/browsers-with-built-in-vpn"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apps.apple.com/us/app/aloha-browser-private-vpn/id1105317682" TargetMode="External"/><Relationship Id="rId5" Type="http://schemas.openxmlformats.org/officeDocument/2006/relationships/hyperlink" Target="https://aipeakflow.com/best-browsers-with-built-in-vpn/" TargetMode="External"/><Relationship Id="rId4" Type="http://schemas.openxmlformats.org/officeDocument/2006/relationships/hyperlink" Target="https://brave.com/firewall-vpn/" TargetMode="External"/><Relationship Id="rId9" Type="http://schemas.openxmlformats.org/officeDocument/2006/relationships/hyperlink" Target="https://www.vpnuniversity.com/best/vpn-browsers"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AI-generated content may be incorrect.
---
</a:t>
            </a:r>
          </a:p>
        </p:txBody>
      </p:sp>
      <p:sp>
        <p:nvSpPr>
          <p:cNvPr id="4" name="Slide Number Placeholder 3"/>
          <p:cNvSpPr>
            <a:spLocks noGrp="1"/>
          </p:cNvSpPr>
          <p:nvPr>
            <p:ph type="sldNum" sz="quarter" idx="5"/>
          </p:nvPr>
        </p:nvSpPr>
        <p:spPr/>
        <p:txBody>
          <a:bodyPr/>
          <a:lstStyle/>
          <a:p>
            <a:fld id="{83BC5B2F-DE38-452A-B3B7-0EDB3C3BC5C3}" type="slidenum">
              <a:rPr lang="en-GB" smtClean="0"/>
              <a:t>1</a:t>
            </a:fld>
            <a:endParaRPr lang="en-GB"/>
          </a:p>
        </p:txBody>
      </p:sp>
    </p:spTree>
    <p:extLst>
      <p:ext uri="{BB962C8B-B14F-4D97-AF65-F5344CB8AC3E}">
        <p14:creationId xmlns:p14="http://schemas.microsoft.com/office/powerpoint/2010/main" val="1163324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Defining Virtual Private Networks (VPNs)
 Practical Use Cases for a VPN
 When a VPN Is Not Necessary
 The 'Trust Shift' Paradigm in VPN Usage
 Comparing VPN Types: Browser Extensions, Antivirus Bundles, and Standalone Solutions
 Assessing VPN Necessity: Savvy Users Versus Everyday Needs
 Demonstration: Observing IP Address Changes with a VPN</a:t>
            </a:r>
          </a:p>
        </p:txBody>
      </p:sp>
      <p:sp>
        <p:nvSpPr>
          <p:cNvPr id="4" name="Slide Number Placeholder 3"/>
          <p:cNvSpPr>
            <a:spLocks noGrp="1"/>
          </p:cNvSpPr>
          <p:nvPr>
            <p:ph type="sldNum" sz="quarter" idx="5"/>
          </p:nvPr>
        </p:nvSpPr>
        <p:spPr/>
        <p:txBody>
          <a:bodyPr/>
          <a:lstStyle/>
          <a:p>
            <a:fld id="{83BC5B2F-DE38-452A-B3B7-0EDB3C3BC5C3}" type="slidenum">
              <a:rPr lang="en-GB" smtClean="0"/>
              <a:t>2</a:t>
            </a:fld>
            <a:endParaRPr lang="en-GB"/>
          </a:p>
        </p:txBody>
      </p:sp>
    </p:spTree>
    <p:extLst>
      <p:ext uri="{BB962C8B-B14F-4D97-AF65-F5344CB8AC3E}">
        <p14:creationId xmlns:p14="http://schemas.microsoft.com/office/powerpoint/2010/main" val="2810777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Is a VPN and How Does It Work, Basic VPN Concepts: Encryption and Tunneling, Common Terminology and Components</a:t>
            </a:r>
          </a:p>
        </p:txBody>
      </p:sp>
      <p:sp>
        <p:nvSpPr>
          <p:cNvPr id="4" name="Slide Number Placeholder 3"/>
          <p:cNvSpPr>
            <a:spLocks noGrp="1"/>
          </p:cNvSpPr>
          <p:nvPr>
            <p:ph type="sldNum" sz="quarter" idx="5"/>
          </p:nvPr>
        </p:nvSpPr>
        <p:spPr/>
        <p:txBody>
          <a:bodyPr/>
          <a:lstStyle/>
          <a:p>
            <a:fld id="{83BC5B2F-DE38-452A-B3B7-0EDB3C3BC5C3}" type="slidenum">
              <a:rPr lang="en-GB" smtClean="0"/>
              <a:t>3</a:t>
            </a:fld>
            <a:endParaRPr lang="en-GB"/>
          </a:p>
        </p:txBody>
      </p:sp>
    </p:spTree>
    <p:extLst>
      <p:ext uri="{BB962C8B-B14F-4D97-AF65-F5344CB8AC3E}">
        <p14:creationId xmlns:p14="http://schemas.microsoft.com/office/powerpoint/2010/main" val="207241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A VPN creates a secure, encrypted tunnel between your device and the internet, masking your IP address and protecting data from interception. Globally, VPN usage has surged with over 30% of internet users in regions like Asia and Europe employing VPNs as of 2023. This technology is critical in safeguarding communications over public Wi-Fi or bypassing censorship by rerouting traffic through intermediary servers in different locations.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4</a:t>
            </a:fld>
            <a:endParaRPr lang="en-GB"/>
          </a:p>
        </p:txBody>
      </p:sp>
    </p:spTree>
    <p:extLst>
      <p:ext uri="{BB962C8B-B14F-4D97-AF65-F5344CB8AC3E}">
        <p14:creationId xmlns:p14="http://schemas.microsoft.com/office/powerpoint/2010/main" val="2759195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Encryption converts readable data into coded text, preventing unauthorized access, while </a:t>
            </a:r>
            <a:r>
              <a:rPr lang="en-GB" dirty="0" err="1"/>
              <a:t>tunneling</a:t>
            </a:r>
            <a:r>
              <a:rPr lang="en-GB" dirty="0"/>
              <a:t> protocols encapsulate this data for secure passage through the internet. Common protocols include OpenVPN, IKEv2, and </a:t>
            </a:r>
            <a:r>
              <a:rPr lang="en-GB" dirty="0" err="1"/>
              <a:t>WireGuard</a:t>
            </a:r>
            <a:r>
              <a:rPr lang="en-GB" dirty="0"/>
              <a:t>, each balancing speed and security differently. Research shows </a:t>
            </a:r>
            <a:r>
              <a:rPr lang="en-GB" dirty="0" err="1"/>
              <a:t>WireGuard</a:t>
            </a:r>
            <a:r>
              <a:rPr lang="en-GB" dirty="0"/>
              <a:t> often offers superior speeds with robust encryption, influencing provider adoption trends since 2021.</a:t>
            </a:r>
            <a:br>
              <a:rPr lang="en-GB" dirty="0"/>
            </a:br>
            <a:br>
              <a:rPr lang="en-GB" dirty="0"/>
            </a:br>
            <a:r>
              <a:rPr lang="en-GB" dirty="0"/>
              <a:t>A tunnelling protocol is simply the method a VPN uses to wrap, encrypt, and transport your data from your device to the VPN server.</a:t>
            </a:r>
          </a:p>
          <a:p>
            <a:r>
              <a:rPr lang="en-GB" dirty="0"/>
              <a:t>Think of it like:</a:t>
            </a:r>
          </a:p>
          <a:p>
            <a:r>
              <a:rPr lang="en-GB" dirty="0"/>
              <a:t>• 	The type of envelope your data is put into</a:t>
            </a:r>
          </a:p>
          <a:p>
            <a:r>
              <a:rPr lang="en-GB" dirty="0"/>
              <a:t>• 	The way it’s sealed</a:t>
            </a:r>
          </a:p>
          <a:p>
            <a:r>
              <a:rPr lang="en-GB" dirty="0"/>
              <a:t>• 	The postal route it takes</a:t>
            </a:r>
          </a:p>
          <a:p>
            <a:r>
              <a:rPr lang="en-GB" dirty="0"/>
              <a:t>Different protocols = different envelopes, seals, and delivery speeds</a:t>
            </a:r>
          </a:p>
          <a:p>
            <a:endParaRPr lang="en-GB" dirty="0"/>
          </a:p>
          <a:p>
            <a:r>
              <a:rPr lang="en-GB" dirty="0"/>
              <a:t>They determine:</a:t>
            </a:r>
          </a:p>
          <a:p>
            <a:r>
              <a:rPr lang="en-GB" dirty="0"/>
              <a:t>• 	Security (how strong the encryption is)</a:t>
            </a:r>
          </a:p>
          <a:p>
            <a:r>
              <a:rPr lang="en-GB" dirty="0"/>
              <a:t>• 	Speed (how efficiently data moves)</a:t>
            </a:r>
          </a:p>
          <a:p>
            <a:r>
              <a:rPr lang="en-GB" dirty="0"/>
              <a:t>• 	Stability (how well it handles bad networks)</a:t>
            </a:r>
          </a:p>
          <a:p>
            <a:r>
              <a:rPr lang="en-GB" dirty="0"/>
              <a:t>• 	Compatibility (what devices it works on)</a:t>
            </a:r>
          </a:p>
          <a:p>
            <a:r>
              <a:rPr lang="en-GB" dirty="0"/>
              <a:t>This is why VPNs often let you choose a protocol.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5</a:t>
            </a:fld>
            <a:endParaRPr lang="en-GB"/>
          </a:p>
        </p:txBody>
      </p:sp>
    </p:spTree>
    <p:extLst>
      <p:ext uri="{BB962C8B-B14F-4D97-AF65-F5344CB8AC3E}">
        <p14:creationId xmlns:p14="http://schemas.microsoft.com/office/powerpoint/2010/main" val="1850665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62202-1BB1-E8B6-E963-0C84EE726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9DF1E-D5C2-1A68-C4C3-CF9026E93D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4BE5B9-955F-4F39-A953-D8FEFED0B47A}"/>
              </a:ext>
            </a:extLst>
          </p:cNvPr>
          <p:cNvSpPr>
            <a:spLocks noGrp="1"/>
          </p:cNvSpPr>
          <p:nvPr>
            <p:ph type="body" idx="1"/>
          </p:nvPr>
        </p:nvSpPr>
        <p:spPr/>
        <p:txBody>
          <a:bodyPr/>
          <a:lstStyle/>
          <a:p>
            <a:r>
              <a:rPr lang="en-GB" dirty="0"/>
              <a:t>1. OpenVPN</a:t>
            </a:r>
          </a:p>
          <a:p>
            <a:r>
              <a:rPr lang="en-GB" dirty="0"/>
              <a:t>The workhorse. Reliable. Secure. Well‑tested.</a:t>
            </a:r>
          </a:p>
          <a:p>
            <a:r>
              <a:rPr lang="en-GB" dirty="0"/>
              <a:t>• 	Open‑source (so widely audited)</a:t>
            </a:r>
          </a:p>
          <a:p>
            <a:r>
              <a:rPr lang="en-GB" dirty="0"/>
              <a:t>• 	Very secure</a:t>
            </a:r>
          </a:p>
          <a:p>
            <a:r>
              <a:rPr lang="en-GB" dirty="0"/>
              <a:t>• 	Works on almost everything</a:t>
            </a:r>
          </a:p>
          <a:p>
            <a:r>
              <a:rPr lang="en-GB" dirty="0"/>
              <a:t>• 	Slightly slower than newer protocols</a:t>
            </a:r>
          </a:p>
          <a:p>
            <a:r>
              <a:rPr lang="en-GB" dirty="0"/>
              <a:t>Good for: general use, security‑focused users, older devices.</a:t>
            </a:r>
          </a:p>
          <a:p>
            <a:endParaRPr lang="en-GB" dirty="0"/>
          </a:p>
          <a:p>
            <a:r>
              <a:rPr lang="en-GB" dirty="0"/>
              <a:t>2. </a:t>
            </a:r>
            <a:r>
              <a:rPr lang="en-GB" dirty="0" err="1"/>
              <a:t>WireGuard</a:t>
            </a:r>
            <a:endParaRPr lang="en-GB" dirty="0"/>
          </a:p>
          <a:p>
            <a:r>
              <a:rPr lang="en-GB" dirty="0"/>
              <a:t>The modern, fast, elegant one.</a:t>
            </a:r>
          </a:p>
          <a:p>
            <a:r>
              <a:rPr lang="en-GB" dirty="0"/>
              <a:t>• 	Much faster than OpenVPN</a:t>
            </a:r>
          </a:p>
          <a:p>
            <a:r>
              <a:rPr lang="en-GB" dirty="0"/>
              <a:t>• 	Uses modern cryptography</a:t>
            </a:r>
          </a:p>
          <a:p>
            <a:r>
              <a:rPr lang="en-GB" dirty="0"/>
              <a:t>• 	Very small codebase (easier to audit)</a:t>
            </a:r>
          </a:p>
          <a:p>
            <a:r>
              <a:rPr lang="en-GB" dirty="0"/>
              <a:t>• 	Becoming the default for many VPNs</a:t>
            </a:r>
          </a:p>
          <a:p>
            <a:r>
              <a:rPr lang="en-GB" dirty="0"/>
              <a:t>Good for: speed, streaming, gaming, modern devices.</a:t>
            </a:r>
          </a:p>
          <a:p>
            <a:endParaRPr lang="en-GB" dirty="0"/>
          </a:p>
          <a:p>
            <a:r>
              <a:rPr lang="en-GB" dirty="0"/>
              <a:t>5. PPTP</a:t>
            </a:r>
          </a:p>
          <a:p>
            <a:r>
              <a:rPr lang="en-GB" dirty="0"/>
              <a:t>The dinosaur. Avoid.</a:t>
            </a:r>
          </a:p>
          <a:p>
            <a:r>
              <a:rPr lang="en-GB" dirty="0"/>
              <a:t>• 	Very fast</a:t>
            </a:r>
          </a:p>
          <a:p>
            <a:r>
              <a:rPr lang="en-GB" dirty="0"/>
              <a:t>• 	Very insecure</a:t>
            </a:r>
          </a:p>
          <a:p>
            <a:r>
              <a:rPr lang="en-GB" dirty="0"/>
              <a:t>• 	Broken encryption</a:t>
            </a:r>
          </a:p>
          <a:p>
            <a:r>
              <a:rPr lang="en-GB" dirty="0"/>
              <a:t>Good for: nothing in 2026 except nostalgia.</a:t>
            </a:r>
          </a:p>
        </p:txBody>
      </p:sp>
      <p:sp>
        <p:nvSpPr>
          <p:cNvPr id="4" name="Slide Number Placeholder 3">
            <a:extLst>
              <a:ext uri="{FF2B5EF4-FFF2-40B4-BE49-F238E27FC236}">
                <a16:creationId xmlns:a16="http://schemas.microsoft.com/office/drawing/2014/main" id="{59F329A2-EE89-27BD-C5EE-30FAB1F3399E}"/>
              </a:ext>
            </a:extLst>
          </p:cNvPr>
          <p:cNvSpPr>
            <a:spLocks noGrp="1"/>
          </p:cNvSpPr>
          <p:nvPr>
            <p:ph type="sldNum" sz="quarter" idx="5"/>
          </p:nvPr>
        </p:nvSpPr>
        <p:spPr/>
        <p:txBody>
          <a:bodyPr/>
          <a:lstStyle/>
          <a:p>
            <a:fld id="{83BC5B2F-DE38-452A-B3B7-0EDB3C3BC5C3}" type="slidenum">
              <a:rPr lang="en-GB" smtClean="0"/>
              <a:t>6</a:t>
            </a:fld>
            <a:endParaRPr lang="en-GB"/>
          </a:p>
        </p:txBody>
      </p:sp>
    </p:spTree>
    <p:extLst>
      <p:ext uri="{BB962C8B-B14F-4D97-AF65-F5344CB8AC3E}">
        <p14:creationId xmlns:p14="http://schemas.microsoft.com/office/powerpoint/2010/main" val="2386107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Key VPN terminologies include 'server,' 'client,' 'protocol,' 'encryption,' and 'kill switch.' Understanding these is crucial to effectively selecting and using VPN services. Components like VPN servers act as intermediaries, while clients are the user's devices connecting to these servers. A 'kill switch' feature automatically cuts internet access if the VPN disconnects, ensuring user privacy is maintained.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7</a:t>
            </a:fld>
            <a:endParaRPr lang="en-GB"/>
          </a:p>
        </p:txBody>
      </p:sp>
    </p:spTree>
    <p:extLst>
      <p:ext uri="{BB962C8B-B14F-4D97-AF65-F5344CB8AC3E}">
        <p14:creationId xmlns:p14="http://schemas.microsoft.com/office/powerpoint/2010/main" val="674549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Securing Your Connection on Untrusted Networks, Hiding Online Activity From Your ISP, Bypassing Geo-Restrictions and Appearing in Other Countries</a:t>
            </a:r>
          </a:p>
        </p:txBody>
      </p:sp>
      <p:sp>
        <p:nvSpPr>
          <p:cNvPr id="4" name="Slide Number Placeholder 3"/>
          <p:cNvSpPr>
            <a:spLocks noGrp="1"/>
          </p:cNvSpPr>
          <p:nvPr>
            <p:ph type="sldNum" sz="quarter" idx="5"/>
          </p:nvPr>
        </p:nvSpPr>
        <p:spPr/>
        <p:txBody>
          <a:bodyPr/>
          <a:lstStyle/>
          <a:p>
            <a:fld id="{83BC5B2F-DE38-452A-B3B7-0EDB3C3BC5C3}" type="slidenum">
              <a:rPr lang="en-GB" smtClean="0"/>
              <a:t>8</a:t>
            </a:fld>
            <a:endParaRPr lang="en-GB"/>
          </a:p>
        </p:txBody>
      </p:sp>
    </p:spTree>
    <p:extLst>
      <p:ext uri="{BB962C8B-B14F-4D97-AF65-F5344CB8AC3E}">
        <p14:creationId xmlns:p14="http://schemas.microsoft.com/office/powerpoint/2010/main" val="1250561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Over 60% of cyberattacks on consumers occur over unsecured Wi-Fi networks. VPNs effectively encrypt data on public hotspots, shielding sensitive information such as passwords and personal details from hackers exploiting these vulnerable connections. Surveys indicate users feel 70% more secure using VPNs in cafes, airports, or hotels.
</a:t>
            </a:r>
            <a:r>
              <a:rPr lang="en-US" dirty="0"/>
              <a:t>On a shared public network, attackers can:</a:t>
            </a:r>
          </a:p>
          <a:p>
            <a:r>
              <a:rPr lang="en-US" dirty="0"/>
              <a:t>• 	Try to intercept unencrypted traffic</a:t>
            </a:r>
          </a:p>
          <a:p>
            <a:r>
              <a:rPr lang="en-US" dirty="0"/>
              <a:t>• 	Set up fake hotspots (“Evil Twin” attacks)</a:t>
            </a:r>
          </a:p>
          <a:p>
            <a:r>
              <a:rPr lang="en-US" dirty="0"/>
              <a:t>• 	Try to snoop on device names, services, or shared folders</a:t>
            </a:r>
          </a:p>
          <a:p>
            <a:r>
              <a:rPr lang="en-US" dirty="0"/>
              <a:t>• 	Probe for vulnerabilities</a:t>
            </a:r>
          </a:p>
          <a:p>
            <a:r>
              <a:rPr lang="en-US" dirty="0"/>
              <a:t>Even with HTTPS everywhere, there’s still value in isolating yourself from the local network.</a:t>
            </a:r>
            <a:r>
              <a:rPr lang="en-GB" dirty="0"/>
              <a:t>
</a:t>
            </a:r>
          </a:p>
        </p:txBody>
      </p:sp>
      <p:sp>
        <p:nvSpPr>
          <p:cNvPr id="4" name="Slide Number Placeholder 3"/>
          <p:cNvSpPr>
            <a:spLocks noGrp="1"/>
          </p:cNvSpPr>
          <p:nvPr>
            <p:ph type="sldNum" sz="quarter" idx="5"/>
          </p:nvPr>
        </p:nvSpPr>
        <p:spPr/>
        <p:txBody>
          <a:bodyPr/>
          <a:lstStyle/>
          <a:p>
            <a:fld id="{83BC5B2F-DE38-452A-B3B7-0EDB3C3BC5C3}" type="slidenum">
              <a:rPr lang="en-GB" smtClean="0"/>
              <a:t>9</a:t>
            </a:fld>
            <a:endParaRPr lang="en-GB"/>
          </a:p>
        </p:txBody>
      </p:sp>
    </p:spTree>
    <p:extLst>
      <p:ext uri="{BB962C8B-B14F-4D97-AF65-F5344CB8AC3E}">
        <p14:creationId xmlns:p14="http://schemas.microsoft.com/office/powerpoint/2010/main" val="579592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ISPs traditionally log user activity and may sell anonymized browsing data. Using a VPN masks your true IP and encrypts traffic, preventing ISPs from monitoring or throttling your activities. In markets with high ISP surveillance, VPN usage increases by up to 50%, reflecting growing privacy concerns.</a:t>
            </a:r>
            <a:br>
              <a:rPr lang="en-GB" dirty="0"/>
            </a:br>
            <a:br>
              <a:rPr lang="en-GB" dirty="0"/>
            </a:br>
            <a:r>
              <a:rPr lang="en-GB" dirty="0"/>
              <a:t>But….. The VPN itself may log your user activity.  Who do you trust the most?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10</a:t>
            </a:fld>
            <a:endParaRPr lang="en-GB"/>
          </a:p>
        </p:txBody>
      </p:sp>
    </p:spTree>
    <p:extLst>
      <p:ext uri="{BB962C8B-B14F-4D97-AF65-F5344CB8AC3E}">
        <p14:creationId xmlns:p14="http://schemas.microsoft.com/office/powerpoint/2010/main" val="3722973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VPNs enable users to access content blocked in their country by routing traffic through servers in permitted regions. Over 40% of VPN users cite streaming and international content access as primary motivations. This is particularly important in regions with media censorship or exclusive service licenses.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11</a:t>
            </a:fld>
            <a:endParaRPr lang="en-GB"/>
          </a:p>
        </p:txBody>
      </p:sp>
    </p:spTree>
    <p:extLst>
      <p:ext uri="{BB962C8B-B14F-4D97-AF65-F5344CB8AC3E}">
        <p14:creationId xmlns:p14="http://schemas.microsoft.com/office/powerpoint/2010/main" val="1525272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Online Banking, Shopping, and HTTPS-Enabled Sites, Using Your Own Home Network, Risks of Using Unreliable or 'Sketchy' VPN Providers</a:t>
            </a:r>
          </a:p>
        </p:txBody>
      </p:sp>
      <p:sp>
        <p:nvSpPr>
          <p:cNvPr id="4" name="Slide Number Placeholder 3"/>
          <p:cNvSpPr>
            <a:spLocks noGrp="1"/>
          </p:cNvSpPr>
          <p:nvPr>
            <p:ph type="sldNum" sz="quarter" idx="5"/>
          </p:nvPr>
        </p:nvSpPr>
        <p:spPr/>
        <p:txBody>
          <a:bodyPr/>
          <a:lstStyle/>
          <a:p>
            <a:fld id="{83BC5B2F-DE38-452A-B3B7-0EDB3C3BC5C3}" type="slidenum">
              <a:rPr lang="en-GB" smtClean="0"/>
              <a:t>12</a:t>
            </a:fld>
            <a:endParaRPr lang="en-GB"/>
          </a:p>
        </p:txBody>
      </p:sp>
    </p:spTree>
    <p:extLst>
      <p:ext uri="{BB962C8B-B14F-4D97-AF65-F5344CB8AC3E}">
        <p14:creationId xmlns:p14="http://schemas.microsoft.com/office/powerpoint/2010/main" val="1698180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HTTPS encryption and multifactor authentication provide strong security for banking and e-commerce, usually making VPNs redundant in these scenarios. However, a VPN can add privacy by hiding browsing metadata, but it is not essential if sites employ robust encryption and trusted certificates.</a:t>
            </a:r>
            <a:br>
              <a:rPr lang="en-GB" dirty="0"/>
            </a:br>
            <a:br>
              <a:rPr lang="en-GB" dirty="0"/>
            </a:br>
            <a:r>
              <a:rPr lang="en-GB" dirty="0"/>
              <a:t>“Most websites use HTTPS these days, which already encrypts your passwords, banking details, and everything you see on the page. A VPN doesn’t make that encryption stronger — it just hides the metadata, like which sites you visited and when, how long you stayed, and the rough amount of data transferred. So it adds privacy, but it isn’t essential for security if the site itself is properly encrypted.”
“…but it is not essential if sites employ robust encryption and trusted certificates.”</a:t>
            </a:r>
          </a:p>
          <a:p>
            <a:r>
              <a:rPr lang="en-GB" dirty="0"/>
              <a:t>This refers to HTTPS, which almost every legitimate site uses today.</a:t>
            </a:r>
          </a:p>
          <a:p>
            <a:r>
              <a:rPr lang="en-GB" dirty="0"/>
              <a:t>When a site uses HTTPS:</a:t>
            </a:r>
          </a:p>
          <a:p>
            <a:r>
              <a:rPr lang="en-GB" dirty="0"/>
              <a:t>• 	The content of your communication is already encrypted</a:t>
            </a:r>
          </a:p>
          <a:p>
            <a:r>
              <a:rPr lang="en-GB" dirty="0"/>
              <a:t>• 	Your password, card details, messages, etc. are protected</a:t>
            </a:r>
          </a:p>
          <a:p>
            <a:r>
              <a:rPr lang="en-GB" dirty="0"/>
              <a:t>• 	Even on hotel Wi‑Fi, someone can’t read what you’re doing</a:t>
            </a:r>
          </a:p>
          <a:p>
            <a:r>
              <a:rPr lang="en-GB" dirty="0"/>
              <a:t>What HTTPS protects:</a:t>
            </a:r>
          </a:p>
          <a:p>
            <a:r>
              <a:rPr lang="en-GB" dirty="0"/>
              <a:t>• 	The actual data you send and receive</a:t>
            </a:r>
          </a:p>
          <a:p>
            <a:r>
              <a:rPr lang="en-GB" dirty="0"/>
              <a:t>• 	Login details</a:t>
            </a:r>
          </a:p>
          <a:p>
            <a:r>
              <a:rPr lang="en-GB" dirty="0"/>
              <a:t>• 	Payment information</a:t>
            </a:r>
          </a:p>
          <a:p>
            <a:r>
              <a:rPr lang="en-GB" dirty="0"/>
              <a:t>• 	Page content</a:t>
            </a:r>
          </a:p>
          <a:p>
            <a:r>
              <a:rPr lang="en-GB" dirty="0"/>
              <a:t>What HTTPS does not hide:</a:t>
            </a:r>
          </a:p>
          <a:p>
            <a:r>
              <a:rPr lang="en-GB" dirty="0"/>
              <a:t>• 	The domain name (e.g., “bbc.co.uk”)</a:t>
            </a:r>
          </a:p>
          <a:p>
            <a:r>
              <a:rPr lang="en-GB" dirty="0"/>
              <a:t>• 	The fact you visited it</a:t>
            </a:r>
          </a:p>
          <a:p>
            <a:r>
              <a:rPr lang="en-GB" dirty="0"/>
              <a:t>• 	The time and amount of data</a:t>
            </a:r>
          </a:p>
          <a:p>
            <a:r>
              <a:rPr lang="en-GB" dirty="0"/>
              <a:t>That’s the bit a VPN hides.</a:t>
            </a:r>
          </a:p>
          <a:p>
            <a:endParaRPr lang="en-GB" dirty="0"/>
          </a:p>
          <a:p>
            <a:r>
              <a:rPr lang="en-GB" dirty="0"/>
              <a:t>So your sentence is saying:</a:t>
            </a:r>
            <a:br>
              <a:rPr lang="en-GB" dirty="0"/>
            </a:br>
            <a:br>
              <a:rPr lang="en-GB" dirty="0"/>
            </a:br>
            <a:r>
              <a:rPr lang="en-GB" dirty="0"/>
              <a:t>“HTTPS already protects the important stuff. A VPN adds extra privacy, but it’s not essential for security.”</a:t>
            </a:r>
          </a:p>
          <a:p>
            <a:endParaRPr lang="en-GB" dirty="0"/>
          </a:p>
          <a:p>
            <a:r>
              <a:rPr lang="en-GB" dirty="0"/>
              <a:t>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13</a:t>
            </a:fld>
            <a:endParaRPr lang="en-GB"/>
          </a:p>
        </p:txBody>
      </p:sp>
    </p:spTree>
    <p:extLst>
      <p:ext uri="{BB962C8B-B14F-4D97-AF65-F5344CB8AC3E}">
        <p14:creationId xmlns:p14="http://schemas.microsoft.com/office/powerpoint/2010/main" val="1073138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Home networks, if properly secured with modern encryption (WPA3) and strong passwords, offer trusted environments where VPNs are less critical. According to cybersecurity studies, compromised home routers are less common than public hotspots, reducing VPN necessity in these settings.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14</a:t>
            </a:fld>
            <a:endParaRPr lang="en-GB"/>
          </a:p>
        </p:txBody>
      </p:sp>
    </p:spTree>
    <p:extLst>
      <p:ext uri="{BB962C8B-B14F-4D97-AF65-F5344CB8AC3E}">
        <p14:creationId xmlns:p14="http://schemas.microsoft.com/office/powerpoint/2010/main" val="2832145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Not all VPNs protect privacy equally; some free or lesser-known providers log user data or inject ads, ironically compromising security. Evaluations reveal up to 30% of tested free VPNs have insufficient encryption or questionable privacy policies, highlighting the risk of 'trust shift' to untrustworthy providers.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15</a:t>
            </a:fld>
            <a:endParaRPr lang="en-GB"/>
          </a:p>
        </p:txBody>
      </p:sp>
    </p:spTree>
    <p:extLst>
      <p:ext uri="{BB962C8B-B14F-4D97-AF65-F5344CB8AC3E}">
        <p14:creationId xmlns:p14="http://schemas.microsoft.com/office/powerpoint/2010/main" val="29791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 You Trust without a VPN: ISP and Websites, </a:t>
            </a:r>
            <a:br>
              <a:rPr lang="en-GB" dirty="0"/>
            </a:br>
            <a:r>
              <a:rPr lang="en-GB" dirty="0"/>
              <a:t>Who You Trust with a VPN: VPN Provider and Websites, Evaluating Trust: ISP versus VPN Provider</a:t>
            </a:r>
          </a:p>
        </p:txBody>
      </p:sp>
      <p:sp>
        <p:nvSpPr>
          <p:cNvPr id="4" name="Slide Number Placeholder 3"/>
          <p:cNvSpPr>
            <a:spLocks noGrp="1"/>
          </p:cNvSpPr>
          <p:nvPr>
            <p:ph type="sldNum" sz="quarter" idx="5"/>
          </p:nvPr>
        </p:nvSpPr>
        <p:spPr/>
        <p:txBody>
          <a:bodyPr/>
          <a:lstStyle/>
          <a:p>
            <a:fld id="{83BC5B2F-DE38-452A-B3B7-0EDB3C3BC5C3}" type="slidenum">
              <a:rPr lang="en-GB" smtClean="0"/>
              <a:t>16</a:t>
            </a:fld>
            <a:endParaRPr lang="en-GB"/>
          </a:p>
        </p:txBody>
      </p:sp>
    </p:spTree>
    <p:extLst>
      <p:ext uri="{BB962C8B-B14F-4D97-AF65-F5344CB8AC3E}">
        <p14:creationId xmlns:p14="http://schemas.microsoft.com/office/powerpoint/2010/main" val="1371787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Without a VPN, your ISP and visited websites can track and log your data, including browsing habits and location. Regulatory environments vary globally, with some countries requiring ISPs to retain data for months. This visibility creates privacy vulnerabilities and potential misuse of personal information.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17</a:t>
            </a:fld>
            <a:endParaRPr lang="en-GB"/>
          </a:p>
        </p:txBody>
      </p:sp>
    </p:spTree>
    <p:extLst>
      <p:ext uri="{BB962C8B-B14F-4D97-AF65-F5344CB8AC3E}">
        <p14:creationId xmlns:p14="http://schemas.microsoft.com/office/powerpoint/2010/main" val="3527656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Using a VPN shifts trust from the ISP to the VPN provider, which then controls connection logs and user anonymity. Transparent providers with no-log policies and independent audits are critical to ensure privacy. Consumer trust surveys show a 25% increase in VPN user concern about provider transparency in the past five years.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18</a:t>
            </a:fld>
            <a:endParaRPr lang="en-GB"/>
          </a:p>
        </p:txBody>
      </p:sp>
    </p:spTree>
    <p:extLst>
      <p:ext uri="{BB962C8B-B14F-4D97-AF65-F5344CB8AC3E}">
        <p14:creationId xmlns:p14="http://schemas.microsoft.com/office/powerpoint/2010/main" val="1532008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When evaluating trust, consider jurisdiction, logging policies, and history of data breaches for ISPs versus VPN providers. Studies indicate that VPNs based in privacy-friendly countries generally offer better user anonymity. A comparative matrix of top VPN providers illustrates these crucial trust factors decisively.</a:t>
            </a:r>
            <a:br>
              <a:rPr lang="en-GB" dirty="0"/>
            </a:br>
            <a:br>
              <a:rPr lang="en-GB" dirty="0"/>
            </a:br>
            <a:r>
              <a:rPr lang="en-GB" dirty="0"/>
              <a:t>What “Privacy‑Friendly Country” Really Means</a:t>
            </a:r>
          </a:p>
          <a:p>
            <a:r>
              <a:rPr lang="en-GB" dirty="0"/>
              <a:t>A “privacy‑friendly” country is one that has strong privacy laws, strict limits on government surveillance, and clear protections for user data. In other words:</a:t>
            </a:r>
          </a:p>
          <a:p>
            <a:r>
              <a:rPr lang="en-GB" dirty="0"/>
              <a:t>Privacy‑friendly = strict, protective, regulated</a:t>
            </a:r>
          </a:p>
          <a:p>
            <a:endParaRPr lang="en-GB" dirty="0"/>
          </a:p>
          <a:p>
            <a:r>
              <a:rPr lang="en-GB" dirty="0"/>
              <a:t>Not slack.</a:t>
            </a:r>
          </a:p>
          <a:p>
            <a:r>
              <a:rPr lang="en-GB" dirty="0"/>
              <a:t>Not laissez‑faire.</a:t>
            </a:r>
          </a:p>
          <a:p>
            <a:r>
              <a:rPr lang="en-GB" dirty="0"/>
              <a:t>Not “anything goes”.</a:t>
            </a:r>
          </a:p>
          <a:p>
            <a:r>
              <a:rPr lang="en-GB" dirty="0"/>
              <a:t>It means the country is hot on privacy, not relaxed about it.</a:t>
            </a:r>
            <a:br>
              <a:rPr lang="en-GB" dirty="0"/>
            </a:br>
            <a:br>
              <a:rPr lang="en-GB" dirty="0"/>
            </a:br>
            <a:r>
              <a:rPr lang="en-GB" dirty="0"/>
              <a:t>The opposite: “14 Eyes” countries</a:t>
            </a:r>
          </a:p>
          <a:p>
            <a:r>
              <a:rPr lang="en-GB" dirty="0"/>
              <a:t>Countries with extensive intelligence‑sharing agreements (UK, US, Australia, Canada, etc.) are often called “surveillance‑heavy”.</a:t>
            </a:r>
          </a:p>
          <a:p>
            <a:r>
              <a:rPr lang="en-GB" dirty="0"/>
              <a:t>This doesn’t mean they’re bad — it just means:</a:t>
            </a:r>
          </a:p>
          <a:p>
            <a:r>
              <a:rPr lang="en-GB" dirty="0"/>
              <a:t>•  They have broader powers to compel companies to provide data</a:t>
            </a:r>
          </a:p>
          <a:p>
            <a:r>
              <a:rPr lang="en-GB" dirty="0"/>
              <a:t>•  They may have mandatory data‑retention laws</a:t>
            </a:r>
          </a:p>
          <a:p>
            <a:r>
              <a:rPr lang="en-GB" dirty="0"/>
              <a:t>•  VPNs based there may be subject to more oversight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19</a:t>
            </a:fld>
            <a:endParaRPr lang="en-GB"/>
          </a:p>
        </p:txBody>
      </p:sp>
    </p:spTree>
    <p:extLst>
      <p:ext uri="{BB962C8B-B14F-4D97-AF65-F5344CB8AC3E}">
        <p14:creationId xmlns:p14="http://schemas.microsoft.com/office/powerpoint/2010/main" val="3419475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Features of Browser-Based VPNs, Overview of Antivirus-Bundled VPNs, Analysis of Standalone VPN Services (E.g., Nord, Mullvad) with Comparison Table</a:t>
            </a:r>
          </a:p>
        </p:txBody>
      </p:sp>
      <p:sp>
        <p:nvSpPr>
          <p:cNvPr id="4" name="Slide Number Placeholder 3"/>
          <p:cNvSpPr>
            <a:spLocks noGrp="1"/>
          </p:cNvSpPr>
          <p:nvPr>
            <p:ph type="sldNum" sz="quarter" idx="5"/>
          </p:nvPr>
        </p:nvSpPr>
        <p:spPr/>
        <p:txBody>
          <a:bodyPr/>
          <a:lstStyle/>
          <a:p>
            <a:fld id="{83BC5B2F-DE38-452A-B3B7-0EDB3C3BC5C3}" type="slidenum">
              <a:rPr lang="en-GB" smtClean="0"/>
              <a:t>20</a:t>
            </a:fld>
            <a:endParaRPr lang="en-GB"/>
          </a:p>
        </p:txBody>
      </p:sp>
    </p:spTree>
    <p:extLst>
      <p:ext uri="{BB962C8B-B14F-4D97-AF65-F5344CB8AC3E}">
        <p14:creationId xmlns:p14="http://schemas.microsoft.com/office/powerpoint/2010/main" val="3492442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Browser VPN extensions typically only route web traffic, leaving other apps unprotected, but offer ease of use and less resource consumption. They are ideal for casual web browsing but may lack strong encryption and privacy policies compared to full VPN clients.</a:t>
            </a:r>
            <a:br>
              <a:rPr lang="en-GB" dirty="0"/>
            </a:br>
            <a:br>
              <a:rPr lang="en-GB" dirty="0"/>
            </a:br>
            <a:r>
              <a:rPr lang="en-GB" dirty="0"/>
              <a:t>• 	Email apps like Outlook, Windows Mail, or Thunderbird</a:t>
            </a:r>
          </a:p>
          <a:p>
            <a:r>
              <a:rPr lang="en-GB" dirty="0"/>
              <a:t>• 	Cloud sync tools such as OneDrive, Dropbox, and Google Drive</a:t>
            </a:r>
          </a:p>
          <a:p>
            <a:r>
              <a:rPr lang="en-GB" dirty="0"/>
              <a:t>• 	Messaging and calling apps like WhatsApp Desktop, Skype, Zoom, and Teams</a:t>
            </a:r>
          </a:p>
          <a:p>
            <a:r>
              <a:rPr lang="en-GB" dirty="0"/>
              <a:t>• 	Streaming apps such as the BBC iPlayer app or Netflix app</a:t>
            </a:r>
          </a:p>
          <a:p>
            <a:r>
              <a:rPr lang="en-GB" dirty="0"/>
              <a:t>• 	Software updates from Windows Update or the Microsoft Store</a:t>
            </a:r>
          </a:p>
          <a:p>
            <a:r>
              <a:rPr lang="en-GB" dirty="0"/>
              <a:t>• 	Game launchers like Steam or the Xbox app</a:t>
            </a:r>
          </a:p>
          <a:p>
            <a:r>
              <a:rPr lang="en-GB" dirty="0"/>
              <a:t>• 	Any specialist software that connects directly to the internet</a:t>
            </a:r>
          </a:p>
          <a:p>
            <a:r>
              <a:rPr lang="en-GB" dirty="0"/>
              <a:t>So the key point is: a browser VPN protects the browser — nothing else.</a:t>
            </a:r>
            <a:br>
              <a:rPr lang="en-GB" dirty="0"/>
            </a:br>
            <a:br>
              <a:rPr lang="en-GB" dirty="0"/>
            </a:br>
            <a:r>
              <a:rPr lang="en-GB" dirty="0"/>
              <a:t>Some Browser based VPNs:</a:t>
            </a:r>
            <a:br>
              <a:rPr lang="en-GB" dirty="0"/>
            </a:br>
            <a:br>
              <a:rPr lang="en-GB" dirty="0"/>
            </a:br>
            <a:r>
              <a:rPr lang="en-GB" sz="1200" b="1" i="0" kern="1200" dirty="0">
                <a:solidFill>
                  <a:schemeClr val="tx1"/>
                </a:solidFill>
                <a:effectLst/>
                <a:latin typeface="+mn-lt"/>
                <a:ea typeface="+mn-ea"/>
                <a:cs typeface="+mn-cs"/>
              </a:rPr>
              <a:t>Opera</a:t>
            </a:r>
            <a:r>
              <a:rPr lang="en-GB" sz="1200" b="0" i="0" kern="1200" dirty="0">
                <a:solidFill>
                  <a:schemeClr val="tx1"/>
                </a:solidFill>
                <a:effectLst/>
                <a:latin typeface="+mn-lt"/>
                <a:ea typeface="+mn-ea"/>
                <a:cs typeface="+mn-cs"/>
              </a:rPr>
              <a:t>: Offers a free, unlimited, and no-log "browser VPN" (technically a secure proxy) that is </a:t>
            </a:r>
            <a:r>
              <a:rPr lang="en-GB" sz="1200" b="0" i="0" kern="1200" dirty="0">
                <a:solidFill>
                  <a:schemeClr val="tx1"/>
                </a:solidFill>
                <a:effectLst/>
                <a:latin typeface="+mn-lt"/>
                <a:ea typeface="+mn-ea"/>
                <a:cs typeface="+mn-cs"/>
                <a:hlinkClick r:id="rId3"/>
              </a:rPr>
              <a:t>integrated directly into the browser</a:t>
            </a:r>
            <a:r>
              <a:rPr lang="en-GB" sz="1200" b="0" i="0" kern="1200" dirty="0">
                <a:solidFill>
                  <a:schemeClr val="tx1"/>
                </a:solidFill>
                <a:effectLst/>
                <a:latin typeface="+mn-lt"/>
                <a:ea typeface="+mn-ea"/>
                <a:cs typeface="+mn-cs"/>
              </a:rPr>
              <a:t>. It also provides a premium </a:t>
            </a:r>
            <a:r>
              <a:rPr lang="en-GB" sz="1200" b="1" i="0" kern="1200" dirty="0">
                <a:solidFill>
                  <a:schemeClr val="tx1"/>
                </a:solidFill>
                <a:effectLst/>
                <a:latin typeface="+mn-lt"/>
                <a:ea typeface="+mn-ea"/>
                <a:cs typeface="+mn-cs"/>
              </a:rPr>
              <a:t>Opera VPN Pro</a:t>
            </a:r>
            <a:r>
              <a:rPr lang="en-GB" sz="1200" b="0" i="0" kern="1200" dirty="0">
                <a:solidFill>
                  <a:schemeClr val="tx1"/>
                </a:solidFill>
                <a:effectLst/>
                <a:latin typeface="+mn-lt"/>
                <a:ea typeface="+mn-ea"/>
                <a:cs typeface="+mn-cs"/>
              </a:rPr>
              <a:t> for device-wide protection.</a:t>
            </a:r>
          </a:p>
          <a:p>
            <a:r>
              <a:rPr lang="en-GB" sz="1200" b="1" i="0" kern="1200" dirty="0">
                <a:solidFill>
                  <a:schemeClr val="tx1"/>
                </a:solidFill>
                <a:effectLst/>
                <a:latin typeface="+mn-lt"/>
                <a:ea typeface="+mn-ea"/>
                <a:cs typeface="+mn-cs"/>
              </a:rPr>
              <a:t>Brave</a:t>
            </a:r>
            <a:r>
              <a:rPr lang="en-GB" sz="1200" b="0" i="0" kern="1200" dirty="0">
                <a:solidFill>
                  <a:schemeClr val="tx1"/>
                </a:solidFill>
                <a:effectLst/>
                <a:latin typeface="+mn-lt"/>
                <a:ea typeface="+mn-ea"/>
                <a:cs typeface="+mn-cs"/>
              </a:rPr>
              <a:t>: Features a paid service called </a:t>
            </a:r>
            <a:r>
              <a:rPr lang="en-GB" sz="1200" b="1" i="0" kern="1200" dirty="0">
                <a:solidFill>
                  <a:schemeClr val="tx1"/>
                </a:solidFill>
                <a:effectLst/>
                <a:latin typeface="+mn-lt"/>
                <a:ea typeface="+mn-ea"/>
                <a:cs typeface="+mn-cs"/>
              </a:rPr>
              <a:t>Brave Firewall + VPN</a:t>
            </a:r>
            <a:r>
              <a:rPr lang="en-GB" sz="1200" b="0" i="0" kern="1200" dirty="0">
                <a:solidFill>
                  <a:schemeClr val="tx1"/>
                </a:solidFill>
                <a:effectLst/>
                <a:latin typeface="+mn-lt"/>
                <a:ea typeface="+mn-ea"/>
                <a:cs typeface="+mn-cs"/>
              </a:rPr>
              <a:t>. Unlike most competitors, this </a:t>
            </a:r>
            <a:r>
              <a:rPr lang="en-GB" sz="1200" b="0" i="0" kern="1200" dirty="0">
                <a:solidFill>
                  <a:schemeClr val="tx1"/>
                </a:solidFill>
                <a:effectLst/>
                <a:latin typeface="+mn-lt"/>
                <a:ea typeface="+mn-ea"/>
                <a:cs typeface="+mn-cs"/>
                <a:hlinkClick r:id="rId4"/>
              </a:rPr>
              <a:t>protects the entire device</a:t>
            </a:r>
            <a:r>
              <a:rPr lang="en-GB" sz="1200" b="0" i="0" kern="1200" dirty="0">
                <a:solidFill>
                  <a:schemeClr val="tx1"/>
                </a:solidFill>
                <a:effectLst/>
                <a:latin typeface="+mn-lt"/>
                <a:ea typeface="+mn-ea"/>
                <a:cs typeface="+mn-cs"/>
              </a:rPr>
              <a:t>, not just the browser, and uses the secure </a:t>
            </a:r>
            <a:r>
              <a:rPr lang="en-GB" sz="1200" b="0" i="0" kern="1200" dirty="0" err="1">
                <a:solidFill>
                  <a:schemeClr val="tx1"/>
                </a:solidFill>
                <a:effectLst/>
                <a:latin typeface="+mn-lt"/>
                <a:ea typeface="+mn-ea"/>
                <a:cs typeface="+mn-cs"/>
              </a:rPr>
              <a:t>WireGuard</a:t>
            </a:r>
            <a:r>
              <a:rPr lang="en-GB" sz="1200" b="0" i="0" kern="1200" dirty="0">
                <a:solidFill>
                  <a:schemeClr val="tx1"/>
                </a:solidFill>
                <a:effectLst/>
                <a:latin typeface="+mn-lt"/>
                <a:ea typeface="+mn-ea"/>
                <a:cs typeface="+mn-cs"/>
              </a:rPr>
              <a:t> protocol.</a:t>
            </a:r>
          </a:p>
          <a:p>
            <a:r>
              <a:rPr lang="en-GB" sz="1200" b="1" i="0" kern="1200" dirty="0">
                <a:solidFill>
                  <a:schemeClr val="tx1"/>
                </a:solidFill>
                <a:effectLst/>
                <a:latin typeface="+mn-lt"/>
                <a:ea typeface="+mn-ea"/>
                <a:cs typeface="+mn-cs"/>
              </a:rPr>
              <a:t>Microsoft Edge</a:t>
            </a:r>
            <a:r>
              <a:rPr lang="en-GB" sz="1200" b="0" i="0" kern="1200" dirty="0">
                <a:solidFill>
                  <a:schemeClr val="tx1"/>
                </a:solidFill>
                <a:effectLst/>
                <a:latin typeface="+mn-lt"/>
                <a:ea typeface="+mn-ea"/>
                <a:cs typeface="+mn-cs"/>
              </a:rPr>
              <a:t>: Includes </a:t>
            </a:r>
            <a:r>
              <a:rPr lang="en-GB" sz="1200" b="1" i="0" kern="1200" dirty="0">
                <a:solidFill>
                  <a:schemeClr val="tx1"/>
                </a:solidFill>
                <a:effectLst/>
                <a:latin typeface="+mn-lt"/>
                <a:ea typeface="+mn-ea"/>
                <a:cs typeface="+mn-cs"/>
              </a:rPr>
              <a:t>Microsoft Edge Secure Network</a:t>
            </a:r>
            <a:r>
              <a:rPr lang="en-GB" sz="1200" b="0" i="0" kern="1200" dirty="0">
                <a:solidFill>
                  <a:schemeClr val="tx1"/>
                </a:solidFill>
                <a:effectLst/>
                <a:latin typeface="+mn-lt"/>
                <a:ea typeface="+mn-ea"/>
                <a:cs typeface="+mn-cs"/>
              </a:rPr>
              <a:t>, a </a:t>
            </a:r>
            <a:r>
              <a:rPr lang="en-GB" sz="1200" b="0" i="0" kern="1200" dirty="0">
                <a:solidFill>
                  <a:schemeClr val="tx1"/>
                </a:solidFill>
                <a:effectLst/>
                <a:latin typeface="+mn-lt"/>
                <a:ea typeface="+mn-ea"/>
                <a:cs typeface="+mn-cs"/>
                <a:hlinkClick r:id="rId5"/>
              </a:rPr>
              <a:t>Cloudflare-powered service</a:t>
            </a:r>
            <a:r>
              <a:rPr lang="en-GB" sz="1200" b="0" i="0" kern="1200" dirty="0">
                <a:solidFill>
                  <a:schemeClr val="tx1"/>
                </a:solidFill>
                <a:effectLst/>
                <a:latin typeface="+mn-lt"/>
                <a:ea typeface="+mn-ea"/>
                <a:cs typeface="+mn-cs"/>
              </a:rPr>
              <a:t>. It typically offers a free monthly data limit (e.g., 5GB) and requires a Microsoft account login.</a:t>
            </a:r>
          </a:p>
          <a:p>
            <a:r>
              <a:rPr lang="en-GB" sz="1200" b="1" i="0" kern="1200" dirty="0">
                <a:solidFill>
                  <a:schemeClr val="tx1"/>
                </a:solidFill>
                <a:effectLst/>
                <a:latin typeface="+mn-lt"/>
                <a:ea typeface="+mn-ea"/>
                <a:cs typeface="+mn-cs"/>
              </a:rPr>
              <a:t>Aloha Browser</a:t>
            </a:r>
            <a:r>
              <a:rPr lang="en-GB" sz="1200" b="0" i="0" kern="1200" dirty="0">
                <a:solidFill>
                  <a:schemeClr val="tx1"/>
                </a:solidFill>
                <a:effectLst/>
                <a:latin typeface="+mn-lt"/>
                <a:ea typeface="+mn-ea"/>
                <a:cs typeface="+mn-cs"/>
              </a:rPr>
              <a:t>: Primarily a mobile browser (Android/iOS) that includes a free, unlimited VPN. Its </a:t>
            </a:r>
            <a:r>
              <a:rPr lang="en-GB" sz="1200" b="0" i="0" kern="1200" dirty="0">
                <a:solidFill>
                  <a:schemeClr val="tx1"/>
                </a:solidFill>
                <a:effectLst/>
                <a:latin typeface="+mn-lt"/>
                <a:ea typeface="+mn-ea"/>
                <a:cs typeface="+mn-cs"/>
                <a:hlinkClick r:id="rId6"/>
              </a:rPr>
              <a:t>Premium version</a:t>
            </a:r>
            <a:r>
              <a:rPr lang="en-GB" sz="1200" b="0" i="0" kern="1200" dirty="0">
                <a:solidFill>
                  <a:schemeClr val="tx1"/>
                </a:solidFill>
                <a:effectLst/>
                <a:latin typeface="+mn-lt"/>
                <a:ea typeface="+mn-ea"/>
                <a:cs typeface="+mn-cs"/>
              </a:rPr>
              <a:t> allows for country selection and device-wide "Always On" protection.</a:t>
            </a:r>
          </a:p>
          <a:p>
            <a:r>
              <a:rPr lang="en-GB" sz="1200" b="1" i="0" kern="1200" dirty="0">
                <a:solidFill>
                  <a:schemeClr val="tx1"/>
                </a:solidFill>
                <a:effectLst/>
                <a:latin typeface="+mn-lt"/>
                <a:ea typeface="+mn-ea"/>
                <a:cs typeface="+mn-cs"/>
              </a:rPr>
              <a:t>Epic Privacy Browser</a:t>
            </a:r>
            <a:r>
              <a:rPr lang="en-GB" sz="1200" b="0" i="0" kern="1200" dirty="0">
                <a:solidFill>
                  <a:schemeClr val="tx1"/>
                </a:solidFill>
                <a:effectLst/>
                <a:latin typeface="+mn-lt"/>
                <a:ea typeface="+mn-ea"/>
                <a:cs typeface="+mn-cs"/>
              </a:rPr>
              <a:t>: Provides a free, </a:t>
            </a:r>
            <a:r>
              <a:rPr lang="en-GB" sz="1200" b="0" i="0" kern="1200" dirty="0">
                <a:solidFill>
                  <a:schemeClr val="tx1"/>
                </a:solidFill>
                <a:effectLst/>
                <a:latin typeface="+mn-lt"/>
                <a:ea typeface="+mn-ea"/>
                <a:cs typeface="+mn-cs"/>
                <a:hlinkClick r:id="rId7"/>
              </a:rPr>
              <a:t>built-in encrypted proxy</a:t>
            </a:r>
            <a:r>
              <a:rPr lang="en-GB" sz="1200" b="0" i="0" kern="1200" dirty="0">
                <a:solidFill>
                  <a:schemeClr val="tx1"/>
                </a:solidFill>
                <a:effectLst/>
                <a:latin typeface="+mn-lt"/>
                <a:ea typeface="+mn-ea"/>
                <a:cs typeface="+mn-cs"/>
              </a:rPr>
              <a:t> with servers in multiple countries. It automatically clears all browsing traces upon closing the app.</a:t>
            </a:r>
          </a:p>
          <a:p>
            <a:r>
              <a:rPr lang="en-GB" sz="1200" b="1" i="0" kern="1200" dirty="0">
                <a:solidFill>
                  <a:schemeClr val="tx1"/>
                </a:solidFill>
                <a:effectLst/>
                <a:latin typeface="+mn-lt"/>
                <a:ea typeface="+mn-ea"/>
                <a:cs typeface="+mn-cs"/>
              </a:rPr>
              <a:t>Avast Secure Browser</a:t>
            </a:r>
            <a:r>
              <a:rPr lang="en-GB" sz="1200" b="0" i="0" kern="1200" dirty="0">
                <a:solidFill>
                  <a:schemeClr val="tx1"/>
                </a:solidFill>
                <a:effectLst/>
                <a:latin typeface="+mn-lt"/>
                <a:ea typeface="+mn-ea"/>
                <a:cs typeface="+mn-cs"/>
              </a:rPr>
              <a:t>: Includes an integrated </a:t>
            </a:r>
            <a:r>
              <a:rPr lang="en-GB" sz="1200" b="0" i="0" kern="1200" dirty="0">
                <a:solidFill>
                  <a:schemeClr val="tx1"/>
                </a:solidFill>
                <a:effectLst/>
                <a:latin typeface="+mn-lt"/>
                <a:ea typeface="+mn-ea"/>
                <a:cs typeface="+mn-cs"/>
                <a:hlinkClick r:id="rId8"/>
              </a:rPr>
              <a:t>Avast </a:t>
            </a:r>
            <a:r>
              <a:rPr lang="en-GB" sz="1200" b="0" i="0" kern="1200" dirty="0" err="1">
                <a:solidFill>
                  <a:schemeClr val="tx1"/>
                </a:solidFill>
                <a:effectLst/>
                <a:latin typeface="+mn-lt"/>
                <a:ea typeface="+mn-ea"/>
                <a:cs typeface="+mn-cs"/>
                <a:hlinkClick r:id="rId8"/>
              </a:rPr>
              <a:t>SecureLine</a:t>
            </a:r>
            <a:r>
              <a:rPr lang="en-GB" sz="1200" b="0" i="0" kern="1200" dirty="0">
                <a:solidFill>
                  <a:schemeClr val="tx1"/>
                </a:solidFill>
                <a:effectLst/>
                <a:latin typeface="+mn-lt"/>
                <a:ea typeface="+mn-ea"/>
                <a:cs typeface="+mn-cs"/>
                <a:hlinkClick r:id="rId8"/>
              </a:rPr>
              <a:t> VPN</a:t>
            </a:r>
            <a:r>
              <a:rPr lang="en-GB" sz="1200" b="0" i="0" kern="1200" dirty="0">
                <a:solidFill>
                  <a:schemeClr val="tx1"/>
                </a:solidFill>
                <a:effectLst/>
                <a:latin typeface="+mn-lt"/>
                <a:ea typeface="+mn-ea"/>
                <a:cs typeface="+mn-cs"/>
              </a:rPr>
              <a:t> that can secure the whole device, though full features often require a paid subscription.</a:t>
            </a:r>
          </a:p>
          <a:p>
            <a:r>
              <a:rPr lang="en-GB" sz="1200" b="1" i="0" kern="1200" dirty="0">
                <a:solidFill>
                  <a:schemeClr val="tx1"/>
                </a:solidFill>
                <a:effectLst/>
                <a:latin typeface="+mn-lt"/>
                <a:ea typeface="+mn-ea"/>
                <a:cs typeface="+mn-cs"/>
              </a:rPr>
              <a:t>UR Browser</a:t>
            </a:r>
            <a:r>
              <a:rPr lang="en-GB" sz="1200" b="0" i="0" kern="1200" dirty="0">
                <a:solidFill>
                  <a:schemeClr val="tx1"/>
                </a:solidFill>
                <a:effectLst/>
                <a:latin typeface="+mn-lt"/>
                <a:ea typeface="+mn-ea"/>
                <a:cs typeface="+mn-cs"/>
              </a:rPr>
              <a:t>: A privacy-focused browser that includes a </a:t>
            </a:r>
            <a:r>
              <a:rPr lang="en-GB" sz="1200" b="0" i="0" kern="1200" dirty="0">
                <a:solidFill>
                  <a:schemeClr val="tx1"/>
                </a:solidFill>
                <a:effectLst/>
                <a:latin typeface="+mn-lt"/>
                <a:ea typeface="+mn-ea"/>
                <a:cs typeface="+mn-cs"/>
                <a:hlinkClick r:id="rId9"/>
              </a:rPr>
              <a:t>built-in VPN provided by OVPN</a:t>
            </a:r>
            <a:r>
              <a:rPr lang="en-GB" sz="1200" b="0" i="0" kern="1200" dirty="0">
                <a:solidFill>
                  <a:schemeClr val="tx1"/>
                </a:solidFill>
                <a:effectLst/>
                <a:latin typeface="+mn-lt"/>
                <a:ea typeface="+mn-ea"/>
                <a:cs typeface="+mn-cs"/>
              </a:rPr>
              <a:t>, a known no-logs provider. </a:t>
            </a:r>
          </a:p>
          <a:p>
            <a:r>
              <a:rPr lang="en-GB" sz="1200" b="0" i="0" kern="1200" dirty="0">
                <a:solidFill>
                  <a:schemeClr val="tx1"/>
                </a:solidFill>
                <a:effectLst/>
                <a:latin typeface="+mn-lt"/>
                <a:ea typeface="+mn-ea"/>
                <a:cs typeface="+mn-cs"/>
              </a:rPr>
              <a:t>Apple +10</a:t>
            </a:r>
          </a:p>
          <a:p>
            <a:r>
              <a:rPr lang="en-GB" dirty="0"/>
              <a:t>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21</a:t>
            </a:fld>
            <a:endParaRPr lang="en-GB"/>
          </a:p>
        </p:txBody>
      </p:sp>
    </p:spTree>
    <p:extLst>
      <p:ext uri="{BB962C8B-B14F-4D97-AF65-F5344CB8AC3E}">
        <p14:creationId xmlns:p14="http://schemas.microsoft.com/office/powerpoint/2010/main" val="3193948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Antivirus suites bundling VPNs provide convenient all-in-one security packages. However, bundled VPNs often have limitations on speed, server selection, and data allowance compared to standalone services. Industry reviews point to mixed user satisfaction due to these constraints despite integration benefits.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22</a:t>
            </a:fld>
            <a:endParaRPr lang="en-GB"/>
          </a:p>
        </p:txBody>
      </p:sp>
    </p:spTree>
    <p:extLst>
      <p:ext uri="{BB962C8B-B14F-4D97-AF65-F5344CB8AC3E}">
        <p14:creationId xmlns:p14="http://schemas.microsoft.com/office/powerpoint/2010/main" val="647284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Standalone VPN services usually offer the strongest security, extensive server networks, and advanced privacy features like no-log policies and multi-hop connections. A comparative table detailing speed, server count, privacy policies, and costs helps users select the best option tailored to their needs.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23</a:t>
            </a:fld>
            <a:endParaRPr lang="en-GB"/>
          </a:p>
        </p:txBody>
      </p:sp>
    </p:spTree>
    <p:extLst>
      <p:ext uri="{BB962C8B-B14F-4D97-AF65-F5344CB8AC3E}">
        <p14:creationId xmlns:p14="http://schemas.microsoft.com/office/powerpoint/2010/main" val="3999275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VPNs for Advanced, Security-Conscious Users, Benefits for Average Users and Club Members, Summary: VPN as a Tool, Not a Necessity</a:t>
            </a:r>
          </a:p>
        </p:txBody>
      </p:sp>
      <p:sp>
        <p:nvSpPr>
          <p:cNvPr id="4" name="Slide Number Placeholder 3"/>
          <p:cNvSpPr>
            <a:spLocks noGrp="1"/>
          </p:cNvSpPr>
          <p:nvPr>
            <p:ph type="sldNum" sz="quarter" idx="5"/>
          </p:nvPr>
        </p:nvSpPr>
        <p:spPr/>
        <p:txBody>
          <a:bodyPr/>
          <a:lstStyle/>
          <a:p>
            <a:fld id="{83BC5B2F-DE38-452A-B3B7-0EDB3C3BC5C3}" type="slidenum">
              <a:rPr lang="en-GB" smtClean="0"/>
              <a:t>24</a:t>
            </a:fld>
            <a:endParaRPr lang="en-GB"/>
          </a:p>
        </p:txBody>
      </p:sp>
    </p:spTree>
    <p:extLst>
      <p:ext uri="{BB962C8B-B14F-4D97-AF65-F5344CB8AC3E}">
        <p14:creationId xmlns:p14="http://schemas.microsoft.com/office/powerpoint/2010/main" val="3495262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Advanced users benefit from VPNs with features like obfuscation, kill switches, and support for privacy-centric protocols due to heightened threat models. Studies indicate IT professionals have a 60% higher likelihood of using premium VPN services than general consumers.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25</a:t>
            </a:fld>
            <a:endParaRPr lang="en-GB"/>
          </a:p>
        </p:txBody>
      </p:sp>
    </p:spTree>
    <p:extLst>
      <p:ext uri="{BB962C8B-B14F-4D97-AF65-F5344CB8AC3E}">
        <p14:creationId xmlns:p14="http://schemas.microsoft.com/office/powerpoint/2010/main" val="562288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For many average users, VPNs offer peace of mind when using public Wi-Fi and enable access to region-locked content with minimal technical effort. User surveys reveal that around 45% feel VPNs improve their general online privacy, though not deemed mandatory daily.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26</a:t>
            </a:fld>
            <a:endParaRPr lang="en-GB"/>
          </a:p>
        </p:txBody>
      </p:sp>
    </p:spTree>
    <p:extLst>
      <p:ext uri="{BB962C8B-B14F-4D97-AF65-F5344CB8AC3E}">
        <p14:creationId xmlns:p14="http://schemas.microsoft.com/office/powerpoint/2010/main" val="34273430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VPNs are valuable privacy and security tools but are not universally necessary for everyone. Their usefulness depends on individual risk tolerance, activity type, and trust in service providers. Recognising VPNs as one layer in a comprehensive cybersecurity approach is essential for balanced usage decisions.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27</a:t>
            </a:fld>
            <a:endParaRPr lang="en-GB"/>
          </a:p>
        </p:txBody>
      </p:sp>
    </p:spTree>
    <p:extLst>
      <p:ext uri="{BB962C8B-B14F-4D97-AF65-F5344CB8AC3E}">
        <p14:creationId xmlns:p14="http://schemas.microsoft.com/office/powerpoint/2010/main" val="599254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Checking Your Public IP Address without a VPN, Activating a VPN and Noting IP Address Change, Interpreting the Results and Understanding Implications</a:t>
            </a:r>
          </a:p>
        </p:txBody>
      </p:sp>
      <p:sp>
        <p:nvSpPr>
          <p:cNvPr id="4" name="Slide Number Placeholder 3"/>
          <p:cNvSpPr>
            <a:spLocks noGrp="1"/>
          </p:cNvSpPr>
          <p:nvPr>
            <p:ph type="sldNum" sz="quarter" idx="5"/>
          </p:nvPr>
        </p:nvSpPr>
        <p:spPr/>
        <p:txBody>
          <a:bodyPr/>
          <a:lstStyle/>
          <a:p>
            <a:fld id="{83BC5B2F-DE38-452A-B3B7-0EDB3C3BC5C3}" type="slidenum">
              <a:rPr lang="en-GB" smtClean="0"/>
              <a:t>28</a:t>
            </a:fld>
            <a:endParaRPr lang="en-GB"/>
          </a:p>
        </p:txBody>
      </p:sp>
    </p:spTree>
    <p:extLst>
      <p:ext uri="{BB962C8B-B14F-4D97-AF65-F5344CB8AC3E}">
        <p14:creationId xmlns:p14="http://schemas.microsoft.com/office/powerpoint/2010/main" val="4853538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A user's public IP address identifies their approximate location and ISP. Tools such as 'whatismyipaddress.com' reveal this info instantly. Understanding your default IP is the baseline for recognizing how VPNs mask identity.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29</a:t>
            </a:fld>
            <a:endParaRPr lang="en-GB"/>
          </a:p>
        </p:txBody>
      </p:sp>
    </p:spTree>
    <p:extLst>
      <p:ext uri="{BB962C8B-B14F-4D97-AF65-F5344CB8AC3E}">
        <p14:creationId xmlns:p14="http://schemas.microsoft.com/office/powerpoint/2010/main" val="949433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Upon VPN activation, your IP should switch to the VPN server's location, obscuring your real geographic location. Speed and latency may be affected briefly. Comparing pre- and post-activation IPs shows clear evidence of traffic rerouting and potential privacy enhancement.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30</a:t>
            </a:fld>
            <a:endParaRPr lang="en-GB"/>
          </a:p>
        </p:txBody>
      </p:sp>
    </p:spTree>
    <p:extLst>
      <p:ext uri="{BB962C8B-B14F-4D97-AF65-F5344CB8AC3E}">
        <p14:creationId xmlns:p14="http://schemas.microsoft.com/office/powerpoint/2010/main" val="1340011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Seeing the changed IP confirms that VPNs reroute internet traffic, which can protect privacy but may raise flags with some services due to location mismatches. Users should understand both privacy benefits and access trade-offs that come with this IP modification.
Image source: AI-generated
</a:t>
            </a:r>
          </a:p>
        </p:txBody>
      </p:sp>
      <p:sp>
        <p:nvSpPr>
          <p:cNvPr id="4" name="Slide Number Placeholder 3"/>
          <p:cNvSpPr>
            <a:spLocks noGrp="1"/>
          </p:cNvSpPr>
          <p:nvPr>
            <p:ph type="sldNum" sz="quarter" idx="5"/>
          </p:nvPr>
        </p:nvSpPr>
        <p:spPr/>
        <p:txBody>
          <a:bodyPr/>
          <a:lstStyle/>
          <a:p>
            <a:fld id="{83BC5B2F-DE38-452A-B3B7-0EDB3C3BC5C3}" type="slidenum">
              <a:rPr lang="en-GB" smtClean="0"/>
              <a:t>31</a:t>
            </a:fld>
            <a:endParaRPr lang="en-GB"/>
          </a:p>
        </p:txBody>
      </p:sp>
    </p:spTree>
    <p:extLst>
      <p:ext uri="{BB962C8B-B14F-4D97-AF65-F5344CB8AC3E}">
        <p14:creationId xmlns:p14="http://schemas.microsoft.com/office/powerpoint/2010/main" val="7057170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F0D0-05FA-4E4A-ABA1-61785F71F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CEB57C-48B4-451B-3FC4-BE0B4C4598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2CED4E-4FA3-FA86-7396-E57FD1B8CDC4}"/>
              </a:ext>
            </a:extLst>
          </p:cNvPr>
          <p:cNvSpPr>
            <a:spLocks noGrp="1"/>
          </p:cNvSpPr>
          <p:nvPr>
            <p:ph type="body" idx="1"/>
          </p:nvPr>
        </p:nvSpPr>
        <p:spPr/>
        <p:txBody>
          <a:bodyPr/>
          <a:lstStyle/>
          <a:p>
            <a:r>
              <a:rPr lang="en-GB" dirty="0"/>
              <a:t>Default IP address without a VPN</a:t>
            </a:r>
          </a:p>
          <a:p>
            <a:r>
              <a:rPr lang="en-GB" dirty="0"/>
              <a:t>*************</a:t>
            </a:r>
          </a:p>
          <a:p>
            <a:r>
              <a:rPr lang="en-GB" dirty="0"/>
              <a:t>Norton VPN select the ‘fastest’</a:t>
            </a:r>
          </a:p>
          <a:p>
            <a:r>
              <a:rPr lang="en-GB" dirty="0"/>
              <a:t>*************</a:t>
            </a:r>
          </a:p>
          <a:p>
            <a:r>
              <a:rPr lang="en-GB"/>
              <a:t>London</a:t>
            </a:r>
            <a:endParaRPr lang="en-GB" dirty="0"/>
          </a:p>
          <a:p>
            <a:r>
              <a:rPr lang="en-GB" dirty="0"/>
              <a:t>*************</a:t>
            </a:r>
          </a:p>
          <a:p>
            <a:r>
              <a:rPr lang="en-GB" dirty="0"/>
              <a:t>Canada</a:t>
            </a:r>
          </a:p>
          <a:p>
            <a:r>
              <a:rPr lang="en-GB" dirty="0"/>
              <a:t>*************</a:t>
            </a:r>
          </a:p>
          <a:p>
            <a:r>
              <a:rPr lang="en-GB" dirty="0"/>
              <a:t>Norway</a:t>
            </a:r>
          </a:p>
          <a:p>
            <a:r>
              <a:rPr lang="en-GB" dirty="0"/>
              <a:t>*************</a:t>
            </a:r>
          </a:p>
        </p:txBody>
      </p:sp>
      <p:sp>
        <p:nvSpPr>
          <p:cNvPr id="4" name="Slide Number Placeholder 3">
            <a:extLst>
              <a:ext uri="{FF2B5EF4-FFF2-40B4-BE49-F238E27FC236}">
                <a16:creationId xmlns:a16="http://schemas.microsoft.com/office/drawing/2014/main" id="{95338C1A-E806-025A-5F4F-4C16F5F62E0D}"/>
              </a:ext>
            </a:extLst>
          </p:cNvPr>
          <p:cNvSpPr>
            <a:spLocks noGrp="1"/>
          </p:cNvSpPr>
          <p:nvPr>
            <p:ph type="sldNum" sz="quarter" idx="5"/>
          </p:nvPr>
        </p:nvSpPr>
        <p:spPr/>
        <p:txBody>
          <a:bodyPr/>
          <a:lstStyle/>
          <a:p>
            <a:fld id="{83BC5B2F-DE38-452A-B3B7-0EDB3C3BC5C3}" type="slidenum">
              <a:rPr lang="en-GB" smtClean="0"/>
              <a:t>32</a:t>
            </a:fld>
            <a:endParaRPr lang="en-GB"/>
          </a:p>
        </p:txBody>
      </p:sp>
    </p:spTree>
    <p:extLst>
      <p:ext uri="{BB962C8B-B14F-4D97-AF65-F5344CB8AC3E}">
        <p14:creationId xmlns:p14="http://schemas.microsoft.com/office/powerpoint/2010/main" val="2505550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summary, understanding VPN technology, its practical uses, and limitations empowers users to make informed decisions about when and how to use VPNs effectively. While VPNs enhance privacy and security in many scenarios, they are not always necessary and require trust in providers. Choose VPN solutions that fit your needs, balancing security, convenience, and trust.</a:t>
            </a:r>
          </a:p>
        </p:txBody>
      </p:sp>
      <p:sp>
        <p:nvSpPr>
          <p:cNvPr id="4" name="Slide Number Placeholder 3"/>
          <p:cNvSpPr>
            <a:spLocks noGrp="1"/>
          </p:cNvSpPr>
          <p:nvPr>
            <p:ph type="sldNum" sz="quarter" idx="5"/>
          </p:nvPr>
        </p:nvSpPr>
        <p:spPr/>
        <p:txBody>
          <a:bodyPr/>
          <a:lstStyle/>
          <a:p>
            <a:fld id="{83BC5B2F-DE38-452A-B3B7-0EDB3C3BC5C3}" type="slidenum">
              <a:rPr lang="en-GB" smtClean="0"/>
              <a:t>33</a:t>
            </a:fld>
            <a:endParaRPr lang="en-GB"/>
          </a:p>
        </p:txBody>
      </p:sp>
    </p:spTree>
    <p:extLst>
      <p:ext uri="{BB962C8B-B14F-4D97-AF65-F5344CB8AC3E}">
        <p14:creationId xmlns:p14="http://schemas.microsoft.com/office/powerpoint/2010/main" val="24930034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userDrawn="1"/>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r>
              <a:rPr lang="en-US"/>
              <a:t>Sample Footer Text</a:t>
            </a: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743418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5355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userDrawn="1"/>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dirty="0"/>
              <a:t>Click to edit Master title style</a:t>
            </a:r>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r>
              <a:rPr lang="en-US"/>
              <a:t>24 Feb 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smtClean="0"/>
              <a:pPr/>
              <a:t>‹#›</a:t>
            </a:fld>
            <a:endParaRPr lang="en-US" dirty="0"/>
          </a:p>
        </p:txBody>
      </p:sp>
    </p:spTree>
    <p:extLst>
      <p:ext uri="{BB962C8B-B14F-4D97-AF65-F5344CB8AC3E}">
        <p14:creationId xmlns:p14="http://schemas.microsoft.com/office/powerpoint/2010/main" val="3110392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9" name="Picture 8" descr="A black circle in a purple and orange color&#10;&#10;AI-generated content may be incorrect.">
            <a:extLst>
              <a:ext uri="{FF2B5EF4-FFF2-40B4-BE49-F238E27FC236}">
                <a16:creationId xmlns:a16="http://schemas.microsoft.com/office/drawing/2014/main" id="{C35E5011-9B67-D528-E120-F5ABBF8FE5A5}"/>
              </a:ext>
            </a:extLst>
          </p:cNvPr>
          <p:cNvPicPr>
            <a:picLocks noChangeAspect="1"/>
          </p:cNvPicPr>
          <p:nvPr userDrawn="1"/>
        </p:nvPicPr>
        <p:blipFill>
          <a:blip r:embed="rId2">
            <a:extLst>
              <a:ext uri="{28A0092B-C50C-407E-A947-70E740481C1C}">
                <a14:useLocalDpi xmlns:a14="http://schemas.microsoft.com/office/drawing/2010/main" val="0"/>
              </a:ext>
            </a:extLst>
          </a:blip>
          <a:srcRect l="8525" r="1082" b="9618"/>
          <a:stretch>
            <a:fillRect/>
          </a:stretch>
        </p:blipFill>
        <p:spPr>
          <a:xfrm>
            <a:off x="-13716" y="0"/>
            <a:ext cx="12205716" cy="6858000"/>
          </a:xfrm>
          <a:prstGeom prst="rect">
            <a:avLst/>
          </a:prstGeom>
        </p:spPr>
      </p:pic>
      <p:sp>
        <p:nvSpPr>
          <p:cNvPr id="8" name="Title 7">
            <a:extLst>
              <a:ext uri="{FF2B5EF4-FFF2-40B4-BE49-F238E27FC236}">
                <a16:creationId xmlns:a16="http://schemas.microsoft.com/office/drawing/2014/main" id="{C9965342-2954-67DF-2693-F39C0B9F8272}"/>
              </a:ext>
            </a:extLst>
          </p:cNvPr>
          <p:cNvSpPr>
            <a:spLocks noGrp="1"/>
          </p:cNvSpPr>
          <p:nvPr>
            <p:ph type="title"/>
          </p:nvPr>
        </p:nvSpPr>
        <p:spPr>
          <a:xfrm>
            <a:off x="420791" y="426598"/>
            <a:ext cx="9942409" cy="671387"/>
          </a:xfrm>
        </p:spPr>
        <p:txBody>
          <a:bodyPr/>
          <a:lstStyle>
            <a:lvl1pPr>
              <a:defRPr sz="4200">
                <a:solidFill>
                  <a:schemeClr val="tx1"/>
                </a:solidFill>
              </a:defRPr>
            </a:lvl1pPr>
          </a:lstStyle>
          <a:p>
            <a:r>
              <a:rPr lang="en-US"/>
              <a:t>Click to edit Master title style</a:t>
            </a:r>
          </a:p>
        </p:txBody>
      </p:sp>
      <p:sp>
        <p:nvSpPr>
          <p:cNvPr id="11" name="Subtitle 2">
            <a:extLst>
              <a:ext uri="{FF2B5EF4-FFF2-40B4-BE49-F238E27FC236}">
                <a16:creationId xmlns:a16="http://schemas.microsoft.com/office/drawing/2014/main" id="{FEB4B13F-216B-09EA-9E05-12FBA70B8251}"/>
              </a:ext>
            </a:extLst>
          </p:cNvPr>
          <p:cNvSpPr>
            <a:spLocks noGrp="1"/>
          </p:cNvSpPr>
          <p:nvPr>
            <p:ph type="subTitle" idx="1"/>
          </p:nvPr>
        </p:nvSpPr>
        <p:spPr>
          <a:xfrm>
            <a:off x="433413" y="1097985"/>
            <a:ext cx="3704199" cy="103561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58793" y="6357493"/>
            <a:ext cx="2703777" cy="338328"/>
          </a:xfrm>
        </p:spPr>
        <p:txBody>
          <a:bodyPr/>
          <a:lstStyle>
            <a:lvl1pPr>
              <a:defRPr>
                <a:solidFill>
                  <a:schemeClr val="tx1"/>
                </a:solidFill>
              </a:defRPr>
            </a:lvl1pPr>
          </a:lstStyle>
          <a:p>
            <a:r>
              <a:rPr lang="en-US"/>
              <a:t>Sample Footer Text</a:t>
            </a: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36185" y="6357493"/>
            <a:ext cx="2258646" cy="338328"/>
          </a:xfrm>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57493"/>
            <a:ext cx="457200"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497376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4">
    <p:spTree>
      <p:nvGrpSpPr>
        <p:cNvPr id="1" name=""/>
        <p:cNvGrpSpPr/>
        <p:nvPr/>
      </p:nvGrpSpPr>
      <p:grpSpPr>
        <a:xfrm>
          <a:off x="0" y="0"/>
          <a:ext cx="0" cy="0"/>
          <a:chOff x="0" y="0"/>
          <a:chExt cx="0" cy="0"/>
        </a:xfrm>
      </p:grpSpPr>
      <p:pic>
        <p:nvPicPr>
          <p:cNvPr id="10" name="Picture 9" descr="A close up of a colorful object&#10;&#10;AI-generated content may be incorrect.">
            <a:extLst>
              <a:ext uri="{FF2B5EF4-FFF2-40B4-BE49-F238E27FC236}">
                <a16:creationId xmlns:a16="http://schemas.microsoft.com/office/drawing/2014/main" id="{056372A1-E778-B10F-98CF-995841167A8A}"/>
              </a:ext>
            </a:extLst>
          </p:cNvPr>
          <p:cNvPicPr>
            <a:picLocks noChangeAspect="1"/>
          </p:cNvPicPr>
          <p:nvPr userDrawn="1"/>
        </p:nvPicPr>
        <p:blipFill>
          <a:blip r:embed="rId2">
            <a:extLst>
              <a:ext uri="{28A0092B-C50C-407E-A947-70E740481C1C}">
                <a14:useLocalDpi xmlns:a14="http://schemas.microsoft.com/office/drawing/2010/main" val="0"/>
              </a:ext>
            </a:extLst>
          </a:blip>
          <a:srcRect l="8084" t="9400" r="1623" b="307"/>
          <a:stretch>
            <a:fillRect/>
          </a:stretch>
        </p:blipFill>
        <p:spPr>
          <a:xfrm>
            <a:off x="0" y="875"/>
            <a:ext cx="12192000" cy="6857125"/>
          </a:xfrm>
          <a:prstGeom prst="rect">
            <a:avLst/>
          </a:prstGeom>
        </p:spPr>
      </p:pic>
      <p:sp>
        <p:nvSpPr>
          <p:cNvPr id="8" name="Title 7">
            <a:extLst>
              <a:ext uri="{FF2B5EF4-FFF2-40B4-BE49-F238E27FC236}">
                <a16:creationId xmlns:a16="http://schemas.microsoft.com/office/drawing/2014/main" id="{7D2650CC-89A0-A174-E856-05805DBC0CDB}"/>
              </a:ext>
            </a:extLst>
          </p:cNvPr>
          <p:cNvSpPr>
            <a:spLocks noGrp="1"/>
          </p:cNvSpPr>
          <p:nvPr>
            <p:ph type="title"/>
          </p:nvPr>
        </p:nvSpPr>
        <p:spPr>
          <a:xfrm>
            <a:off x="420792" y="356684"/>
            <a:ext cx="6346974" cy="2667527"/>
          </a:xfrm>
        </p:spPr>
        <p:txBody>
          <a:bodyPr/>
          <a:lstStyle>
            <a:lvl1pPr>
              <a:defRPr sz="5400">
                <a:solidFill>
                  <a:schemeClr val="tx1"/>
                </a:solidFill>
              </a:defRPr>
            </a:lvl1pPr>
          </a:lstStyle>
          <a:p>
            <a:r>
              <a:rPr lang="en-US"/>
              <a:t>Click to edit Master title style</a:t>
            </a:r>
          </a:p>
        </p:txBody>
      </p:sp>
      <p:sp>
        <p:nvSpPr>
          <p:cNvPr id="11" name="Subtitle 2">
            <a:extLst>
              <a:ext uri="{FF2B5EF4-FFF2-40B4-BE49-F238E27FC236}">
                <a16:creationId xmlns:a16="http://schemas.microsoft.com/office/drawing/2014/main" id="{1E66F2C5-A94C-40FD-0A7D-A7D695991E66}"/>
              </a:ext>
            </a:extLst>
          </p:cNvPr>
          <p:cNvSpPr>
            <a:spLocks noGrp="1"/>
          </p:cNvSpPr>
          <p:nvPr>
            <p:ph type="subTitle" idx="1"/>
          </p:nvPr>
        </p:nvSpPr>
        <p:spPr>
          <a:xfrm>
            <a:off x="433414" y="5266344"/>
            <a:ext cx="3291920" cy="982055"/>
          </a:xfrm>
        </p:spPr>
        <p:txBody>
          <a:bodyPr vert="horz" lIns="91440" tIns="45720" rIns="91440" bIns="45720" rtlCol="0" anchor="b">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22117"/>
            <a:ext cx="2504049"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22117"/>
            <a:ext cx="1146383" cy="338328"/>
          </a:xfrm>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1341516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5">
    <p:spTree>
      <p:nvGrpSpPr>
        <p:cNvPr id="1" name=""/>
        <p:cNvGrpSpPr/>
        <p:nvPr/>
      </p:nvGrpSpPr>
      <p:grpSpPr>
        <a:xfrm>
          <a:off x="0" y="0"/>
          <a:ext cx="0" cy="0"/>
          <a:chOff x="0" y="0"/>
          <a:chExt cx="0" cy="0"/>
        </a:xfrm>
      </p:grpSpPr>
      <p:pic>
        <p:nvPicPr>
          <p:cNvPr id="10" name="Picture 9" descr="A red and purple light&#10;&#10;AI-generated content may be incorrect.">
            <a:extLst>
              <a:ext uri="{FF2B5EF4-FFF2-40B4-BE49-F238E27FC236}">
                <a16:creationId xmlns:a16="http://schemas.microsoft.com/office/drawing/2014/main" id="{34DC879D-8888-CA20-363B-ADD601ABDB14}"/>
              </a:ext>
            </a:extLst>
          </p:cNvPr>
          <p:cNvPicPr>
            <a:picLocks noChangeAspect="1"/>
          </p:cNvPicPr>
          <p:nvPr userDrawn="1"/>
        </p:nvPicPr>
        <p:blipFill>
          <a:blip r:embed="rId2">
            <a:extLst>
              <a:ext uri="{28A0092B-C50C-407E-A947-70E740481C1C}">
                <a14:useLocalDpi xmlns:a14="http://schemas.microsoft.com/office/drawing/2010/main" val="0"/>
              </a:ext>
            </a:extLst>
          </a:blip>
          <a:srcRect l="389" t="34949" r="912"/>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3491" y="2122471"/>
            <a:ext cx="7348909" cy="1672640"/>
          </a:xfrm>
        </p:spPr>
        <p:txBody>
          <a:bodyPr vert="horz" lIns="91440" tIns="45720" rIns="91440" bIns="45720" rtlCol="0" anchor="t">
            <a:normAutofit/>
          </a:bodyPr>
          <a:lstStyle>
            <a:lvl1pPr>
              <a:defRPr lang="en-US" sz="5400" baseline="0" dirty="0">
                <a:solidFill>
                  <a:schemeClr val="tx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816399" y="2122470"/>
            <a:ext cx="2052235" cy="1672640"/>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22284" y="233990"/>
            <a:ext cx="2578688"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01100" y="216573"/>
            <a:ext cx="1562100" cy="338328"/>
          </a:xfrm>
        </p:spPr>
        <p:txBody>
          <a:bodyPr/>
          <a:lstStyle>
            <a:lvl1pPr>
              <a:defRPr>
                <a:solidFill>
                  <a:schemeClr val="tx1"/>
                </a:solidFill>
              </a:defRPr>
            </a:lvl1pPr>
          </a:lstStyle>
          <a:p>
            <a:r>
              <a:rPr lang="en-US"/>
              <a:t>24 Feb 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792033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6">
    <p:spTree>
      <p:nvGrpSpPr>
        <p:cNvPr id="1" name=""/>
        <p:cNvGrpSpPr/>
        <p:nvPr/>
      </p:nvGrpSpPr>
      <p:grpSpPr>
        <a:xfrm>
          <a:off x="0" y="0"/>
          <a:ext cx="0" cy="0"/>
          <a:chOff x="0" y="0"/>
          <a:chExt cx="0" cy="0"/>
        </a:xfrm>
      </p:grpSpPr>
      <p:pic>
        <p:nvPicPr>
          <p:cNvPr id="9" name="Picture 8" descr="A black circle in a purple and orange color&#10;&#10;AI-generated content may be incorrect.">
            <a:extLst>
              <a:ext uri="{FF2B5EF4-FFF2-40B4-BE49-F238E27FC236}">
                <a16:creationId xmlns:a16="http://schemas.microsoft.com/office/drawing/2014/main" id="{86116429-CFD9-2016-C240-A97B232DE426}"/>
              </a:ext>
            </a:extLst>
          </p:cNvPr>
          <p:cNvPicPr>
            <a:picLocks noChangeAspect="1"/>
          </p:cNvPicPr>
          <p:nvPr userDrawn="1"/>
        </p:nvPicPr>
        <p:blipFill>
          <a:blip r:embed="rId2">
            <a:extLst>
              <a:ext uri="{28A0092B-C50C-407E-A947-70E740481C1C}">
                <a14:useLocalDpi xmlns:a14="http://schemas.microsoft.com/office/drawing/2010/main" val="0"/>
              </a:ext>
            </a:extLst>
          </a:blip>
          <a:srcRect l="17111" t="2700" r="25757" b="19631"/>
          <a:stretch>
            <a:fillRect/>
          </a:stretch>
        </p:blipFill>
        <p:spPr>
          <a:xfrm rot="10800000" flipH="1">
            <a:off x="0" y="-1713"/>
            <a:ext cx="12205716"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66693" y="2705100"/>
            <a:ext cx="11562393" cy="4152900"/>
          </a:xfrm>
        </p:spPr>
        <p:txBody>
          <a:bodyPr vert="horz" lIns="91440" tIns="45720" rIns="91440" bIns="45720" rtlCol="0" anchor="b">
            <a:normAutofit/>
          </a:bodyPr>
          <a:lstStyle>
            <a:lvl1pPr>
              <a:defRPr lang="en-US" sz="11500" baseline="0" dirty="0">
                <a:solidFill>
                  <a:schemeClr val="tx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53135" y="564350"/>
            <a:ext cx="3645744" cy="905862"/>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9462" y="197680"/>
            <a:ext cx="2561771"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706100" y="209088"/>
            <a:ext cx="1022986" cy="338328"/>
          </a:xfrm>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44968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5" name="Title 4">
            <a:extLst>
              <a:ext uri="{FF2B5EF4-FFF2-40B4-BE49-F238E27FC236}">
                <a16:creationId xmlns:a16="http://schemas.microsoft.com/office/drawing/2014/main" id="{F6AD7145-734D-256B-1335-1014B6A328FF}"/>
              </a:ext>
            </a:extLst>
          </p:cNvPr>
          <p:cNvSpPr>
            <a:spLocks noGrp="1"/>
          </p:cNvSpPr>
          <p:nvPr>
            <p:ph type="title"/>
          </p:nvPr>
        </p:nvSpPr>
        <p:spPr>
          <a:xfrm>
            <a:off x="0" y="0"/>
            <a:ext cx="12188952" cy="3429000"/>
          </a:xfrm>
          <a:gradFill>
            <a:gsLst>
              <a:gs pos="55000">
                <a:srgbClr val="000000">
                  <a:alpha val="53000"/>
                </a:srgbClr>
              </a:gs>
              <a:gs pos="87000">
                <a:srgbClr val="000000">
                  <a:alpha val="63922"/>
                </a:srgbClr>
              </a:gs>
              <a:gs pos="23000">
                <a:srgbClr val="000000">
                  <a:alpha val="0"/>
                </a:srgbClr>
              </a:gs>
            </a:gsLst>
            <a:lin ang="15900000" scaled="0"/>
          </a:gradFill>
        </p:spPr>
        <p:txBody>
          <a:bodyPr lIns="457200" tIns="685800" rIns="5029200" bIns="0"/>
          <a:lstStyle>
            <a:lvl1pPr>
              <a:defRPr sz="4000">
                <a:solidFill>
                  <a:schemeClr val="tx1"/>
                </a:solidFill>
              </a:defRPr>
            </a:lvl1pPr>
          </a:lstStyle>
          <a:p>
            <a:r>
              <a:rPr lang="en-US" dirty="0"/>
              <a:t>Click to edit Master title style</a:t>
            </a:r>
          </a:p>
        </p:txBody>
      </p:sp>
      <p:sp>
        <p:nvSpPr>
          <p:cNvPr id="10" name="Subtitle 2">
            <a:extLst>
              <a:ext uri="{FF2B5EF4-FFF2-40B4-BE49-F238E27FC236}">
                <a16:creationId xmlns:a16="http://schemas.microsoft.com/office/drawing/2014/main" id="{5C312AD0-A2D2-0388-F1F0-E17A9F78932E}"/>
              </a:ext>
            </a:extLst>
          </p:cNvPr>
          <p:cNvSpPr>
            <a:spLocks noGrp="1"/>
          </p:cNvSpPr>
          <p:nvPr>
            <p:ph type="subTitle" idx="1"/>
          </p:nvPr>
        </p:nvSpPr>
        <p:spPr>
          <a:xfrm>
            <a:off x="8324192" y="-1"/>
            <a:ext cx="3740652" cy="3050627"/>
          </a:xfrm>
        </p:spPr>
        <p:txBody>
          <a:bodyPr vert="horz" lIns="594360" tIns="685800" rIns="320040" bIns="0" rtlCol="0" anchor="t">
            <a:normAutofit/>
          </a:bodyPr>
          <a:lstStyle>
            <a:lvl1pPr marL="0" indent="0">
              <a:buNone/>
              <a:defRPr lang="en-US" sz="1400" dirty="0">
                <a:solidFill>
                  <a:schemeClr val="tx1"/>
                </a:solidFill>
              </a:defRPr>
            </a:lvl1pPr>
          </a:lstStyle>
          <a:p>
            <a:pPr lvl="0"/>
            <a:r>
              <a:rPr lang="en-US" dirty="0"/>
              <a:t>Click to edit Master subtitle style</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19100" y="220344"/>
            <a:ext cx="2552700" cy="365760"/>
          </a:xfrm>
        </p:spPr>
        <p:txBody>
          <a:bodyPr/>
          <a:lstStyle>
            <a:lvl1pPr>
              <a:defRPr>
                <a:solidFill>
                  <a:schemeClr val="tx1"/>
                </a:solidFill>
              </a:defRPr>
            </a:lvl1p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10065" y="219456"/>
            <a:ext cx="1905000" cy="365760"/>
          </a:xfrm>
        </p:spPr>
        <p:txBody>
          <a:bodyPr/>
          <a:lstStyle>
            <a:lvl1pPr>
              <a:defRPr>
                <a:solidFill>
                  <a:schemeClr val="tx1"/>
                </a:solidFill>
              </a:defRPr>
            </a:lvl1pPr>
          </a:lstStyle>
          <a:p>
            <a:r>
              <a:rPr lang="en-US"/>
              <a:t>24 Feb 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288609" y="215988"/>
            <a:ext cx="555948" cy="337198"/>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1847152272"/>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5" name="Title 4">
            <a:extLst>
              <a:ext uri="{FF2B5EF4-FFF2-40B4-BE49-F238E27FC236}">
                <a16:creationId xmlns:a16="http://schemas.microsoft.com/office/drawing/2014/main" id="{AEDC0447-22FD-BF05-BC68-3FDEDEDFC540}"/>
              </a:ext>
            </a:extLst>
          </p:cNvPr>
          <p:cNvSpPr>
            <a:spLocks noGrp="1"/>
          </p:cNvSpPr>
          <p:nvPr>
            <p:ph type="title"/>
          </p:nvPr>
        </p:nvSpPr>
        <p:spPr>
          <a:xfrm>
            <a:off x="1" y="0"/>
            <a:ext cx="5323784" cy="6858000"/>
          </a:xfrm>
          <a:gradFill>
            <a:gsLst>
              <a:gs pos="41000">
                <a:srgbClr val="000000">
                  <a:alpha val="46000"/>
                </a:srgbClr>
              </a:gs>
              <a:gs pos="71000">
                <a:srgbClr val="000000">
                  <a:alpha val="58000"/>
                </a:srgbClr>
              </a:gs>
              <a:gs pos="100000">
                <a:srgbClr val="000000">
                  <a:alpha val="61000"/>
                </a:srgbClr>
              </a:gs>
              <a:gs pos="10000">
                <a:srgbClr val="000000">
                  <a:alpha val="0"/>
                </a:srgbClr>
              </a:gs>
            </a:gsLst>
            <a:lin ang="10800000" scaled="0"/>
          </a:gradFill>
        </p:spPr>
        <p:txBody>
          <a:bodyPr lIns="457200" tIns="1371600" rIns="822960" bIns="914400" anchor="b"/>
          <a:lstStyle>
            <a:lvl1pPr>
              <a:defRPr sz="4000">
                <a:solidFill>
                  <a:schemeClr val="tx1"/>
                </a:solidFill>
              </a:defRPr>
            </a:lvl1pPr>
          </a:lstStyle>
          <a:p>
            <a:r>
              <a:rPr lang="en-US" dirty="0"/>
              <a:t>Click to edit Master title style</a:t>
            </a:r>
          </a:p>
        </p:txBody>
      </p:sp>
      <p:sp>
        <p:nvSpPr>
          <p:cNvPr id="10" name="Subtitle 2">
            <a:extLst>
              <a:ext uri="{FF2B5EF4-FFF2-40B4-BE49-F238E27FC236}">
                <a16:creationId xmlns:a16="http://schemas.microsoft.com/office/drawing/2014/main" id="{3A1999F2-A538-F369-DF48-BB68DFFF8D80}"/>
              </a:ext>
            </a:extLst>
          </p:cNvPr>
          <p:cNvSpPr>
            <a:spLocks noGrp="1"/>
          </p:cNvSpPr>
          <p:nvPr>
            <p:ph type="subTitle" idx="1"/>
          </p:nvPr>
        </p:nvSpPr>
        <p:spPr>
          <a:xfrm>
            <a:off x="419099" y="6032498"/>
            <a:ext cx="4419599" cy="579757"/>
          </a:xfrm>
        </p:spPr>
        <p:txBody>
          <a:bodyPr vert="horz" lIns="91440" tIns="0" rIns="91440" bIns="0" rtlCol="0" anchor="t">
            <a:normAutofit/>
          </a:bodyPr>
          <a:lstStyle>
            <a:lvl1pPr marL="0" indent="0">
              <a:lnSpc>
                <a:spcPct val="120000"/>
              </a:lnSpc>
              <a:buNone/>
              <a:defRPr lang="en-US" sz="1400" dirty="0">
                <a:solidFill>
                  <a:schemeClr val="tx1"/>
                </a:solidFill>
              </a:defRPr>
            </a:lvl1pPr>
          </a:lstStyle>
          <a:p>
            <a:pPr lvl="0"/>
            <a:r>
              <a:rPr lang="en-US" dirty="0"/>
              <a:t>Click to edit Master subtitle style</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19100" y="220344"/>
            <a:ext cx="2552700" cy="365760"/>
          </a:xfrm>
        </p:spPr>
        <p:txBody>
          <a:bodyPr/>
          <a:lstStyle>
            <a:lvl1pPr>
              <a:defRPr>
                <a:solidFill>
                  <a:schemeClr val="tx1"/>
                </a:solidFill>
              </a:defRPr>
            </a:lvl1pPr>
          </a:lstStyle>
          <a:p>
            <a:r>
              <a:rPr lang="en-US"/>
              <a:t>Sample Footer Text</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01100" y="213072"/>
            <a:ext cx="1905000" cy="365760"/>
          </a:xfrm>
        </p:spPr>
        <p:txBody>
          <a:bodyPr/>
          <a:lstStyle>
            <a:lvl1pPr>
              <a:defRPr>
                <a:solidFill>
                  <a:schemeClr val="tx1"/>
                </a:solidFill>
              </a:defRPr>
            </a:lvl1pPr>
          </a:lstStyle>
          <a:p>
            <a:r>
              <a:rPr lang="en-US"/>
              <a:t>24 Feb 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5988"/>
            <a:ext cx="448805" cy="365760"/>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2647783715"/>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3">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dirty="0"/>
              <a:t>Click to edit Master title style</a:t>
            </a:r>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dirty="0"/>
              <a:t>Click to edit Master subtitle style</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r>
              <a:rPr lang="en-US"/>
              <a:t>Sample Footer Text</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r>
              <a:rPr lang="en-US"/>
              <a:t>24 Feb 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2720718238"/>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4643" y="1114447"/>
            <a:ext cx="5442757" cy="2921525"/>
          </a:xfrm>
        </p:spPr>
        <p:txBody>
          <a:bodyPr vert="horz" lIns="91440" tIns="45720" rIns="91440" bIns="45720" rtlCol="0" anchor="t">
            <a:normAutofit/>
          </a:bodyPr>
          <a:lstStyle>
            <a:lvl1pPr>
              <a:defRPr lang="en-US" sz="6000" baseline="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5468" y="4993008"/>
            <a:ext cx="3972704" cy="1247994"/>
          </a:xfrm>
        </p:spPr>
        <p:txBody>
          <a:bodyPr vert="horz" lIns="91440" tIns="45720" rIns="91440" bIns="45720" rtlCol="0" anchor="b">
            <a:normAutofit/>
          </a:bodyPr>
          <a:lstStyle>
            <a:lvl1pPr marL="0" indent="0">
              <a:buNone/>
              <a:defRPr lang="en-US" sz="1400">
                <a:solidFill>
                  <a:schemeClr val="tx2"/>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2605" y="215057"/>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775989" y="215057"/>
            <a:ext cx="1537060" cy="338328"/>
          </a:xfrm>
        </p:spPr>
        <p:txBody>
          <a:bodyPr/>
          <a:lstStyle>
            <a:lvl1pPr>
              <a:defRPr>
                <a:solidFill>
                  <a:schemeClr val="tx2"/>
                </a:solidFill>
                <a:effectLst/>
              </a:defRPr>
            </a:lvl1pPr>
          </a:lstStyle>
          <a:p>
            <a:r>
              <a:rPr lang="en-US"/>
              <a:t>24 Feb 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01909" y="215057"/>
            <a:ext cx="540412" cy="338328"/>
          </a:xfrm>
        </p:spPr>
        <p:txBody>
          <a:bodyPr/>
          <a:lstStyle>
            <a:lvl1pPr>
              <a:defRPr>
                <a:solidFill>
                  <a:schemeClr val="tx2"/>
                </a:solidFill>
              </a:defRPr>
            </a:lvl1pPr>
          </a:lstStyle>
          <a:p>
            <a:fld id="{8E274F5D-21DC-40EF-8DBA-AB9BB119E939}" type="slidenum">
              <a:rPr lang="en-US" smtClean="0"/>
              <a:pPr/>
              <a:t>‹#›</a:t>
            </a:fld>
            <a:endParaRPr lang="en-US"/>
          </a:p>
        </p:txBody>
      </p:sp>
      <p:sp>
        <p:nvSpPr>
          <p:cNvPr id="7" name="Picture Placeholder 6">
            <a:extLst>
              <a:ext uri="{FF2B5EF4-FFF2-40B4-BE49-F238E27FC236}">
                <a16:creationId xmlns:a16="http://schemas.microsoft.com/office/drawing/2014/main" id="{28C1F583-2497-2836-36DF-2076DFFFBA5A}"/>
              </a:ext>
            </a:extLst>
          </p:cNvPr>
          <p:cNvSpPr>
            <a:spLocks noGrp="1"/>
          </p:cNvSpPr>
          <p:nvPr>
            <p:ph type="pic" sz="quarter" idx="13" hasCustomPrompt="1"/>
          </p:nvPr>
        </p:nvSpPr>
        <p:spPr>
          <a:xfrm>
            <a:off x="7783830" y="1181100"/>
            <a:ext cx="4408170" cy="5701208"/>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562969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812872" y="1115568"/>
            <a:ext cx="2960028" cy="3684766"/>
          </a:xfrm>
        </p:spPr>
        <p:txBody>
          <a:bodyPr vert="horz" lIns="91440" tIns="45720" rIns="91440" bIns="45720" rtlCol="0" anchor="t">
            <a:normAutofit/>
          </a:bodyPr>
          <a:lstStyle>
            <a:lvl1pPr>
              <a:defRPr lang="en-US" sz="36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804423" y="5004262"/>
            <a:ext cx="2968477" cy="1244138"/>
          </a:xfrm>
        </p:spPr>
        <p:txBody>
          <a:bodyPr vert="horz" lIns="91440" tIns="45720" rIns="91440" bIns="45720" rtlCol="0" anchor="b">
            <a:normAutofit/>
          </a:bodyPr>
          <a:lstStyle>
            <a:lvl1pPr marL="0" indent="0">
              <a:buNone/>
              <a:defRPr lang="en-US" sz="140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19100" y="219456"/>
            <a:ext cx="2597858"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12872" y="219456"/>
            <a:ext cx="1550328" cy="338328"/>
          </a:xfrm>
        </p:spPr>
        <p:txBody>
          <a:bodyPr/>
          <a:lstStyle>
            <a:lvl1pPr>
              <a:defRPr>
                <a:solidFill>
                  <a:schemeClr val="tx2"/>
                </a:solidFill>
                <a:effectLst/>
              </a:defRPr>
            </a:lvl1pPr>
          </a:lstStyle>
          <a:p>
            <a:r>
              <a:rPr lang="en-US"/>
              <a:t>24 Feb 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13129" y="219456"/>
            <a:ext cx="539588" cy="338328"/>
          </a:xfrm>
        </p:spPr>
        <p:txBody>
          <a:bodyPr/>
          <a:lstStyle>
            <a:lvl1pPr>
              <a:defRPr>
                <a:solidFill>
                  <a:schemeClr val="tx2"/>
                </a:solidFill>
              </a:defRPr>
            </a:lvl1pPr>
          </a:lstStyle>
          <a:p>
            <a:fld id="{8E274F5D-21DC-40EF-8DBA-AB9BB119E939}" type="slidenum">
              <a:rPr lang="en-US" smtClean="0"/>
              <a:pPr/>
              <a:t>‹#›</a:t>
            </a:fld>
            <a:endParaRPr lang="en-US"/>
          </a:p>
        </p:txBody>
      </p:sp>
      <p:sp>
        <p:nvSpPr>
          <p:cNvPr id="8" name="Picture Placeholder 7">
            <a:extLst>
              <a:ext uri="{FF2B5EF4-FFF2-40B4-BE49-F238E27FC236}">
                <a16:creationId xmlns:a16="http://schemas.microsoft.com/office/drawing/2014/main" id="{284B0817-C121-ACE0-AD00-44CE39241777}"/>
              </a:ext>
            </a:extLst>
          </p:cNvPr>
          <p:cNvSpPr>
            <a:spLocks noGrp="1"/>
          </p:cNvSpPr>
          <p:nvPr>
            <p:ph type="pic" sz="quarter" idx="13" hasCustomPrompt="1"/>
          </p:nvPr>
        </p:nvSpPr>
        <p:spPr>
          <a:xfrm>
            <a:off x="1" y="1181099"/>
            <a:ext cx="8367452" cy="5685213"/>
          </a:xfrm>
          <a:custGeom>
            <a:avLst/>
            <a:gdLst>
              <a:gd name="connsiteX0" fmla="*/ 0 w 6769976"/>
              <a:gd name="connsiteY0" fmla="*/ 0 h 5895164"/>
              <a:gd name="connsiteX1" fmla="*/ 6769976 w 6769976"/>
              <a:gd name="connsiteY1" fmla="*/ 0 h 5895164"/>
              <a:gd name="connsiteX2" fmla="*/ 6769976 w 6769976"/>
              <a:gd name="connsiteY2" fmla="*/ 5895164 h 5895164"/>
              <a:gd name="connsiteX3" fmla="*/ 0 w 6769976"/>
              <a:gd name="connsiteY3" fmla="*/ 5895164 h 5895164"/>
            </a:gdLst>
            <a:ahLst/>
            <a:cxnLst>
              <a:cxn ang="0">
                <a:pos x="connsiteX0" y="connsiteY0"/>
              </a:cxn>
              <a:cxn ang="0">
                <a:pos x="connsiteX1" y="connsiteY1"/>
              </a:cxn>
              <a:cxn ang="0">
                <a:pos x="connsiteX2" y="connsiteY2"/>
              </a:cxn>
              <a:cxn ang="0">
                <a:pos x="connsiteX3" y="connsiteY3"/>
              </a:cxn>
            </a:cxnLst>
            <a:rect l="l" t="t" r="r" b="b"/>
            <a:pathLst>
              <a:path w="6769976" h="5895164">
                <a:moveTo>
                  <a:pt x="0" y="0"/>
                </a:moveTo>
                <a:lnTo>
                  <a:pt x="6769976" y="0"/>
                </a:lnTo>
                <a:lnTo>
                  <a:pt x="6769976" y="5895164"/>
                </a:lnTo>
                <a:lnTo>
                  <a:pt x="0" y="589516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010859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76903" y="4822407"/>
            <a:ext cx="6925432" cy="1351342"/>
          </a:xfrm>
        </p:spPr>
        <p:txBody>
          <a:bodyPr vert="horz" lIns="91440" tIns="45720" rIns="91440" bIns="45720" rtlCol="0" anchor="t">
            <a:normAutofit/>
          </a:bodyPr>
          <a:lstStyle>
            <a:lvl1pPr>
              <a:defRPr lang="en-US" sz="43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9235224" y="4822406"/>
            <a:ext cx="2724238" cy="1351342"/>
          </a:xfrm>
        </p:spPr>
        <p:txBody>
          <a:bodyPr vert="horz" lIns="91440" tIns="45720" rIns="91440" bIns="45720" rtlCol="0" anchor="t">
            <a:normAutofit/>
          </a:bodyPr>
          <a:lstStyle>
            <a:lvl1pPr marL="0" indent="0">
              <a:buNone/>
              <a:defRPr lang="en-US" sz="1400" dirty="0">
                <a:solidFill>
                  <a:schemeClr val="tx2"/>
                </a:solidFill>
              </a:defRPr>
            </a:lvl1pPr>
          </a:lstStyle>
          <a:p>
            <a:pPr lvl="0"/>
            <a:r>
              <a:rPr lang="en-US"/>
              <a:t>Click to edit Master subtitle style</a:t>
            </a:r>
          </a:p>
        </p:txBody>
      </p:sp>
      <p:sp>
        <p:nvSpPr>
          <p:cNvPr id="7" name="Picture Placeholder 6">
            <a:extLst>
              <a:ext uri="{FF2B5EF4-FFF2-40B4-BE49-F238E27FC236}">
                <a16:creationId xmlns:a16="http://schemas.microsoft.com/office/drawing/2014/main" id="{978C40B5-A026-132B-C915-2335F94E4A5C}"/>
              </a:ext>
            </a:extLst>
          </p:cNvPr>
          <p:cNvSpPr>
            <a:spLocks noGrp="1"/>
          </p:cNvSpPr>
          <p:nvPr>
            <p:ph type="pic" sz="quarter" idx="13" hasCustomPrompt="1"/>
          </p:nvPr>
        </p:nvSpPr>
        <p:spPr>
          <a:xfrm>
            <a:off x="1866900" y="0"/>
            <a:ext cx="10325100" cy="4653649"/>
          </a:xfrm>
          <a:blipFill>
            <a:blip r:embed="rId2">
              <a:alphaModFix amt="65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776903" y="6447496"/>
            <a:ext cx="2140360"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224" y="6451888"/>
            <a:ext cx="1581238" cy="338328"/>
          </a:xfrm>
        </p:spPr>
        <p:txBody>
          <a:bodyPr/>
          <a:lstStyle>
            <a:lvl1pPr algn="l">
              <a:defRPr>
                <a:solidFill>
                  <a:schemeClr val="tx2"/>
                </a:solidFill>
                <a:effectLst/>
              </a:defRPr>
            </a:lvl1pPr>
          </a:lstStyle>
          <a:p>
            <a:r>
              <a:rPr lang="en-US"/>
              <a:t>24 Feb 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80357" y="6451888"/>
            <a:ext cx="457200" cy="338328"/>
          </a:xfrm>
        </p:spPr>
        <p:txBody>
          <a:bodyPr/>
          <a:lstStyle>
            <a:lvl1pPr>
              <a:defRPr>
                <a:solidFill>
                  <a:schemeClr val="tx2"/>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751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r>
              <a:rPr lang="en-US"/>
              <a:t>24 Feb 2026</a:t>
            </a:r>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6008097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pic>
        <p:nvPicPr>
          <p:cNvPr id="7" name="Picture 6" descr="A close up of a pink and purple light&#10;&#10;AI-generated content may be incorrect.">
            <a:extLst>
              <a:ext uri="{FF2B5EF4-FFF2-40B4-BE49-F238E27FC236}">
                <a16:creationId xmlns:a16="http://schemas.microsoft.com/office/drawing/2014/main" id="{B984133B-2ACD-DC2E-DD48-CC86F40637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6416" y="219456"/>
            <a:ext cx="1494156" cy="338328"/>
          </a:xfrm>
        </p:spPr>
        <p:txBody>
          <a:bodyPr/>
          <a:lstStyle>
            <a:lvl1pPr>
              <a:defRPr>
                <a:solidFill>
                  <a:schemeClr val="tx1"/>
                </a:solidFill>
              </a:defRPr>
            </a:lvl1pPr>
          </a:lstStyle>
          <a:p>
            <a:r>
              <a:rPr lang="en-US"/>
              <a:t>24 Feb 2026</a:t>
            </a:r>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1290801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a:solidFill>
                <a:schemeClr val="tx1"/>
              </a:solidFill>
            </a:endParaRP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2831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8AD56A61-7CC3-3597-02EB-CC5DE117DB59}"/>
              </a:ext>
            </a:extLst>
          </p:cNvPr>
          <p:cNvPicPr>
            <a:picLocks noChangeAspect="1"/>
          </p:cNvPicPr>
          <p:nvPr userDrawn="1"/>
        </p:nvPicPr>
        <p:blipFill>
          <a:blip r:embed="rId2">
            <a:extLst>
              <a:ext uri="{28A0092B-C50C-407E-A947-70E740481C1C}">
                <a14:useLocalDpi xmlns:a14="http://schemas.microsoft.com/office/drawing/2010/main" val="0"/>
              </a:ext>
            </a:extLst>
          </a:blip>
          <a:srcRect l="25858" t="8959" r="915" b="25228"/>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7" y="915709"/>
            <a:ext cx="11404534" cy="1604654"/>
          </a:xfrm>
        </p:spPr>
        <p:txBody>
          <a:bodyPr anchor="t">
            <a:normAutofit/>
          </a:bodyPr>
          <a:lstStyle>
            <a:lvl1pPr>
              <a:defRPr sz="8800" baseline="0">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72400" y="214858"/>
            <a:ext cx="1485900" cy="338328"/>
          </a:xfrm>
        </p:spPr>
        <p:txBody>
          <a:bodyPr/>
          <a:lstStyle>
            <a:lvl1pPr>
              <a:defRPr>
                <a:solidFill>
                  <a:schemeClr val="tx1"/>
                </a:solidFill>
              </a:defRPr>
            </a:lvl1pPr>
          </a:lstStyle>
          <a:p>
            <a:r>
              <a:rPr lang="en-US"/>
              <a:t>24 Feb 2026</a:t>
            </a:r>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72400" y="2705100"/>
            <a:ext cx="4000500" cy="3682028"/>
          </a:xfrm>
        </p:spPr>
        <p:txBody>
          <a:bodyPr vert="horz" lIns="91440" tIns="45720" rIns="91440" bIns="45720" rtlCol="0" anchor="b">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3552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userDrawn="1"/>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dirty="0"/>
              <a:t>Click to edit Master title style</a:t>
            </a:r>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dirty="0"/>
              <a:t>Click to edit Master text styles</a:t>
            </a:r>
          </a:p>
          <a:p>
            <a:pPr marL="228600" lvl="1" indent="-228600"/>
            <a:r>
              <a:rPr lang="en-US" dirty="0"/>
              <a:t>Second level</a:t>
            </a:r>
          </a:p>
          <a:p>
            <a:pPr marL="228600" lvl="2" indent="-228600"/>
            <a:r>
              <a:rPr lang="en-US" dirty="0"/>
              <a:t>Third level</a:t>
            </a:r>
          </a:p>
          <a:p>
            <a:pPr marL="228600" lvl="3" indent="-228600"/>
            <a:r>
              <a:rPr lang="en-US" dirty="0"/>
              <a:t>Fourth level</a:t>
            </a:r>
          </a:p>
          <a:p>
            <a:pPr marL="228600" lvl="4" indent="-228600"/>
            <a:r>
              <a:rPr lang="en-US" dirty="0"/>
              <a:t>Fifth level</a:t>
            </a:r>
          </a:p>
        </p:txBody>
      </p:sp>
    </p:spTree>
    <p:extLst>
      <p:ext uri="{BB962C8B-B14F-4D97-AF65-F5344CB8AC3E}">
        <p14:creationId xmlns:p14="http://schemas.microsoft.com/office/powerpoint/2010/main" val="2045518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pic>
        <p:nvPicPr>
          <p:cNvPr id="3" name="Picture 2" descr="A close up of a colorful object&#10;&#10;AI-generated content may be incorrect.">
            <a:extLst>
              <a:ext uri="{FF2B5EF4-FFF2-40B4-BE49-F238E27FC236}">
                <a16:creationId xmlns:a16="http://schemas.microsoft.com/office/drawing/2014/main" id="{BA44554C-C893-3987-6CAA-1AE3D3275AC2}"/>
              </a:ext>
            </a:extLst>
          </p:cNvPr>
          <p:cNvPicPr>
            <a:picLocks noChangeAspect="1"/>
          </p:cNvPicPr>
          <p:nvPr userDrawn="1"/>
        </p:nvPicPr>
        <p:blipFill>
          <a:blip r:embed="rId2">
            <a:extLst>
              <a:ext uri="{28A0092B-C50C-407E-A947-70E740481C1C}">
                <a14:useLocalDpi xmlns:a14="http://schemas.microsoft.com/office/drawing/2010/main" val="0"/>
              </a:ext>
            </a:extLst>
          </a:blip>
          <a:srcRect l="34188" r="1" b="13701"/>
          <a:stretch>
            <a:fillRect/>
          </a:stretch>
        </p:blipFill>
        <p:spPr>
          <a:xfrm rot="5400000" flipV="1">
            <a:off x="2667000" y="-2667000"/>
            <a:ext cx="6858000" cy="12192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762539"/>
            <a:ext cx="3987207" cy="2073091"/>
          </a:xfrm>
        </p:spPr>
        <p:txBody>
          <a:bodyPr anchor="t">
            <a:normAutofit/>
          </a:bodyPr>
          <a:lstStyle>
            <a:lvl1pPr>
              <a:defRPr sz="30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51993" y="214858"/>
            <a:ext cx="1522740" cy="338328"/>
          </a:xfrm>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4851993" y="1762539"/>
            <a:ext cx="3482340" cy="2073091"/>
          </a:xfrm>
        </p:spPr>
        <p:txBody>
          <a:bodyPr vert="horz" lIns="91440" tIns="45720" rIns="91440" bIns="45720" rtlCol="0">
            <a:normAutofit/>
          </a:bodyPr>
          <a:lstStyle>
            <a:lvl1pPr marL="0" indent="0">
              <a:buNone/>
              <a:defRPr lang="en-US" dirty="0">
                <a:solidFill>
                  <a:schemeClr val="tx1"/>
                </a:solidFill>
              </a:defRPr>
            </a:lvl1pPr>
            <a:lvl2pPr marL="228600" indent="0">
              <a:buNone/>
              <a:defRPr lang="en-US" dirty="0">
                <a:solidFill>
                  <a:schemeClr val="tx1"/>
                </a:solidFill>
              </a:defRPr>
            </a:lvl2pPr>
            <a:lvl3pPr marL="457200" indent="0">
              <a:buNone/>
              <a:defRPr lang="en-US" dirty="0">
                <a:solidFill>
                  <a:schemeClr val="tx1"/>
                </a:solidFill>
              </a:defRPr>
            </a:lvl3pPr>
            <a:lvl4pPr marL="685800" indent="0">
              <a:buNone/>
              <a:defRPr lang="en-US" dirty="0">
                <a:solidFill>
                  <a:schemeClr val="tx1"/>
                </a:solidFill>
              </a:defRPr>
            </a:lvl4pPr>
            <a:lvl5pPr marL="914400" indent="0">
              <a:buNone/>
              <a:defRPr lang="en-US"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05422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pic>
        <p:nvPicPr>
          <p:cNvPr id="7" name="Picture 6" descr="A close up of a colorful object&#10;&#10;AI-generated content may be incorrect.">
            <a:extLst>
              <a:ext uri="{FF2B5EF4-FFF2-40B4-BE49-F238E27FC236}">
                <a16:creationId xmlns:a16="http://schemas.microsoft.com/office/drawing/2014/main" id="{B193FB30-082C-50CD-EEC9-7D410FFB62CF}"/>
              </a:ext>
            </a:extLst>
          </p:cNvPr>
          <p:cNvPicPr>
            <a:picLocks noChangeAspect="1"/>
          </p:cNvPicPr>
          <p:nvPr userDrawn="1"/>
        </p:nvPicPr>
        <p:blipFill>
          <a:blip r:embed="rId2">
            <a:extLst>
              <a:ext uri="{28A0092B-C50C-407E-A947-70E740481C1C}">
                <a14:useLocalDpi xmlns:a14="http://schemas.microsoft.com/office/drawing/2010/main" val="0"/>
              </a:ext>
            </a:extLst>
          </a:blip>
          <a:srcRect l="-38257" t="5088" r="86" b="21926"/>
          <a:stretch>
            <a:fillRect/>
          </a:stretch>
        </p:blipFill>
        <p:spPr>
          <a:xfrm flipH="1">
            <a:off x="0" y="0"/>
            <a:ext cx="12192000" cy="6855178"/>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404380" y="1276990"/>
            <a:ext cx="5385079" cy="985658"/>
          </a:xfrm>
        </p:spPr>
        <p:txBody>
          <a:bodyPr anchor="b"/>
          <a:lstStyle>
            <a:lvl1pPr>
              <a:defRPr>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412904" y="214858"/>
            <a:ext cx="2514600" cy="338328"/>
          </a:xfrm>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82980"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412904" y="2471736"/>
            <a:ext cx="5385079" cy="349312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6582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userDrawn="1"/>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r>
              <a:rPr lang="en-US"/>
              <a:t>24 Feb 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4706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A9C84165-A857-83C5-C6BE-C4EB68C90637}"/>
              </a:ext>
            </a:extLst>
          </p:cNvPr>
          <p:cNvPicPr>
            <a:picLocks noChangeAspect="1"/>
          </p:cNvPicPr>
          <p:nvPr userDrawn="1"/>
        </p:nvPicPr>
        <p:blipFill>
          <a:blip r:embed="rId2">
            <a:extLst>
              <a:ext uri="{28A0092B-C50C-407E-A947-70E740481C1C}">
                <a14:useLocalDpi xmlns:a14="http://schemas.microsoft.com/office/drawing/2010/main" val="0"/>
              </a:ext>
            </a:extLst>
          </a:blip>
          <a:srcRect t="29759"/>
          <a:stretch>
            <a:fillRect/>
          </a:stretch>
        </p:blipFill>
        <p:spPr>
          <a:xfrm flipH="1">
            <a:off x="0" y="2040834"/>
            <a:ext cx="12192000" cy="4817165"/>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447800" y="1946412"/>
            <a:ext cx="2971800" cy="3192118"/>
          </a:xfrm>
        </p:spPr>
        <p:txBody>
          <a:bodyPr anchor="t">
            <a:normAutofit/>
          </a:bodyPr>
          <a:lstStyle>
            <a:lvl1pPr>
              <a:defRPr sz="3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38700" y="214858"/>
            <a:ext cx="2452852" cy="338328"/>
          </a:xfrm>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82980"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838700" y="1946413"/>
            <a:ext cx="5189220" cy="3192118"/>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51237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6">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r>
              <a:rPr lang="en-US"/>
              <a:t>24 Feb 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3912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8" y="1828800"/>
            <a:ext cx="8496302" cy="1010093"/>
          </a:xfrm>
        </p:spPr>
        <p:txBody>
          <a:bodyPr anchor="b">
            <a:normAutofit/>
          </a:bodyPr>
          <a:lstStyle>
            <a:lvl1pPr>
              <a:defRPr sz="3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1866900" y="3168292"/>
            <a:ext cx="8496300" cy="2625406"/>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02121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126457"/>
            <a:ext cx="3667167" cy="2889283"/>
          </a:xfrm>
        </p:spPr>
        <p:txBody>
          <a:bodyPr vert="horz" lIns="91440" tIns="45720" rIns="91440" bIns="45720" rtlCol="0" anchor="t">
            <a:normAutofit/>
          </a:bodyPr>
          <a:lstStyle>
            <a:lvl1pPr>
              <a:defRPr lang="en-US" dirty="0"/>
            </a:lvl1pPr>
          </a:lstStyle>
          <a:p>
            <a:pPr lvl="0"/>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57677" y="214858"/>
            <a:ext cx="1522740" cy="338328"/>
          </a:xfrm>
        </p:spPr>
        <p:txBody>
          <a:bodyPr/>
          <a:lstStyle/>
          <a:p>
            <a:r>
              <a:rPr lang="en-US"/>
              <a:t>24 Feb 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1258"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57677" y="1126457"/>
            <a:ext cx="5848423" cy="51219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45686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126457"/>
            <a:ext cx="2920407" cy="2889283"/>
          </a:xfrm>
        </p:spPr>
        <p:txBody>
          <a:bodyPr vert="horz" lIns="91440" tIns="45720" rIns="91440" bIns="45720" rtlCol="0" anchor="t">
            <a:normAutofit/>
          </a:bodyPr>
          <a:lstStyle>
            <a:lvl1pPr>
              <a:defRPr lang="en-US" dirty="0"/>
            </a:lvl1pPr>
          </a:lstStyle>
          <a:p>
            <a:pPr lvl="0"/>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055522" y="214858"/>
            <a:ext cx="1811877" cy="338328"/>
          </a:xfrm>
        </p:spPr>
        <p:txBody>
          <a:bodyPr/>
          <a:lstStyle/>
          <a:p>
            <a:r>
              <a:rPr lang="en-US"/>
              <a:t>24 Feb 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1258"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055523" y="1126457"/>
            <a:ext cx="7503203" cy="51219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0582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8E274F5D-21DC-40EF-8DBA-AB9BB119E939}"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8775581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15467" y="1115568"/>
            <a:ext cx="2505264" cy="16241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15467" y="215823"/>
            <a:ext cx="1899259" cy="338328"/>
          </a:xfrm>
        </p:spPr>
        <p:txBody>
          <a:bodyPr/>
          <a:lstStyle>
            <a:lvl1pPr>
              <a:defRPr>
                <a:solidFill>
                  <a:schemeClr val="tx1"/>
                </a:solidFill>
                <a:effectLst/>
              </a:defRPr>
            </a:lvl1p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6650" y="215823"/>
            <a:ext cx="538545" cy="338328"/>
          </a:xfrm>
        </p:spPr>
        <p:txBody>
          <a:bodyPr/>
          <a:lstStyle/>
          <a:p>
            <a:fld id="{8E274F5D-21DC-40EF-8DBA-AB9BB119E939}" type="slidenum">
              <a:rPr lang="en-US" smtClean="0"/>
              <a:t>‹#›</a:t>
            </a:fld>
            <a:endParaRPr lang="en-US"/>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1" y="1181100"/>
            <a:ext cx="8356833"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15467" y="3646713"/>
            <a:ext cx="2505264" cy="2728687"/>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62007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r>
              <a:rPr lang="en-US"/>
              <a:t>24 Feb 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688792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r>
              <a:rPr lang="en-US" dirty="0"/>
              <a:t>Sample Footer Text</a:t>
            </a:r>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41431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777906" y="1115568"/>
            <a:ext cx="3608254" cy="138958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47915"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77905" y="219456"/>
            <a:ext cx="1586711" cy="338328"/>
          </a:xfrm>
        </p:spPr>
        <p:txBody>
          <a:bodyPr/>
          <a:lstStyle>
            <a:lvl1pPr>
              <a:defRPr>
                <a:solidFill>
                  <a:schemeClr val="tx1"/>
                </a:solidFill>
                <a:effectLst/>
              </a:defRPr>
            </a:lvl1pPr>
          </a:lstStyle>
          <a:p>
            <a:r>
              <a:rPr lang="en-US"/>
              <a:t>24 Feb 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A63D2D48-CE58-FD80-93F7-B87C97B90403}"/>
              </a:ext>
            </a:extLst>
          </p:cNvPr>
          <p:cNvSpPr>
            <a:spLocks noGrp="1"/>
          </p:cNvSpPr>
          <p:nvPr>
            <p:ph type="pic" sz="quarter" idx="15" hasCustomPrompt="1"/>
          </p:nvPr>
        </p:nvSpPr>
        <p:spPr>
          <a:xfrm>
            <a:off x="0" y="1181100"/>
            <a:ext cx="7336219"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777904" y="2705100"/>
            <a:ext cx="3608255" cy="37338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43912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98640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099" y="1115568"/>
            <a:ext cx="4643555" cy="1600200"/>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478874"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67399" y="208604"/>
            <a:ext cx="2450799" cy="338328"/>
          </a:xfrm>
        </p:spPr>
        <p:txBody>
          <a:bodyPr/>
          <a:lstStyle>
            <a:lvl1pPr>
              <a:defRPr>
                <a:solidFill>
                  <a:schemeClr val="tx1"/>
                </a:solidFill>
                <a:effectLst/>
              </a:defRPr>
            </a:lvl1p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5964766" y="1181100"/>
            <a:ext cx="5352086" cy="2615648"/>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867398" y="4055164"/>
            <a:ext cx="5449453" cy="2193236"/>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633074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r>
              <a:rPr lang="en-US"/>
              <a:t>24 Feb 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5993630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dirty="0"/>
              <a:t>Click to edit Master title style</a:t>
            </a:r>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r>
              <a:rPr lang="en-US"/>
              <a:t>24 Feb 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27664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1" y="1115568"/>
            <a:ext cx="2514599" cy="2463733"/>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51460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64832" y="208604"/>
            <a:ext cx="1473867" cy="338328"/>
          </a:xfrm>
        </p:spPr>
        <p:txBody>
          <a:bodyPr/>
          <a:lstStyle>
            <a:lvl1pPr>
              <a:defRPr>
                <a:solidFill>
                  <a:schemeClr val="tx1"/>
                </a:solidFill>
                <a:effectLst/>
              </a:defRPr>
            </a:lvl1pPr>
          </a:lstStyle>
          <a:p>
            <a:r>
              <a:rPr lang="en-US"/>
              <a:t>24 Feb 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364833" y="1106780"/>
            <a:ext cx="8286147" cy="2463733"/>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3449057" y="4159154"/>
            <a:ext cx="8742943" cy="2698845"/>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40168320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1" y="1115568"/>
            <a:ext cx="2514599" cy="2463733"/>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51460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64832" y="208604"/>
            <a:ext cx="1473867" cy="338328"/>
          </a:xfrm>
        </p:spPr>
        <p:txBody>
          <a:bodyPr/>
          <a:lstStyle>
            <a:lvl1pPr>
              <a:defRPr>
                <a:solidFill>
                  <a:schemeClr val="tx1"/>
                </a:solidFill>
                <a:effectLst/>
              </a:defRPr>
            </a:lvl1pPr>
          </a:lstStyle>
          <a:p>
            <a:r>
              <a:rPr lang="en-US"/>
              <a:t>24 Feb 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364834" y="1106780"/>
            <a:ext cx="8408066" cy="2463733"/>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1" y="4159154"/>
            <a:ext cx="12192000" cy="2698845"/>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0173472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0942235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1602" y="1115568"/>
            <a:ext cx="6931698" cy="1002834"/>
          </a:xfrm>
        </p:spPr>
        <p:txBody>
          <a:bodyPr anchor="t">
            <a:normAutofit/>
          </a:bodyPr>
          <a:lstStyle>
            <a:lvl1pPr>
              <a:defRPr sz="30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4154" y="216914"/>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884825" y="216914"/>
            <a:ext cx="2338650" cy="338328"/>
          </a:xfrm>
        </p:spPr>
        <p:txBody>
          <a:body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010" y="216914"/>
            <a:ext cx="557090"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21601" y="2133600"/>
            <a:ext cx="6931699" cy="4305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66075FF6-E149-1A82-B924-97E715A8DF4E}"/>
              </a:ext>
            </a:extLst>
          </p:cNvPr>
          <p:cNvSpPr>
            <a:spLocks noGrp="1"/>
          </p:cNvSpPr>
          <p:nvPr>
            <p:ph type="pic" sz="quarter" idx="15" hasCustomPrompt="1"/>
          </p:nvPr>
        </p:nvSpPr>
        <p:spPr>
          <a:xfrm>
            <a:off x="7982262" y="1184555"/>
            <a:ext cx="4209738" cy="5673445"/>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1818996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1115568"/>
            <a:ext cx="3496809" cy="30707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562100" cy="338328"/>
          </a:xfrm>
        </p:spPr>
        <p:txBody>
          <a:body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4429695" y="1193656"/>
            <a:ext cx="3962400" cy="5664344"/>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823960" y="1122776"/>
            <a:ext cx="2717800" cy="53161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24056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1115568"/>
            <a:ext cx="2515758" cy="29464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72399" y="214858"/>
            <a:ext cx="1718441" cy="338328"/>
          </a:xfrm>
        </p:spPr>
        <p:txBody>
          <a:bodyPr/>
          <a:lstStyle/>
          <a:p>
            <a:r>
              <a:rPr lang="en-US"/>
              <a:t>24 Feb 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1696" y="214858"/>
            <a:ext cx="538520"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798" y="1104900"/>
            <a:ext cx="3756213" cy="51435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FAC86244-A1E7-A69F-206A-B47C58B746B0}"/>
              </a:ext>
            </a:extLst>
          </p:cNvPr>
          <p:cNvSpPr>
            <a:spLocks noGrp="1"/>
          </p:cNvSpPr>
          <p:nvPr>
            <p:ph type="pic" sz="quarter" idx="15" hasCustomPrompt="1"/>
          </p:nvPr>
        </p:nvSpPr>
        <p:spPr>
          <a:xfrm>
            <a:off x="7843347" y="1181100"/>
            <a:ext cx="4348653" cy="5676899"/>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8457665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63508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r>
              <a:rPr lang="en-US"/>
              <a:t>24 Feb 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54275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userDrawn="1"/>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dirty="0"/>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23592680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5586A49A-95E2-7B45-57DD-762AFFF194F3}"/>
              </a:ext>
            </a:extLst>
          </p:cNvPr>
          <p:cNvPicPr>
            <a:picLocks noChangeAspect="1"/>
          </p:cNvPicPr>
          <p:nvPr userDrawn="1"/>
        </p:nvPicPr>
        <p:blipFill>
          <a:blip r:embed="rId2">
            <a:extLst>
              <a:ext uri="{28A0092B-C50C-407E-A947-70E740481C1C}">
                <a14:useLocalDpi xmlns:a14="http://schemas.microsoft.com/office/drawing/2010/main" val="0"/>
              </a:ext>
            </a:extLst>
          </a:blip>
          <a:srcRect l="5172" t="-1" r="2873" b="7130"/>
          <a:stretch>
            <a:fillRect/>
          </a:stretch>
        </p:blipFill>
        <p:spPr>
          <a:xfrm rot="10800000" flipH="1" flipV="1">
            <a:off x="0" y="-1"/>
            <a:ext cx="12192000" cy="6855178"/>
          </a:xfrm>
          <a:prstGeom prst="rect">
            <a:avLst/>
          </a:prstGeom>
        </p:spPr>
      </p:pic>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32393" y="5144654"/>
            <a:ext cx="5435008" cy="1294246"/>
          </a:xfrm>
        </p:spPr>
        <p:txBody>
          <a:bodyPr vert="horz" lIns="91440" tIns="45720" rIns="91440" bIns="45720" rtlCol="0" anchor="b">
            <a:normAutofit/>
          </a:bodyPr>
          <a:lstStyle>
            <a:lvl1pPr>
              <a:lnSpc>
                <a:spcPct val="100000"/>
              </a:lnSpc>
              <a:defRPr lang="en-US" sz="2000" spc="-50" baseline="0" dirty="0">
                <a:solidFill>
                  <a:schemeClr val="tx1"/>
                </a:solidFill>
              </a:defRPr>
            </a:lvl1pPr>
          </a:lstStyle>
          <a:p>
            <a:pPr lvl="0"/>
            <a:r>
              <a:rPr lang="en-US" dirty="0"/>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0" name="Content Placeholder 9">
            <a:extLst>
              <a:ext uri="{FF2B5EF4-FFF2-40B4-BE49-F238E27FC236}">
                <a16:creationId xmlns:a16="http://schemas.microsoft.com/office/drawing/2014/main" id="{53AAB847-04D8-7C24-A07E-65F280B26D5E}"/>
              </a:ext>
            </a:extLst>
          </p:cNvPr>
          <p:cNvSpPr>
            <a:spLocks noGrp="1"/>
          </p:cNvSpPr>
          <p:nvPr>
            <p:ph sz="quarter" idx="14" hasCustomPrompt="1"/>
          </p:nvPr>
        </p:nvSpPr>
        <p:spPr>
          <a:xfrm>
            <a:off x="344488" y="552450"/>
            <a:ext cx="11498262" cy="3937000"/>
          </a:xfrm>
        </p:spPr>
        <p:txBody>
          <a:bodyPr anchor="b"/>
          <a:lstStyle>
            <a:lvl1pPr>
              <a:defRPr sz="27500"/>
            </a:lvl1pPr>
          </a:lstStyle>
          <a:p>
            <a:pPr lvl="0"/>
            <a:r>
              <a:rPr lang="en-US" dirty="0"/>
              <a:t>##%</a:t>
            </a:r>
          </a:p>
        </p:txBody>
      </p:sp>
    </p:spTree>
    <p:extLst>
      <p:ext uri="{BB962C8B-B14F-4D97-AF65-F5344CB8AC3E}">
        <p14:creationId xmlns:p14="http://schemas.microsoft.com/office/powerpoint/2010/main" val="38996552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pic>
        <p:nvPicPr>
          <p:cNvPr id="6" name="Picture 5" descr="A purple and black background&#10;&#10;AI-generated content may be incorrect.">
            <a:extLst>
              <a:ext uri="{FF2B5EF4-FFF2-40B4-BE49-F238E27FC236}">
                <a16:creationId xmlns:a16="http://schemas.microsoft.com/office/drawing/2014/main" id="{C39E5039-4CEB-24E7-A2E7-F7D46B2D8B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898"/>
            <a:ext cx="12223173" cy="6881646"/>
          </a:xfrm>
          <a:prstGeom prst="rect">
            <a:avLst/>
          </a:prstGeom>
        </p:spPr>
      </p:pic>
      <p:sp>
        <p:nvSpPr>
          <p:cNvPr id="9" name="Title 8">
            <a:extLst>
              <a:ext uri="{FF2B5EF4-FFF2-40B4-BE49-F238E27FC236}">
                <a16:creationId xmlns:a16="http://schemas.microsoft.com/office/drawing/2014/main" id="{E50697A7-9277-BB02-6AE2-42676133D65C}"/>
              </a:ext>
            </a:extLst>
          </p:cNvPr>
          <p:cNvSpPr>
            <a:spLocks noGrp="1"/>
          </p:cNvSpPr>
          <p:nvPr>
            <p:ph type="title"/>
          </p:nvPr>
        </p:nvSpPr>
        <p:spPr>
          <a:xfrm>
            <a:off x="7772400" y="802640"/>
            <a:ext cx="4000500" cy="1137920"/>
          </a:xfrm>
        </p:spPr>
        <p:txBody>
          <a:bodyPr/>
          <a:lstStyle>
            <a:lvl1pPr>
              <a:defRPr sz="2400" spc="-50"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14858"/>
            <a:ext cx="1485900" cy="338328"/>
          </a:xfrm>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2C871739-B2C5-FF57-BBD7-3F61A35A3F34}"/>
              </a:ext>
            </a:extLst>
          </p:cNvPr>
          <p:cNvSpPr>
            <a:spLocks noGrp="1"/>
          </p:cNvSpPr>
          <p:nvPr>
            <p:ph sz="quarter" idx="14" hasCustomPrompt="1"/>
          </p:nvPr>
        </p:nvSpPr>
        <p:spPr>
          <a:xfrm>
            <a:off x="358775" y="2684463"/>
            <a:ext cx="11414125" cy="4411662"/>
          </a:xfrm>
        </p:spPr>
        <p:txBody>
          <a:bodyPr lIns="0" tIns="0" rIns="0" bIns="0" anchor="b"/>
          <a:lstStyle>
            <a:lvl1pPr>
              <a:lnSpc>
                <a:spcPct val="85000"/>
              </a:lnSpc>
              <a:defRPr sz="30500" spc="-100" baseline="0">
                <a:solidFill>
                  <a:schemeClr val="tx1"/>
                </a:solidFill>
              </a:defRPr>
            </a:lvl1pPr>
          </a:lstStyle>
          <a:p>
            <a:pPr lvl="0"/>
            <a:r>
              <a:rPr lang="en-US" dirty="0"/>
              <a:t>##%</a:t>
            </a:r>
          </a:p>
        </p:txBody>
      </p:sp>
    </p:spTree>
    <p:extLst>
      <p:ext uri="{BB962C8B-B14F-4D97-AF65-F5344CB8AC3E}">
        <p14:creationId xmlns:p14="http://schemas.microsoft.com/office/powerpoint/2010/main" val="36011697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userDrawn="1"/>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535517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pic>
        <p:nvPicPr>
          <p:cNvPr id="8" name="Picture 7" descr="A red and purple light&#10;&#10;AI-generated content may be incorrect.">
            <a:extLst>
              <a:ext uri="{FF2B5EF4-FFF2-40B4-BE49-F238E27FC236}">
                <a16:creationId xmlns:a16="http://schemas.microsoft.com/office/drawing/2014/main" id="{2424DF04-0206-4859-9FB9-6A2579527E12}"/>
              </a:ext>
            </a:extLst>
          </p:cNvPr>
          <p:cNvPicPr>
            <a:picLocks noChangeAspect="1"/>
          </p:cNvPicPr>
          <p:nvPr userDrawn="1"/>
        </p:nvPicPr>
        <p:blipFill>
          <a:blip r:embed="rId2">
            <a:extLst>
              <a:ext uri="{28A0092B-C50C-407E-A947-70E740481C1C}">
                <a14:useLocalDpi xmlns:a14="http://schemas.microsoft.com/office/drawing/2010/main" val="0"/>
              </a:ext>
            </a:extLst>
          </a:blip>
          <a:srcRect l="2078" t="38163" r="27927" b="1091"/>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3352800" y="219456"/>
            <a:ext cx="2726376"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9220200" y="219456"/>
            <a:ext cx="1522740" cy="338328"/>
          </a:xfrm>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352800" y="1405719"/>
            <a:ext cx="7353300" cy="4012442"/>
          </a:xfrm>
        </p:spPr>
        <p:txBody>
          <a:bodyPr anchor="t">
            <a:normAutofit/>
          </a:bodyPr>
          <a:lstStyle>
            <a:lvl1pPr marL="0" indent="0">
              <a:lnSpc>
                <a:spcPct val="85000"/>
              </a:lnSpc>
              <a:buNone/>
              <a:defRPr sz="5400" b="0" spc="-50" baseline="0">
                <a:solidFill>
                  <a:schemeClr val="tx1"/>
                </a:solidFill>
              </a:defRPr>
            </a:lvl1pPr>
            <a:lvl2pPr marL="228600" indent="0">
              <a:lnSpc>
                <a:spcPct val="85000"/>
              </a:lnSpc>
              <a:buNone/>
              <a:defRPr sz="4800" b="0" spc="-50" baseline="0">
                <a:solidFill>
                  <a:schemeClr val="tx1"/>
                </a:solidFill>
              </a:defRPr>
            </a:lvl2pPr>
            <a:lvl3pPr marL="457200" indent="0">
              <a:lnSpc>
                <a:spcPct val="85000"/>
              </a:lnSpc>
              <a:buNone/>
              <a:defRPr sz="44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6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957362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06D2715B-CAEE-9AAB-7191-D98012435C15}"/>
              </a:ext>
            </a:extLst>
          </p:cNvPr>
          <p:cNvPicPr>
            <a:picLocks noChangeAspect="1"/>
          </p:cNvPicPr>
          <p:nvPr userDrawn="1"/>
        </p:nvPicPr>
        <p:blipFill>
          <a:blip r:embed="rId2">
            <a:extLst>
              <a:ext uri="{28A0092B-C50C-407E-A947-70E740481C1C}">
                <a14:useLocalDpi xmlns:a14="http://schemas.microsoft.com/office/drawing/2010/main" val="0"/>
              </a:ext>
            </a:extLst>
          </a:blip>
          <a:srcRect l="1125" r="1125" b="21235"/>
          <a:stretch>
            <a:fillRect/>
          </a:stretch>
        </p:blipFill>
        <p:spPr>
          <a:xfrm rot="10800000">
            <a:off x="0" y="875"/>
            <a:ext cx="12192000" cy="6857125"/>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838700" y="214858"/>
            <a:ext cx="2726376"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838700" y="1740023"/>
            <a:ext cx="6310269" cy="4637725"/>
          </a:xfrm>
        </p:spPr>
        <p:txBody>
          <a:bodyPr anchor="b">
            <a:normAutofit/>
          </a:bodyPr>
          <a:lstStyle>
            <a:lvl1pPr marL="0" indent="0">
              <a:lnSpc>
                <a:spcPct val="85000"/>
              </a:lnSpc>
              <a:buNone/>
              <a:defRPr sz="4800" b="0" spc="-50" baseline="0">
                <a:solidFill>
                  <a:schemeClr val="tx1"/>
                </a:solidFill>
              </a:defRPr>
            </a:lvl1pPr>
            <a:lvl2pPr marL="228600" indent="0">
              <a:lnSpc>
                <a:spcPct val="85000"/>
              </a:lnSpc>
              <a:buNone/>
              <a:defRPr sz="4000" b="0" spc="-50" baseline="0">
                <a:solidFill>
                  <a:schemeClr val="tx1"/>
                </a:solidFill>
              </a:defRPr>
            </a:lvl2pPr>
            <a:lvl3pPr marL="457200" indent="0">
              <a:lnSpc>
                <a:spcPct val="85000"/>
              </a:lnSpc>
              <a:buNone/>
              <a:defRPr sz="3200" b="0" spc="-50" baseline="0">
                <a:solidFill>
                  <a:schemeClr val="tx1"/>
                </a:solidFill>
              </a:defRPr>
            </a:lvl3pPr>
            <a:lvl4pPr marL="685800" indent="0">
              <a:lnSpc>
                <a:spcPct val="85000"/>
              </a:lnSpc>
              <a:buNone/>
              <a:defRPr sz="2800" b="0" spc="-50" baseline="0">
                <a:solidFill>
                  <a:schemeClr val="tx1"/>
                </a:solidFill>
              </a:defRPr>
            </a:lvl4pPr>
            <a:lvl5pPr marL="914400" indent="0">
              <a:lnSpc>
                <a:spcPct val="85000"/>
              </a:lnSpc>
              <a:buNone/>
              <a:defRPr sz="24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59816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133600"/>
            <a:ext cx="9393641" cy="4305299"/>
          </a:xfrm>
        </p:spPr>
        <p:txBody>
          <a:bodyPr anchor="b">
            <a:normAutofit/>
          </a:bodyPr>
          <a:lstStyle>
            <a:lvl1pPr marL="0" indent="0">
              <a:lnSpc>
                <a:spcPct val="85000"/>
              </a:lnSpc>
              <a:buNone/>
              <a:defRPr sz="7200" b="0" spc="-50" baseline="0">
                <a:solidFill>
                  <a:schemeClr val="tx1"/>
                </a:solidFill>
              </a:defRPr>
            </a:lvl1pPr>
            <a:lvl2pPr marL="228600" indent="0">
              <a:lnSpc>
                <a:spcPct val="85000"/>
              </a:lnSpc>
              <a:buNone/>
              <a:defRPr sz="5400" b="0" spc="-50" baseline="0">
                <a:solidFill>
                  <a:schemeClr val="tx1"/>
                </a:solidFill>
              </a:defRPr>
            </a:lvl2pPr>
            <a:lvl3pPr marL="457200" indent="0">
              <a:lnSpc>
                <a:spcPct val="85000"/>
              </a:lnSpc>
              <a:buNone/>
              <a:defRPr sz="4800" b="0" spc="-50" baseline="0">
                <a:solidFill>
                  <a:schemeClr val="tx1"/>
                </a:solidFill>
              </a:defRPr>
            </a:lvl3pPr>
            <a:lvl4pPr marL="685800" indent="0">
              <a:lnSpc>
                <a:spcPct val="85000"/>
              </a:lnSpc>
              <a:buNone/>
              <a:defRPr sz="4400" b="0" spc="-50" baseline="0">
                <a:solidFill>
                  <a:schemeClr val="tx1"/>
                </a:solidFill>
              </a:defRPr>
            </a:lvl4pPr>
            <a:lvl5pPr marL="914400" indent="0">
              <a:lnSpc>
                <a:spcPct val="85000"/>
              </a:lnSpc>
              <a:buNone/>
              <a:defRPr sz="40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36640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userDrawn="1"/>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31294317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pic>
        <p:nvPicPr>
          <p:cNvPr id="10" name="Picture 9" descr="A black background with a red and yellow light&#10;&#10;AI-generated content may be incorrect.">
            <a:extLst>
              <a:ext uri="{FF2B5EF4-FFF2-40B4-BE49-F238E27FC236}">
                <a16:creationId xmlns:a16="http://schemas.microsoft.com/office/drawing/2014/main" id="{027268CA-0348-F6FC-5FB0-87BADE436A7E}"/>
              </a:ext>
            </a:extLst>
          </p:cNvPr>
          <p:cNvPicPr>
            <a:picLocks noChangeAspect="1"/>
          </p:cNvPicPr>
          <p:nvPr userDrawn="1"/>
        </p:nvPicPr>
        <p:blipFill>
          <a:blip r:embed="rId2">
            <a:extLst>
              <a:ext uri="{28A0092B-C50C-407E-A947-70E740481C1C}">
                <a14:useLocalDpi xmlns:a14="http://schemas.microsoft.com/office/drawing/2010/main" val="0"/>
              </a:ext>
            </a:extLst>
          </a:blip>
          <a:srcRect l="4682" r="20481"/>
          <a:stretch>
            <a:fillRect/>
          </a:stretch>
        </p:blipFill>
        <p:spPr>
          <a:xfrm rot="5400000" flipH="1">
            <a:off x="2667001" y="-2667001"/>
            <a:ext cx="6858000" cy="12192001"/>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432392" y="5226427"/>
            <a:ext cx="8382001" cy="837861"/>
          </a:xfrm>
        </p:spPr>
        <p:txBody>
          <a:bodyPr anchor="t">
            <a:normAutofit/>
          </a:bodyPr>
          <a:lstStyle>
            <a:lvl1pPr>
              <a:lnSpc>
                <a:spcPct val="90000"/>
              </a:lnSpc>
              <a:defRPr sz="1400" b="0" cap="all" spc="0" baseline="0">
                <a:solidFill>
                  <a:schemeClr val="tx1"/>
                </a:solidFill>
              </a:defRPr>
            </a:lvl1pPr>
          </a:lstStyle>
          <a:p>
            <a:r>
              <a:rPr lang="en-US"/>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32392" y="2017401"/>
            <a:ext cx="8368707" cy="2981163"/>
          </a:xfrm>
        </p:spPr>
        <p:txBody>
          <a:bodyPr anchor="t">
            <a:normAutofit/>
          </a:bodyPr>
          <a:lstStyle>
            <a:lvl1pPr marL="164592" indent="-164592">
              <a:lnSpc>
                <a:spcPct val="90000"/>
              </a:lnSpc>
              <a:spcBef>
                <a:spcPts val="0"/>
              </a:spcBef>
              <a:buFont typeface="Arial" panose="020B0604020202020204" pitchFamily="34" charset="0"/>
              <a:buNone/>
              <a:defRPr sz="46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40560253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pic>
        <p:nvPicPr>
          <p:cNvPr id="9" name="Picture 8" descr="A colorful light on a black background&#10;&#10;AI-generated content may be incorrect.">
            <a:extLst>
              <a:ext uri="{FF2B5EF4-FFF2-40B4-BE49-F238E27FC236}">
                <a16:creationId xmlns:a16="http://schemas.microsoft.com/office/drawing/2014/main" id="{F0687863-E84B-D6E2-6049-AF65BB1972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1115568"/>
            <a:ext cx="12192000" cy="5742432"/>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453982" y="5029200"/>
            <a:ext cx="8347118" cy="713232"/>
          </a:xfrm>
        </p:spPr>
        <p:txBody>
          <a:bodyPr anchor="t">
            <a:normAutofit/>
          </a:bodyPr>
          <a:lstStyle>
            <a:lvl1pPr>
              <a:lnSpc>
                <a:spcPct val="90000"/>
              </a:lnSpc>
              <a:defRPr sz="1400" b="0" cap="all" spc="-5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a:xfrm>
            <a:off x="429768" y="214858"/>
            <a:ext cx="2726376"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53982" y="1115568"/>
            <a:ext cx="8347118"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723930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52439AE8-E053-A902-BEE2-9CECF6AEA2F1}"/>
              </a:ext>
            </a:extLst>
          </p:cNvPr>
          <p:cNvPicPr>
            <a:picLocks noChangeAspect="1"/>
          </p:cNvPicPr>
          <p:nvPr userDrawn="1"/>
        </p:nvPicPr>
        <p:blipFill>
          <a:blip r:embed="rId2">
            <a:extLst>
              <a:ext uri="{28A0092B-C50C-407E-A947-70E740481C1C}">
                <a14:useLocalDpi xmlns:a14="http://schemas.microsoft.com/office/drawing/2010/main" val="0"/>
              </a:ext>
            </a:extLst>
          </a:blip>
          <a:srcRect l="-7769" t="8943" r="104" b="13677"/>
          <a:stretch>
            <a:fillRect/>
          </a:stretch>
        </p:blipFill>
        <p:spPr>
          <a:xfrm>
            <a:off x="0" y="0"/>
            <a:ext cx="12192000" cy="6857125"/>
          </a:xfrm>
          <a:prstGeom prst="rect">
            <a:avLst/>
          </a:prstGeom>
        </p:spPr>
      </p:pic>
      <p:sp>
        <p:nvSpPr>
          <p:cNvPr id="9" name="Title 8">
            <a:extLst>
              <a:ext uri="{FF2B5EF4-FFF2-40B4-BE49-F238E27FC236}">
                <a16:creationId xmlns:a16="http://schemas.microsoft.com/office/drawing/2014/main" id="{FDFF10A2-0E03-73DB-5224-98043612F7A3}"/>
              </a:ext>
            </a:extLst>
          </p:cNvPr>
          <p:cNvSpPr>
            <a:spLocks noGrp="1"/>
          </p:cNvSpPr>
          <p:nvPr>
            <p:ph type="title" hasCustomPrompt="1"/>
          </p:nvPr>
        </p:nvSpPr>
        <p:spPr>
          <a:xfrm>
            <a:off x="420791" y="5151120"/>
            <a:ext cx="5446609" cy="806517"/>
          </a:xfrm>
        </p:spPr>
        <p:txBody>
          <a:bodyPr anchor="ctr"/>
          <a:lstStyle>
            <a:lvl1pPr>
              <a:defRPr sz="140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a:xfrm>
            <a:off x="429768" y="214858"/>
            <a:ext cx="2726376" cy="338328"/>
          </a:xfrm>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29768" y="1501541"/>
            <a:ext cx="7342632" cy="3397064"/>
          </a:xfrm>
        </p:spPr>
        <p:txBody>
          <a:bodyPr anchor="ctr">
            <a:normAutofit/>
          </a:bodyPr>
          <a:lstStyle>
            <a:lvl1pPr marL="164592" indent="-164592">
              <a:lnSpc>
                <a:spcPct val="95000"/>
              </a:lnSpc>
              <a:spcBef>
                <a:spcPts val="0"/>
              </a:spcBef>
              <a:buFont typeface="Arial" panose="020B0604020202020204" pitchFamily="34" charset="0"/>
              <a:buNone/>
              <a:defRPr sz="43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39861746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506436" y="4671787"/>
            <a:ext cx="7179129" cy="1028700"/>
          </a:xfrm>
        </p:spPr>
        <p:txBody>
          <a:bodyPr anchor="ctr">
            <a:normAutofit/>
          </a:bodyPr>
          <a:lstStyle>
            <a:lvl1pPr algn="ctr">
              <a:lnSpc>
                <a:spcPct val="120000"/>
              </a:lnSpc>
              <a:defRPr sz="1400" b="0" cap="all" spc="100" baseline="0">
                <a:solidFill>
                  <a:schemeClr val="tx1"/>
                </a:solidFill>
              </a:defRPr>
            </a:lvl1pPr>
          </a:lstStyle>
          <a:p>
            <a:r>
              <a:rPr lang="en-US"/>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506435" y="1623265"/>
            <a:ext cx="7179130" cy="3048522"/>
          </a:xfrm>
        </p:spPr>
        <p:txBody>
          <a:bodyPr anchor="ctr">
            <a:normAutofit/>
          </a:bodyPr>
          <a:lstStyle>
            <a:lvl1pPr marL="137160" indent="-137160" algn="ctr">
              <a:lnSpc>
                <a:spcPct val="90000"/>
              </a:lnSpc>
              <a:spcBef>
                <a:spcPts val="0"/>
              </a:spcBef>
              <a:buFont typeface="Arial" panose="020B0604020202020204" pitchFamily="34" charset="0"/>
              <a:buNone/>
              <a:defRPr sz="4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22295779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25731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r>
              <a:rPr lang="en-US"/>
              <a:t>24 Feb 2026</a:t>
            </a:r>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52615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10351878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40965442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32393" y="1115568"/>
            <a:ext cx="3363393" cy="1371600"/>
          </a:xfrm>
        </p:spPr>
        <p:txBody>
          <a:bodyPr anchor="t">
            <a:normAutofit/>
          </a:bodyPr>
          <a:lstStyle>
            <a:lvl1pPr>
              <a:defRPr sz="3000">
                <a:solidFill>
                  <a:schemeClr val="tx1"/>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4838700" y="214858"/>
            <a:ext cx="1485900" cy="338328"/>
          </a:xfrm>
        </p:spPr>
        <p:txBody>
          <a:bodyPr/>
          <a:lstStyle>
            <a:lvl1pPr>
              <a:defRPr>
                <a:solidFill>
                  <a:schemeClr val="tx1"/>
                </a:solidFill>
              </a:defRPr>
            </a:lvl1pPr>
          </a:lstStyle>
          <a:p>
            <a:r>
              <a:rPr lang="en-US"/>
              <a:t>24 Feb 2026</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32393" y="2563585"/>
            <a:ext cx="3363393" cy="3684815"/>
          </a:xfrm>
        </p:spPr>
        <p:txBody>
          <a:bodyPr anchor="b">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38700" y="1104900"/>
            <a:ext cx="6934200" cy="5201282"/>
          </a:xfrm>
        </p:spPr>
        <p:txBody>
          <a:bodyPr vert="horz" lIns="91440" tIns="45720" rIns="91440" bIns="45720" rtlCol="0">
            <a:normAutofit/>
          </a:bodyPr>
          <a:lstStyle>
            <a:lvl1pPr>
              <a:defRPr lang="en-US" sz="1400" dirty="0">
                <a:solidFill>
                  <a:schemeClr val="tx1"/>
                </a:solidFill>
              </a:defRPr>
            </a:lvl1pPr>
            <a:lvl2pPr>
              <a:defRPr lang="en-US" sz="1200" dirty="0">
                <a:solidFill>
                  <a:schemeClr val="tx1"/>
                </a:solidFill>
              </a:defRPr>
            </a:lvl2pPr>
            <a:lvl3pPr>
              <a:defRPr lang="en-US" sz="1200" dirty="0">
                <a:solidFill>
                  <a:schemeClr val="tx1"/>
                </a:solidFill>
              </a:defRPr>
            </a:lvl3pPr>
            <a:lvl4pPr>
              <a:defRPr lang="en-US" sz="1200" dirty="0">
                <a:solidFill>
                  <a:schemeClr val="tx1"/>
                </a:solidFill>
              </a:defRPr>
            </a:lvl4pPr>
            <a:lvl5pPr>
              <a:defRPr lang="en-US" sz="1200"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301512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1104901"/>
            <a:ext cx="2932434" cy="1600200"/>
          </a:xfrm>
        </p:spPr>
        <p:txBody>
          <a:bodyPr anchor="t">
            <a:normAutofit/>
          </a:bodyPr>
          <a:lstStyle>
            <a:lvl1pPr>
              <a:defRPr sz="30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429768" y="219456"/>
            <a:ext cx="2016929" cy="338328"/>
          </a:xfrm>
        </p:spPr>
        <p:txBody>
          <a:bodyPr/>
          <a:lstStyle>
            <a:lvl1pPr>
              <a:defRPr>
                <a:solidFill>
                  <a:schemeClr val="tx1"/>
                </a:solidFill>
              </a:defRPr>
            </a:lvl1p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4838700" y="219456"/>
            <a:ext cx="1429845" cy="338328"/>
          </a:xfrm>
        </p:spPr>
        <p:txBody>
          <a:bodyPr/>
          <a:lstStyle>
            <a:lvl1pPr>
              <a:defRPr>
                <a:solidFill>
                  <a:schemeClr val="tx1"/>
                </a:solidFill>
              </a:defRPr>
            </a:lvl1pPr>
          </a:lstStyle>
          <a:p>
            <a:r>
              <a:rPr lang="en-US"/>
              <a:t>24 Feb 2026</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1287593" y="216280"/>
            <a:ext cx="560633"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866900" y="3345180"/>
            <a:ext cx="2620859" cy="3093720"/>
          </a:xfrm>
        </p:spPr>
        <p:txBody>
          <a:bodyPr anchor="b">
            <a:normAutofit/>
          </a:bodyPr>
          <a:lstStyle>
            <a:lvl1pPr marL="0" indent="0" algn="r">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Picture Placeholder 7">
            <a:extLst>
              <a:ext uri="{FF2B5EF4-FFF2-40B4-BE49-F238E27FC236}">
                <a16:creationId xmlns:a16="http://schemas.microsoft.com/office/drawing/2014/main" id="{3A723B90-4D46-48FC-60FC-714099462E4C}"/>
              </a:ext>
            </a:extLst>
          </p:cNvPr>
          <p:cNvSpPr>
            <a:spLocks noGrp="1"/>
          </p:cNvSpPr>
          <p:nvPr>
            <p:ph type="pic" idx="1" hasCustomPrompt="1"/>
          </p:nvPr>
        </p:nvSpPr>
        <p:spPr>
          <a:xfrm>
            <a:off x="4924129" y="1104900"/>
            <a:ext cx="7267870" cy="5753100"/>
          </a:xfrm>
          <a:custGeom>
            <a:avLst/>
            <a:gdLst>
              <a:gd name="connsiteX0" fmla="*/ 0 w 7353300"/>
              <a:gd name="connsiteY0" fmla="*/ 0 h 5901550"/>
              <a:gd name="connsiteX1" fmla="*/ 7353300 w 7353300"/>
              <a:gd name="connsiteY1" fmla="*/ 0 h 5901550"/>
              <a:gd name="connsiteX2" fmla="*/ 7353300 w 7353300"/>
              <a:gd name="connsiteY2" fmla="*/ 5901550 h 5901550"/>
              <a:gd name="connsiteX3" fmla="*/ 0 w 7353300"/>
              <a:gd name="connsiteY3" fmla="*/ 5901550 h 5901550"/>
            </a:gdLst>
            <a:ahLst/>
            <a:cxnLst>
              <a:cxn ang="0">
                <a:pos x="connsiteX0" y="connsiteY0"/>
              </a:cxn>
              <a:cxn ang="0">
                <a:pos x="connsiteX1" y="connsiteY1"/>
              </a:cxn>
              <a:cxn ang="0">
                <a:pos x="connsiteX2" y="connsiteY2"/>
              </a:cxn>
              <a:cxn ang="0">
                <a:pos x="connsiteX3" y="connsiteY3"/>
              </a:cxn>
            </a:cxnLst>
            <a:rect l="l" t="t" r="r" b="b"/>
            <a:pathLst>
              <a:path w="7353300" h="5901550">
                <a:moveTo>
                  <a:pt x="0" y="0"/>
                </a:moveTo>
                <a:lnTo>
                  <a:pt x="7353300" y="0"/>
                </a:lnTo>
                <a:lnTo>
                  <a:pt x="7353300" y="5901550"/>
                </a:lnTo>
                <a:lnTo>
                  <a:pt x="0" y="5901550"/>
                </a:lnTo>
                <a:close/>
              </a:path>
            </a:pathLst>
          </a:custGeom>
          <a:blipFill dpi="0" rotWithShape="1">
            <a:blip r:embed="rId2">
              <a:alphaModFix amt="60000"/>
            </a:blip>
            <a:srcRect/>
            <a:stretch>
              <a:fillRect/>
            </a:stretch>
          </a:blipFill>
        </p:spPr>
        <p:txBody>
          <a:bodyPr wrap="square">
            <a:noAutofit/>
          </a:bodyPr>
          <a:lstStyle>
            <a:lvl1pPr marL="0" indent="0">
              <a:buNone/>
              <a:defRPr sz="18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41311656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userDrawn="1"/>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17767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userDrawn="1"/>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24 Feb 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491792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a:t>24 Feb 2026</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8E274F5D-21DC-40EF-8DBA-AB9BB119E939}" type="slidenum">
              <a:rPr lang="en-US" smtClean="0"/>
              <a:pPr/>
              <a:t>‹#›</a:t>
            </a:fld>
            <a:endParaRPr lang="en-US" dirty="0"/>
          </a:p>
        </p:txBody>
      </p:sp>
    </p:spTree>
    <p:extLst>
      <p:ext uri="{BB962C8B-B14F-4D97-AF65-F5344CB8AC3E}">
        <p14:creationId xmlns:p14="http://schemas.microsoft.com/office/powerpoint/2010/main" val="347584616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Lst>
  <p:hf hdr="0" ftr="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userDrawn="1">
          <p15:clr>
            <a:srgbClr val="F26B43"/>
          </p15:clr>
        </p15:guide>
        <p15:guide id="4" orient="horz" pos="264" userDrawn="1">
          <p15:clr>
            <a:srgbClr val="F26B43"/>
          </p15:clr>
        </p15:guide>
        <p15:guide id="5" pos="7416" userDrawn="1">
          <p15:clr>
            <a:srgbClr val="F26B43"/>
          </p15:clr>
        </p15:guide>
        <p15:guide id="12" pos="4632" userDrawn="1">
          <p15:clr>
            <a:srgbClr val="F26B43"/>
          </p15:clr>
        </p15:guide>
        <p15:guide id="13" pos="5544" userDrawn="1">
          <p15:clr>
            <a:srgbClr val="F26B43"/>
          </p15:clr>
        </p15:guide>
        <p15:guide id="26" pos="2784" userDrawn="1">
          <p15:clr>
            <a:srgbClr val="F26B43"/>
          </p15:clr>
        </p15:guide>
        <p15:guide id="27" pos="3048" userDrawn="1">
          <p15:clr>
            <a:srgbClr val="F26B43"/>
          </p15:clr>
        </p15:guide>
        <p15:guide id="29" pos="3960" userDrawn="1">
          <p15:clr>
            <a:srgbClr val="F26B43"/>
          </p15:clr>
        </p15:guide>
        <p15:guide id="30" pos="1176" userDrawn="1">
          <p15:clr>
            <a:srgbClr val="F26B43"/>
          </p15:clr>
        </p15:guide>
        <p15:guide id="31" pos="912" userDrawn="1">
          <p15:clr>
            <a:srgbClr val="F26B43"/>
          </p15:clr>
        </p15:guide>
        <p15:guide id="32" pos="3696" userDrawn="1">
          <p15:clr>
            <a:srgbClr val="F26B43"/>
          </p15:clr>
        </p15:guide>
        <p15:guide id="33" pos="1848" userDrawn="1">
          <p15:clr>
            <a:srgbClr val="F26B43"/>
          </p15:clr>
        </p15:guide>
        <p15:guide id="34" pos="2112" userDrawn="1">
          <p15:clr>
            <a:srgbClr val="F26B43"/>
          </p15:clr>
        </p15:guide>
        <p15:guide id="36" pos="6528" userDrawn="1">
          <p15:clr>
            <a:srgbClr val="F26B43"/>
          </p15:clr>
        </p15:guide>
        <p15:guide id="37" pos="6744" userDrawn="1">
          <p15:clr>
            <a:srgbClr val="F26B43"/>
          </p15:clr>
        </p15:guide>
        <p15:guide id="42"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6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6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54782-9592-EBAC-EDF1-62A7E3A51E6A}"/>
              </a:ext>
            </a:extLst>
          </p:cNvPr>
          <p:cNvSpPr>
            <a:spLocks noGrp="1"/>
          </p:cNvSpPr>
          <p:nvPr>
            <p:ph type="ctrTitle"/>
          </p:nvPr>
        </p:nvSpPr>
        <p:spPr>
          <a:xfrm>
            <a:off x="166693" y="2705100"/>
            <a:ext cx="11562393" cy="2041712"/>
          </a:xfrm>
        </p:spPr>
        <p:txBody>
          <a:bodyPr anchor="b">
            <a:normAutofit/>
          </a:bodyPr>
          <a:lstStyle/>
          <a:p>
            <a:r>
              <a:rPr lang="en-GB" sz="6000" dirty="0"/>
              <a:t>Understanding VPNs </a:t>
            </a:r>
            <a:br>
              <a:rPr lang="en-GB" sz="6000" dirty="0"/>
            </a:br>
            <a:r>
              <a:rPr lang="en-GB" sz="6000" dirty="0"/>
              <a:t>and How to Use Them Effectively</a:t>
            </a:r>
          </a:p>
        </p:txBody>
      </p:sp>
      <p:sp>
        <p:nvSpPr>
          <p:cNvPr id="3" name="Subtitle 2">
            <a:extLst>
              <a:ext uri="{FF2B5EF4-FFF2-40B4-BE49-F238E27FC236}">
                <a16:creationId xmlns:a16="http://schemas.microsoft.com/office/drawing/2014/main" id="{FC27FEEE-B3B4-4CBA-ABB1-1198BA9728A5}"/>
              </a:ext>
            </a:extLst>
          </p:cNvPr>
          <p:cNvSpPr>
            <a:spLocks noGrp="1"/>
          </p:cNvSpPr>
          <p:nvPr>
            <p:ph type="subTitle" idx="1"/>
          </p:nvPr>
        </p:nvSpPr>
        <p:spPr>
          <a:xfrm>
            <a:off x="7353135" y="564350"/>
            <a:ext cx="3645744" cy="905862"/>
          </a:xfrm>
        </p:spPr>
        <p:txBody>
          <a:bodyPr anchor="t">
            <a:normAutofit/>
          </a:bodyPr>
          <a:lstStyle/>
          <a:p>
            <a:r>
              <a:rPr lang="en-GB"/>
              <a:t>Key insights into secure and private internet access</a:t>
            </a:r>
          </a:p>
        </p:txBody>
      </p:sp>
      <p:sp>
        <p:nvSpPr>
          <p:cNvPr id="5" name="Date Placeholder 4">
            <a:extLst>
              <a:ext uri="{FF2B5EF4-FFF2-40B4-BE49-F238E27FC236}">
                <a16:creationId xmlns:a16="http://schemas.microsoft.com/office/drawing/2014/main" id="{B415BF22-4679-35F7-6DE4-48DAE3E08830}"/>
              </a:ext>
            </a:extLst>
          </p:cNvPr>
          <p:cNvSpPr>
            <a:spLocks noGrp="1"/>
          </p:cNvSpPr>
          <p:nvPr>
            <p:ph type="dt" sz="half" idx="10"/>
          </p:nvPr>
        </p:nvSpPr>
        <p:spPr>
          <a:xfrm>
            <a:off x="10706100" y="209088"/>
            <a:ext cx="1022986" cy="338328"/>
          </a:xfrm>
        </p:spPr>
        <p:txBody>
          <a:bodyPr anchor="ctr">
            <a:normAutofit/>
          </a:bodyPr>
          <a:lstStyle/>
          <a:p>
            <a:pPr>
              <a:spcAft>
                <a:spcPts val="600"/>
              </a:spcAft>
            </a:pPr>
            <a:r>
              <a:rPr lang="en-US"/>
              <a:t>24 Feb 2026</a:t>
            </a:r>
            <a:endParaRPr lang="en-US" dirty="0"/>
          </a:p>
        </p:txBody>
      </p:sp>
      <p:sp>
        <p:nvSpPr>
          <p:cNvPr id="6" name="Slide Number Placeholder 5">
            <a:extLst>
              <a:ext uri="{FF2B5EF4-FFF2-40B4-BE49-F238E27FC236}">
                <a16:creationId xmlns:a16="http://schemas.microsoft.com/office/drawing/2014/main" id="{1C785470-E5EB-3088-330D-3D9578285938}"/>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a:t>
            </a:fld>
            <a:endParaRPr lang="en-US"/>
          </a:p>
        </p:txBody>
      </p:sp>
    </p:spTree>
    <p:extLst>
      <p:ext uri="{BB962C8B-B14F-4D97-AF65-F5344CB8AC3E}">
        <p14:creationId xmlns:p14="http://schemas.microsoft.com/office/powerpoint/2010/main" val="279657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357F1-51C4-E899-24EC-689A14E71694}"/>
              </a:ext>
            </a:extLst>
          </p:cNvPr>
          <p:cNvSpPr>
            <a:spLocks noGrp="1"/>
          </p:cNvSpPr>
          <p:nvPr>
            <p:ph type="title"/>
          </p:nvPr>
        </p:nvSpPr>
        <p:spPr>
          <a:xfrm>
            <a:off x="368368" y="2138776"/>
            <a:ext cx="6433266" cy="1962149"/>
          </a:xfrm>
        </p:spPr>
        <p:txBody>
          <a:bodyPr anchor="t">
            <a:normAutofit/>
          </a:bodyPr>
          <a:lstStyle/>
          <a:p>
            <a:r>
              <a:rPr lang="en-GB" sz="6800" dirty="0"/>
              <a:t>Session Highlights</a:t>
            </a:r>
          </a:p>
        </p:txBody>
      </p:sp>
      <p:sp>
        <p:nvSpPr>
          <p:cNvPr id="4" name="Date Placeholder 3">
            <a:extLst>
              <a:ext uri="{FF2B5EF4-FFF2-40B4-BE49-F238E27FC236}">
                <a16:creationId xmlns:a16="http://schemas.microsoft.com/office/drawing/2014/main" id="{DC920AC5-3E32-48DF-8271-1C02B8660009}"/>
              </a:ext>
            </a:extLst>
          </p:cNvPr>
          <p:cNvSpPr>
            <a:spLocks noGrp="1"/>
          </p:cNvSpPr>
          <p:nvPr>
            <p:ph type="dt" sz="half" idx="10"/>
          </p:nvPr>
        </p:nvSpPr>
        <p:spPr>
          <a:xfrm>
            <a:off x="7353300" y="214858"/>
            <a:ext cx="1485900"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1140F61A-E455-C528-4ED7-45F2C54EF594}"/>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2</a:t>
            </a:fld>
            <a:endParaRPr lang="en-US"/>
          </a:p>
        </p:txBody>
      </p:sp>
      <p:sp>
        <p:nvSpPr>
          <p:cNvPr id="6" name="Content Placeholder 5">
            <a:extLst>
              <a:ext uri="{FF2B5EF4-FFF2-40B4-BE49-F238E27FC236}">
                <a16:creationId xmlns:a16="http://schemas.microsoft.com/office/drawing/2014/main" id="{0097FAFA-9683-51CB-7837-68C8A4458E34}"/>
              </a:ext>
            </a:extLst>
          </p:cNvPr>
          <p:cNvSpPr>
            <a:spLocks noGrp="1"/>
          </p:cNvSpPr>
          <p:nvPr>
            <p:ph sz="quarter" idx="13"/>
            <p:extLst>
              <p:ext uri="{E7BDC344-281C-4309-B0C6-D0EE65EED2A8}">
                <p202:designPr xmlns:p202="http://schemas.microsoft.com/office/powerpoint/2020/02/main">
                  <p202:designTagLst>
                    <p202:designTag name="ARCH:1:CLS" val="BulletedText"/>
                  </p202:designTagLst>
                </p202:designPr>
              </p:ext>
            </p:extLst>
          </p:nvPr>
        </p:nvSpPr>
        <p:spPr>
          <a:xfrm>
            <a:off x="6678592" y="1076446"/>
            <a:ext cx="4393129" cy="5171954"/>
          </a:xfrm>
        </p:spPr>
        <p:txBody>
          <a:bodyPr anchor="t">
            <a:noAutofit/>
          </a:bodyPr>
          <a:lstStyle/>
          <a:p>
            <a:pPr>
              <a:lnSpc>
                <a:spcPct val="110000"/>
              </a:lnSpc>
              <a:buFont typeface="Arial" panose="020B0604020202020204" pitchFamily="34" charset="0"/>
              <a:buChar char="•"/>
            </a:pPr>
            <a:r>
              <a:rPr sz="1800" dirty="0"/>
              <a:t>Defining Virtual Private Networks (VPNs)</a:t>
            </a:r>
            <a:endParaRPr lang="en-GB" sz="1800" dirty="0"/>
          </a:p>
          <a:p>
            <a:pPr>
              <a:lnSpc>
                <a:spcPct val="110000"/>
              </a:lnSpc>
              <a:buFont typeface="Arial" panose="020B0604020202020204" pitchFamily="34" charset="0"/>
              <a:buChar char="•"/>
            </a:pPr>
            <a:r>
              <a:rPr sz="1800" dirty="0"/>
              <a:t>Practical Uses for a VPN</a:t>
            </a:r>
            <a:endParaRPr lang="en-GB" sz="1800" dirty="0"/>
          </a:p>
          <a:p>
            <a:pPr>
              <a:lnSpc>
                <a:spcPct val="110000"/>
              </a:lnSpc>
              <a:buFont typeface="Arial" panose="020B0604020202020204" pitchFamily="34" charset="0"/>
              <a:buChar char="•"/>
            </a:pPr>
            <a:r>
              <a:rPr sz="1800" dirty="0"/>
              <a:t>When a VPN Is Not Necessary</a:t>
            </a:r>
            <a:endParaRPr lang="en-GB" sz="1800" dirty="0"/>
          </a:p>
          <a:p>
            <a:pPr>
              <a:lnSpc>
                <a:spcPct val="110000"/>
              </a:lnSpc>
              <a:buFont typeface="Arial" panose="020B0604020202020204" pitchFamily="34" charset="0"/>
              <a:buChar char="•"/>
            </a:pPr>
            <a:r>
              <a:rPr sz="1800" dirty="0"/>
              <a:t>The 'Trust Shift' Paradigm in VPN Usage</a:t>
            </a:r>
            <a:endParaRPr lang="en-GB" sz="1800" dirty="0"/>
          </a:p>
          <a:p>
            <a:pPr>
              <a:lnSpc>
                <a:spcPct val="110000"/>
              </a:lnSpc>
              <a:buFont typeface="Arial" panose="020B0604020202020204" pitchFamily="34" charset="0"/>
              <a:buChar char="•"/>
            </a:pPr>
            <a:r>
              <a:rPr sz="1800" dirty="0"/>
              <a:t>Comparing VPN Types: Browser Extensions, Antivirus Bundles, and Standalone Solutions</a:t>
            </a:r>
            <a:endParaRPr lang="en-GB" sz="1800" dirty="0"/>
          </a:p>
          <a:p>
            <a:pPr>
              <a:lnSpc>
                <a:spcPct val="110000"/>
              </a:lnSpc>
              <a:buFont typeface="Arial" panose="020B0604020202020204" pitchFamily="34" charset="0"/>
              <a:buChar char="•"/>
            </a:pPr>
            <a:r>
              <a:rPr sz="1800" dirty="0"/>
              <a:t>Assessing VPN Necessity: Savvy Users Versus Everyday Needs</a:t>
            </a:r>
            <a:endParaRPr lang="en-GB" sz="1800" dirty="0"/>
          </a:p>
          <a:p>
            <a:pPr>
              <a:lnSpc>
                <a:spcPct val="110000"/>
              </a:lnSpc>
              <a:buFont typeface="Arial" panose="020B0604020202020204" pitchFamily="34" charset="0"/>
              <a:buChar char="•"/>
            </a:pPr>
            <a:r>
              <a:rPr sz="1800" dirty="0"/>
              <a:t>Demonstration: Observing IP Address Changes with a VPN</a:t>
            </a:r>
            <a:endParaRPr lang="en-GB" sz="1800" dirty="0"/>
          </a:p>
        </p:txBody>
      </p:sp>
    </p:spTree>
    <p:extLst>
      <p:ext uri="{BB962C8B-B14F-4D97-AF65-F5344CB8AC3E}">
        <p14:creationId xmlns:p14="http://schemas.microsoft.com/office/powerpoint/2010/main" val="4094275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9D74B-32A8-8678-665F-0D5E13ACD3C9}"/>
              </a:ext>
            </a:extLst>
          </p:cNvPr>
          <p:cNvSpPr>
            <a:spLocks noGrp="1"/>
          </p:cNvSpPr>
          <p:nvPr>
            <p:ph type="title"/>
          </p:nvPr>
        </p:nvSpPr>
        <p:spPr>
          <a:xfrm>
            <a:off x="409980" y="4311805"/>
            <a:ext cx="8585337" cy="2368300"/>
          </a:xfrm>
        </p:spPr>
        <p:txBody>
          <a:bodyPr anchor="b">
            <a:normAutofit/>
          </a:bodyPr>
          <a:lstStyle/>
          <a:p>
            <a:r>
              <a:rPr lang="en-GB" sz="6400"/>
              <a:t>Defining Virtual Private Networks (VPNs)</a:t>
            </a:r>
          </a:p>
        </p:txBody>
      </p:sp>
      <p:sp>
        <p:nvSpPr>
          <p:cNvPr id="5" name="Date Placeholder 4">
            <a:extLst>
              <a:ext uri="{FF2B5EF4-FFF2-40B4-BE49-F238E27FC236}">
                <a16:creationId xmlns:a16="http://schemas.microsoft.com/office/drawing/2014/main" id="{70981AFF-AE4B-3963-B25B-1F98B1732B21}"/>
              </a:ext>
            </a:extLst>
          </p:cNvPr>
          <p:cNvSpPr>
            <a:spLocks noGrp="1"/>
          </p:cNvSpPr>
          <p:nvPr>
            <p:ph type="dt" sz="half" idx="10"/>
          </p:nvPr>
        </p:nvSpPr>
        <p:spPr>
          <a:xfrm>
            <a:off x="8801100" y="219456"/>
            <a:ext cx="1913256" cy="338328"/>
          </a:xfrm>
        </p:spPr>
        <p:txBody>
          <a:bodyPr anchor="ctr">
            <a:normAutofit/>
          </a:bodyPr>
          <a:lstStyle/>
          <a:p>
            <a:pPr>
              <a:spcAft>
                <a:spcPts val="600"/>
              </a:spcAft>
            </a:pPr>
            <a:r>
              <a:rPr lang="en-US"/>
              <a:t>24 Feb 2026</a:t>
            </a:r>
          </a:p>
        </p:txBody>
      </p:sp>
      <p:sp>
        <p:nvSpPr>
          <p:cNvPr id="6" name="Slide Number Placeholder 5">
            <a:extLst>
              <a:ext uri="{FF2B5EF4-FFF2-40B4-BE49-F238E27FC236}">
                <a16:creationId xmlns:a16="http://schemas.microsoft.com/office/drawing/2014/main" id="{BFBEE45A-454A-6A38-6E61-B7737C8A2105}"/>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3</a:t>
            </a:fld>
            <a:endParaRPr lang="en-US"/>
          </a:p>
        </p:txBody>
      </p:sp>
    </p:spTree>
    <p:extLst>
      <p:ext uri="{BB962C8B-B14F-4D97-AF65-F5344CB8AC3E}">
        <p14:creationId xmlns:p14="http://schemas.microsoft.com/office/powerpoint/2010/main" val="4108084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9C22D-E693-4451-B993-320FADDE3548}"/>
              </a:ext>
            </a:extLst>
          </p:cNvPr>
          <p:cNvSpPr>
            <a:spLocks noGrp="1"/>
          </p:cNvSpPr>
          <p:nvPr>
            <p:ph type="title"/>
          </p:nvPr>
        </p:nvSpPr>
        <p:spPr>
          <a:xfrm>
            <a:off x="419100" y="4607626"/>
            <a:ext cx="4419600" cy="1640774"/>
          </a:xfrm>
        </p:spPr>
        <p:txBody>
          <a:bodyPr anchor="t">
            <a:normAutofit/>
          </a:bodyPr>
          <a:lstStyle/>
          <a:p>
            <a:r>
              <a:rPr lang="en-GB" dirty="0"/>
              <a:t>What Is a VPN and How Does It Work?</a:t>
            </a:r>
          </a:p>
        </p:txBody>
      </p:sp>
      <p:pic>
        <p:nvPicPr>
          <p:cNvPr id="8" name="Content Placeholder 7" descr="Encrypted internet connection tunnel protecting user data and masking IP address">
            <a:extLst>
              <a:ext uri="{FF2B5EF4-FFF2-40B4-BE49-F238E27FC236}">
                <a16:creationId xmlns:a16="http://schemas.microsoft.com/office/drawing/2014/main" id="{0189B1A6-3072-409C-94FD-09CF46ADEE93}"/>
              </a:ext>
            </a:extLst>
          </p:cNvPr>
          <p:cNvPicPr>
            <a:picLocks noGrp="1" noChangeAspect="1"/>
          </p:cNvPicPr>
          <p:nvPr>
            <p:ph type="pic" sz="quarter" idx="15"/>
          </p:nvPr>
        </p:nvPicPr>
        <p:blipFill>
          <a:blip r:embed="rId3"/>
          <a:srcRect r="23386" b="-3"/>
          <a:stretch>
            <a:fillRect/>
          </a:stretch>
        </p:blipFill>
        <p:spPr>
          <a:xfrm>
            <a:off x="1914" y="10"/>
            <a:ext cx="4836786" cy="4214181"/>
          </a:xfrm>
        </p:spPr>
      </p:pic>
      <p:sp>
        <p:nvSpPr>
          <p:cNvPr id="4" name="Date Placeholder 3">
            <a:extLst>
              <a:ext uri="{FF2B5EF4-FFF2-40B4-BE49-F238E27FC236}">
                <a16:creationId xmlns:a16="http://schemas.microsoft.com/office/drawing/2014/main" id="{00743BF7-010A-629D-C262-D931A4B11F25}"/>
              </a:ext>
            </a:extLst>
          </p:cNvPr>
          <p:cNvSpPr>
            <a:spLocks noGrp="1"/>
          </p:cNvSpPr>
          <p:nvPr>
            <p:ph type="dt" sz="half" idx="10"/>
          </p:nvPr>
        </p:nvSpPr>
        <p:spPr>
          <a:xfrm>
            <a:off x="8801100" y="214858"/>
            <a:ext cx="1905250"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91A0B54C-3203-C341-3161-A9D7D8305B0E}"/>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4</a:t>
            </a:fld>
            <a:endParaRPr lang="en-US"/>
          </a:p>
        </p:txBody>
      </p:sp>
      <p:sp>
        <p:nvSpPr>
          <p:cNvPr id="7" name="Content Placeholder 6">
            <a:extLst>
              <a:ext uri="{FF2B5EF4-FFF2-40B4-BE49-F238E27FC236}">
                <a16:creationId xmlns:a16="http://schemas.microsoft.com/office/drawing/2014/main" id="{18B4572C-C972-4881-148E-10920D0AF75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6231624" cy="5400072"/>
          </a:xfrm>
        </p:spPr>
        <p:txBody>
          <a:bodyPr>
            <a:noAutofit/>
          </a:bodyPr>
          <a:lstStyle/>
          <a:p>
            <a:pPr marL="0" indent="0">
              <a:spcBef>
                <a:spcPts val="2500"/>
              </a:spcBef>
              <a:buFont typeface="Arial" panose="020B0604020202020204" pitchFamily="34" charset="0"/>
              <a:buNone/>
            </a:pPr>
            <a:r>
              <a:rPr lang="en-GB" sz="1800" b="1" dirty="0"/>
              <a:t>Secure Encrypted Tunnel</a:t>
            </a:r>
          </a:p>
          <a:p>
            <a:pPr marL="0" lvl="1" indent="0">
              <a:buFont typeface="Arial" panose="020B0604020202020204" pitchFamily="34" charset="0"/>
              <a:buNone/>
            </a:pPr>
            <a:r>
              <a:rPr sz="1800" dirty="0"/>
              <a:t>A VPN establishes a secure, encrypted tunnel to protect data from interception during internet use.</a:t>
            </a:r>
            <a:endParaRPr lang="en-GB" sz="1800" dirty="0"/>
          </a:p>
          <a:p>
            <a:pPr marL="0" indent="0">
              <a:spcBef>
                <a:spcPts val="2500"/>
              </a:spcBef>
              <a:buFont typeface="Arial" panose="020B0604020202020204" pitchFamily="34" charset="0"/>
              <a:buNone/>
            </a:pPr>
            <a:r>
              <a:rPr lang="en-GB" sz="1800" b="1" dirty="0"/>
              <a:t>IP Address Masking</a:t>
            </a:r>
          </a:p>
          <a:p>
            <a:pPr marL="0" lvl="1" indent="0">
              <a:buFont typeface="Arial" panose="020B0604020202020204" pitchFamily="34" charset="0"/>
              <a:buNone/>
            </a:pPr>
            <a:r>
              <a:rPr sz="1800" dirty="0"/>
              <a:t>VPN masks the user's IP address to enhance privacy and prevent tracking online.</a:t>
            </a:r>
            <a:endParaRPr lang="en-GB" sz="1800" dirty="0"/>
          </a:p>
          <a:p>
            <a:pPr marL="0" indent="0">
              <a:spcBef>
                <a:spcPts val="2500"/>
              </a:spcBef>
              <a:buFont typeface="Arial" panose="020B0604020202020204" pitchFamily="34" charset="0"/>
              <a:buNone/>
            </a:pPr>
            <a:r>
              <a:rPr lang="en-GB" sz="1800" b="1" dirty="0"/>
              <a:t>Bypassing Censorship</a:t>
            </a:r>
          </a:p>
          <a:p>
            <a:pPr marL="0" lvl="1" indent="0">
              <a:buFont typeface="Arial" panose="020B0604020202020204" pitchFamily="34" charset="0"/>
              <a:buNone/>
            </a:pPr>
            <a:r>
              <a:rPr sz="1800" dirty="0"/>
              <a:t>VPN reroutes traffic through intermediary servers to bypass censorship and access restricted content.</a:t>
            </a:r>
            <a:endParaRPr lang="en-GB" sz="1800" dirty="0"/>
          </a:p>
          <a:p>
            <a:pPr>
              <a:spcBef>
                <a:spcPts val="2500"/>
              </a:spcBef>
            </a:pPr>
            <a:r>
              <a:rPr lang="en-US" sz="1800" b="1" dirty="0"/>
              <a:t>Global VPN Usage</a:t>
            </a:r>
          </a:p>
          <a:p>
            <a:pPr marL="0" lvl="1"/>
            <a:r>
              <a:rPr lang="en-US" sz="1800" dirty="0"/>
              <a:t>Over 30% of internet users in regions like Asia and Europe use VPNs to protect their online activities.</a:t>
            </a:r>
          </a:p>
          <a:p>
            <a:pPr marL="0" lvl="1" indent="0">
              <a:buFont typeface="Arial" panose="020B0604020202020204" pitchFamily="34" charset="0"/>
              <a:buNone/>
            </a:pPr>
            <a:endParaRPr lang="en-GB" sz="1800" dirty="0"/>
          </a:p>
        </p:txBody>
      </p:sp>
    </p:spTree>
    <p:extLst>
      <p:ext uri="{BB962C8B-B14F-4D97-AF65-F5344CB8AC3E}">
        <p14:creationId xmlns:p14="http://schemas.microsoft.com/office/powerpoint/2010/main" val="3143515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E8323-99A9-0FD0-BCA2-8483FF13A97C}"/>
              </a:ext>
            </a:extLst>
          </p:cNvPr>
          <p:cNvSpPr>
            <a:spLocks noGrp="1"/>
          </p:cNvSpPr>
          <p:nvPr>
            <p:ph type="title"/>
          </p:nvPr>
        </p:nvSpPr>
        <p:spPr>
          <a:xfrm>
            <a:off x="7442240" y="739271"/>
            <a:ext cx="3608254" cy="1389582"/>
          </a:xfrm>
        </p:spPr>
        <p:txBody>
          <a:bodyPr anchor="t">
            <a:normAutofit/>
          </a:bodyPr>
          <a:lstStyle/>
          <a:p>
            <a:r>
              <a:rPr lang="en-GB" sz="2800" dirty="0"/>
              <a:t>Basic VPN Concepts: Encryption and </a:t>
            </a:r>
            <a:r>
              <a:rPr lang="en-GB" sz="2800" dirty="0" err="1"/>
              <a:t>Tunneling</a:t>
            </a:r>
            <a:endParaRPr lang="en-GB" sz="2800" dirty="0"/>
          </a:p>
        </p:txBody>
      </p:sp>
      <p:sp>
        <p:nvSpPr>
          <p:cNvPr id="4" name="Date Placeholder 3">
            <a:extLst>
              <a:ext uri="{FF2B5EF4-FFF2-40B4-BE49-F238E27FC236}">
                <a16:creationId xmlns:a16="http://schemas.microsoft.com/office/drawing/2014/main" id="{1A528BF3-7FA8-C387-E0FA-44DC86117F4C}"/>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E9148A3E-FDFB-08BC-34B5-B1808B6DBCD5}"/>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5</a:t>
            </a:fld>
            <a:endParaRPr lang="en-US"/>
          </a:p>
        </p:txBody>
      </p:sp>
      <p:pic>
        <p:nvPicPr>
          <p:cNvPr id="8" name="Content Placeholder 7" descr="Digital secure data tunnel with encryption symbols and network protocols depiction">
            <a:extLst>
              <a:ext uri="{FF2B5EF4-FFF2-40B4-BE49-F238E27FC236}">
                <a16:creationId xmlns:a16="http://schemas.microsoft.com/office/drawing/2014/main" id="{49181DEA-3C1B-4F45-96B1-EFB10785C2F6}"/>
              </a:ext>
            </a:extLst>
          </p:cNvPr>
          <p:cNvPicPr>
            <a:picLocks noGrp="1" noChangeAspect="1"/>
          </p:cNvPicPr>
          <p:nvPr>
            <p:ph type="pic" sz="quarter" idx="15"/>
          </p:nvPr>
        </p:nvPicPr>
        <p:blipFill>
          <a:blip r:embed="rId3"/>
          <a:stretch/>
        </p:blipFill>
        <p:spPr>
          <a:xfrm>
            <a:off x="0" y="1571087"/>
            <a:ext cx="7336219" cy="4896926"/>
          </a:xfrm>
        </p:spPr>
      </p:pic>
      <p:sp>
        <p:nvSpPr>
          <p:cNvPr id="7" name="Content Placeholder 6">
            <a:extLst>
              <a:ext uri="{FF2B5EF4-FFF2-40B4-BE49-F238E27FC236}">
                <a16:creationId xmlns:a16="http://schemas.microsoft.com/office/drawing/2014/main" id="{78A08990-8276-0BC7-2C4E-C213F6968E1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336220" y="2314937"/>
            <a:ext cx="4049940" cy="4123963"/>
          </a:xfrm>
        </p:spPr>
        <p:txBody>
          <a:bodyPr>
            <a:noAutofit/>
          </a:bodyPr>
          <a:lstStyle/>
          <a:p>
            <a:pPr marL="0" indent="0">
              <a:lnSpc>
                <a:spcPct val="110000"/>
              </a:lnSpc>
              <a:spcBef>
                <a:spcPts val="2500"/>
              </a:spcBef>
              <a:buFont typeface="Arial" panose="020B0604020202020204" pitchFamily="34" charset="0"/>
              <a:buNone/>
            </a:pPr>
            <a:r>
              <a:rPr lang="en-GB" sz="1600" b="1" dirty="0"/>
              <a:t>Data Encryption</a:t>
            </a:r>
          </a:p>
          <a:p>
            <a:pPr marL="0" lvl="1" indent="0">
              <a:lnSpc>
                <a:spcPct val="110000"/>
              </a:lnSpc>
              <a:buFont typeface="Arial" panose="020B0604020202020204" pitchFamily="34" charset="0"/>
              <a:buNone/>
            </a:pPr>
            <a:r>
              <a:rPr sz="1600" dirty="0"/>
              <a:t>Encryption transforms readable data into coded text, ensuring protection from unauthorized access during transmission.</a:t>
            </a:r>
            <a:endParaRPr lang="en-GB" sz="1600" dirty="0"/>
          </a:p>
          <a:p>
            <a:pPr marL="0" indent="0">
              <a:lnSpc>
                <a:spcPct val="110000"/>
              </a:lnSpc>
              <a:spcBef>
                <a:spcPts val="2500"/>
              </a:spcBef>
              <a:buFont typeface="Arial" panose="020B0604020202020204" pitchFamily="34" charset="0"/>
              <a:buNone/>
            </a:pPr>
            <a:r>
              <a:rPr lang="en-GB" sz="1600" b="1" dirty="0" err="1"/>
              <a:t>Tunneling</a:t>
            </a:r>
            <a:r>
              <a:rPr lang="en-GB" sz="1600" b="1" dirty="0"/>
              <a:t> Protocols</a:t>
            </a:r>
          </a:p>
          <a:p>
            <a:pPr marL="0" lvl="1" indent="0">
              <a:lnSpc>
                <a:spcPct val="110000"/>
              </a:lnSpc>
              <a:buFont typeface="Arial" panose="020B0604020202020204" pitchFamily="34" charset="0"/>
              <a:buNone/>
            </a:pPr>
            <a:r>
              <a:rPr sz="1600" dirty="0"/>
              <a:t>Tunneling protocols like OpenVPN, IKEv2, and </a:t>
            </a:r>
            <a:r>
              <a:rPr sz="1600" dirty="0" err="1"/>
              <a:t>WireGuard</a:t>
            </a:r>
            <a:r>
              <a:rPr sz="1600" dirty="0"/>
              <a:t> encapsulate data for secure passage through the internet.</a:t>
            </a:r>
            <a:endParaRPr lang="en-GB" sz="1600" dirty="0"/>
          </a:p>
          <a:p>
            <a:pPr marL="0" indent="0">
              <a:lnSpc>
                <a:spcPct val="110000"/>
              </a:lnSpc>
              <a:spcBef>
                <a:spcPts val="2500"/>
              </a:spcBef>
              <a:buFont typeface="Arial" panose="020B0604020202020204" pitchFamily="34" charset="0"/>
              <a:buNone/>
            </a:pPr>
            <a:r>
              <a:rPr lang="en-GB" sz="1600" b="1" dirty="0"/>
              <a:t>Protocol Performance</a:t>
            </a:r>
          </a:p>
          <a:p>
            <a:pPr marL="0" lvl="1" indent="0">
              <a:lnSpc>
                <a:spcPct val="110000"/>
              </a:lnSpc>
              <a:buFont typeface="Arial" panose="020B0604020202020204" pitchFamily="34" charset="0"/>
              <a:buNone/>
            </a:pPr>
            <a:r>
              <a:rPr sz="1600" dirty="0" err="1"/>
              <a:t>WireGuard</a:t>
            </a:r>
            <a:r>
              <a:rPr sz="1600" dirty="0"/>
              <a:t> offers superior speeds and strong encryption, affecting VPN provider adoption trends since 2021.</a:t>
            </a:r>
            <a:endParaRPr lang="en-GB" sz="1600" dirty="0"/>
          </a:p>
        </p:txBody>
      </p:sp>
    </p:spTree>
    <p:extLst>
      <p:ext uri="{BB962C8B-B14F-4D97-AF65-F5344CB8AC3E}">
        <p14:creationId xmlns:p14="http://schemas.microsoft.com/office/powerpoint/2010/main" val="1035130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8C7FE-7B97-8B2E-2BD3-43377A7166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FD62DB-A35D-0CA9-C663-5802A06EA259}"/>
              </a:ext>
            </a:extLst>
          </p:cNvPr>
          <p:cNvSpPr>
            <a:spLocks noGrp="1"/>
          </p:cNvSpPr>
          <p:nvPr>
            <p:ph type="title"/>
          </p:nvPr>
        </p:nvSpPr>
        <p:spPr>
          <a:xfrm>
            <a:off x="584993" y="825857"/>
            <a:ext cx="8477526" cy="1389582"/>
          </a:xfrm>
        </p:spPr>
        <p:txBody>
          <a:bodyPr anchor="t">
            <a:normAutofit/>
          </a:bodyPr>
          <a:lstStyle/>
          <a:p>
            <a:r>
              <a:rPr lang="en-GB" sz="2800" dirty="0"/>
              <a:t>Analogy of Tunnelling Protocols:</a:t>
            </a:r>
            <a:br>
              <a:rPr lang="en-GB" sz="2800" dirty="0"/>
            </a:br>
            <a:br>
              <a:rPr lang="en-GB" sz="2800" dirty="0"/>
            </a:br>
            <a:r>
              <a:rPr lang="en-GB" sz="2000" dirty="0"/>
              <a:t>Imagine sending a parcel</a:t>
            </a:r>
          </a:p>
        </p:txBody>
      </p:sp>
      <p:sp>
        <p:nvSpPr>
          <p:cNvPr id="4" name="Date Placeholder 3">
            <a:extLst>
              <a:ext uri="{FF2B5EF4-FFF2-40B4-BE49-F238E27FC236}">
                <a16:creationId xmlns:a16="http://schemas.microsoft.com/office/drawing/2014/main" id="{FED0DB29-570E-3C67-C413-5A1F5DBE5B97}"/>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006F29E7-C8ED-9B6B-6622-B7E59B78B3EB}"/>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6</a:t>
            </a:fld>
            <a:endParaRPr lang="en-US"/>
          </a:p>
        </p:txBody>
      </p:sp>
      <p:pic>
        <p:nvPicPr>
          <p:cNvPr id="14" name="Picture 13">
            <a:extLst>
              <a:ext uri="{FF2B5EF4-FFF2-40B4-BE49-F238E27FC236}">
                <a16:creationId xmlns:a16="http://schemas.microsoft.com/office/drawing/2014/main" id="{9A8BE8CE-2354-FABE-70ED-8CE50C7D76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11" y="2069838"/>
            <a:ext cx="11035377" cy="4452313"/>
          </a:xfrm>
          <a:prstGeom prst="rect">
            <a:avLst/>
          </a:prstGeom>
        </p:spPr>
      </p:pic>
    </p:spTree>
    <p:extLst>
      <p:ext uri="{BB962C8B-B14F-4D97-AF65-F5344CB8AC3E}">
        <p14:creationId xmlns:p14="http://schemas.microsoft.com/office/powerpoint/2010/main" val="39600892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20AA2-FF09-E45F-8B19-9CDE972C9249}"/>
              </a:ext>
            </a:extLst>
          </p:cNvPr>
          <p:cNvSpPr>
            <a:spLocks noGrp="1"/>
          </p:cNvSpPr>
          <p:nvPr>
            <p:ph type="title"/>
          </p:nvPr>
        </p:nvSpPr>
        <p:spPr>
          <a:xfrm>
            <a:off x="7777904" y="733603"/>
            <a:ext cx="3608254" cy="1389582"/>
          </a:xfrm>
        </p:spPr>
        <p:txBody>
          <a:bodyPr anchor="t">
            <a:normAutofit/>
          </a:bodyPr>
          <a:lstStyle/>
          <a:p>
            <a:r>
              <a:rPr lang="en-GB" dirty="0"/>
              <a:t>Common Terminology and Components</a:t>
            </a:r>
          </a:p>
        </p:txBody>
      </p:sp>
      <p:sp>
        <p:nvSpPr>
          <p:cNvPr id="4" name="Date Placeholder 3">
            <a:extLst>
              <a:ext uri="{FF2B5EF4-FFF2-40B4-BE49-F238E27FC236}">
                <a16:creationId xmlns:a16="http://schemas.microsoft.com/office/drawing/2014/main" id="{E3F5DD4E-7B21-56E6-DBC3-579A4F5EC916}"/>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72717E11-8EA1-6DEE-AF5E-AC4520E33B4E}"/>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7</a:t>
            </a:fld>
            <a:endParaRPr lang="en-US"/>
          </a:p>
        </p:txBody>
      </p:sp>
      <p:pic>
        <p:nvPicPr>
          <p:cNvPr id="8" name="Content Placeholder 7" descr="Illustration of VPN network showing servers, clients, encryption, protocols, and kill switch feature">
            <a:extLst>
              <a:ext uri="{FF2B5EF4-FFF2-40B4-BE49-F238E27FC236}">
                <a16:creationId xmlns:a16="http://schemas.microsoft.com/office/drawing/2014/main" id="{BB5670B1-249B-47DD-8328-D1675463D80D}"/>
              </a:ext>
            </a:extLst>
          </p:cNvPr>
          <p:cNvPicPr>
            <a:picLocks noGrp="1" noChangeAspect="1"/>
          </p:cNvPicPr>
          <p:nvPr>
            <p:ph type="pic" sz="quarter" idx="15"/>
          </p:nvPr>
        </p:nvPicPr>
        <p:blipFill>
          <a:blip r:embed="rId3"/>
          <a:srcRect l="8229" r="5512"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CCFF19EC-742A-BB73-D1E1-F77D42CE656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123185"/>
            <a:ext cx="3608255" cy="4315715"/>
          </a:xfrm>
        </p:spPr>
        <p:txBody>
          <a:bodyPr>
            <a:noAutofit/>
          </a:bodyPr>
          <a:lstStyle/>
          <a:p>
            <a:pPr marL="0" indent="0">
              <a:lnSpc>
                <a:spcPct val="110000"/>
              </a:lnSpc>
              <a:spcBef>
                <a:spcPts val="2500"/>
              </a:spcBef>
              <a:buFont typeface="Arial" panose="020B0604020202020204" pitchFamily="34" charset="0"/>
              <a:buNone/>
            </a:pPr>
            <a:r>
              <a:rPr lang="en-GB" sz="1600" b="1" dirty="0"/>
              <a:t>VPN Terminologies</a:t>
            </a:r>
          </a:p>
          <a:p>
            <a:pPr marL="0" lvl="1" indent="0">
              <a:lnSpc>
                <a:spcPct val="110000"/>
              </a:lnSpc>
              <a:buFont typeface="Arial" panose="020B0604020202020204" pitchFamily="34" charset="0"/>
              <a:buNone/>
            </a:pPr>
            <a:r>
              <a:rPr sz="1600" dirty="0"/>
              <a:t>Key terms like server, client, protocol, encryption, and kill switch are essential to understand VPNs effectively.</a:t>
            </a:r>
            <a:endParaRPr lang="en-GB" sz="1600" dirty="0"/>
          </a:p>
          <a:p>
            <a:pPr marL="0" indent="0">
              <a:lnSpc>
                <a:spcPct val="110000"/>
              </a:lnSpc>
              <a:spcBef>
                <a:spcPts val="2500"/>
              </a:spcBef>
              <a:buFont typeface="Arial" panose="020B0604020202020204" pitchFamily="34" charset="0"/>
              <a:buNone/>
            </a:pPr>
            <a:r>
              <a:rPr lang="en-GB" sz="1600" b="1" dirty="0"/>
              <a:t>VPN Servers and Clients</a:t>
            </a:r>
          </a:p>
          <a:p>
            <a:pPr marL="0" lvl="1" indent="0">
              <a:lnSpc>
                <a:spcPct val="110000"/>
              </a:lnSpc>
              <a:buFont typeface="Arial" panose="020B0604020202020204" pitchFamily="34" charset="0"/>
              <a:buNone/>
            </a:pPr>
            <a:r>
              <a:rPr sz="1600" dirty="0"/>
              <a:t>VPN servers act as intermediaries, while clients are user devices connecting securely to these servers.</a:t>
            </a:r>
            <a:endParaRPr lang="en-GB" sz="1600" dirty="0"/>
          </a:p>
          <a:p>
            <a:pPr marL="0" indent="0">
              <a:lnSpc>
                <a:spcPct val="110000"/>
              </a:lnSpc>
              <a:spcBef>
                <a:spcPts val="2500"/>
              </a:spcBef>
              <a:buFont typeface="Arial" panose="020B0604020202020204" pitchFamily="34" charset="0"/>
              <a:buNone/>
            </a:pPr>
            <a:r>
              <a:rPr lang="en-GB" sz="1600" b="1" dirty="0"/>
              <a:t>Kill Switch Feature</a:t>
            </a:r>
          </a:p>
          <a:p>
            <a:pPr marL="0" lvl="1" indent="0">
              <a:lnSpc>
                <a:spcPct val="110000"/>
              </a:lnSpc>
              <a:buFont typeface="Arial" panose="020B0604020202020204" pitchFamily="34" charset="0"/>
              <a:buNone/>
            </a:pPr>
            <a:r>
              <a:rPr sz="1600" dirty="0"/>
              <a:t>The kill switch automatically blocks internet access if VPN disconnects, protecting user privacy.</a:t>
            </a:r>
            <a:endParaRPr lang="en-GB" sz="1600" dirty="0"/>
          </a:p>
        </p:txBody>
      </p:sp>
    </p:spTree>
    <p:extLst>
      <p:ext uri="{BB962C8B-B14F-4D97-AF65-F5344CB8AC3E}">
        <p14:creationId xmlns:p14="http://schemas.microsoft.com/office/powerpoint/2010/main" val="16084233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0009E-1B83-D61A-0E0C-BBD5CEF02DE2}"/>
              </a:ext>
            </a:extLst>
          </p:cNvPr>
          <p:cNvSpPr>
            <a:spLocks noGrp="1"/>
          </p:cNvSpPr>
          <p:nvPr>
            <p:ph type="title"/>
          </p:nvPr>
        </p:nvSpPr>
        <p:spPr>
          <a:xfrm>
            <a:off x="409980" y="4311805"/>
            <a:ext cx="10304376" cy="2368300"/>
          </a:xfrm>
        </p:spPr>
        <p:txBody>
          <a:bodyPr anchor="b">
            <a:normAutofit/>
          </a:bodyPr>
          <a:lstStyle/>
          <a:p>
            <a:r>
              <a:rPr lang="en-GB" dirty="0"/>
              <a:t>Practical Uses for a VPN</a:t>
            </a:r>
          </a:p>
        </p:txBody>
      </p:sp>
      <p:sp>
        <p:nvSpPr>
          <p:cNvPr id="5" name="Date Placeholder 4">
            <a:extLst>
              <a:ext uri="{FF2B5EF4-FFF2-40B4-BE49-F238E27FC236}">
                <a16:creationId xmlns:a16="http://schemas.microsoft.com/office/drawing/2014/main" id="{4D7C649E-86A2-DA30-A75F-9D6BC7BC9A52}"/>
              </a:ext>
            </a:extLst>
          </p:cNvPr>
          <p:cNvSpPr>
            <a:spLocks noGrp="1"/>
          </p:cNvSpPr>
          <p:nvPr>
            <p:ph type="dt" sz="half" idx="10"/>
          </p:nvPr>
        </p:nvSpPr>
        <p:spPr>
          <a:xfrm>
            <a:off x="8801100" y="219456"/>
            <a:ext cx="1913256" cy="338328"/>
          </a:xfrm>
        </p:spPr>
        <p:txBody>
          <a:bodyPr anchor="ctr">
            <a:normAutofit/>
          </a:bodyPr>
          <a:lstStyle/>
          <a:p>
            <a:pPr>
              <a:spcAft>
                <a:spcPts val="600"/>
              </a:spcAft>
            </a:pPr>
            <a:r>
              <a:rPr lang="en-US"/>
              <a:t>24 Feb 2026</a:t>
            </a:r>
          </a:p>
        </p:txBody>
      </p:sp>
      <p:sp>
        <p:nvSpPr>
          <p:cNvPr id="6" name="Slide Number Placeholder 5">
            <a:extLst>
              <a:ext uri="{FF2B5EF4-FFF2-40B4-BE49-F238E27FC236}">
                <a16:creationId xmlns:a16="http://schemas.microsoft.com/office/drawing/2014/main" id="{0C24CE97-411A-A29D-EF43-0A4D2F00E0FF}"/>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8</a:t>
            </a:fld>
            <a:endParaRPr lang="en-US"/>
          </a:p>
        </p:txBody>
      </p:sp>
    </p:spTree>
    <p:extLst>
      <p:ext uri="{BB962C8B-B14F-4D97-AF65-F5344CB8AC3E}">
        <p14:creationId xmlns:p14="http://schemas.microsoft.com/office/powerpoint/2010/main" val="40227919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564AF-0EE9-1D73-0DC2-339D083077F1}"/>
              </a:ext>
            </a:extLst>
          </p:cNvPr>
          <p:cNvSpPr>
            <a:spLocks noGrp="1"/>
          </p:cNvSpPr>
          <p:nvPr>
            <p:ph type="title"/>
          </p:nvPr>
        </p:nvSpPr>
        <p:spPr>
          <a:xfrm>
            <a:off x="7777904" y="722028"/>
            <a:ext cx="3608254" cy="1389582"/>
          </a:xfrm>
        </p:spPr>
        <p:txBody>
          <a:bodyPr anchor="t">
            <a:normAutofit/>
          </a:bodyPr>
          <a:lstStyle/>
          <a:p>
            <a:r>
              <a:rPr lang="en-GB" dirty="0"/>
              <a:t>Securing Your Connection on Untrusted Networks</a:t>
            </a:r>
          </a:p>
        </p:txBody>
      </p:sp>
      <p:sp>
        <p:nvSpPr>
          <p:cNvPr id="4" name="Date Placeholder 3">
            <a:extLst>
              <a:ext uri="{FF2B5EF4-FFF2-40B4-BE49-F238E27FC236}">
                <a16:creationId xmlns:a16="http://schemas.microsoft.com/office/drawing/2014/main" id="{3158F9E8-0678-9D2E-47E6-3A6ABC3AEC33}"/>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90296B6E-1AE7-47BD-DF29-B9F58DD7D756}"/>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9</a:t>
            </a:fld>
            <a:endParaRPr lang="en-US"/>
          </a:p>
        </p:txBody>
      </p:sp>
      <p:pic>
        <p:nvPicPr>
          <p:cNvPr id="8" name="Content Placeholder 7" descr="Illustration of secure Wi-Fi connection with VPN protecting data from cyber threats in public places">
            <a:extLst>
              <a:ext uri="{FF2B5EF4-FFF2-40B4-BE49-F238E27FC236}">
                <a16:creationId xmlns:a16="http://schemas.microsoft.com/office/drawing/2014/main" id="{DA032B10-0A5E-4BAA-9850-5A590B0BCA09}"/>
              </a:ext>
            </a:extLst>
          </p:cNvPr>
          <p:cNvPicPr>
            <a:picLocks noGrp="1" noChangeAspect="1"/>
          </p:cNvPicPr>
          <p:nvPr>
            <p:ph type="pic" sz="quarter" idx="15"/>
          </p:nvPr>
        </p:nvPicPr>
        <p:blipFill>
          <a:blip r:embed="rId3"/>
          <a:srcRect l="8659" r="5081"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37E8FD2D-F362-E013-99CA-95064C32AC7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111610"/>
            <a:ext cx="3947250" cy="4327290"/>
          </a:xfrm>
        </p:spPr>
        <p:txBody>
          <a:bodyPr>
            <a:noAutofit/>
          </a:bodyPr>
          <a:lstStyle/>
          <a:p>
            <a:pPr marL="0" indent="0">
              <a:lnSpc>
                <a:spcPct val="110000"/>
              </a:lnSpc>
              <a:spcBef>
                <a:spcPts val="2500"/>
              </a:spcBef>
              <a:buFont typeface="Arial" panose="020B0604020202020204" pitchFamily="34" charset="0"/>
              <a:buNone/>
            </a:pPr>
            <a:r>
              <a:rPr lang="en-GB" sz="1600" b="1" dirty="0"/>
              <a:t>Cyberattack Risks on Public Wi-Fi</a:t>
            </a:r>
          </a:p>
          <a:p>
            <a:pPr marL="0" lvl="1" indent="0">
              <a:lnSpc>
                <a:spcPct val="110000"/>
              </a:lnSpc>
              <a:buFont typeface="Arial" panose="020B0604020202020204" pitchFamily="34" charset="0"/>
              <a:buNone/>
            </a:pPr>
            <a:r>
              <a:rPr sz="1600" dirty="0"/>
              <a:t>Over 60% of consumer cyberattacks happen on unsecured Wi-Fi networks, exposing sensitive data to hackers.</a:t>
            </a:r>
            <a:endParaRPr lang="en-GB" sz="1600" dirty="0"/>
          </a:p>
          <a:p>
            <a:pPr marL="0" indent="0">
              <a:lnSpc>
                <a:spcPct val="110000"/>
              </a:lnSpc>
              <a:spcBef>
                <a:spcPts val="2500"/>
              </a:spcBef>
              <a:buFont typeface="Arial" panose="020B0604020202020204" pitchFamily="34" charset="0"/>
              <a:buNone/>
            </a:pPr>
            <a:r>
              <a:rPr lang="en-GB" sz="1600" b="1" dirty="0"/>
              <a:t>VPN Data Encryption</a:t>
            </a:r>
          </a:p>
          <a:p>
            <a:pPr marL="0" lvl="1" indent="0">
              <a:lnSpc>
                <a:spcPct val="110000"/>
              </a:lnSpc>
              <a:buFont typeface="Arial" panose="020B0604020202020204" pitchFamily="34" charset="0"/>
              <a:buNone/>
            </a:pPr>
            <a:r>
              <a:rPr sz="1600" dirty="0"/>
              <a:t>VPNs encrypt data on public hotspots, protecting passwords and personal details from cyber threats effectively.</a:t>
            </a:r>
            <a:endParaRPr lang="en-GB" sz="1600" dirty="0"/>
          </a:p>
          <a:p>
            <a:pPr marL="0" indent="0">
              <a:lnSpc>
                <a:spcPct val="110000"/>
              </a:lnSpc>
              <a:spcBef>
                <a:spcPts val="2500"/>
              </a:spcBef>
              <a:buFont typeface="Arial" panose="020B0604020202020204" pitchFamily="34" charset="0"/>
              <a:buNone/>
            </a:pPr>
            <a:r>
              <a:rPr lang="en-GB" sz="1600" b="1" dirty="0"/>
              <a:t>User Confidence with VPNs</a:t>
            </a:r>
          </a:p>
          <a:p>
            <a:pPr marL="0" lvl="1" indent="0">
              <a:lnSpc>
                <a:spcPct val="110000"/>
              </a:lnSpc>
              <a:buFont typeface="Arial" panose="020B0604020202020204" pitchFamily="34" charset="0"/>
              <a:buNone/>
            </a:pPr>
            <a:r>
              <a:rPr sz="1600" dirty="0"/>
              <a:t>Users report feeling 70% more secure using VPNs in cafes, airports, and hotels with untrusted networks.</a:t>
            </a:r>
            <a:endParaRPr lang="en-GB" sz="1600" dirty="0"/>
          </a:p>
        </p:txBody>
      </p:sp>
    </p:spTree>
    <p:extLst>
      <p:ext uri="{BB962C8B-B14F-4D97-AF65-F5344CB8AC3E}">
        <p14:creationId xmlns:p14="http://schemas.microsoft.com/office/powerpoint/2010/main" val="3465116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41F70-05F9-0B05-7693-F7F473A1BAD7}"/>
              </a:ext>
            </a:extLst>
          </p:cNvPr>
          <p:cNvSpPr>
            <a:spLocks noGrp="1"/>
          </p:cNvSpPr>
          <p:nvPr>
            <p:ph type="title"/>
          </p:nvPr>
        </p:nvSpPr>
        <p:spPr>
          <a:xfrm>
            <a:off x="7777905" y="733604"/>
            <a:ext cx="3608254" cy="1389582"/>
          </a:xfrm>
        </p:spPr>
        <p:txBody>
          <a:bodyPr anchor="t">
            <a:normAutofit/>
          </a:bodyPr>
          <a:lstStyle/>
          <a:p>
            <a:r>
              <a:rPr lang="en-GB" dirty="0"/>
              <a:t>Hiding Online Activity From Your ISP</a:t>
            </a:r>
          </a:p>
        </p:txBody>
      </p:sp>
      <p:sp>
        <p:nvSpPr>
          <p:cNvPr id="4" name="Date Placeholder 3">
            <a:extLst>
              <a:ext uri="{FF2B5EF4-FFF2-40B4-BE49-F238E27FC236}">
                <a16:creationId xmlns:a16="http://schemas.microsoft.com/office/drawing/2014/main" id="{45245E88-492E-D743-F1E5-B31F3AFF18BF}"/>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B4F0AD30-8BE2-87E6-5F3B-73490B3B23A4}"/>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10</a:t>
            </a:fld>
            <a:endParaRPr lang="en-US"/>
          </a:p>
        </p:txBody>
      </p:sp>
      <p:pic>
        <p:nvPicPr>
          <p:cNvPr id="8" name="Content Placeholder 7" descr="Encrypted internet traffic with VPN shield protecting user data from ISP surveillance">
            <a:extLst>
              <a:ext uri="{FF2B5EF4-FFF2-40B4-BE49-F238E27FC236}">
                <a16:creationId xmlns:a16="http://schemas.microsoft.com/office/drawing/2014/main" id="{7F51CA20-A7B6-4C87-A8FD-21195DB88034}"/>
              </a:ext>
            </a:extLst>
          </p:cNvPr>
          <p:cNvPicPr>
            <a:picLocks noGrp="1" noChangeAspect="1"/>
          </p:cNvPicPr>
          <p:nvPr>
            <p:ph type="pic" sz="quarter" idx="15"/>
          </p:nvPr>
        </p:nvPicPr>
        <p:blipFill>
          <a:blip r:embed="rId3"/>
          <a:srcRect r="13740"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B29FC238-89A2-EECB-BBF5-E2BF4B0ECE4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299006"/>
            <a:ext cx="4069701" cy="4139894"/>
          </a:xfrm>
        </p:spPr>
        <p:txBody>
          <a:bodyPr>
            <a:noAutofit/>
          </a:bodyPr>
          <a:lstStyle/>
          <a:p>
            <a:pPr marL="0" indent="0">
              <a:lnSpc>
                <a:spcPct val="110000"/>
              </a:lnSpc>
              <a:spcBef>
                <a:spcPts val="2500"/>
              </a:spcBef>
              <a:buFont typeface="Arial" panose="020B0604020202020204" pitchFamily="34" charset="0"/>
              <a:buNone/>
            </a:pPr>
            <a:r>
              <a:rPr lang="en-GB" sz="1600" b="1" dirty="0"/>
              <a:t>ISP Monitoring Practices</a:t>
            </a:r>
          </a:p>
          <a:p>
            <a:pPr marL="0" lvl="1" indent="0">
              <a:lnSpc>
                <a:spcPct val="110000"/>
              </a:lnSpc>
              <a:buFont typeface="Arial" panose="020B0604020202020204" pitchFamily="34" charset="0"/>
              <a:buNone/>
            </a:pPr>
            <a:r>
              <a:rPr sz="1600" dirty="0"/>
              <a:t>Internet service providers log user activity and may sell anonymized browsing data to third parties.</a:t>
            </a:r>
            <a:endParaRPr lang="en-GB" sz="1600" dirty="0"/>
          </a:p>
          <a:p>
            <a:pPr marL="0" indent="0">
              <a:lnSpc>
                <a:spcPct val="110000"/>
              </a:lnSpc>
              <a:spcBef>
                <a:spcPts val="2500"/>
              </a:spcBef>
              <a:buFont typeface="Arial" panose="020B0604020202020204" pitchFamily="34" charset="0"/>
              <a:buNone/>
            </a:pPr>
            <a:r>
              <a:rPr lang="en-GB" sz="1600" b="1" dirty="0"/>
              <a:t>VPN Benefits</a:t>
            </a:r>
          </a:p>
          <a:p>
            <a:pPr marL="0" lvl="1" indent="0">
              <a:lnSpc>
                <a:spcPct val="110000"/>
              </a:lnSpc>
              <a:buFont typeface="Arial" panose="020B0604020202020204" pitchFamily="34" charset="0"/>
              <a:buNone/>
            </a:pPr>
            <a:r>
              <a:rPr sz="1600" dirty="0"/>
              <a:t>A VPN masks the user's true IP address and encrypts internet traffic to protect online privacy.</a:t>
            </a:r>
            <a:endParaRPr lang="en-GB" sz="1600" dirty="0"/>
          </a:p>
          <a:p>
            <a:pPr marL="0" indent="0">
              <a:lnSpc>
                <a:spcPct val="110000"/>
              </a:lnSpc>
              <a:spcBef>
                <a:spcPts val="2500"/>
              </a:spcBef>
              <a:buFont typeface="Arial" panose="020B0604020202020204" pitchFamily="34" charset="0"/>
              <a:buNone/>
            </a:pPr>
            <a:r>
              <a:rPr lang="en-GB" sz="1600" b="1" dirty="0"/>
              <a:t>Increasing VPN Usage</a:t>
            </a:r>
          </a:p>
          <a:p>
            <a:pPr marL="0" lvl="1" indent="0">
              <a:lnSpc>
                <a:spcPct val="110000"/>
              </a:lnSpc>
              <a:buFont typeface="Arial" panose="020B0604020202020204" pitchFamily="34" charset="0"/>
              <a:buNone/>
            </a:pPr>
            <a:r>
              <a:rPr sz="1600" dirty="0"/>
              <a:t>In regions with high ISP surveillance, VPN usage rises by up to 50%, demonstrating growing privacy concerns.</a:t>
            </a:r>
            <a:endParaRPr lang="en-GB" sz="1600" dirty="0"/>
          </a:p>
        </p:txBody>
      </p:sp>
    </p:spTree>
    <p:extLst>
      <p:ext uri="{BB962C8B-B14F-4D97-AF65-F5344CB8AC3E}">
        <p14:creationId xmlns:p14="http://schemas.microsoft.com/office/powerpoint/2010/main" val="4073550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2E349-3327-6263-F90D-BC649AE4947D}"/>
              </a:ext>
            </a:extLst>
          </p:cNvPr>
          <p:cNvSpPr>
            <a:spLocks noGrp="1"/>
          </p:cNvSpPr>
          <p:nvPr>
            <p:ph type="title"/>
          </p:nvPr>
        </p:nvSpPr>
        <p:spPr>
          <a:xfrm>
            <a:off x="419100" y="4607626"/>
            <a:ext cx="4419600" cy="1640774"/>
          </a:xfrm>
        </p:spPr>
        <p:txBody>
          <a:bodyPr anchor="t">
            <a:normAutofit/>
          </a:bodyPr>
          <a:lstStyle/>
          <a:p>
            <a:r>
              <a:rPr lang="en-GB" sz="2800"/>
              <a:t>Bypassing Geo-Restrictions and Appearing in Other Countries</a:t>
            </a:r>
          </a:p>
        </p:txBody>
      </p:sp>
      <p:pic>
        <p:nvPicPr>
          <p:cNvPr id="8" name="Content Placeholder 7" descr="Digital globe with network connections representing VPN traffic routing for global content access">
            <a:extLst>
              <a:ext uri="{FF2B5EF4-FFF2-40B4-BE49-F238E27FC236}">
                <a16:creationId xmlns:a16="http://schemas.microsoft.com/office/drawing/2014/main" id="{CA938C4D-5573-43E9-81D6-310DB24ACA80}"/>
              </a:ext>
            </a:extLst>
          </p:cNvPr>
          <p:cNvPicPr>
            <a:picLocks noGrp="1" noChangeAspect="1"/>
          </p:cNvPicPr>
          <p:nvPr>
            <p:ph type="pic" sz="quarter" idx="15"/>
          </p:nvPr>
        </p:nvPicPr>
        <p:blipFill>
          <a:blip r:embed="rId3"/>
          <a:srcRect l="10915" r="12471" b="-3"/>
          <a:stretch>
            <a:fillRect/>
          </a:stretch>
        </p:blipFill>
        <p:spPr>
          <a:xfrm>
            <a:off x="1914" y="10"/>
            <a:ext cx="4836786" cy="4214181"/>
          </a:xfrm>
        </p:spPr>
      </p:pic>
      <p:sp>
        <p:nvSpPr>
          <p:cNvPr id="4" name="Date Placeholder 3">
            <a:extLst>
              <a:ext uri="{FF2B5EF4-FFF2-40B4-BE49-F238E27FC236}">
                <a16:creationId xmlns:a16="http://schemas.microsoft.com/office/drawing/2014/main" id="{926BC55D-D426-59FC-8F81-C78DF38C55DC}"/>
              </a:ext>
            </a:extLst>
          </p:cNvPr>
          <p:cNvSpPr>
            <a:spLocks noGrp="1"/>
          </p:cNvSpPr>
          <p:nvPr>
            <p:ph type="dt" sz="half" idx="10"/>
          </p:nvPr>
        </p:nvSpPr>
        <p:spPr>
          <a:xfrm>
            <a:off x="8801100" y="214858"/>
            <a:ext cx="1905250"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7C309542-489E-BEAE-78A2-3B0A5445A430}"/>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11</a:t>
            </a:fld>
            <a:endParaRPr lang="en-US"/>
          </a:p>
        </p:txBody>
      </p:sp>
      <p:sp>
        <p:nvSpPr>
          <p:cNvPr id="7" name="Content Placeholder 6">
            <a:extLst>
              <a:ext uri="{FF2B5EF4-FFF2-40B4-BE49-F238E27FC236}">
                <a16:creationId xmlns:a16="http://schemas.microsoft.com/office/drawing/2014/main" id="{6E9A9158-8D8A-D496-73E5-D6918209091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GB" sz="1800" b="1" dirty="0"/>
              <a:t>VPN Traffic Routing</a:t>
            </a:r>
          </a:p>
          <a:p>
            <a:pPr marL="0" lvl="1" indent="0">
              <a:buFont typeface="Arial" panose="020B0604020202020204" pitchFamily="34" charset="0"/>
              <a:buNone/>
            </a:pPr>
            <a:r>
              <a:rPr sz="1800" dirty="0"/>
              <a:t>VPNs route user traffic through servers in allowed regions to bypass geo-restrictions effectively.</a:t>
            </a:r>
            <a:endParaRPr lang="en-GB" sz="1800" dirty="0"/>
          </a:p>
          <a:p>
            <a:pPr marL="0" indent="0">
              <a:spcBef>
                <a:spcPts val="2500"/>
              </a:spcBef>
              <a:buFont typeface="Arial" panose="020B0604020202020204" pitchFamily="34" charset="0"/>
              <a:buNone/>
            </a:pPr>
            <a:r>
              <a:rPr lang="en-GB" sz="1800" b="1" dirty="0"/>
              <a:t>Importance in Censored Regions</a:t>
            </a:r>
          </a:p>
          <a:p>
            <a:pPr marL="0" lvl="1" indent="0">
              <a:buFont typeface="Arial" panose="020B0604020202020204" pitchFamily="34" charset="0"/>
              <a:buNone/>
            </a:pPr>
            <a:r>
              <a:rPr sz="1800" dirty="0"/>
              <a:t>VPNs are crucial in areas with media censorship or exclusive licensing to unlock restricted services.</a:t>
            </a:r>
            <a:endParaRPr lang="en-GB" sz="1800" dirty="0"/>
          </a:p>
          <a:p>
            <a:pPr>
              <a:spcBef>
                <a:spcPts val="2500"/>
              </a:spcBef>
            </a:pPr>
            <a:r>
              <a:rPr lang="en-US" sz="1800" b="1" dirty="0"/>
              <a:t>Primary VPN Use Cases</a:t>
            </a:r>
          </a:p>
          <a:p>
            <a:pPr marL="0" lvl="1"/>
            <a:r>
              <a:rPr lang="en-US" sz="1800" dirty="0"/>
              <a:t>Over 40% of VPN users use it for streaming and accessing international content.</a:t>
            </a:r>
          </a:p>
          <a:p>
            <a:pPr marL="0" lvl="1" indent="0">
              <a:buFont typeface="Arial" panose="020B0604020202020204" pitchFamily="34" charset="0"/>
              <a:buNone/>
            </a:pPr>
            <a:endParaRPr lang="en-GB" sz="1800" dirty="0"/>
          </a:p>
        </p:txBody>
      </p:sp>
    </p:spTree>
    <p:extLst>
      <p:ext uri="{BB962C8B-B14F-4D97-AF65-F5344CB8AC3E}">
        <p14:creationId xmlns:p14="http://schemas.microsoft.com/office/powerpoint/2010/main" val="1828652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CC631-DCA4-8680-F5AC-81EB3BB3A0B2}"/>
              </a:ext>
            </a:extLst>
          </p:cNvPr>
          <p:cNvSpPr>
            <a:spLocks noGrp="1"/>
          </p:cNvSpPr>
          <p:nvPr>
            <p:ph type="title"/>
          </p:nvPr>
        </p:nvSpPr>
        <p:spPr>
          <a:xfrm>
            <a:off x="409980" y="4311805"/>
            <a:ext cx="8585337" cy="2368300"/>
          </a:xfrm>
        </p:spPr>
        <p:txBody>
          <a:bodyPr anchor="b">
            <a:normAutofit/>
          </a:bodyPr>
          <a:lstStyle/>
          <a:p>
            <a:r>
              <a:rPr lang="en-GB"/>
              <a:t>When a VPN Is Not Necessary</a:t>
            </a:r>
          </a:p>
        </p:txBody>
      </p:sp>
      <p:sp>
        <p:nvSpPr>
          <p:cNvPr id="5" name="Date Placeholder 4">
            <a:extLst>
              <a:ext uri="{FF2B5EF4-FFF2-40B4-BE49-F238E27FC236}">
                <a16:creationId xmlns:a16="http://schemas.microsoft.com/office/drawing/2014/main" id="{44E9A749-360A-32AF-3D5E-A1866BABA422}"/>
              </a:ext>
            </a:extLst>
          </p:cNvPr>
          <p:cNvSpPr>
            <a:spLocks noGrp="1"/>
          </p:cNvSpPr>
          <p:nvPr>
            <p:ph type="dt" sz="half" idx="10"/>
          </p:nvPr>
        </p:nvSpPr>
        <p:spPr>
          <a:xfrm>
            <a:off x="8801100" y="219456"/>
            <a:ext cx="1913256" cy="338328"/>
          </a:xfrm>
        </p:spPr>
        <p:txBody>
          <a:bodyPr anchor="ctr">
            <a:normAutofit/>
          </a:bodyPr>
          <a:lstStyle/>
          <a:p>
            <a:pPr>
              <a:spcAft>
                <a:spcPts val="600"/>
              </a:spcAft>
            </a:pPr>
            <a:r>
              <a:rPr lang="en-US"/>
              <a:t>24 Feb 2026</a:t>
            </a:r>
          </a:p>
        </p:txBody>
      </p:sp>
      <p:sp>
        <p:nvSpPr>
          <p:cNvPr id="6" name="Slide Number Placeholder 5">
            <a:extLst>
              <a:ext uri="{FF2B5EF4-FFF2-40B4-BE49-F238E27FC236}">
                <a16:creationId xmlns:a16="http://schemas.microsoft.com/office/drawing/2014/main" id="{C41731E5-FB06-6895-63DA-069288621F0C}"/>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12</a:t>
            </a:fld>
            <a:endParaRPr lang="en-US"/>
          </a:p>
        </p:txBody>
      </p:sp>
    </p:spTree>
    <p:extLst>
      <p:ext uri="{BB962C8B-B14F-4D97-AF65-F5344CB8AC3E}">
        <p14:creationId xmlns:p14="http://schemas.microsoft.com/office/powerpoint/2010/main" val="3295804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534BF-87E3-200A-36AD-C7782B56E52F}"/>
              </a:ext>
            </a:extLst>
          </p:cNvPr>
          <p:cNvSpPr>
            <a:spLocks noGrp="1"/>
          </p:cNvSpPr>
          <p:nvPr>
            <p:ph type="title"/>
          </p:nvPr>
        </p:nvSpPr>
        <p:spPr>
          <a:xfrm>
            <a:off x="7777904" y="791477"/>
            <a:ext cx="3608254" cy="1389582"/>
          </a:xfrm>
        </p:spPr>
        <p:txBody>
          <a:bodyPr anchor="t">
            <a:normAutofit/>
          </a:bodyPr>
          <a:lstStyle/>
          <a:p>
            <a:r>
              <a:rPr lang="en-GB" sz="2800" dirty="0"/>
              <a:t>Online Banking, Shopping, and HTTPS-Enabled Sites</a:t>
            </a:r>
          </a:p>
        </p:txBody>
      </p:sp>
      <p:sp>
        <p:nvSpPr>
          <p:cNvPr id="4" name="Date Placeholder 3">
            <a:extLst>
              <a:ext uri="{FF2B5EF4-FFF2-40B4-BE49-F238E27FC236}">
                <a16:creationId xmlns:a16="http://schemas.microsoft.com/office/drawing/2014/main" id="{B233DE46-C1A2-FDC9-8DEA-31803131ED1E}"/>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A7673949-BC82-1733-B18D-EC0C9E084CC0}"/>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13</a:t>
            </a:fld>
            <a:endParaRPr lang="en-US"/>
          </a:p>
        </p:txBody>
      </p:sp>
      <p:pic>
        <p:nvPicPr>
          <p:cNvPr id="8" name="Content Placeholder 7" descr="Digital security symbols with HTTPS, shopping cart, bank icons and VPN shield illustration">
            <a:extLst>
              <a:ext uri="{FF2B5EF4-FFF2-40B4-BE49-F238E27FC236}">
                <a16:creationId xmlns:a16="http://schemas.microsoft.com/office/drawing/2014/main" id="{D6543BA6-7DA5-4862-B821-08E4644FC6C1}"/>
              </a:ext>
            </a:extLst>
          </p:cNvPr>
          <p:cNvPicPr>
            <a:picLocks noGrp="1" noChangeAspect="1"/>
          </p:cNvPicPr>
          <p:nvPr>
            <p:ph type="pic" sz="quarter" idx="15"/>
          </p:nvPr>
        </p:nvPicPr>
        <p:blipFill>
          <a:blip r:embed="rId3"/>
          <a:srcRect l="7864" r="5876"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10A9F57F-7D9C-A504-BD62-14ECE1497E1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181059"/>
            <a:ext cx="4271342" cy="4257841"/>
          </a:xfrm>
        </p:spPr>
        <p:txBody>
          <a:bodyPr>
            <a:noAutofit/>
          </a:bodyPr>
          <a:lstStyle/>
          <a:p>
            <a:pPr marL="0" indent="0">
              <a:lnSpc>
                <a:spcPct val="110000"/>
              </a:lnSpc>
              <a:spcBef>
                <a:spcPts val="2500"/>
              </a:spcBef>
              <a:buFont typeface="Arial" panose="020B0604020202020204" pitchFamily="34" charset="0"/>
              <a:buNone/>
            </a:pPr>
            <a:r>
              <a:rPr lang="en-GB" sz="1600" b="1" dirty="0"/>
              <a:t>HTTPS Encryption Security</a:t>
            </a:r>
          </a:p>
          <a:p>
            <a:pPr marL="0" lvl="1" indent="0">
              <a:lnSpc>
                <a:spcPct val="110000"/>
              </a:lnSpc>
              <a:buFont typeface="Arial" panose="020B0604020202020204" pitchFamily="34" charset="0"/>
              <a:buNone/>
            </a:pPr>
            <a:r>
              <a:rPr lang="en-GB" sz="1600" dirty="0"/>
              <a:t>HTTPS encryption ensures secure data transmission for online banking and shopping, protecting sensitive user information.</a:t>
            </a:r>
          </a:p>
          <a:p>
            <a:pPr marL="0" indent="0">
              <a:lnSpc>
                <a:spcPct val="110000"/>
              </a:lnSpc>
              <a:spcBef>
                <a:spcPts val="2500"/>
              </a:spcBef>
              <a:buFont typeface="Arial" panose="020B0604020202020204" pitchFamily="34" charset="0"/>
              <a:buNone/>
            </a:pPr>
            <a:r>
              <a:rPr lang="en-GB" sz="1600" b="1" dirty="0"/>
              <a:t>Multifactor Authentication</a:t>
            </a:r>
          </a:p>
          <a:p>
            <a:pPr marL="0" lvl="1" indent="0">
              <a:lnSpc>
                <a:spcPct val="110000"/>
              </a:lnSpc>
              <a:buFont typeface="Arial" panose="020B0604020202020204" pitchFamily="34" charset="0"/>
              <a:buNone/>
            </a:pPr>
            <a:r>
              <a:rPr lang="en-GB" sz="1600" dirty="0"/>
              <a:t>Multifactor authentication adds an extra layer of security by verifying user identity beyond passwords.</a:t>
            </a:r>
          </a:p>
          <a:p>
            <a:pPr marL="0" indent="0">
              <a:lnSpc>
                <a:spcPct val="110000"/>
              </a:lnSpc>
              <a:spcBef>
                <a:spcPts val="2500"/>
              </a:spcBef>
              <a:buFont typeface="Arial" panose="020B0604020202020204" pitchFamily="34" charset="0"/>
              <a:buNone/>
            </a:pPr>
            <a:r>
              <a:rPr lang="en-GB" sz="1600" b="1" dirty="0"/>
              <a:t>VPN Privacy Role</a:t>
            </a:r>
          </a:p>
          <a:p>
            <a:pPr marL="0" lvl="1" indent="0">
              <a:lnSpc>
                <a:spcPct val="110000"/>
              </a:lnSpc>
              <a:buFont typeface="Arial" panose="020B0604020202020204" pitchFamily="34" charset="0"/>
              <a:buNone/>
            </a:pPr>
            <a:r>
              <a:rPr lang="en-GB" sz="1600" dirty="0"/>
              <a:t>VPNs enhance privacy by hiding browsing metadata, though not essential with strong encryption and trusted certificates.</a:t>
            </a:r>
          </a:p>
        </p:txBody>
      </p:sp>
    </p:spTree>
    <p:extLst>
      <p:ext uri="{BB962C8B-B14F-4D97-AF65-F5344CB8AC3E}">
        <p14:creationId xmlns:p14="http://schemas.microsoft.com/office/powerpoint/2010/main" val="24154020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E2C66-EB53-4879-FA10-994534CB2782}"/>
              </a:ext>
            </a:extLst>
          </p:cNvPr>
          <p:cNvSpPr>
            <a:spLocks noGrp="1"/>
          </p:cNvSpPr>
          <p:nvPr>
            <p:ph type="title"/>
          </p:nvPr>
        </p:nvSpPr>
        <p:spPr>
          <a:xfrm>
            <a:off x="7777905" y="814626"/>
            <a:ext cx="3608254" cy="1389582"/>
          </a:xfrm>
        </p:spPr>
        <p:txBody>
          <a:bodyPr anchor="t">
            <a:normAutofit/>
          </a:bodyPr>
          <a:lstStyle/>
          <a:p>
            <a:r>
              <a:rPr lang="en-GB" dirty="0"/>
              <a:t>Using Your Own Home Network</a:t>
            </a:r>
          </a:p>
        </p:txBody>
      </p:sp>
      <p:sp>
        <p:nvSpPr>
          <p:cNvPr id="4" name="Date Placeholder 3">
            <a:extLst>
              <a:ext uri="{FF2B5EF4-FFF2-40B4-BE49-F238E27FC236}">
                <a16:creationId xmlns:a16="http://schemas.microsoft.com/office/drawing/2014/main" id="{DAB04076-A1AE-4F19-DB62-166D4AE28EFC}"/>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B95BBFAA-4906-CAC0-9326-EFB704E755D6}"/>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14</a:t>
            </a:fld>
            <a:endParaRPr lang="en-US"/>
          </a:p>
        </p:txBody>
      </p:sp>
      <p:pic>
        <p:nvPicPr>
          <p:cNvPr id="8" name="Content Placeholder 7" descr="Secure home Wi-Fi router with encryption icons and strong password concept">
            <a:extLst>
              <a:ext uri="{FF2B5EF4-FFF2-40B4-BE49-F238E27FC236}">
                <a16:creationId xmlns:a16="http://schemas.microsoft.com/office/drawing/2014/main" id="{0F9B4A9F-43FC-4EAA-B3F7-BD2B68322B0C}"/>
              </a:ext>
            </a:extLst>
          </p:cNvPr>
          <p:cNvPicPr>
            <a:picLocks noGrp="1" noChangeAspect="1"/>
          </p:cNvPicPr>
          <p:nvPr>
            <p:ph type="pic" sz="quarter" idx="15"/>
          </p:nvPr>
        </p:nvPicPr>
        <p:blipFill>
          <a:blip r:embed="rId3"/>
          <a:srcRect l="9339" r="4401"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426C1590-4C4A-AE89-6FE2-EA1F45FD12C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314937"/>
            <a:ext cx="4069701" cy="4123963"/>
          </a:xfrm>
        </p:spPr>
        <p:txBody>
          <a:bodyPr>
            <a:noAutofit/>
          </a:bodyPr>
          <a:lstStyle/>
          <a:p>
            <a:pPr marL="0" indent="0">
              <a:spcBef>
                <a:spcPts val="2500"/>
              </a:spcBef>
              <a:buFont typeface="Arial" panose="020B0604020202020204" pitchFamily="34" charset="0"/>
              <a:buNone/>
            </a:pPr>
            <a:r>
              <a:rPr lang="en-GB" sz="1600" b="1" dirty="0"/>
              <a:t>Trusted Home Network</a:t>
            </a:r>
          </a:p>
          <a:p>
            <a:pPr marL="0" lvl="1" indent="0">
              <a:buFont typeface="Arial" panose="020B0604020202020204" pitchFamily="34" charset="0"/>
              <a:buNone/>
            </a:pPr>
            <a:r>
              <a:rPr sz="1600" dirty="0"/>
              <a:t>Properly secured home networks with WPA3 and strong passwords provide a safe environment.</a:t>
            </a:r>
            <a:endParaRPr lang="en-GB" sz="1600" dirty="0"/>
          </a:p>
          <a:p>
            <a:pPr marL="0" indent="0">
              <a:spcBef>
                <a:spcPts val="2500"/>
              </a:spcBef>
              <a:buFont typeface="Arial" panose="020B0604020202020204" pitchFamily="34" charset="0"/>
              <a:buNone/>
            </a:pPr>
            <a:r>
              <a:rPr lang="en-GB" sz="1600" b="1" dirty="0"/>
              <a:t>Reduced VPN Necessity</a:t>
            </a:r>
          </a:p>
          <a:p>
            <a:pPr marL="0" lvl="1" indent="0">
              <a:buFont typeface="Arial" panose="020B0604020202020204" pitchFamily="34" charset="0"/>
              <a:buNone/>
            </a:pPr>
            <a:r>
              <a:rPr sz="1600" dirty="0"/>
              <a:t>VPNs are less critical on trusted home networks compared to public hotspots.</a:t>
            </a:r>
            <a:endParaRPr lang="en-GB" sz="1600" dirty="0"/>
          </a:p>
          <a:p>
            <a:pPr marL="0" indent="0">
              <a:spcBef>
                <a:spcPts val="2500"/>
              </a:spcBef>
              <a:buFont typeface="Arial" panose="020B0604020202020204" pitchFamily="34" charset="0"/>
              <a:buNone/>
            </a:pPr>
            <a:r>
              <a:rPr lang="en-GB" sz="1600" b="1" dirty="0"/>
              <a:t>Lower Risk of Compromise</a:t>
            </a:r>
          </a:p>
          <a:p>
            <a:pPr marL="0" lvl="1" indent="0">
              <a:buFont typeface="Arial" panose="020B0604020202020204" pitchFamily="34" charset="0"/>
              <a:buNone/>
            </a:pPr>
            <a:r>
              <a:rPr sz="1600" dirty="0"/>
              <a:t>Home routers are less frequently compromised than public Wi-Fi hotspots.</a:t>
            </a:r>
            <a:endParaRPr lang="en-GB" sz="1600" dirty="0"/>
          </a:p>
        </p:txBody>
      </p:sp>
    </p:spTree>
    <p:extLst>
      <p:ext uri="{BB962C8B-B14F-4D97-AF65-F5344CB8AC3E}">
        <p14:creationId xmlns:p14="http://schemas.microsoft.com/office/powerpoint/2010/main" val="3788551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14493-78A5-8FD1-C5A8-564D7303431A}"/>
              </a:ext>
            </a:extLst>
          </p:cNvPr>
          <p:cNvSpPr>
            <a:spLocks noGrp="1"/>
          </p:cNvSpPr>
          <p:nvPr>
            <p:ph type="title"/>
          </p:nvPr>
        </p:nvSpPr>
        <p:spPr>
          <a:xfrm>
            <a:off x="7718824" y="837775"/>
            <a:ext cx="3608254" cy="1389582"/>
          </a:xfrm>
        </p:spPr>
        <p:txBody>
          <a:bodyPr anchor="t">
            <a:normAutofit/>
          </a:bodyPr>
          <a:lstStyle/>
          <a:p>
            <a:r>
              <a:rPr lang="en-GB" sz="2800" dirty="0"/>
              <a:t>Risks of Using Unreliable or 'Sketchy' VPN Providers</a:t>
            </a:r>
          </a:p>
        </p:txBody>
      </p:sp>
      <p:sp>
        <p:nvSpPr>
          <p:cNvPr id="4" name="Date Placeholder 3">
            <a:extLst>
              <a:ext uri="{FF2B5EF4-FFF2-40B4-BE49-F238E27FC236}">
                <a16:creationId xmlns:a16="http://schemas.microsoft.com/office/drawing/2014/main" id="{F4117258-3282-9715-C462-375F88BC8D04}"/>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7A71E8E5-BF66-7D16-F8F2-86620DDF0658}"/>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15</a:t>
            </a:fld>
            <a:endParaRPr lang="en-US"/>
          </a:p>
        </p:txBody>
      </p:sp>
      <p:pic>
        <p:nvPicPr>
          <p:cNvPr id="8" name="Content Placeholder 7" descr="Conceptual illustration of digital privacy risks from unreliable VPN services">
            <a:extLst>
              <a:ext uri="{FF2B5EF4-FFF2-40B4-BE49-F238E27FC236}">
                <a16:creationId xmlns:a16="http://schemas.microsoft.com/office/drawing/2014/main" id="{4739F784-2397-4756-9EC6-CE3C00E8CB4F}"/>
              </a:ext>
            </a:extLst>
          </p:cNvPr>
          <p:cNvPicPr>
            <a:picLocks noGrp="1" noChangeAspect="1"/>
          </p:cNvPicPr>
          <p:nvPr>
            <p:ph type="pic" sz="quarter" idx="15"/>
          </p:nvPr>
        </p:nvPicPr>
        <p:blipFill>
          <a:blip r:embed="rId3"/>
          <a:srcRect r="13740"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077F0AB6-D0B3-BEDB-E258-28A453CF06E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384385"/>
            <a:ext cx="4069701" cy="4054515"/>
          </a:xfrm>
        </p:spPr>
        <p:txBody>
          <a:bodyPr>
            <a:noAutofit/>
          </a:bodyPr>
          <a:lstStyle/>
          <a:p>
            <a:pPr marL="0" indent="0">
              <a:spcBef>
                <a:spcPts val="2500"/>
              </a:spcBef>
              <a:buFont typeface="Arial" panose="020B0604020202020204" pitchFamily="34" charset="0"/>
              <a:buNone/>
            </a:pPr>
            <a:r>
              <a:rPr lang="en-GB" sz="1600" b="1" dirty="0"/>
              <a:t>Privacy Risks</a:t>
            </a:r>
          </a:p>
          <a:p>
            <a:pPr marL="0" lvl="1" indent="0">
              <a:buFont typeface="Arial" panose="020B0604020202020204" pitchFamily="34" charset="0"/>
              <a:buNone/>
            </a:pPr>
            <a:r>
              <a:rPr sz="1600" dirty="0"/>
              <a:t>Some VPNs log user data or inject ads, undermining user privacy and security.</a:t>
            </a:r>
            <a:endParaRPr lang="en-GB" sz="1600" dirty="0"/>
          </a:p>
          <a:p>
            <a:pPr marL="0" indent="0">
              <a:spcBef>
                <a:spcPts val="2500"/>
              </a:spcBef>
              <a:buFont typeface="Arial" panose="020B0604020202020204" pitchFamily="34" charset="0"/>
              <a:buNone/>
            </a:pPr>
            <a:r>
              <a:rPr lang="en-GB" sz="1600" b="1" dirty="0"/>
              <a:t>Encryption Weaknesses</a:t>
            </a:r>
          </a:p>
          <a:p>
            <a:pPr marL="0" lvl="1" indent="0">
              <a:buFont typeface="Arial" panose="020B0604020202020204" pitchFamily="34" charset="0"/>
              <a:buNone/>
            </a:pPr>
            <a:r>
              <a:rPr sz="1600" dirty="0"/>
              <a:t>Around 30% of free VPNs have insufficient encryption, exposing users to data interception.</a:t>
            </a:r>
            <a:endParaRPr lang="en-GB" sz="1600" dirty="0"/>
          </a:p>
          <a:p>
            <a:pPr marL="0" indent="0">
              <a:spcBef>
                <a:spcPts val="2500"/>
              </a:spcBef>
              <a:buFont typeface="Arial" panose="020B0604020202020204" pitchFamily="34" charset="0"/>
              <a:buNone/>
            </a:pPr>
            <a:r>
              <a:rPr lang="en-GB" sz="1600" b="1" dirty="0"/>
              <a:t>Untrustworthy Providers</a:t>
            </a:r>
          </a:p>
          <a:p>
            <a:pPr marL="0" lvl="1" indent="0">
              <a:buFont typeface="Arial" panose="020B0604020202020204" pitchFamily="34" charset="0"/>
              <a:buNone/>
            </a:pPr>
            <a:r>
              <a:rPr sz="1600" dirty="0"/>
              <a:t>Using less reputable VPN providers shifts trust to entities with questionable privacy policies.</a:t>
            </a:r>
            <a:endParaRPr lang="en-GB" sz="1600" dirty="0"/>
          </a:p>
        </p:txBody>
      </p:sp>
    </p:spTree>
    <p:extLst>
      <p:ext uri="{BB962C8B-B14F-4D97-AF65-F5344CB8AC3E}">
        <p14:creationId xmlns:p14="http://schemas.microsoft.com/office/powerpoint/2010/main" val="37338494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93693-8F67-B339-1C2B-E557DADA0FE6}"/>
              </a:ext>
            </a:extLst>
          </p:cNvPr>
          <p:cNvSpPr>
            <a:spLocks noGrp="1"/>
          </p:cNvSpPr>
          <p:nvPr>
            <p:ph type="title"/>
          </p:nvPr>
        </p:nvSpPr>
        <p:spPr>
          <a:xfrm>
            <a:off x="409980" y="4311805"/>
            <a:ext cx="8585337" cy="2368300"/>
          </a:xfrm>
        </p:spPr>
        <p:txBody>
          <a:bodyPr anchor="b">
            <a:normAutofit/>
          </a:bodyPr>
          <a:lstStyle/>
          <a:p>
            <a:r>
              <a:rPr lang="en-GB" sz="5900" dirty="0"/>
              <a:t>The 'Trust Shift' Paradigm in VPN Usage</a:t>
            </a:r>
          </a:p>
        </p:txBody>
      </p:sp>
      <p:sp>
        <p:nvSpPr>
          <p:cNvPr id="5" name="Date Placeholder 4">
            <a:extLst>
              <a:ext uri="{FF2B5EF4-FFF2-40B4-BE49-F238E27FC236}">
                <a16:creationId xmlns:a16="http://schemas.microsoft.com/office/drawing/2014/main" id="{9110B6A2-853A-187F-F373-A8081E3E2874}"/>
              </a:ext>
            </a:extLst>
          </p:cNvPr>
          <p:cNvSpPr>
            <a:spLocks noGrp="1"/>
          </p:cNvSpPr>
          <p:nvPr>
            <p:ph type="dt" sz="half" idx="10"/>
          </p:nvPr>
        </p:nvSpPr>
        <p:spPr>
          <a:xfrm>
            <a:off x="8801100" y="219456"/>
            <a:ext cx="1913256" cy="338328"/>
          </a:xfrm>
        </p:spPr>
        <p:txBody>
          <a:bodyPr anchor="ctr">
            <a:normAutofit/>
          </a:bodyPr>
          <a:lstStyle/>
          <a:p>
            <a:pPr>
              <a:spcAft>
                <a:spcPts val="600"/>
              </a:spcAft>
            </a:pPr>
            <a:r>
              <a:rPr lang="en-US"/>
              <a:t>24 Feb 2026</a:t>
            </a:r>
          </a:p>
        </p:txBody>
      </p:sp>
      <p:sp>
        <p:nvSpPr>
          <p:cNvPr id="6" name="Slide Number Placeholder 5">
            <a:extLst>
              <a:ext uri="{FF2B5EF4-FFF2-40B4-BE49-F238E27FC236}">
                <a16:creationId xmlns:a16="http://schemas.microsoft.com/office/drawing/2014/main" id="{3F374B06-C8AE-2F5F-13AB-DD48DA62798B}"/>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16</a:t>
            </a:fld>
            <a:endParaRPr lang="en-US"/>
          </a:p>
        </p:txBody>
      </p:sp>
    </p:spTree>
    <p:extLst>
      <p:ext uri="{BB962C8B-B14F-4D97-AF65-F5344CB8AC3E}">
        <p14:creationId xmlns:p14="http://schemas.microsoft.com/office/powerpoint/2010/main" val="2445881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5B920-D100-A99F-8822-88E33BD7918C}"/>
              </a:ext>
            </a:extLst>
          </p:cNvPr>
          <p:cNvSpPr>
            <a:spLocks noGrp="1"/>
          </p:cNvSpPr>
          <p:nvPr>
            <p:ph type="title"/>
          </p:nvPr>
        </p:nvSpPr>
        <p:spPr>
          <a:xfrm>
            <a:off x="419100" y="4607626"/>
            <a:ext cx="4419600" cy="1640774"/>
          </a:xfrm>
        </p:spPr>
        <p:txBody>
          <a:bodyPr anchor="t">
            <a:normAutofit/>
          </a:bodyPr>
          <a:lstStyle/>
          <a:p>
            <a:r>
              <a:rPr lang="en-GB"/>
              <a:t>Who You Trust without a VPN: ISP and Websites</a:t>
            </a:r>
          </a:p>
        </p:txBody>
      </p:sp>
      <p:pic>
        <p:nvPicPr>
          <p:cNvPr id="8" name="Content Placeholder 7" descr="Internet users’ data being monitored by ISPs and websites with privacy concerns">
            <a:extLst>
              <a:ext uri="{FF2B5EF4-FFF2-40B4-BE49-F238E27FC236}">
                <a16:creationId xmlns:a16="http://schemas.microsoft.com/office/drawing/2014/main" id="{AC0FEF88-EDFE-489C-8C8B-8409FAADD313}"/>
              </a:ext>
            </a:extLst>
          </p:cNvPr>
          <p:cNvPicPr>
            <a:picLocks noGrp="1" noChangeAspect="1"/>
          </p:cNvPicPr>
          <p:nvPr>
            <p:ph type="pic" sz="quarter" idx="15"/>
          </p:nvPr>
        </p:nvPicPr>
        <p:blipFill>
          <a:blip r:embed="rId3"/>
          <a:srcRect l="12592" r="10794" b="-3"/>
          <a:stretch>
            <a:fillRect/>
          </a:stretch>
        </p:blipFill>
        <p:spPr>
          <a:xfrm>
            <a:off x="1914" y="10"/>
            <a:ext cx="4836786" cy="4214181"/>
          </a:xfrm>
        </p:spPr>
      </p:pic>
      <p:sp>
        <p:nvSpPr>
          <p:cNvPr id="4" name="Date Placeholder 3">
            <a:extLst>
              <a:ext uri="{FF2B5EF4-FFF2-40B4-BE49-F238E27FC236}">
                <a16:creationId xmlns:a16="http://schemas.microsoft.com/office/drawing/2014/main" id="{9A5E478C-A6F6-9BEA-266C-B41FEBBC2860}"/>
              </a:ext>
            </a:extLst>
          </p:cNvPr>
          <p:cNvSpPr>
            <a:spLocks noGrp="1"/>
          </p:cNvSpPr>
          <p:nvPr>
            <p:ph type="dt" sz="half" idx="10"/>
          </p:nvPr>
        </p:nvSpPr>
        <p:spPr>
          <a:xfrm>
            <a:off x="8801100" y="214858"/>
            <a:ext cx="1905250"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4A298CD7-D2BB-89F2-F821-594EF17E0B6E}"/>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17</a:t>
            </a:fld>
            <a:endParaRPr lang="en-US"/>
          </a:p>
        </p:txBody>
      </p:sp>
      <p:sp>
        <p:nvSpPr>
          <p:cNvPr id="7" name="Content Placeholder 6">
            <a:extLst>
              <a:ext uri="{FF2B5EF4-FFF2-40B4-BE49-F238E27FC236}">
                <a16:creationId xmlns:a16="http://schemas.microsoft.com/office/drawing/2014/main" id="{FE392E54-FDAF-018D-CFCF-332CB936DEE5}"/>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GB" sz="1600" b="1" dirty="0"/>
              <a:t>Data Tracking by ISP</a:t>
            </a:r>
          </a:p>
          <a:p>
            <a:pPr marL="0" lvl="1" indent="0">
              <a:buFont typeface="Arial" panose="020B0604020202020204" pitchFamily="34" charset="0"/>
              <a:buNone/>
            </a:pPr>
            <a:r>
              <a:rPr sz="1600" dirty="0"/>
              <a:t>ISPs can track and log user data such as browsing habits and geographic location without VPN protection.</a:t>
            </a:r>
            <a:endParaRPr lang="en-GB" sz="1600" dirty="0"/>
          </a:p>
          <a:p>
            <a:pPr marL="0" indent="0">
              <a:spcBef>
                <a:spcPts val="2500"/>
              </a:spcBef>
              <a:buFont typeface="Arial" panose="020B0604020202020204" pitchFamily="34" charset="0"/>
              <a:buNone/>
            </a:pPr>
            <a:r>
              <a:rPr lang="en-GB" sz="1600" b="1" dirty="0"/>
              <a:t>Website Data Logging</a:t>
            </a:r>
          </a:p>
          <a:p>
            <a:pPr marL="0" lvl="1" indent="0">
              <a:buFont typeface="Arial" panose="020B0604020202020204" pitchFamily="34" charset="0"/>
              <a:buNone/>
            </a:pPr>
            <a:r>
              <a:rPr sz="1600" dirty="0"/>
              <a:t>Visited websites collect and record user information, which can compromise privacy without VPN shielding.</a:t>
            </a:r>
            <a:endParaRPr lang="en-GB" sz="1600" dirty="0"/>
          </a:p>
          <a:p>
            <a:pPr marL="0" indent="0">
              <a:spcBef>
                <a:spcPts val="2500"/>
              </a:spcBef>
              <a:buFont typeface="Arial" panose="020B0604020202020204" pitchFamily="34" charset="0"/>
              <a:buNone/>
            </a:pPr>
            <a:r>
              <a:rPr lang="en-GB" sz="1600" b="1" dirty="0"/>
              <a:t>Legal Data Retention</a:t>
            </a:r>
          </a:p>
          <a:p>
            <a:pPr marL="0" lvl="1" indent="0">
              <a:buFont typeface="Arial" panose="020B0604020202020204" pitchFamily="34" charset="0"/>
              <a:buNone/>
            </a:pPr>
            <a:r>
              <a:rPr sz="1600" dirty="0"/>
              <a:t>Certain countries enforce laws requiring ISPs to retain user data for extended periods, increasing privacy risks.</a:t>
            </a:r>
            <a:endParaRPr lang="en-GB" sz="1600" dirty="0"/>
          </a:p>
          <a:p>
            <a:pPr marL="0" indent="0">
              <a:spcBef>
                <a:spcPts val="2500"/>
              </a:spcBef>
              <a:buFont typeface="Arial" panose="020B0604020202020204" pitchFamily="34" charset="0"/>
              <a:buNone/>
            </a:pPr>
            <a:r>
              <a:rPr lang="en-GB" sz="1600" b="1" dirty="0"/>
              <a:t>Privacy Vulnerabilities</a:t>
            </a:r>
          </a:p>
          <a:p>
            <a:pPr marL="0" lvl="1" indent="0">
              <a:buFont typeface="Arial" panose="020B0604020202020204" pitchFamily="34" charset="0"/>
              <a:buNone/>
            </a:pPr>
            <a:r>
              <a:rPr sz="1600" dirty="0"/>
              <a:t>Visible data to ISPs and websites leads to privacy vulnerabilities and potential misuse of personal information.</a:t>
            </a:r>
            <a:endParaRPr lang="en-GB" sz="1600" dirty="0"/>
          </a:p>
        </p:txBody>
      </p:sp>
    </p:spTree>
    <p:extLst>
      <p:ext uri="{BB962C8B-B14F-4D97-AF65-F5344CB8AC3E}">
        <p14:creationId xmlns:p14="http://schemas.microsoft.com/office/powerpoint/2010/main" val="3322682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ED77-4143-1F3F-9ED5-8D33EAA5711E}"/>
              </a:ext>
            </a:extLst>
          </p:cNvPr>
          <p:cNvSpPr>
            <a:spLocks noGrp="1"/>
          </p:cNvSpPr>
          <p:nvPr>
            <p:ph type="title"/>
          </p:nvPr>
        </p:nvSpPr>
        <p:spPr>
          <a:xfrm>
            <a:off x="419100" y="4607626"/>
            <a:ext cx="4419600" cy="1640774"/>
          </a:xfrm>
        </p:spPr>
        <p:txBody>
          <a:bodyPr anchor="t">
            <a:normAutofit/>
          </a:bodyPr>
          <a:lstStyle/>
          <a:p>
            <a:r>
              <a:rPr lang="en-GB"/>
              <a:t>Who You Trust with a VPN: VPN Provider and Websites</a:t>
            </a:r>
          </a:p>
        </p:txBody>
      </p:sp>
      <p:pic>
        <p:nvPicPr>
          <p:cNvPr id="8" name="Content Placeholder 7" descr="Illustration of internet security with VPN shield, trust, and privacy symbols">
            <a:extLst>
              <a:ext uri="{FF2B5EF4-FFF2-40B4-BE49-F238E27FC236}">
                <a16:creationId xmlns:a16="http://schemas.microsoft.com/office/drawing/2014/main" id="{4B1A93F2-DD5D-436E-BCB6-697AC2DA530C}"/>
              </a:ext>
            </a:extLst>
          </p:cNvPr>
          <p:cNvPicPr>
            <a:picLocks noGrp="1" noChangeAspect="1"/>
          </p:cNvPicPr>
          <p:nvPr>
            <p:ph type="pic" sz="quarter" idx="15"/>
          </p:nvPr>
        </p:nvPicPr>
        <p:blipFill>
          <a:blip r:embed="rId3"/>
          <a:srcRect l="7599" r="15787" b="-3"/>
          <a:stretch>
            <a:fillRect/>
          </a:stretch>
        </p:blipFill>
        <p:spPr>
          <a:xfrm>
            <a:off x="1914" y="10"/>
            <a:ext cx="4836786" cy="4214181"/>
          </a:xfrm>
        </p:spPr>
      </p:pic>
      <p:sp>
        <p:nvSpPr>
          <p:cNvPr id="4" name="Date Placeholder 3">
            <a:extLst>
              <a:ext uri="{FF2B5EF4-FFF2-40B4-BE49-F238E27FC236}">
                <a16:creationId xmlns:a16="http://schemas.microsoft.com/office/drawing/2014/main" id="{77CBCFB0-EEE4-6D64-B1B1-DEE95718D8C3}"/>
              </a:ext>
            </a:extLst>
          </p:cNvPr>
          <p:cNvSpPr>
            <a:spLocks noGrp="1"/>
          </p:cNvSpPr>
          <p:nvPr>
            <p:ph type="dt" sz="half" idx="10"/>
          </p:nvPr>
        </p:nvSpPr>
        <p:spPr>
          <a:xfrm>
            <a:off x="8801100" y="214858"/>
            <a:ext cx="1905250"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A0E60618-BC94-0405-DC73-8A0049C42213}"/>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18</a:t>
            </a:fld>
            <a:endParaRPr lang="en-US"/>
          </a:p>
        </p:txBody>
      </p:sp>
      <p:sp>
        <p:nvSpPr>
          <p:cNvPr id="7" name="Content Placeholder 6">
            <a:extLst>
              <a:ext uri="{FF2B5EF4-FFF2-40B4-BE49-F238E27FC236}">
                <a16:creationId xmlns:a16="http://schemas.microsoft.com/office/drawing/2014/main" id="{865EDA96-7798-16A3-0526-2BD20BC18F7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GB" sz="1600" b="1" dirty="0"/>
              <a:t>Shifted Trust Model</a:t>
            </a:r>
          </a:p>
          <a:p>
            <a:pPr marL="0" lvl="1" indent="0">
              <a:buFont typeface="Arial" panose="020B0604020202020204" pitchFamily="34" charset="0"/>
              <a:buNone/>
            </a:pPr>
            <a:r>
              <a:rPr sz="1600" dirty="0"/>
              <a:t>Using a VPN shifts trust from the ISP to the VPN provider who manages connection logs and anonymity.</a:t>
            </a:r>
            <a:endParaRPr lang="en-GB" sz="1600" dirty="0"/>
          </a:p>
          <a:p>
            <a:pPr marL="0" indent="0">
              <a:spcBef>
                <a:spcPts val="2500"/>
              </a:spcBef>
              <a:buFont typeface="Arial" panose="020B0604020202020204" pitchFamily="34" charset="0"/>
              <a:buNone/>
            </a:pPr>
            <a:r>
              <a:rPr lang="en-GB" sz="1600" b="1" dirty="0"/>
              <a:t>Importance of Transparency</a:t>
            </a:r>
          </a:p>
          <a:p>
            <a:pPr marL="0" lvl="1" indent="0">
              <a:buFont typeface="Arial" panose="020B0604020202020204" pitchFamily="34" charset="0"/>
              <a:buNone/>
            </a:pPr>
            <a:r>
              <a:rPr sz="1600" dirty="0"/>
              <a:t>VPN providers with no-log policies and independent audits are crucial to maintaining user privacy and trust.</a:t>
            </a:r>
            <a:endParaRPr lang="en-GB" sz="1600" dirty="0"/>
          </a:p>
          <a:p>
            <a:pPr marL="0" indent="0">
              <a:spcBef>
                <a:spcPts val="2500"/>
              </a:spcBef>
              <a:buFont typeface="Arial" panose="020B0604020202020204" pitchFamily="34" charset="0"/>
              <a:buNone/>
            </a:pPr>
            <a:r>
              <a:rPr lang="en-GB" sz="1600" b="1" dirty="0"/>
              <a:t>Increasing User Concerns</a:t>
            </a:r>
          </a:p>
          <a:p>
            <a:pPr marL="0" lvl="1" indent="0">
              <a:buFont typeface="Arial" panose="020B0604020202020204" pitchFamily="34" charset="0"/>
              <a:buNone/>
            </a:pPr>
            <a:r>
              <a:rPr sz="1600" dirty="0"/>
              <a:t>VPN user concern about provider transparency has increased 25% in the past five years according to surveys.</a:t>
            </a:r>
            <a:endParaRPr lang="en-GB" sz="1600" dirty="0"/>
          </a:p>
        </p:txBody>
      </p:sp>
    </p:spTree>
    <p:extLst>
      <p:ext uri="{BB962C8B-B14F-4D97-AF65-F5344CB8AC3E}">
        <p14:creationId xmlns:p14="http://schemas.microsoft.com/office/powerpoint/2010/main" val="10455855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AE64F-AD18-48A2-D2FB-3F479E5366FB}"/>
              </a:ext>
            </a:extLst>
          </p:cNvPr>
          <p:cNvSpPr>
            <a:spLocks noGrp="1"/>
          </p:cNvSpPr>
          <p:nvPr>
            <p:ph type="title"/>
          </p:nvPr>
        </p:nvSpPr>
        <p:spPr>
          <a:xfrm>
            <a:off x="7777906" y="1115568"/>
            <a:ext cx="3608254" cy="1389582"/>
          </a:xfrm>
        </p:spPr>
        <p:txBody>
          <a:bodyPr anchor="t">
            <a:normAutofit/>
          </a:bodyPr>
          <a:lstStyle/>
          <a:p>
            <a:r>
              <a:rPr lang="en-GB"/>
              <a:t>Evaluating Trust: ISP versus VPN Provider</a:t>
            </a:r>
          </a:p>
        </p:txBody>
      </p:sp>
      <p:sp>
        <p:nvSpPr>
          <p:cNvPr id="4" name="Date Placeholder 3">
            <a:extLst>
              <a:ext uri="{FF2B5EF4-FFF2-40B4-BE49-F238E27FC236}">
                <a16:creationId xmlns:a16="http://schemas.microsoft.com/office/drawing/2014/main" id="{6A33A68B-E9D2-C240-309A-CF6C5AF8EE7E}"/>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5474CE58-C1B9-329B-A192-AA23C6C9E621}"/>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19</a:t>
            </a:fld>
            <a:endParaRPr lang="en-US"/>
          </a:p>
        </p:txBody>
      </p:sp>
      <p:pic>
        <p:nvPicPr>
          <p:cNvPr id="8" name="Content Placeholder 7" descr="Illustration of digital privacy, data security, and comparison charts between ISPs and VPN providers">
            <a:extLst>
              <a:ext uri="{FF2B5EF4-FFF2-40B4-BE49-F238E27FC236}">
                <a16:creationId xmlns:a16="http://schemas.microsoft.com/office/drawing/2014/main" id="{5FEC71CE-874C-4219-92C5-ACABB19B59FA}"/>
              </a:ext>
            </a:extLst>
          </p:cNvPr>
          <p:cNvPicPr>
            <a:picLocks noGrp="1" noChangeAspect="1"/>
          </p:cNvPicPr>
          <p:nvPr>
            <p:ph type="pic" sz="quarter" idx="15"/>
          </p:nvPr>
        </p:nvPicPr>
        <p:blipFill>
          <a:blip r:embed="rId3"/>
          <a:srcRect l="2207" r="11533"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A99B6BAF-CDB8-27AF-BB8F-38A15CE6A34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164466"/>
            <a:ext cx="4167169" cy="4274434"/>
          </a:xfrm>
        </p:spPr>
        <p:txBody>
          <a:bodyPr>
            <a:noAutofit/>
          </a:bodyPr>
          <a:lstStyle/>
          <a:p>
            <a:pPr marL="0" indent="0">
              <a:lnSpc>
                <a:spcPct val="110000"/>
              </a:lnSpc>
              <a:spcBef>
                <a:spcPts val="2500"/>
              </a:spcBef>
              <a:buFont typeface="Arial" panose="020B0604020202020204" pitchFamily="34" charset="0"/>
              <a:buNone/>
            </a:pPr>
            <a:r>
              <a:rPr lang="en-GB" sz="1600" b="1" dirty="0"/>
              <a:t>Trust Factors in Evaluation</a:t>
            </a:r>
          </a:p>
          <a:p>
            <a:pPr marL="0" lvl="1" indent="0">
              <a:lnSpc>
                <a:spcPct val="110000"/>
              </a:lnSpc>
              <a:buFont typeface="Arial" panose="020B0604020202020204" pitchFamily="34" charset="0"/>
              <a:buNone/>
            </a:pPr>
            <a:r>
              <a:rPr lang="en-GB" sz="1600" dirty="0"/>
              <a:t>Key trust factors include jurisdiction, logging policies, and history of data breaches affecting ISPs and VPN providers.</a:t>
            </a:r>
          </a:p>
          <a:p>
            <a:pPr marL="0" indent="0">
              <a:lnSpc>
                <a:spcPct val="110000"/>
              </a:lnSpc>
              <a:spcBef>
                <a:spcPts val="2500"/>
              </a:spcBef>
              <a:buFont typeface="Arial" panose="020B0604020202020204" pitchFamily="34" charset="0"/>
              <a:buNone/>
            </a:pPr>
            <a:r>
              <a:rPr lang="en-GB" sz="1600" b="1" dirty="0"/>
              <a:t>Privacy-Friendly VPNs</a:t>
            </a:r>
          </a:p>
          <a:p>
            <a:pPr marL="0" lvl="1" indent="0">
              <a:lnSpc>
                <a:spcPct val="110000"/>
              </a:lnSpc>
              <a:buFont typeface="Arial" panose="020B0604020202020204" pitchFamily="34" charset="0"/>
              <a:buNone/>
            </a:pPr>
            <a:r>
              <a:rPr lang="en-GB" sz="1600" dirty="0"/>
              <a:t>VPNs operating in privacy-friendly countries often provide superior anonymity and better protection for users.</a:t>
            </a:r>
          </a:p>
          <a:p>
            <a:pPr marL="0" indent="0">
              <a:lnSpc>
                <a:spcPct val="110000"/>
              </a:lnSpc>
              <a:spcBef>
                <a:spcPts val="2500"/>
              </a:spcBef>
              <a:buFont typeface="Arial" panose="020B0604020202020204" pitchFamily="34" charset="0"/>
              <a:buNone/>
            </a:pPr>
            <a:r>
              <a:rPr lang="en-GB" sz="1600" b="1" dirty="0"/>
              <a:t>Comparative Matrix Insights</a:t>
            </a:r>
          </a:p>
          <a:p>
            <a:pPr marL="0" lvl="1" indent="0">
              <a:lnSpc>
                <a:spcPct val="110000"/>
              </a:lnSpc>
              <a:buFont typeface="Arial" panose="020B0604020202020204" pitchFamily="34" charset="0"/>
              <a:buNone/>
            </a:pPr>
            <a:r>
              <a:rPr lang="en-GB" sz="1600" dirty="0"/>
              <a:t>A comparative matrix of top VPN providers clearly shows differences in trust factors and user privacy features.</a:t>
            </a:r>
          </a:p>
        </p:txBody>
      </p:sp>
    </p:spTree>
    <p:extLst>
      <p:ext uri="{BB962C8B-B14F-4D97-AF65-F5344CB8AC3E}">
        <p14:creationId xmlns:p14="http://schemas.microsoft.com/office/powerpoint/2010/main" val="1589401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EE42F-356D-063A-E044-6334CBB49DBC}"/>
              </a:ext>
            </a:extLst>
          </p:cNvPr>
          <p:cNvSpPr>
            <a:spLocks noGrp="1"/>
          </p:cNvSpPr>
          <p:nvPr>
            <p:ph type="title"/>
          </p:nvPr>
        </p:nvSpPr>
        <p:spPr>
          <a:xfrm>
            <a:off x="409980" y="4311805"/>
            <a:ext cx="8585337" cy="2368300"/>
          </a:xfrm>
        </p:spPr>
        <p:txBody>
          <a:bodyPr anchor="b">
            <a:normAutofit/>
          </a:bodyPr>
          <a:lstStyle/>
          <a:p>
            <a:r>
              <a:rPr lang="en-GB" sz="4300" dirty="0"/>
              <a:t>Comparing VPN Types: Browser Extensions, Antivirus Bundles, and Standalone Solutions</a:t>
            </a:r>
          </a:p>
        </p:txBody>
      </p:sp>
      <p:sp>
        <p:nvSpPr>
          <p:cNvPr id="5" name="Date Placeholder 4">
            <a:extLst>
              <a:ext uri="{FF2B5EF4-FFF2-40B4-BE49-F238E27FC236}">
                <a16:creationId xmlns:a16="http://schemas.microsoft.com/office/drawing/2014/main" id="{863E7A81-C687-48A9-2720-F294A5ADE02D}"/>
              </a:ext>
            </a:extLst>
          </p:cNvPr>
          <p:cNvSpPr>
            <a:spLocks noGrp="1"/>
          </p:cNvSpPr>
          <p:nvPr>
            <p:ph type="dt" sz="half" idx="10"/>
          </p:nvPr>
        </p:nvSpPr>
        <p:spPr>
          <a:xfrm>
            <a:off x="8801100" y="219456"/>
            <a:ext cx="1913256" cy="338328"/>
          </a:xfrm>
        </p:spPr>
        <p:txBody>
          <a:bodyPr anchor="ctr">
            <a:normAutofit/>
          </a:bodyPr>
          <a:lstStyle/>
          <a:p>
            <a:pPr>
              <a:spcAft>
                <a:spcPts val="600"/>
              </a:spcAft>
            </a:pPr>
            <a:r>
              <a:rPr lang="en-US"/>
              <a:t>24 Feb 2026</a:t>
            </a:r>
          </a:p>
        </p:txBody>
      </p:sp>
      <p:sp>
        <p:nvSpPr>
          <p:cNvPr id="6" name="Slide Number Placeholder 5">
            <a:extLst>
              <a:ext uri="{FF2B5EF4-FFF2-40B4-BE49-F238E27FC236}">
                <a16:creationId xmlns:a16="http://schemas.microsoft.com/office/drawing/2014/main" id="{E005C873-3425-9E9E-4B18-3DD23944AF52}"/>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20</a:t>
            </a:fld>
            <a:endParaRPr lang="en-US"/>
          </a:p>
        </p:txBody>
      </p:sp>
    </p:spTree>
    <p:extLst>
      <p:ext uri="{BB962C8B-B14F-4D97-AF65-F5344CB8AC3E}">
        <p14:creationId xmlns:p14="http://schemas.microsoft.com/office/powerpoint/2010/main" val="4230013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828EF-D293-D25E-B35B-682D9B3851F6}"/>
              </a:ext>
            </a:extLst>
          </p:cNvPr>
          <p:cNvSpPr>
            <a:spLocks noGrp="1"/>
          </p:cNvSpPr>
          <p:nvPr>
            <p:ph type="title"/>
          </p:nvPr>
        </p:nvSpPr>
        <p:spPr>
          <a:xfrm>
            <a:off x="7777906" y="641008"/>
            <a:ext cx="3608254" cy="1389582"/>
          </a:xfrm>
        </p:spPr>
        <p:txBody>
          <a:bodyPr anchor="t">
            <a:normAutofit/>
          </a:bodyPr>
          <a:lstStyle/>
          <a:p>
            <a:r>
              <a:rPr lang="en-GB" dirty="0"/>
              <a:t>Features of Browser-Based VPNs</a:t>
            </a:r>
          </a:p>
        </p:txBody>
      </p:sp>
      <p:sp>
        <p:nvSpPr>
          <p:cNvPr id="4" name="Date Placeholder 3">
            <a:extLst>
              <a:ext uri="{FF2B5EF4-FFF2-40B4-BE49-F238E27FC236}">
                <a16:creationId xmlns:a16="http://schemas.microsoft.com/office/drawing/2014/main" id="{36242446-F85C-E35C-E429-4494019F62A8}"/>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DA6F7E98-7ADE-F32D-3F56-F3E27C7A8ACB}"/>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21</a:t>
            </a:fld>
            <a:endParaRPr lang="en-US"/>
          </a:p>
        </p:txBody>
      </p:sp>
      <p:pic>
        <p:nvPicPr>
          <p:cNvPr id="8" name="Content Placeholder 7" descr="browser window with VPN shield icon and web traffic flow visual">
            <a:extLst>
              <a:ext uri="{FF2B5EF4-FFF2-40B4-BE49-F238E27FC236}">
                <a16:creationId xmlns:a16="http://schemas.microsoft.com/office/drawing/2014/main" id="{043AC8BE-9251-4566-BCB6-0A4ACA3C4FBA}"/>
              </a:ext>
            </a:extLst>
          </p:cNvPr>
          <p:cNvPicPr>
            <a:picLocks noGrp="1" noChangeAspect="1"/>
          </p:cNvPicPr>
          <p:nvPr>
            <p:ph type="pic" sz="quarter" idx="15"/>
          </p:nvPr>
        </p:nvPicPr>
        <p:blipFill>
          <a:blip r:embed="rId3"/>
          <a:srcRect r="13740"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56869F46-6C29-1862-6F2C-D745DF65924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222339"/>
            <a:ext cx="4329215" cy="4216561"/>
          </a:xfrm>
        </p:spPr>
        <p:txBody>
          <a:bodyPr>
            <a:noAutofit/>
          </a:bodyPr>
          <a:lstStyle/>
          <a:p>
            <a:pPr marL="0" indent="0">
              <a:lnSpc>
                <a:spcPct val="110000"/>
              </a:lnSpc>
              <a:spcBef>
                <a:spcPts val="2500"/>
              </a:spcBef>
              <a:buFont typeface="Arial" panose="020B0604020202020204" pitchFamily="34" charset="0"/>
              <a:buNone/>
            </a:pPr>
            <a:r>
              <a:rPr lang="en-GB" sz="1600" b="1" dirty="0"/>
              <a:t>Selective Traffic Routing</a:t>
            </a:r>
          </a:p>
          <a:p>
            <a:pPr marL="0" lvl="1" indent="0">
              <a:lnSpc>
                <a:spcPct val="110000"/>
              </a:lnSpc>
              <a:buFont typeface="Arial" panose="020B0604020202020204" pitchFamily="34" charset="0"/>
              <a:buNone/>
            </a:pPr>
            <a:r>
              <a:rPr sz="1600" dirty="0"/>
              <a:t>Browser VPN extensions route only web traffic, leaving other applications unprotected from network exposure.</a:t>
            </a:r>
            <a:endParaRPr lang="en-GB" sz="1600" dirty="0"/>
          </a:p>
          <a:p>
            <a:pPr marL="0" indent="0">
              <a:lnSpc>
                <a:spcPct val="110000"/>
              </a:lnSpc>
              <a:spcBef>
                <a:spcPts val="2500"/>
              </a:spcBef>
              <a:buFont typeface="Arial" panose="020B0604020202020204" pitchFamily="34" charset="0"/>
              <a:buNone/>
            </a:pPr>
            <a:r>
              <a:rPr lang="en-GB" sz="1600" b="1" dirty="0"/>
              <a:t>Ease of Use and Efficiency</a:t>
            </a:r>
          </a:p>
          <a:p>
            <a:pPr marL="0" lvl="1" indent="0">
              <a:lnSpc>
                <a:spcPct val="110000"/>
              </a:lnSpc>
              <a:buFont typeface="Arial" panose="020B0604020202020204" pitchFamily="34" charset="0"/>
              <a:buNone/>
            </a:pPr>
            <a:r>
              <a:rPr sz="1600" dirty="0"/>
              <a:t>These VPNs offer user-friendly interfaces with lower resource consumption, ideal for casual browsing.</a:t>
            </a:r>
            <a:endParaRPr lang="en-GB" sz="1600" dirty="0"/>
          </a:p>
          <a:p>
            <a:pPr marL="0" indent="0">
              <a:lnSpc>
                <a:spcPct val="110000"/>
              </a:lnSpc>
              <a:spcBef>
                <a:spcPts val="2500"/>
              </a:spcBef>
              <a:buFont typeface="Arial" panose="020B0604020202020204" pitchFamily="34" charset="0"/>
              <a:buNone/>
            </a:pPr>
            <a:r>
              <a:rPr lang="en-GB" sz="1600" b="1" dirty="0"/>
              <a:t>Limited Security Features</a:t>
            </a:r>
          </a:p>
          <a:p>
            <a:pPr marL="0" lvl="1" indent="0">
              <a:lnSpc>
                <a:spcPct val="110000"/>
              </a:lnSpc>
              <a:buFont typeface="Arial" panose="020B0604020202020204" pitchFamily="34" charset="0"/>
              <a:buNone/>
            </a:pPr>
            <a:r>
              <a:rPr sz="1600" dirty="0"/>
              <a:t>Browser VPNs often lack strong encryption and robust privacy policies compared to full VPN clients.</a:t>
            </a:r>
            <a:endParaRPr lang="en-GB" sz="1600" dirty="0"/>
          </a:p>
        </p:txBody>
      </p:sp>
    </p:spTree>
    <p:extLst>
      <p:ext uri="{BB962C8B-B14F-4D97-AF65-F5344CB8AC3E}">
        <p14:creationId xmlns:p14="http://schemas.microsoft.com/office/powerpoint/2010/main" val="26115347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FC610-9289-FB36-53A6-56C4F04E08CB}"/>
              </a:ext>
            </a:extLst>
          </p:cNvPr>
          <p:cNvSpPr>
            <a:spLocks noGrp="1"/>
          </p:cNvSpPr>
          <p:nvPr>
            <p:ph type="title"/>
          </p:nvPr>
        </p:nvSpPr>
        <p:spPr>
          <a:xfrm>
            <a:off x="7777906" y="733600"/>
            <a:ext cx="3608254" cy="1389582"/>
          </a:xfrm>
        </p:spPr>
        <p:txBody>
          <a:bodyPr anchor="t">
            <a:normAutofit/>
          </a:bodyPr>
          <a:lstStyle/>
          <a:p>
            <a:r>
              <a:rPr lang="en-GB" dirty="0"/>
              <a:t>Overview of Antivirus-Bundled VPNs</a:t>
            </a:r>
          </a:p>
        </p:txBody>
      </p:sp>
      <p:sp>
        <p:nvSpPr>
          <p:cNvPr id="4" name="Date Placeholder 3">
            <a:extLst>
              <a:ext uri="{FF2B5EF4-FFF2-40B4-BE49-F238E27FC236}">
                <a16:creationId xmlns:a16="http://schemas.microsoft.com/office/drawing/2014/main" id="{7D91E54E-3397-C0D3-0E87-6BBE2C7D663C}"/>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16C1F4BF-C963-6024-A911-8BC12664F135}"/>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22</a:t>
            </a:fld>
            <a:endParaRPr lang="en-US"/>
          </a:p>
        </p:txBody>
      </p:sp>
      <p:pic>
        <p:nvPicPr>
          <p:cNvPr id="8" name="Content Placeholder 7" descr="Illustration of integrated antivirus and VPN technology symbolizing all-in-one digital security solutions">
            <a:extLst>
              <a:ext uri="{FF2B5EF4-FFF2-40B4-BE49-F238E27FC236}">
                <a16:creationId xmlns:a16="http://schemas.microsoft.com/office/drawing/2014/main" id="{6C6DBA9B-F883-44DD-ADD7-0EB5D381A48B}"/>
              </a:ext>
            </a:extLst>
          </p:cNvPr>
          <p:cNvPicPr>
            <a:picLocks noGrp="1" noChangeAspect="1"/>
          </p:cNvPicPr>
          <p:nvPr>
            <p:ph type="pic" sz="quarter" idx="15"/>
          </p:nvPr>
        </p:nvPicPr>
        <p:blipFill>
          <a:blip r:embed="rId3"/>
          <a:srcRect l="2545" r="11195"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20B70F7C-A07B-AA18-9A2A-E8427C17C23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123182"/>
            <a:ext cx="4190319" cy="4315718"/>
          </a:xfrm>
        </p:spPr>
        <p:txBody>
          <a:bodyPr>
            <a:noAutofit/>
          </a:bodyPr>
          <a:lstStyle/>
          <a:p>
            <a:pPr marL="0" indent="0">
              <a:lnSpc>
                <a:spcPct val="110000"/>
              </a:lnSpc>
              <a:spcBef>
                <a:spcPts val="2500"/>
              </a:spcBef>
              <a:buFont typeface="Arial" panose="020B0604020202020204" pitchFamily="34" charset="0"/>
              <a:buNone/>
            </a:pPr>
            <a:r>
              <a:rPr lang="en-GB" sz="1600" b="1" dirty="0"/>
              <a:t>Convenient Security Packages</a:t>
            </a:r>
          </a:p>
          <a:p>
            <a:pPr marL="0" lvl="1" indent="0">
              <a:lnSpc>
                <a:spcPct val="110000"/>
              </a:lnSpc>
              <a:buFont typeface="Arial" panose="020B0604020202020204" pitchFamily="34" charset="0"/>
              <a:buNone/>
            </a:pPr>
            <a:r>
              <a:rPr lang="en-GB" sz="1600" dirty="0"/>
              <a:t>Antivirus suites bundling VPNs offer convenient all-in-one security solutions for users seeking combined protection.</a:t>
            </a:r>
          </a:p>
          <a:p>
            <a:pPr marL="0" indent="0">
              <a:lnSpc>
                <a:spcPct val="110000"/>
              </a:lnSpc>
              <a:spcBef>
                <a:spcPts val="2500"/>
              </a:spcBef>
              <a:buFont typeface="Arial" panose="020B0604020202020204" pitchFamily="34" charset="0"/>
              <a:buNone/>
            </a:pPr>
            <a:r>
              <a:rPr lang="en-GB" sz="1600" b="1" dirty="0"/>
              <a:t>Limitations of Bundled VPNs</a:t>
            </a:r>
          </a:p>
          <a:p>
            <a:pPr marL="0" lvl="1" indent="0">
              <a:lnSpc>
                <a:spcPct val="110000"/>
              </a:lnSpc>
              <a:buFont typeface="Arial" panose="020B0604020202020204" pitchFamily="34" charset="0"/>
              <a:buNone/>
            </a:pPr>
            <a:r>
              <a:rPr lang="en-GB" sz="1600" dirty="0"/>
              <a:t>Bundled VPNs often face limitations in speed, server selection, and data allowance compared to standalone VPN services.</a:t>
            </a:r>
          </a:p>
          <a:p>
            <a:pPr marL="0" indent="0">
              <a:lnSpc>
                <a:spcPct val="110000"/>
              </a:lnSpc>
              <a:spcBef>
                <a:spcPts val="2500"/>
              </a:spcBef>
              <a:buFont typeface="Arial" panose="020B0604020202020204" pitchFamily="34" charset="0"/>
              <a:buNone/>
            </a:pPr>
            <a:r>
              <a:rPr lang="en-GB" sz="1600" b="1" dirty="0"/>
              <a:t>User Satisfaction and Reviews</a:t>
            </a:r>
          </a:p>
          <a:p>
            <a:pPr marL="0" lvl="1" indent="0">
              <a:lnSpc>
                <a:spcPct val="110000"/>
              </a:lnSpc>
              <a:buFont typeface="Arial" panose="020B0604020202020204" pitchFamily="34" charset="0"/>
              <a:buNone/>
            </a:pPr>
            <a:r>
              <a:rPr lang="en-GB" sz="1600" dirty="0"/>
              <a:t>Industry reviews show mixed user satisfaction due to VPN constraints despite benefits of integration with antivirus.</a:t>
            </a:r>
          </a:p>
        </p:txBody>
      </p:sp>
    </p:spTree>
    <p:extLst>
      <p:ext uri="{BB962C8B-B14F-4D97-AF65-F5344CB8AC3E}">
        <p14:creationId xmlns:p14="http://schemas.microsoft.com/office/powerpoint/2010/main" val="7891280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9B9B-2BF3-54AA-68F5-A269EDAFF794}"/>
              </a:ext>
            </a:extLst>
          </p:cNvPr>
          <p:cNvSpPr>
            <a:spLocks noGrp="1"/>
          </p:cNvSpPr>
          <p:nvPr>
            <p:ph type="title"/>
          </p:nvPr>
        </p:nvSpPr>
        <p:spPr>
          <a:xfrm>
            <a:off x="419100" y="4607626"/>
            <a:ext cx="4419600" cy="1640774"/>
          </a:xfrm>
        </p:spPr>
        <p:txBody>
          <a:bodyPr anchor="t">
            <a:normAutofit/>
          </a:bodyPr>
          <a:lstStyle/>
          <a:p>
            <a:r>
              <a:rPr lang="en-GB" sz="2800" dirty="0"/>
              <a:t>Overview of Standalone VPN Services </a:t>
            </a:r>
            <a:br>
              <a:rPr lang="en-GB" sz="2800" dirty="0"/>
            </a:br>
            <a:r>
              <a:rPr lang="en-GB" sz="2800" dirty="0"/>
              <a:t>(E.g., Nord, </a:t>
            </a:r>
            <a:r>
              <a:rPr lang="en-GB" sz="2800" dirty="0" err="1"/>
              <a:t>Mullvad</a:t>
            </a:r>
            <a:r>
              <a:rPr lang="en-GB" sz="2800" dirty="0"/>
              <a:t>)</a:t>
            </a:r>
          </a:p>
        </p:txBody>
      </p:sp>
      <p:pic>
        <p:nvPicPr>
          <p:cNvPr id="8" name="Content Placeholder 7" descr="Illustration of VPN services showing security, global servers, privacy features, and comparison chart">
            <a:extLst>
              <a:ext uri="{FF2B5EF4-FFF2-40B4-BE49-F238E27FC236}">
                <a16:creationId xmlns:a16="http://schemas.microsoft.com/office/drawing/2014/main" id="{1694F09C-4095-4C02-B266-96708274C357}"/>
              </a:ext>
            </a:extLst>
          </p:cNvPr>
          <p:cNvPicPr>
            <a:picLocks noGrp="1" noChangeAspect="1"/>
          </p:cNvPicPr>
          <p:nvPr>
            <p:ph type="pic" sz="quarter" idx="15"/>
          </p:nvPr>
        </p:nvPicPr>
        <p:blipFill>
          <a:blip r:embed="rId3"/>
          <a:srcRect r="23386" b="-3"/>
          <a:stretch>
            <a:fillRect/>
          </a:stretch>
        </p:blipFill>
        <p:spPr>
          <a:xfrm>
            <a:off x="1914" y="10"/>
            <a:ext cx="4836786" cy="4214181"/>
          </a:xfrm>
        </p:spPr>
      </p:pic>
      <p:sp>
        <p:nvSpPr>
          <p:cNvPr id="4" name="Date Placeholder 3">
            <a:extLst>
              <a:ext uri="{FF2B5EF4-FFF2-40B4-BE49-F238E27FC236}">
                <a16:creationId xmlns:a16="http://schemas.microsoft.com/office/drawing/2014/main" id="{4A77961A-329D-205C-8885-5A6B745E4758}"/>
              </a:ext>
            </a:extLst>
          </p:cNvPr>
          <p:cNvSpPr>
            <a:spLocks noGrp="1"/>
          </p:cNvSpPr>
          <p:nvPr>
            <p:ph type="dt" sz="half" idx="10"/>
          </p:nvPr>
        </p:nvSpPr>
        <p:spPr>
          <a:xfrm>
            <a:off x="8801100" y="214858"/>
            <a:ext cx="1905250"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1F495476-E9F0-FF4D-CB1E-3EB9797604EB}"/>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23</a:t>
            </a:fld>
            <a:endParaRPr lang="en-US"/>
          </a:p>
        </p:txBody>
      </p:sp>
      <p:sp>
        <p:nvSpPr>
          <p:cNvPr id="7" name="Content Placeholder 6">
            <a:extLst>
              <a:ext uri="{FF2B5EF4-FFF2-40B4-BE49-F238E27FC236}">
                <a16:creationId xmlns:a16="http://schemas.microsoft.com/office/drawing/2014/main" id="{EE7608EB-BB26-9739-EBBB-4D44B4938AF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1276" y="1104900"/>
            <a:ext cx="5750381" cy="5143500"/>
          </a:xfrm>
        </p:spPr>
        <p:txBody>
          <a:bodyPr>
            <a:normAutofit/>
          </a:bodyPr>
          <a:lstStyle/>
          <a:p>
            <a:pPr marL="0" indent="0">
              <a:spcBef>
                <a:spcPts val="2500"/>
              </a:spcBef>
              <a:buFont typeface="Arial" panose="020B0604020202020204" pitchFamily="34" charset="0"/>
              <a:buNone/>
            </a:pPr>
            <a:r>
              <a:rPr lang="en-GB" sz="1600" b="1" dirty="0"/>
              <a:t>Strong Security Features</a:t>
            </a:r>
          </a:p>
          <a:p>
            <a:pPr marL="0" lvl="1" indent="0">
              <a:buFont typeface="Arial" panose="020B0604020202020204" pitchFamily="34" charset="0"/>
              <a:buNone/>
            </a:pPr>
            <a:r>
              <a:rPr sz="1600" dirty="0"/>
              <a:t>Standalone VPN services provide robust security measures including encryption and multi-hop connections for enhanced privacy.</a:t>
            </a:r>
            <a:endParaRPr lang="en-GB" sz="1600" dirty="0"/>
          </a:p>
          <a:p>
            <a:pPr marL="0" indent="0">
              <a:spcBef>
                <a:spcPts val="2500"/>
              </a:spcBef>
              <a:buFont typeface="Arial" panose="020B0604020202020204" pitchFamily="34" charset="0"/>
              <a:buNone/>
            </a:pPr>
            <a:r>
              <a:rPr lang="en-GB" sz="1600" b="1" dirty="0"/>
              <a:t>Extensive Server Networks</a:t>
            </a:r>
          </a:p>
          <a:p>
            <a:pPr marL="0" lvl="1" indent="0">
              <a:buFont typeface="Arial" panose="020B0604020202020204" pitchFamily="34" charset="0"/>
              <a:buNone/>
            </a:pPr>
            <a:r>
              <a:rPr sz="1600" dirty="0"/>
              <a:t>Large server networks ensure better connectivity and faster speeds across multiple global locations.</a:t>
            </a:r>
            <a:endParaRPr lang="en-GB" sz="1600" dirty="0"/>
          </a:p>
          <a:p>
            <a:pPr marL="0" indent="0">
              <a:spcBef>
                <a:spcPts val="2500"/>
              </a:spcBef>
              <a:buFont typeface="Arial" panose="020B0604020202020204" pitchFamily="34" charset="0"/>
              <a:buNone/>
            </a:pPr>
            <a:r>
              <a:rPr lang="en-GB" sz="1600" b="1" dirty="0"/>
              <a:t>Privacy and No-Log Policies</a:t>
            </a:r>
          </a:p>
          <a:p>
            <a:pPr marL="0" lvl="1" indent="0">
              <a:buFont typeface="Arial" panose="020B0604020202020204" pitchFamily="34" charset="0"/>
              <a:buNone/>
            </a:pPr>
            <a:r>
              <a:rPr sz="1600" dirty="0"/>
              <a:t>VPN providers implement strict no-log policies to protect user anonymity and data privacy.</a:t>
            </a:r>
            <a:endParaRPr lang="en-GB" sz="1600" dirty="0"/>
          </a:p>
          <a:p>
            <a:pPr marL="0" indent="0">
              <a:spcBef>
                <a:spcPts val="2500"/>
              </a:spcBef>
              <a:buFont typeface="Arial" panose="020B0604020202020204" pitchFamily="34" charset="0"/>
              <a:buNone/>
            </a:pPr>
            <a:r>
              <a:rPr lang="en-GB" sz="1600" b="1" dirty="0"/>
              <a:t>Comparative Features Table</a:t>
            </a:r>
          </a:p>
          <a:p>
            <a:pPr marL="0" lvl="1" indent="0">
              <a:buFont typeface="Arial" panose="020B0604020202020204" pitchFamily="34" charset="0"/>
              <a:buNone/>
            </a:pPr>
            <a:r>
              <a:rPr sz="1600" dirty="0"/>
              <a:t>Comparison tables help users evaluate speed, cost, server count, and privacy features for informed decisions.</a:t>
            </a:r>
            <a:endParaRPr lang="en-GB" sz="1600" dirty="0"/>
          </a:p>
        </p:txBody>
      </p:sp>
    </p:spTree>
    <p:extLst>
      <p:ext uri="{BB962C8B-B14F-4D97-AF65-F5344CB8AC3E}">
        <p14:creationId xmlns:p14="http://schemas.microsoft.com/office/powerpoint/2010/main" val="1801679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66B43-B9C0-E899-05A5-3577295EB03C}"/>
              </a:ext>
            </a:extLst>
          </p:cNvPr>
          <p:cNvSpPr>
            <a:spLocks noGrp="1"/>
          </p:cNvSpPr>
          <p:nvPr>
            <p:ph type="title"/>
          </p:nvPr>
        </p:nvSpPr>
        <p:spPr>
          <a:xfrm>
            <a:off x="409980" y="4311805"/>
            <a:ext cx="8585337" cy="2368300"/>
          </a:xfrm>
        </p:spPr>
        <p:txBody>
          <a:bodyPr anchor="b">
            <a:normAutofit/>
          </a:bodyPr>
          <a:lstStyle/>
          <a:p>
            <a:r>
              <a:rPr lang="en-GB" sz="5300" dirty="0"/>
              <a:t>Assessing VPN Necessity: Savvy Users Versus Everyday Needs</a:t>
            </a:r>
          </a:p>
        </p:txBody>
      </p:sp>
      <p:sp>
        <p:nvSpPr>
          <p:cNvPr id="5" name="Date Placeholder 4">
            <a:extLst>
              <a:ext uri="{FF2B5EF4-FFF2-40B4-BE49-F238E27FC236}">
                <a16:creationId xmlns:a16="http://schemas.microsoft.com/office/drawing/2014/main" id="{966D9EC4-CDF1-1676-CB63-F900CBCBAC6A}"/>
              </a:ext>
            </a:extLst>
          </p:cNvPr>
          <p:cNvSpPr>
            <a:spLocks noGrp="1"/>
          </p:cNvSpPr>
          <p:nvPr>
            <p:ph type="dt" sz="half" idx="10"/>
          </p:nvPr>
        </p:nvSpPr>
        <p:spPr>
          <a:xfrm>
            <a:off x="8801100" y="219456"/>
            <a:ext cx="1913256" cy="338328"/>
          </a:xfrm>
        </p:spPr>
        <p:txBody>
          <a:bodyPr anchor="ctr">
            <a:normAutofit/>
          </a:bodyPr>
          <a:lstStyle/>
          <a:p>
            <a:pPr>
              <a:spcAft>
                <a:spcPts val="600"/>
              </a:spcAft>
            </a:pPr>
            <a:r>
              <a:rPr lang="en-US"/>
              <a:t>24 Feb 2026</a:t>
            </a:r>
          </a:p>
        </p:txBody>
      </p:sp>
      <p:sp>
        <p:nvSpPr>
          <p:cNvPr id="6" name="Slide Number Placeholder 5">
            <a:extLst>
              <a:ext uri="{FF2B5EF4-FFF2-40B4-BE49-F238E27FC236}">
                <a16:creationId xmlns:a16="http://schemas.microsoft.com/office/drawing/2014/main" id="{808126E9-2D2B-4E5A-CAD2-AAB0C0354C97}"/>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24</a:t>
            </a:fld>
            <a:endParaRPr lang="en-US"/>
          </a:p>
        </p:txBody>
      </p:sp>
    </p:spTree>
    <p:extLst>
      <p:ext uri="{BB962C8B-B14F-4D97-AF65-F5344CB8AC3E}">
        <p14:creationId xmlns:p14="http://schemas.microsoft.com/office/powerpoint/2010/main" val="1815771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8B3B9-3218-5798-0925-3ADFE01F4B04}"/>
              </a:ext>
            </a:extLst>
          </p:cNvPr>
          <p:cNvSpPr>
            <a:spLocks noGrp="1"/>
          </p:cNvSpPr>
          <p:nvPr>
            <p:ph type="title"/>
          </p:nvPr>
        </p:nvSpPr>
        <p:spPr>
          <a:xfrm>
            <a:off x="7777906" y="768324"/>
            <a:ext cx="3608254" cy="1389582"/>
          </a:xfrm>
        </p:spPr>
        <p:txBody>
          <a:bodyPr anchor="t">
            <a:normAutofit/>
          </a:bodyPr>
          <a:lstStyle/>
          <a:p>
            <a:r>
              <a:rPr lang="en-GB" dirty="0"/>
              <a:t>VPNs for Advanced, Security-Conscious Users</a:t>
            </a:r>
          </a:p>
        </p:txBody>
      </p:sp>
      <p:sp>
        <p:nvSpPr>
          <p:cNvPr id="4" name="Date Placeholder 3">
            <a:extLst>
              <a:ext uri="{FF2B5EF4-FFF2-40B4-BE49-F238E27FC236}">
                <a16:creationId xmlns:a16="http://schemas.microsoft.com/office/drawing/2014/main" id="{BEE08B0D-24A8-1540-038D-8F078B0897D0}"/>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42F645FA-117F-D489-32F9-7CC902CE75CF}"/>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25</a:t>
            </a:fld>
            <a:endParaRPr lang="en-US"/>
          </a:p>
        </p:txBody>
      </p:sp>
      <p:pic>
        <p:nvPicPr>
          <p:cNvPr id="8" name="Content Placeholder 7" descr="digital lock with network nodes and secure data flow representing advanced VPN security features">
            <a:extLst>
              <a:ext uri="{FF2B5EF4-FFF2-40B4-BE49-F238E27FC236}">
                <a16:creationId xmlns:a16="http://schemas.microsoft.com/office/drawing/2014/main" id="{6EAD707D-4CB3-441A-979D-068EFF2DE285}"/>
              </a:ext>
            </a:extLst>
          </p:cNvPr>
          <p:cNvPicPr>
            <a:picLocks noGrp="1" noChangeAspect="1"/>
          </p:cNvPicPr>
          <p:nvPr>
            <p:ph type="pic" sz="quarter" idx="15"/>
          </p:nvPr>
        </p:nvPicPr>
        <p:blipFill>
          <a:blip r:embed="rId3"/>
          <a:stretch/>
        </p:blipFill>
        <p:spPr>
          <a:xfrm>
            <a:off x="0" y="1571087"/>
            <a:ext cx="7336219" cy="4896926"/>
          </a:xfrm>
        </p:spPr>
      </p:pic>
      <p:sp>
        <p:nvSpPr>
          <p:cNvPr id="7" name="Content Placeholder 6">
            <a:extLst>
              <a:ext uri="{FF2B5EF4-FFF2-40B4-BE49-F238E27FC236}">
                <a16:creationId xmlns:a16="http://schemas.microsoft.com/office/drawing/2014/main" id="{C10AA2CE-3F9C-D41E-1858-7660D07ABE7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280213"/>
            <a:ext cx="4259767" cy="4158687"/>
          </a:xfrm>
        </p:spPr>
        <p:txBody>
          <a:bodyPr>
            <a:noAutofit/>
          </a:bodyPr>
          <a:lstStyle/>
          <a:p>
            <a:pPr marL="0" indent="0">
              <a:lnSpc>
                <a:spcPct val="110000"/>
              </a:lnSpc>
              <a:spcBef>
                <a:spcPts val="2500"/>
              </a:spcBef>
              <a:buFont typeface="Arial" panose="020B0604020202020204" pitchFamily="34" charset="0"/>
              <a:buNone/>
            </a:pPr>
            <a:r>
              <a:rPr lang="en-GB" sz="1600" b="1" dirty="0"/>
              <a:t>Advanced Security Features</a:t>
            </a:r>
          </a:p>
          <a:p>
            <a:pPr marL="0" lvl="1" indent="0">
              <a:lnSpc>
                <a:spcPct val="110000"/>
              </a:lnSpc>
              <a:buFont typeface="Arial" panose="020B0604020202020204" pitchFamily="34" charset="0"/>
              <a:buNone/>
            </a:pPr>
            <a:r>
              <a:rPr lang="en-GB" sz="1600" dirty="0"/>
              <a:t>Obfuscation, kill switches, and privacy protocols enhance VPN security for advanced users facing complex threats.</a:t>
            </a:r>
          </a:p>
          <a:p>
            <a:pPr marL="0" indent="0">
              <a:lnSpc>
                <a:spcPct val="110000"/>
              </a:lnSpc>
              <a:spcBef>
                <a:spcPts val="2500"/>
              </a:spcBef>
              <a:buFont typeface="Arial" panose="020B0604020202020204" pitchFamily="34" charset="0"/>
              <a:buNone/>
            </a:pPr>
            <a:r>
              <a:rPr lang="en-GB" sz="1600" b="1" dirty="0"/>
              <a:t>Higher Adoption by IT Professionals</a:t>
            </a:r>
          </a:p>
          <a:p>
            <a:pPr marL="0" lvl="1" indent="0">
              <a:lnSpc>
                <a:spcPct val="110000"/>
              </a:lnSpc>
              <a:buFont typeface="Arial" panose="020B0604020202020204" pitchFamily="34" charset="0"/>
              <a:buNone/>
            </a:pPr>
            <a:r>
              <a:rPr lang="en-GB" sz="1600" dirty="0"/>
              <a:t>IT professionals are 60% more likely to use premium VPNs compared to general consumers, reflecting elevated security needs.</a:t>
            </a:r>
          </a:p>
          <a:p>
            <a:pPr marL="0" indent="0">
              <a:lnSpc>
                <a:spcPct val="110000"/>
              </a:lnSpc>
              <a:spcBef>
                <a:spcPts val="2500"/>
              </a:spcBef>
              <a:buFont typeface="Arial" panose="020B0604020202020204" pitchFamily="34" charset="0"/>
              <a:buNone/>
            </a:pPr>
            <a:r>
              <a:rPr lang="en-GB" sz="1600" b="1" dirty="0"/>
              <a:t>Privacy-Centric Protocol Support</a:t>
            </a:r>
          </a:p>
          <a:p>
            <a:pPr marL="0" lvl="1" indent="0">
              <a:lnSpc>
                <a:spcPct val="110000"/>
              </a:lnSpc>
              <a:buFont typeface="Arial" panose="020B0604020202020204" pitchFamily="34" charset="0"/>
              <a:buNone/>
            </a:pPr>
            <a:r>
              <a:rPr lang="en-GB" sz="1600" dirty="0"/>
              <a:t>Support for privacy-focused VPN protocols ensures stronger anonymity and protection of user data.</a:t>
            </a:r>
          </a:p>
        </p:txBody>
      </p:sp>
    </p:spTree>
    <p:extLst>
      <p:ext uri="{BB962C8B-B14F-4D97-AF65-F5344CB8AC3E}">
        <p14:creationId xmlns:p14="http://schemas.microsoft.com/office/powerpoint/2010/main" val="1441761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96DD1-FC43-93FF-45FA-C02F2710CDAB}"/>
              </a:ext>
            </a:extLst>
          </p:cNvPr>
          <p:cNvSpPr>
            <a:spLocks noGrp="1"/>
          </p:cNvSpPr>
          <p:nvPr>
            <p:ph type="title"/>
          </p:nvPr>
        </p:nvSpPr>
        <p:spPr>
          <a:xfrm>
            <a:off x="7777906" y="641006"/>
            <a:ext cx="3608254" cy="1389582"/>
          </a:xfrm>
        </p:spPr>
        <p:txBody>
          <a:bodyPr anchor="t">
            <a:normAutofit/>
          </a:bodyPr>
          <a:lstStyle/>
          <a:p>
            <a:r>
              <a:rPr lang="en-GB" dirty="0"/>
              <a:t>Benefits for Average Users and Club Members</a:t>
            </a:r>
          </a:p>
        </p:txBody>
      </p:sp>
      <p:sp>
        <p:nvSpPr>
          <p:cNvPr id="4" name="Date Placeholder 3">
            <a:extLst>
              <a:ext uri="{FF2B5EF4-FFF2-40B4-BE49-F238E27FC236}">
                <a16:creationId xmlns:a16="http://schemas.microsoft.com/office/drawing/2014/main" id="{3F62CDD6-3AC5-4F04-8332-9A5688E06A43}"/>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6ED677D5-5786-F6B0-3C2F-B21C555CD643}"/>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26</a:t>
            </a:fld>
            <a:endParaRPr lang="en-US"/>
          </a:p>
        </p:txBody>
      </p:sp>
      <p:pic>
        <p:nvPicPr>
          <p:cNvPr id="8" name="Content Placeholder 7" descr="Person using laptop on public Wi-Fi with secure connection symbols and regional content access icons">
            <a:extLst>
              <a:ext uri="{FF2B5EF4-FFF2-40B4-BE49-F238E27FC236}">
                <a16:creationId xmlns:a16="http://schemas.microsoft.com/office/drawing/2014/main" id="{C6617468-467A-4927-9C5B-B01404E4B23D}"/>
              </a:ext>
            </a:extLst>
          </p:cNvPr>
          <p:cNvPicPr>
            <a:picLocks noGrp="1" noChangeAspect="1"/>
          </p:cNvPicPr>
          <p:nvPr>
            <p:ph type="pic" sz="quarter" idx="15"/>
          </p:nvPr>
        </p:nvPicPr>
        <p:blipFill>
          <a:blip r:embed="rId3"/>
          <a:stretch/>
        </p:blipFill>
        <p:spPr>
          <a:xfrm>
            <a:off x="0" y="1571087"/>
            <a:ext cx="7336219" cy="4896926"/>
          </a:xfrm>
        </p:spPr>
      </p:pic>
      <p:sp>
        <p:nvSpPr>
          <p:cNvPr id="7" name="Content Placeholder 6">
            <a:extLst>
              <a:ext uri="{FF2B5EF4-FFF2-40B4-BE49-F238E27FC236}">
                <a16:creationId xmlns:a16="http://schemas.microsoft.com/office/drawing/2014/main" id="{235FF671-FD29-8F1A-B4AF-DC1C2754732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113810"/>
            <a:ext cx="4155595" cy="4325090"/>
          </a:xfrm>
        </p:spPr>
        <p:txBody>
          <a:bodyPr>
            <a:normAutofit/>
          </a:bodyPr>
          <a:lstStyle/>
          <a:p>
            <a:pPr marL="0" indent="0">
              <a:lnSpc>
                <a:spcPct val="110000"/>
              </a:lnSpc>
              <a:spcBef>
                <a:spcPts val="2500"/>
              </a:spcBef>
              <a:buFont typeface="Arial" panose="020B0604020202020204" pitchFamily="34" charset="0"/>
              <a:buNone/>
            </a:pPr>
            <a:r>
              <a:rPr lang="en-GB" sz="1600" b="1" dirty="0"/>
              <a:t>Public Wi-Fi Security</a:t>
            </a:r>
          </a:p>
          <a:p>
            <a:pPr marL="0" lvl="1" indent="0">
              <a:lnSpc>
                <a:spcPct val="110000"/>
              </a:lnSpc>
              <a:buFont typeface="Arial" panose="020B0604020202020204" pitchFamily="34" charset="0"/>
              <a:buNone/>
            </a:pPr>
            <a:r>
              <a:rPr sz="1600" dirty="0"/>
              <a:t>VPNs provide users peace of mind by securing their connections over public</a:t>
            </a:r>
            <a:br>
              <a:rPr lang="en-GB" sz="1600" dirty="0"/>
            </a:br>
            <a:r>
              <a:rPr sz="1600" dirty="0"/>
              <a:t>Wi-Fi networks.</a:t>
            </a:r>
            <a:endParaRPr lang="en-GB" sz="1600" dirty="0"/>
          </a:p>
          <a:p>
            <a:pPr marL="0" indent="0">
              <a:lnSpc>
                <a:spcPct val="110000"/>
              </a:lnSpc>
              <a:spcBef>
                <a:spcPts val="2500"/>
              </a:spcBef>
              <a:buFont typeface="Arial" panose="020B0604020202020204" pitchFamily="34" charset="0"/>
              <a:buNone/>
            </a:pPr>
            <a:r>
              <a:rPr lang="en-GB" sz="1600" b="1" dirty="0"/>
              <a:t>Access to Region-Locked Content</a:t>
            </a:r>
          </a:p>
          <a:p>
            <a:pPr marL="0" lvl="1" indent="0">
              <a:lnSpc>
                <a:spcPct val="110000"/>
              </a:lnSpc>
              <a:buFont typeface="Arial" panose="020B0604020202020204" pitchFamily="34" charset="0"/>
              <a:buNone/>
            </a:pPr>
            <a:r>
              <a:rPr sz="1600" dirty="0"/>
              <a:t>VPNs enable users to bypass geographic restrictions and access region-locked content easily.</a:t>
            </a:r>
            <a:endParaRPr lang="en-GB" sz="1600" dirty="0"/>
          </a:p>
          <a:p>
            <a:pPr marL="0" indent="0">
              <a:lnSpc>
                <a:spcPct val="110000"/>
              </a:lnSpc>
              <a:spcBef>
                <a:spcPts val="2500"/>
              </a:spcBef>
              <a:buFont typeface="Arial" panose="020B0604020202020204" pitchFamily="34" charset="0"/>
              <a:buNone/>
            </a:pPr>
            <a:r>
              <a:rPr lang="en-GB" sz="1600" b="1" dirty="0"/>
              <a:t>Improved Online Privacy</a:t>
            </a:r>
          </a:p>
          <a:p>
            <a:pPr marL="0" lvl="1" indent="0">
              <a:lnSpc>
                <a:spcPct val="110000"/>
              </a:lnSpc>
              <a:buFont typeface="Arial" panose="020B0604020202020204" pitchFamily="34" charset="0"/>
              <a:buNone/>
            </a:pPr>
            <a:r>
              <a:rPr sz="1600" dirty="0"/>
              <a:t>Around 45% of users believe VPNs enhance their overall online privacy and security.</a:t>
            </a:r>
            <a:endParaRPr lang="en-GB" sz="1600" dirty="0"/>
          </a:p>
        </p:txBody>
      </p:sp>
    </p:spTree>
    <p:extLst>
      <p:ext uri="{BB962C8B-B14F-4D97-AF65-F5344CB8AC3E}">
        <p14:creationId xmlns:p14="http://schemas.microsoft.com/office/powerpoint/2010/main" val="34483629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2762C-FE01-2A8E-79B8-433D1720C6D5}"/>
              </a:ext>
            </a:extLst>
          </p:cNvPr>
          <p:cNvSpPr>
            <a:spLocks noGrp="1"/>
          </p:cNvSpPr>
          <p:nvPr>
            <p:ph type="title"/>
          </p:nvPr>
        </p:nvSpPr>
        <p:spPr>
          <a:xfrm>
            <a:off x="7777906" y="617858"/>
            <a:ext cx="3608254" cy="1389582"/>
          </a:xfrm>
        </p:spPr>
        <p:txBody>
          <a:bodyPr anchor="t">
            <a:normAutofit/>
          </a:bodyPr>
          <a:lstStyle/>
          <a:p>
            <a:r>
              <a:rPr lang="en-GB" dirty="0"/>
              <a:t>Summary: VPN as a Tool, Not a Necessity</a:t>
            </a:r>
          </a:p>
        </p:txBody>
      </p:sp>
      <p:sp>
        <p:nvSpPr>
          <p:cNvPr id="4" name="Date Placeholder 3">
            <a:extLst>
              <a:ext uri="{FF2B5EF4-FFF2-40B4-BE49-F238E27FC236}">
                <a16:creationId xmlns:a16="http://schemas.microsoft.com/office/drawing/2014/main" id="{B08D5A30-49B3-70BE-1DD9-BE266EED63F1}"/>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0E6FA8C2-D9ED-E50C-F9A0-08B643645FAE}"/>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27</a:t>
            </a:fld>
            <a:endParaRPr lang="en-US"/>
          </a:p>
        </p:txBody>
      </p:sp>
      <p:pic>
        <p:nvPicPr>
          <p:cNvPr id="8" name="Content Placeholder 7" descr="Abstract illustration of digital privacy, layered cybersecurity, and network protection concepts">
            <a:extLst>
              <a:ext uri="{FF2B5EF4-FFF2-40B4-BE49-F238E27FC236}">
                <a16:creationId xmlns:a16="http://schemas.microsoft.com/office/drawing/2014/main" id="{3F43B00D-731E-4D3A-B01D-C579994D827F}"/>
              </a:ext>
            </a:extLst>
          </p:cNvPr>
          <p:cNvPicPr>
            <a:picLocks noGrp="1" noChangeAspect="1"/>
          </p:cNvPicPr>
          <p:nvPr>
            <p:ph type="pic" sz="quarter" idx="15"/>
          </p:nvPr>
        </p:nvPicPr>
        <p:blipFill>
          <a:blip r:embed="rId3"/>
          <a:srcRect l="3031" r="10709"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FC1F05F3-19D3-2E6F-C544-80D503BDA55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280213"/>
            <a:ext cx="4201893" cy="4158687"/>
          </a:xfrm>
        </p:spPr>
        <p:txBody>
          <a:bodyPr>
            <a:noAutofit/>
          </a:bodyPr>
          <a:lstStyle/>
          <a:p>
            <a:pPr marL="0" indent="0">
              <a:lnSpc>
                <a:spcPct val="110000"/>
              </a:lnSpc>
              <a:spcBef>
                <a:spcPts val="2500"/>
              </a:spcBef>
              <a:buFont typeface="Arial" panose="020B0604020202020204" pitchFamily="34" charset="0"/>
              <a:buNone/>
            </a:pPr>
            <a:r>
              <a:rPr lang="en-GB" sz="1600" b="1" dirty="0"/>
              <a:t>VPN as Privacy Tool</a:t>
            </a:r>
          </a:p>
          <a:p>
            <a:pPr marL="0" lvl="1" indent="0">
              <a:lnSpc>
                <a:spcPct val="110000"/>
              </a:lnSpc>
              <a:buFont typeface="Arial" panose="020B0604020202020204" pitchFamily="34" charset="0"/>
              <a:buNone/>
            </a:pPr>
            <a:r>
              <a:rPr sz="1600" dirty="0"/>
              <a:t>VPNs offer privacy by encrypting internet traffic and masking user identity effectively.</a:t>
            </a:r>
            <a:endParaRPr lang="en-GB" sz="1600" dirty="0"/>
          </a:p>
          <a:p>
            <a:pPr marL="0" indent="0">
              <a:lnSpc>
                <a:spcPct val="110000"/>
              </a:lnSpc>
              <a:spcBef>
                <a:spcPts val="2500"/>
              </a:spcBef>
              <a:buFont typeface="Arial" panose="020B0604020202020204" pitchFamily="34" charset="0"/>
              <a:buNone/>
            </a:pPr>
            <a:r>
              <a:rPr lang="en-GB" sz="1600" b="1" dirty="0"/>
              <a:t>Dependence on Individual Needs</a:t>
            </a:r>
          </a:p>
          <a:p>
            <a:pPr marL="0" lvl="1" indent="0">
              <a:lnSpc>
                <a:spcPct val="110000"/>
              </a:lnSpc>
              <a:buFont typeface="Arial" panose="020B0604020202020204" pitchFamily="34" charset="0"/>
              <a:buNone/>
            </a:pPr>
            <a:r>
              <a:rPr sz="1600" dirty="0"/>
              <a:t>The necessity of VPNs varies depending on user risk tolerance and type of online activity.</a:t>
            </a:r>
            <a:endParaRPr lang="en-GB" sz="1600" dirty="0"/>
          </a:p>
          <a:p>
            <a:pPr marL="0" indent="0">
              <a:lnSpc>
                <a:spcPct val="110000"/>
              </a:lnSpc>
              <a:spcBef>
                <a:spcPts val="2500"/>
              </a:spcBef>
              <a:buFont typeface="Arial" panose="020B0604020202020204" pitchFamily="34" charset="0"/>
              <a:buNone/>
            </a:pPr>
            <a:r>
              <a:rPr lang="en-GB" sz="1600" b="1" dirty="0"/>
              <a:t>Part of Cybersecurity Layers</a:t>
            </a:r>
          </a:p>
          <a:p>
            <a:pPr marL="0" lvl="1" indent="0">
              <a:lnSpc>
                <a:spcPct val="110000"/>
              </a:lnSpc>
              <a:buFont typeface="Arial" panose="020B0604020202020204" pitchFamily="34" charset="0"/>
              <a:buNone/>
            </a:pPr>
            <a:r>
              <a:rPr sz="1600" dirty="0"/>
              <a:t>VPNs represent one layer within a broader, comprehensive cybersecurity strategy for balanced protection.</a:t>
            </a:r>
            <a:endParaRPr lang="en-GB" sz="1600" dirty="0"/>
          </a:p>
        </p:txBody>
      </p:sp>
    </p:spTree>
    <p:extLst>
      <p:ext uri="{BB962C8B-B14F-4D97-AF65-F5344CB8AC3E}">
        <p14:creationId xmlns:p14="http://schemas.microsoft.com/office/powerpoint/2010/main" val="2021327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E1DC4-81D7-DF21-FA65-2CFF14CDB2BA}"/>
              </a:ext>
            </a:extLst>
          </p:cNvPr>
          <p:cNvSpPr>
            <a:spLocks noGrp="1"/>
          </p:cNvSpPr>
          <p:nvPr>
            <p:ph type="title"/>
          </p:nvPr>
        </p:nvSpPr>
        <p:spPr>
          <a:xfrm>
            <a:off x="409980" y="4311805"/>
            <a:ext cx="9683144" cy="2368300"/>
          </a:xfrm>
        </p:spPr>
        <p:txBody>
          <a:bodyPr anchor="b">
            <a:normAutofit/>
          </a:bodyPr>
          <a:lstStyle/>
          <a:p>
            <a:r>
              <a:rPr lang="en-GB" sz="5300" dirty="0"/>
              <a:t>Demonstration: Observing IP Address Changes with a VPN</a:t>
            </a:r>
          </a:p>
        </p:txBody>
      </p:sp>
      <p:sp>
        <p:nvSpPr>
          <p:cNvPr id="5" name="Date Placeholder 4">
            <a:extLst>
              <a:ext uri="{FF2B5EF4-FFF2-40B4-BE49-F238E27FC236}">
                <a16:creationId xmlns:a16="http://schemas.microsoft.com/office/drawing/2014/main" id="{BD00C221-E3B5-60FE-F7C2-5C1E9EFCD5AA}"/>
              </a:ext>
            </a:extLst>
          </p:cNvPr>
          <p:cNvSpPr>
            <a:spLocks noGrp="1"/>
          </p:cNvSpPr>
          <p:nvPr>
            <p:ph type="dt" sz="half" idx="10"/>
          </p:nvPr>
        </p:nvSpPr>
        <p:spPr>
          <a:xfrm>
            <a:off x="8801100" y="219456"/>
            <a:ext cx="1913256" cy="338328"/>
          </a:xfrm>
        </p:spPr>
        <p:txBody>
          <a:bodyPr anchor="ctr">
            <a:normAutofit/>
          </a:bodyPr>
          <a:lstStyle/>
          <a:p>
            <a:pPr>
              <a:spcAft>
                <a:spcPts val="600"/>
              </a:spcAft>
            </a:pPr>
            <a:r>
              <a:rPr lang="en-US"/>
              <a:t>24 Feb 2026</a:t>
            </a:r>
          </a:p>
        </p:txBody>
      </p:sp>
      <p:sp>
        <p:nvSpPr>
          <p:cNvPr id="6" name="Slide Number Placeholder 5">
            <a:extLst>
              <a:ext uri="{FF2B5EF4-FFF2-40B4-BE49-F238E27FC236}">
                <a16:creationId xmlns:a16="http://schemas.microsoft.com/office/drawing/2014/main" id="{43D67474-0050-0FC6-8D72-B42689E42A7D}"/>
              </a:ext>
            </a:extLst>
          </p:cNvPr>
          <p:cNvSpPr>
            <a:spLocks noGrp="1"/>
          </p:cNvSpPr>
          <p:nvPr>
            <p:ph type="sldNum" sz="quarter" idx="12"/>
          </p:nvPr>
        </p:nvSpPr>
        <p:spPr>
          <a:xfrm>
            <a:off x="11291658" y="219456"/>
            <a:ext cx="555948" cy="338328"/>
          </a:xfrm>
        </p:spPr>
        <p:txBody>
          <a:bodyPr anchor="ctr">
            <a:normAutofit/>
          </a:bodyPr>
          <a:lstStyle/>
          <a:p>
            <a:pPr>
              <a:spcAft>
                <a:spcPts val="600"/>
              </a:spcAft>
            </a:pPr>
            <a:fld id="{8E274F5D-21DC-40EF-8DBA-AB9BB119E939}" type="slidenum">
              <a:rPr lang="en-US" smtClean="0"/>
              <a:pPr>
                <a:spcAft>
                  <a:spcPts val="600"/>
                </a:spcAft>
              </a:pPr>
              <a:t>28</a:t>
            </a:fld>
            <a:endParaRPr lang="en-US"/>
          </a:p>
        </p:txBody>
      </p:sp>
    </p:spTree>
    <p:extLst>
      <p:ext uri="{BB962C8B-B14F-4D97-AF65-F5344CB8AC3E}">
        <p14:creationId xmlns:p14="http://schemas.microsoft.com/office/powerpoint/2010/main" val="2732389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E5526-B0D1-F734-C4AC-0106876F4ECC}"/>
              </a:ext>
            </a:extLst>
          </p:cNvPr>
          <p:cNvSpPr>
            <a:spLocks noGrp="1"/>
          </p:cNvSpPr>
          <p:nvPr>
            <p:ph type="title"/>
          </p:nvPr>
        </p:nvSpPr>
        <p:spPr>
          <a:xfrm>
            <a:off x="7777906" y="745177"/>
            <a:ext cx="3608254" cy="1389582"/>
          </a:xfrm>
        </p:spPr>
        <p:txBody>
          <a:bodyPr anchor="t">
            <a:normAutofit/>
          </a:bodyPr>
          <a:lstStyle/>
          <a:p>
            <a:r>
              <a:rPr lang="en-GB" dirty="0"/>
              <a:t>Checking Your Public IP Address without a VPN</a:t>
            </a:r>
          </a:p>
        </p:txBody>
      </p:sp>
      <p:sp>
        <p:nvSpPr>
          <p:cNvPr id="4" name="Date Placeholder 3">
            <a:extLst>
              <a:ext uri="{FF2B5EF4-FFF2-40B4-BE49-F238E27FC236}">
                <a16:creationId xmlns:a16="http://schemas.microsoft.com/office/drawing/2014/main" id="{06CBF394-080E-32EA-5A23-6BAC3F5AD536}"/>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45F48B62-852E-7EBA-F55D-7938109D2F07}"/>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29</a:t>
            </a:fld>
            <a:endParaRPr lang="en-US"/>
          </a:p>
        </p:txBody>
      </p:sp>
      <p:pic>
        <p:nvPicPr>
          <p:cNvPr id="8" name="Content Placeholder 7" descr="Computer screen displaying public IP address lookup and network connection icons">
            <a:extLst>
              <a:ext uri="{FF2B5EF4-FFF2-40B4-BE49-F238E27FC236}">
                <a16:creationId xmlns:a16="http://schemas.microsoft.com/office/drawing/2014/main" id="{A18B0A7E-635A-47A7-B288-281F8F00F4A0}"/>
              </a:ext>
            </a:extLst>
          </p:cNvPr>
          <p:cNvPicPr>
            <a:picLocks noGrp="1" noChangeAspect="1"/>
          </p:cNvPicPr>
          <p:nvPr>
            <p:ph type="pic" sz="quarter" idx="15"/>
          </p:nvPr>
        </p:nvPicPr>
        <p:blipFill>
          <a:blip r:embed="rId3"/>
          <a:srcRect r="13740"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D3F551D5-CA17-8DEE-3FF0-ADC01872B70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322152"/>
            <a:ext cx="4190319" cy="4116748"/>
          </a:xfrm>
        </p:spPr>
        <p:txBody>
          <a:bodyPr>
            <a:noAutofit/>
          </a:bodyPr>
          <a:lstStyle/>
          <a:p>
            <a:pPr marL="0" indent="0">
              <a:lnSpc>
                <a:spcPct val="110000"/>
              </a:lnSpc>
              <a:spcBef>
                <a:spcPts val="2500"/>
              </a:spcBef>
              <a:buFont typeface="Arial" panose="020B0604020202020204" pitchFamily="34" charset="0"/>
              <a:buNone/>
            </a:pPr>
            <a:r>
              <a:rPr lang="en-GB" sz="1600" b="1" dirty="0"/>
              <a:t>Public IP Address Identification</a:t>
            </a:r>
          </a:p>
          <a:p>
            <a:pPr marL="0" lvl="1" indent="0">
              <a:lnSpc>
                <a:spcPct val="110000"/>
              </a:lnSpc>
              <a:buFont typeface="Arial" panose="020B0604020202020204" pitchFamily="34" charset="0"/>
              <a:buNone/>
            </a:pPr>
            <a:r>
              <a:rPr sz="1600" dirty="0"/>
              <a:t>A public IP address reveals a user's approximate location and Internet Service Provider by default.</a:t>
            </a:r>
            <a:endParaRPr lang="en-GB" sz="1600" dirty="0"/>
          </a:p>
          <a:p>
            <a:pPr marL="0" indent="0">
              <a:lnSpc>
                <a:spcPct val="110000"/>
              </a:lnSpc>
              <a:spcBef>
                <a:spcPts val="2500"/>
              </a:spcBef>
              <a:buFont typeface="Arial" panose="020B0604020202020204" pitchFamily="34" charset="0"/>
              <a:buNone/>
            </a:pPr>
            <a:r>
              <a:rPr lang="en-GB" sz="1600" b="1" dirty="0"/>
              <a:t>IP Lookup Tools</a:t>
            </a:r>
          </a:p>
          <a:p>
            <a:pPr marL="0" lvl="1" indent="0">
              <a:lnSpc>
                <a:spcPct val="110000"/>
              </a:lnSpc>
              <a:buFont typeface="Arial" panose="020B0604020202020204" pitchFamily="34" charset="0"/>
              <a:buNone/>
            </a:pPr>
            <a:r>
              <a:rPr sz="1600" dirty="0"/>
              <a:t>Online tools provide instant access to public IP information, enhancing transparency for users.</a:t>
            </a:r>
            <a:endParaRPr lang="en-GB" sz="1600" dirty="0"/>
          </a:p>
          <a:p>
            <a:pPr marL="0" indent="0">
              <a:lnSpc>
                <a:spcPct val="110000"/>
              </a:lnSpc>
              <a:spcBef>
                <a:spcPts val="2500"/>
              </a:spcBef>
              <a:buFont typeface="Arial" panose="020B0604020202020204" pitchFamily="34" charset="0"/>
              <a:buNone/>
            </a:pPr>
            <a:r>
              <a:rPr lang="en-GB" sz="1600" b="1" dirty="0"/>
              <a:t>Baseline for VPN Masking</a:t>
            </a:r>
          </a:p>
          <a:p>
            <a:pPr marL="0" lvl="1" indent="0">
              <a:lnSpc>
                <a:spcPct val="110000"/>
              </a:lnSpc>
              <a:buFont typeface="Arial" panose="020B0604020202020204" pitchFamily="34" charset="0"/>
              <a:buNone/>
            </a:pPr>
            <a:r>
              <a:rPr sz="1600" dirty="0"/>
              <a:t>Knowing your default public IP is essential to understanding how VPNs protect privacy by masking it.</a:t>
            </a:r>
            <a:endParaRPr lang="en-GB" sz="1600" dirty="0"/>
          </a:p>
        </p:txBody>
      </p:sp>
    </p:spTree>
    <p:extLst>
      <p:ext uri="{BB962C8B-B14F-4D97-AF65-F5344CB8AC3E}">
        <p14:creationId xmlns:p14="http://schemas.microsoft.com/office/powerpoint/2010/main" val="1197050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CCCD3-71DA-F6DB-1973-7F16B7C9ED51}"/>
              </a:ext>
            </a:extLst>
          </p:cNvPr>
          <p:cNvSpPr>
            <a:spLocks noGrp="1"/>
          </p:cNvSpPr>
          <p:nvPr>
            <p:ph type="title"/>
          </p:nvPr>
        </p:nvSpPr>
        <p:spPr>
          <a:xfrm>
            <a:off x="7777906" y="664156"/>
            <a:ext cx="3608254" cy="1389582"/>
          </a:xfrm>
        </p:spPr>
        <p:txBody>
          <a:bodyPr anchor="t">
            <a:normAutofit/>
          </a:bodyPr>
          <a:lstStyle/>
          <a:p>
            <a:r>
              <a:rPr lang="en-GB" dirty="0"/>
              <a:t>Activating a VPN and Noting IP Address Change</a:t>
            </a:r>
          </a:p>
        </p:txBody>
      </p:sp>
      <p:sp>
        <p:nvSpPr>
          <p:cNvPr id="4" name="Date Placeholder 3">
            <a:extLst>
              <a:ext uri="{FF2B5EF4-FFF2-40B4-BE49-F238E27FC236}">
                <a16:creationId xmlns:a16="http://schemas.microsoft.com/office/drawing/2014/main" id="{75285A6A-E49C-8AE7-B363-C2122D2A35CF}"/>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B8E25A95-4B53-2CEC-1908-37F52E20E949}"/>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30</a:t>
            </a:fld>
            <a:endParaRPr lang="en-US"/>
          </a:p>
        </p:txBody>
      </p:sp>
      <p:pic>
        <p:nvPicPr>
          <p:cNvPr id="8" name="Content Placeholder 7" descr="person activating VPN on laptop with changing IP addresses and network connections visualization">
            <a:extLst>
              <a:ext uri="{FF2B5EF4-FFF2-40B4-BE49-F238E27FC236}">
                <a16:creationId xmlns:a16="http://schemas.microsoft.com/office/drawing/2014/main" id="{13102913-D0E1-47ED-8844-F780A3D9B904}"/>
              </a:ext>
            </a:extLst>
          </p:cNvPr>
          <p:cNvPicPr>
            <a:picLocks noGrp="1" noChangeAspect="1"/>
          </p:cNvPicPr>
          <p:nvPr>
            <p:ph type="pic" sz="quarter" idx="15"/>
          </p:nvPr>
        </p:nvPicPr>
        <p:blipFill>
          <a:blip r:embed="rId3"/>
          <a:srcRect l="6206" r="7534"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AA362AB4-2583-FAE2-886E-303336BACB0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160110"/>
            <a:ext cx="4069701" cy="4278790"/>
          </a:xfrm>
        </p:spPr>
        <p:txBody>
          <a:bodyPr>
            <a:normAutofit/>
          </a:bodyPr>
          <a:lstStyle/>
          <a:p>
            <a:pPr marL="0" indent="0">
              <a:lnSpc>
                <a:spcPct val="110000"/>
              </a:lnSpc>
              <a:spcBef>
                <a:spcPts val="2500"/>
              </a:spcBef>
              <a:buFont typeface="Arial" panose="020B0604020202020204" pitchFamily="34" charset="0"/>
              <a:buNone/>
            </a:pPr>
            <a:r>
              <a:rPr lang="en-GB" sz="1600" b="1" dirty="0"/>
              <a:t>IP Address Change</a:t>
            </a:r>
          </a:p>
          <a:p>
            <a:pPr marL="0" lvl="1" indent="0">
              <a:lnSpc>
                <a:spcPct val="110000"/>
              </a:lnSpc>
              <a:buFont typeface="Arial" panose="020B0604020202020204" pitchFamily="34" charset="0"/>
              <a:buNone/>
            </a:pPr>
            <a:r>
              <a:rPr sz="1600" dirty="0"/>
              <a:t>Activating a VPN changes your IP address to that of the VPN server, hiding your real location.</a:t>
            </a:r>
            <a:endParaRPr lang="en-GB" sz="1600" dirty="0"/>
          </a:p>
          <a:p>
            <a:pPr marL="0" indent="0">
              <a:lnSpc>
                <a:spcPct val="110000"/>
              </a:lnSpc>
              <a:spcBef>
                <a:spcPts val="2500"/>
              </a:spcBef>
              <a:buFont typeface="Arial" panose="020B0604020202020204" pitchFamily="34" charset="0"/>
              <a:buNone/>
            </a:pPr>
            <a:r>
              <a:rPr lang="en-GB" sz="1600" b="1" dirty="0"/>
              <a:t>Impact on Speed and Latency</a:t>
            </a:r>
          </a:p>
          <a:p>
            <a:pPr marL="0" lvl="1" indent="0">
              <a:lnSpc>
                <a:spcPct val="110000"/>
              </a:lnSpc>
              <a:buFont typeface="Arial" panose="020B0604020202020204" pitchFamily="34" charset="0"/>
              <a:buNone/>
            </a:pPr>
            <a:r>
              <a:rPr sz="1600" dirty="0"/>
              <a:t>VPN activation may slightly affect internet speed and increase latency temporarily.</a:t>
            </a:r>
            <a:endParaRPr lang="en-GB" sz="1600" dirty="0"/>
          </a:p>
          <a:p>
            <a:pPr marL="0" indent="0">
              <a:lnSpc>
                <a:spcPct val="110000"/>
              </a:lnSpc>
              <a:spcBef>
                <a:spcPts val="2500"/>
              </a:spcBef>
              <a:buFont typeface="Arial" panose="020B0604020202020204" pitchFamily="34" charset="0"/>
              <a:buNone/>
            </a:pPr>
            <a:r>
              <a:rPr lang="en-GB" sz="1600" b="1" dirty="0"/>
              <a:t>Traffic Rerouting and Privacy</a:t>
            </a:r>
          </a:p>
          <a:p>
            <a:pPr marL="0" lvl="1" indent="0">
              <a:lnSpc>
                <a:spcPct val="110000"/>
              </a:lnSpc>
              <a:buFont typeface="Arial" panose="020B0604020202020204" pitchFamily="34" charset="0"/>
              <a:buNone/>
            </a:pPr>
            <a:r>
              <a:rPr sz="1600" dirty="0"/>
              <a:t>Comparing IPs before and after VPN use shows traffic rerouting and enhanced privacy protection.</a:t>
            </a:r>
            <a:endParaRPr lang="en-GB" sz="1600" dirty="0"/>
          </a:p>
        </p:txBody>
      </p:sp>
    </p:spTree>
    <p:extLst>
      <p:ext uri="{BB962C8B-B14F-4D97-AF65-F5344CB8AC3E}">
        <p14:creationId xmlns:p14="http://schemas.microsoft.com/office/powerpoint/2010/main" val="3439060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112F-8543-EA52-2995-082B428C2829}"/>
              </a:ext>
            </a:extLst>
          </p:cNvPr>
          <p:cNvSpPr>
            <a:spLocks noGrp="1"/>
          </p:cNvSpPr>
          <p:nvPr>
            <p:ph type="title"/>
          </p:nvPr>
        </p:nvSpPr>
        <p:spPr>
          <a:xfrm>
            <a:off x="7777906" y="733602"/>
            <a:ext cx="3608254" cy="1389582"/>
          </a:xfrm>
        </p:spPr>
        <p:txBody>
          <a:bodyPr anchor="t">
            <a:normAutofit/>
          </a:bodyPr>
          <a:lstStyle/>
          <a:p>
            <a:r>
              <a:rPr lang="en-GB" sz="2600" dirty="0"/>
              <a:t>Interpreting the Results and Understanding Implications</a:t>
            </a:r>
          </a:p>
        </p:txBody>
      </p:sp>
      <p:sp>
        <p:nvSpPr>
          <p:cNvPr id="4" name="Date Placeholder 3">
            <a:extLst>
              <a:ext uri="{FF2B5EF4-FFF2-40B4-BE49-F238E27FC236}">
                <a16:creationId xmlns:a16="http://schemas.microsoft.com/office/drawing/2014/main" id="{A4F2B38D-D693-06D1-CA43-26DCFBCC4D74}"/>
              </a:ext>
            </a:extLst>
          </p:cNvPr>
          <p:cNvSpPr>
            <a:spLocks noGrp="1"/>
          </p:cNvSpPr>
          <p:nvPr>
            <p:ph type="dt" sz="half" idx="10"/>
          </p:nvPr>
        </p:nvSpPr>
        <p:spPr>
          <a:xfrm>
            <a:off x="7777905" y="219456"/>
            <a:ext cx="1586711"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AF45BB9E-8557-B74E-2E2B-ABB4A38FD268}"/>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31</a:t>
            </a:fld>
            <a:endParaRPr lang="en-US"/>
          </a:p>
        </p:txBody>
      </p:sp>
      <p:pic>
        <p:nvPicPr>
          <p:cNvPr id="8" name="Content Placeholder 7" descr="abstract illustration of internet traffic rerouting and digital privacy protection">
            <a:extLst>
              <a:ext uri="{FF2B5EF4-FFF2-40B4-BE49-F238E27FC236}">
                <a16:creationId xmlns:a16="http://schemas.microsoft.com/office/drawing/2014/main" id="{9CA8CE19-32D9-4133-ACAA-CCA5B13C1FB1}"/>
              </a:ext>
            </a:extLst>
          </p:cNvPr>
          <p:cNvPicPr>
            <a:picLocks noGrp="1" noChangeAspect="1"/>
          </p:cNvPicPr>
          <p:nvPr>
            <p:ph type="pic" sz="quarter" idx="15"/>
          </p:nvPr>
        </p:nvPicPr>
        <p:blipFill>
          <a:blip r:embed="rId3"/>
          <a:srcRect l="5200" r="8540" b="1"/>
          <a:stretch>
            <a:fillRect/>
          </a:stretch>
        </p:blipFill>
        <p:spPr>
          <a:xfrm>
            <a:off x="20" y="1181100"/>
            <a:ext cx="7336199" cy="5676900"/>
          </a:xfrm>
        </p:spPr>
      </p:pic>
      <p:sp>
        <p:nvSpPr>
          <p:cNvPr id="7" name="Content Placeholder 6">
            <a:extLst>
              <a:ext uri="{FF2B5EF4-FFF2-40B4-BE49-F238E27FC236}">
                <a16:creationId xmlns:a16="http://schemas.microsoft.com/office/drawing/2014/main" id="{1530CC9B-D87B-BF12-AF8B-D86BA9FE4D2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77904" y="2123184"/>
            <a:ext cx="4190319" cy="4315716"/>
          </a:xfrm>
        </p:spPr>
        <p:txBody>
          <a:bodyPr>
            <a:normAutofit/>
          </a:bodyPr>
          <a:lstStyle/>
          <a:p>
            <a:pPr marL="0" indent="0">
              <a:lnSpc>
                <a:spcPct val="110000"/>
              </a:lnSpc>
              <a:spcBef>
                <a:spcPts val="2500"/>
              </a:spcBef>
              <a:buFont typeface="Arial" panose="020B0604020202020204" pitchFamily="34" charset="0"/>
              <a:buNone/>
            </a:pPr>
            <a:r>
              <a:rPr lang="en-GB" sz="1600" b="1" dirty="0"/>
              <a:t>VPN IP Change Confirmation</a:t>
            </a:r>
          </a:p>
          <a:p>
            <a:pPr marL="0" lvl="1" indent="0">
              <a:lnSpc>
                <a:spcPct val="110000"/>
              </a:lnSpc>
              <a:buFont typeface="Arial" panose="020B0604020202020204" pitchFamily="34" charset="0"/>
              <a:buNone/>
            </a:pPr>
            <a:r>
              <a:rPr sz="1600" dirty="0"/>
              <a:t>A changed IP address shows that VPNs effectively reroute internet traffic to new locations.</a:t>
            </a:r>
            <a:endParaRPr lang="en-GB" sz="1600" dirty="0"/>
          </a:p>
          <a:p>
            <a:pPr marL="0" indent="0">
              <a:lnSpc>
                <a:spcPct val="110000"/>
              </a:lnSpc>
              <a:spcBef>
                <a:spcPts val="2500"/>
              </a:spcBef>
              <a:buFont typeface="Arial" panose="020B0604020202020204" pitchFamily="34" charset="0"/>
              <a:buNone/>
            </a:pPr>
            <a:r>
              <a:rPr lang="en-GB" sz="1600" b="1" dirty="0"/>
              <a:t>Privacy Protection Benefits</a:t>
            </a:r>
          </a:p>
          <a:p>
            <a:pPr marL="0" lvl="1" indent="0">
              <a:lnSpc>
                <a:spcPct val="110000"/>
              </a:lnSpc>
              <a:buFont typeface="Arial" panose="020B0604020202020204" pitchFamily="34" charset="0"/>
              <a:buNone/>
            </a:pPr>
            <a:r>
              <a:rPr sz="1600" dirty="0"/>
              <a:t>VPNs enhance user privacy by masking original IP addresses, helping to secure online identity.</a:t>
            </a:r>
            <a:endParaRPr lang="en-GB" sz="1600" dirty="0"/>
          </a:p>
          <a:p>
            <a:pPr marL="0" indent="0">
              <a:lnSpc>
                <a:spcPct val="110000"/>
              </a:lnSpc>
              <a:spcBef>
                <a:spcPts val="2500"/>
              </a:spcBef>
              <a:buFont typeface="Arial" panose="020B0604020202020204" pitchFamily="34" charset="0"/>
              <a:buNone/>
            </a:pPr>
            <a:r>
              <a:rPr lang="en-GB" sz="1600" b="1" dirty="0"/>
              <a:t>Access and Location Trade-offs</a:t>
            </a:r>
          </a:p>
          <a:p>
            <a:pPr marL="0" lvl="1" indent="0">
              <a:lnSpc>
                <a:spcPct val="110000"/>
              </a:lnSpc>
              <a:buFont typeface="Arial" panose="020B0604020202020204" pitchFamily="34" charset="0"/>
              <a:buNone/>
            </a:pPr>
            <a:r>
              <a:rPr sz="1600" dirty="0"/>
              <a:t>Location mismatches from VPN use may trigger access restrictions or flags on some online services.</a:t>
            </a:r>
            <a:endParaRPr lang="en-GB" sz="1600" dirty="0"/>
          </a:p>
        </p:txBody>
      </p:sp>
    </p:spTree>
    <p:extLst>
      <p:ext uri="{BB962C8B-B14F-4D97-AF65-F5344CB8AC3E}">
        <p14:creationId xmlns:p14="http://schemas.microsoft.com/office/powerpoint/2010/main" val="3540503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E8CA2-F91D-1E04-7CF1-86F83761E50A}"/>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B4150CF3-3049-C6B9-D4D1-48990E86587E}"/>
              </a:ext>
            </a:extLst>
          </p:cNvPr>
          <p:cNvSpPr>
            <a:spLocks noGrp="1"/>
          </p:cNvSpPr>
          <p:nvPr>
            <p:ph type="dt" sz="half" idx="10"/>
          </p:nvPr>
        </p:nvSpPr>
        <p:spPr>
          <a:xfrm>
            <a:off x="8801100" y="214858"/>
            <a:ext cx="1920240"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620F533A-0766-0094-679E-DC0153C50B01}"/>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32</a:t>
            </a:fld>
            <a:endParaRPr lang="en-US"/>
          </a:p>
        </p:txBody>
      </p:sp>
      <p:pic>
        <p:nvPicPr>
          <p:cNvPr id="11" name="Picture 10" descr="The image shows a webpage with a user's IP address information, including their IPv4 address, potential IPv6 status, ISP, and location details for Liverpool, Wales, in the United Kingdom.&#10;&#10;AI-generated content may be incorrect.">
            <a:extLst>
              <a:ext uri="{FF2B5EF4-FFF2-40B4-BE49-F238E27FC236}">
                <a16:creationId xmlns:a16="http://schemas.microsoft.com/office/drawing/2014/main" id="{DE2E5583-9C40-95F0-C75C-88449BBC1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92" y="1052181"/>
            <a:ext cx="11403016" cy="4753638"/>
          </a:xfrm>
          <a:prstGeom prst="rect">
            <a:avLst/>
          </a:prstGeom>
        </p:spPr>
      </p:pic>
      <p:pic>
        <p:nvPicPr>
          <p:cNvPr id="13" name="Picture 12" descr="The image displays the Norton Security VPN dashboard, showing an active connection, user location (United Kingdom), and options for changing location and enabling ad tracker blocking.&#10;&#10;AI-generated content may be incorrect.">
            <a:extLst>
              <a:ext uri="{FF2B5EF4-FFF2-40B4-BE49-F238E27FC236}">
                <a16:creationId xmlns:a16="http://schemas.microsoft.com/office/drawing/2014/main" id="{F25F6C4B-2FC8-A0EA-166B-0661C1264E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9493" y="242443"/>
            <a:ext cx="9593014" cy="6373114"/>
          </a:xfrm>
          <a:prstGeom prst="rect">
            <a:avLst/>
          </a:prstGeom>
        </p:spPr>
      </p:pic>
      <p:pic>
        <p:nvPicPr>
          <p:cNvPr id="15" name="Picture 14" descr="The image displays a web page interface showing IP address information, with a region of England, specifically London, and services including a public proxy server.&#10;&#10;AI-generated content may be incorrect.">
            <a:extLst>
              <a:ext uri="{FF2B5EF4-FFF2-40B4-BE49-F238E27FC236}">
                <a16:creationId xmlns:a16="http://schemas.microsoft.com/office/drawing/2014/main" id="{621E4391-BAB2-36FF-F1B9-0E51C76B4B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000" y="1051200"/>
            <a:ext cx="11412543" cy="4982270"/>
          </a:xfrm>
          <a:prstGeom prst="rect">
            <a:avLst/>
          </a:prstGeom>
        </p:spPr>
      </p:pic>
      <p:pic>
        <p:nvPicPr>
          <p:cNvPr id="17" name="Picture 16" descr="The image displays a user's IP address information, showing IPv4 as 15.223.231.95, with no detected IPv6, and indicates the user is located in Montreal, Quebec, Canada, using Amazon Data Services.&#10;&#10;AI-generated content may be incorrect.">
            <a:extLst>
              <a:ext uri="{FF2B5EF4-FFF2-40B4-BE49-F238E27FC236}">
                <a16:creationId xmlns:a16="http://schemas.microsoft.com/office/drawing/2014/main" id="{1FC301E4-9A15-E6C3-FEFA-7A469843E2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000" y="1051200"/>
            <a:ext cx="11393490" cy="4791744"/>
          </a:xfrm>
          <a:prstGeom prst="rect">
            <a:avLst/>
          </a:prstGeom>
        </p:spPr>
      </p:pic>
      <p:pic>
        <p:nvPicPr>
          <p:cNvPr id="19" name="Picture 18" descr="The image displays a digital interface showing the user's IP address, with various information fields including IPv4 and IPv6 details, ISP information, and options to check or update IP location.&#10;&#10;AI-generated content may be incorrect.">
            <a:extLst>
              <a:ext uri="{FF2B5EF4-FFF2-40B4-BE49-F238E27FC236}">
                <a16:creationId xmlns:a16="http://schemas.microsoft.com/office/drawing/2014/main" id="{A8805935-94D4-76D2-E147-6341056333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6000" y="1051200"/>
            <a:ext cx="11431595" cy="4534533"/>
          </a:xfrm>
          <a:prstGeom prst="rect">
            <a:avLst/>
          </a:prstGeom>
        </p:spPr>
      </p:pic>
    </p:spTree>
    <p:extLst>
      <p:ext uri="{BB962C8B-B14F-4D97-AF65-F5344CB8AC3E}">
        <p14:creationId xmlns:p14="http://schemas.microsoft.com/office/powerpoint/2010/main" val="1574204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A861A-6A2C-8A0A-5B4C-39C536533563}"/>
              </a:ext>
            </a:extLst>
          </p:cNvPr>
          <p:cNvSpPr>
            <a:spLocks noGrp="1"/>
          </p:cNvSpPr>
          <p:nvPr>
            <p:ph type="title"/>
          </p:nvPr>
        </p:nvSpPr>
        <p:spPr>
          <a:xfrm>
            <a:off x="432393" y="758952"/>
            <a:ext cx="7609668" cy="1734866"/>
          </a:xfrm>
        </p:spPr>
        <p:txBody>
          <a:bodyPr anchor="t">
            <a:normAutofit/>
          </a:bodyPr>
          <a:lstStyle/>
          <a:p>
            <a:r>
              <a:rPr lang="en-GB" sz="4000"/>
              <a:t>Conclusion: Harnessing VPNs Wisely for Enhanced Online Privacy</a:t>
            </a:r>
          </a:p>
        </p:txBody>
      </p:sp>
      <p:sp>
        <p:nvSpPr>
          <p:cNvPr id="4" name="Date Placeholder 3">
            <a:extLst>
              <a:ext uri="{FF2B5EF4-FFF2-40B4-BE49-F238E27FC236}">
                <a16:creationId xmlns:a16="http://schemas.microsoft.com/office/drawing/2014/main" id="{E5DBD7BF-A866-761A-04BC-97FEA8AD6EC3}"/>
              </a:ext>
            </a:extLst>
          </p:cNvPr>
          <p:cNvSpPr>
            <a:spLocks noGrp="1"/>
          </p:cNvSpPr>
          <p:nvPr>
            <p:ph type="dt" sz="half" idx="10"/>
          </p:nvPr>
        </p:nvSpPr>
        <p:spPr>
          <a:xfrm>
            <a:off x="8801100" y="214858"/>
            <a:ext cx="1920240" cy="338328"/>
          </a:xfrm>
        </p:spPr>
        <p:txBody>
          <a:bodyPr anchor="ctr">
            <a:normAutofit/>
          </a:bodyPr>
          <a:lstStyle/>
          <a:p>
            <a:pPr>
              <a:spcAft>
                <a:spcPts val="600"/>
              </a:spcAft>
            </a:pPr>
            <a:r>
              <a:rPr lang="en-US"/>
              <a:t>24 Feb 2026</a:t>
            </a:r>
          </a:p>
        </p:txBody>
      </p:sp>
      <p:sp>
        <p:nvSpPr>
          <p:cNvPr id="5" name="Slide Number Placeholder 4">
            <a:extLst>
              <a:ext uri="{FF2B5EF4-FFF2-40B4-BE49-F238E27FC236}">
                <a16:creationId xmlns:a16="http://schemas.microsoft.com/office/drawing/2014/main" id="{E7BBD7F0-73B5-1E92-F216-5A64BDB5D885}"/>
              </a:ext>
            </a:extLst>
          </p:cNvPr>
          <p:cNvSpPr>
            <a:spLocks noGrp="1"/>
          </p:cNvSpPr>
          <p:nvPr>
            <p:ph type="sldNum" sz="quarter" idx="12"/>
          </p:nvPr>
        </p:nvSpPr>
        <p:spPr>
          <a:xfrm>
            <a:off x="11291657" y="214858"/>
            <a:ext cx="555948" cy="338328"/>
          </a:xfrm>
        </p:spPr>
        <p:txBody>
          <a:bodyPr anchor="ctr">
            <a:normAutofit/>
          </a:bodyPr>
          <a:lstStyle/>
          <a:p>
            <a:pPr>
              <a:spcAft>
                <a:spcPts val="600"/>
              </a:spcAft>
            </a:pPr>
            <a:fld id="{8E274F5D-21DC-40EF-8DBA-AB9BB119E939}" type="slidenum">
              <a:rPr lang="en-US" smtClean="0"/>
              <a:pPr>
                <a:spcAft>
                  <a:spcPts val="600"/>
                </a:spcAft>
              </a:pPr>
              <a:t>33</a:t>
            </a:fld>
            <a:endParaRPr lang="en-US"/>
          </a:p>
        </p:txBody>
      </p:sp>
      <p:graphicFrame>
        <p:nvGraphicFramePr>
          <p:cNvPr id="10" name="Content Placeholder 5">
            <a:extLst>
              <a:ext uri="{FF2B5EF4-FFF2-40B4-BE49-F238E27FC236}">
                <a16:creationId xmlns:a16="http://schemas.microsoft.com/office/drawing/2014/main" id="{C6BA1726-882F-6B7A-E082-74488BDD2BF1}"/>
              </a:ext>
            </a:extLst>
          </p:cNvPr>
          <p:cNvGraphicFramePr>
            <a:graphicFrameLocks noGrp="1"/>
          </p:cNvGraphicFramePr>
          <p:nvPr>
            <p:ph sz="quarter" idx="13"/>
            <p:extLst>
              <p:ext uri="{D42A27DB-BD31-4B8C-83A1-F6EECF244321}">
                <p14:modId xmlns:p14="http://schemas.microsoft.com/office/powerpoint/2010/main" val="1020592991"/>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419099" y="2705101"/>
          <a:ext cx="11190309" cy="294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0158151"/>
      </p:ext>
    </p:extLst>
  </p:cSld>
  <p:clrMapOvr>
    <a:masterClrMapping/>
  </p:clrMapOvr>
  <p:transition>
    <p:fade/>
  </p:transition>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_win32_Liz_v4" id="{15E0A01B-C0A0-4E33-97EB-A34D3C451DCF}" vid="{FB8E1E66-9252-4554-A1C4-ACC82554D8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4532</Words>
  <Application>Microsoft Office PowerPoint</Application>
  <PresentationFormat>Widescreen</PresentationFormat>
  <Paragraphs>403</Paragraphs>
  <Slides>33</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Aptos</vt:lpstr>
      <vt:lpstr>Arial</vt:lpstr>
      <vt:lpstr>Neue Haas Grotesk Text Pro</vt:lpstr>
      <vt:lpstr>Film burn</vt:lpstr>
      <vt:lpstr>Understanding VPNs  and How to Use Them Effectively</vt:lpstr>
      <vt:lpstr>Session Highlights</vt:lpstr>
      <vt:lpstr>Defining Virtual Private Networks (VPNs)</vt:lpstr>
      <vt:lpstr>What Is a VPN and How Does It Work?</vt:lpstr>
      <vt:lpstr>Basic VPN Concepts: Encryption and Tunneling</vt:lpstr>
      <vt:lpstr>Analogy of Tunnelling Protocols:  Imagine sending a parcel</vt:lpstr>
      <vt:lpstr>Common Terminology and Components</vt:lpstr>
      <vt:lpstr>Practical Uses for a VPN</vt:lpstr>
      <vt:lpstr>Securing Your Connection on Untrusted Networks</vt:lpstr>
      <vt:lpstr>Hiding Online Activity From Your ISP</vt:lpstr>
      <vt:lpstr>Bypassing Geo-Restrictions and Appearing in Other Countries</vt:lpstr>
      <vt:lpstr>When a VPN Is Not Necessary</vt:lpstr>
      <vt:lpstr>Online Banking, Shopping, and HTTPS-Enabled Sites</vt:lpstr>
      <vt:lpstr>Using Your Own Home Network</vt:lpstr>
      <vt:lpstr>Risks of Using Unreliable or 'Sketchy' VPN Providers</vt:lpstr>
      <vt:lpstr>The 'Trust Shift' Paradigm in VPN Usage</vt:lpstr>
      <vt:lpstr>Who You Trust without a VPN: ISP and Websites</vt:lpstr>
      <vt:lpstr>Who You Trust with a VPN: VPN Provider and Websites</vt:lpstr>
      <vt:lpstr>Evaluating Trust: ISP versus VPN Provider</vt:lpstr>
      <vt:lpstr>Comparing VPN Types: Browser Extensions, Antivirus Bundles, and Standalone Solutions</vt:lpstr>
      <vt:lpstr>Features of Browser-Based VPNs</vt:lpstr>
      <vt:lpstr>Overview of Antivirus-Bundled VPNs</vt:lpstr>
      <vt:lpstr>Overview of Standalone VPN Services  (E.g., Nord, Mullvad)</vt:lpstr>
      <vt:lpstr>Assessing VPN Necessity: Savvy Users Versus Everyday Needs</vt:lpstr>
      <vt:lpstr>VPNs for Advanced, Security-Conscious Users</vt:lpstr>
      <vt:lpstr>Benefits for Average Users and Club Members</vt:lpstr>
      <vt:lpstr>Summary: VPN as a Tool, Not a Necessity</vt:lpstr>
      <vt:lpstr>Demonstration: Observing IP Address Changes with a VPN</vt:lpstr>
      <vt:lpstr>Checking Your Public IP Address without a VPN</vt:lpstr>
      <vt:lpstr>Activating a VPN and Noting IP Address Change</vt:lpstr>
      <vt:lpstr>Interpreting the Results and Understanding Implications</vt:lpstr>
      <vt:lpstr>PowerPoint Presentation</vt:lpstr>
      <vt:lpstr>Conclusion: Harnessing VPNs Wisely for Enhanced Online Privacy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17</cp:revision>
  <dcterms:created xsi:type="dcterms:W3CDTF">2026-02-08T16:28:11Z</dcterms:created>
  <dcterms:modified xsi:type="dcterms:W3CDTF">2026-02-23T15:02:24Z</dcterms:modified>
</cp:coreProperties>
</file>