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5"/>
  </p:notesMasterIdLst>
  <p:sldIdLst>
    <p:sldId id="256" r:id="rId2"/>
    <p:sldId id="257" r:id="rId3"/>
    <p:sldId id="258" r:id="rId4"/>
    <p:sldId id="259" r:id="rId5"/>
    <p:sldId id="260" r:id="rId6"/>
    <p:sldId id="261" r:id="rId7"/>
    <p:sldId id="262" r:id="rId8"/>
    <p:sldId id="263" r:id="rId9"/>
    <p:sldId id="264" r:id="rId10"/>
    <p:sldId id="265" r:id="rId11"/>
    <p:sldId id="281"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300" r:id="rId27"/>
    <p:sldId id="283" r:id="rId28"/>
    <p:sldId id="284" r:id="rId29"/>
    <p:sldId id="285" r:id="rId30"/>
    <p:sldId id="286" r:id="rId31"/>
    <p:sldId id="288" r:id="rId32"/>
    <p:sldId id="299" r:id="rId33"/>
    <p:sldId id="291" r:id="rId34"/>
    <p:sldId id="292" r:id="rId35"/>
    <p:sldId id="293" r:id="rId36"/>
    <p:sldId id="289" r:id="rId37"/>
    <p:sldId id="294" r:id="rId38"/>
    <p:sldId id="290" r:id="rId39"/>
    <p:sldId id="295" r:id="rId40"/>
    <p:sldId id="296" r:id="rId41"/>
    <p:sldId id="297" r:id="rId42"/>
    <p:sldId id="298" r:id="rId43"/>
    <p:sldId id="280" r:id="rId44"/>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E5FF"/>
    <a:srgbClr val="14141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4" autoAdjust="0"/>
    <p:restoredTop sz="74958" autoAdjust="0"/>
  </p:normalViewPr>
  <p:slideViewPr>
    <p:cSldViewPr snapToGrid="0">
      <p:cViewPr varScale="1">
        <p:scale>
          <a:sx n="157" d="100"/>
          <a:sy n="157" d="100"/>
        </p:scale>
        <p:origin x="1332"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manualLayout>
          <c:layoutTarget val="inner"/>
          <c:xMode val="edge"/>
          <c:yMode val="edge"/>
          <c:x val="3.6989404102264992E-2"/>
          <c:y val="1.8163094196558763E-2"/>
          <c:w val="0.94603528725575969"/>
          <c:h val="0.88078156897054538"/>
        </c:manualLayout>
      </c:layout>
      <c:barChart>
        <c:barDir val="col"/>
        <c:grouping val="clustered"/>
        <c:varyColors val="0"/>
        <c:ser>
          <c:idx val="0"/>
          <c:order val="0"/>
          <c:tx>
            <c:strRef>
              <c:f>Sheet1!$B$1</c:f>
              <c:strCache>
                <c:ptCount val="1"/>
                <c:pt idx="0">
                  <c:v>Speed (Gbps)</c:v>
                </c:pt>
              </c:strCache>
            </c:strRef>
          </c:tx>
          <c:spPr>
            <a:solidFill>
              <a:srgbClr val="00E5FF"/>
            </a:solidFill>
            <a:effectLst/>
          </c:spPr>
          <c:invertIfNegative val="0"/>
          <c:dLbls>
            <c:numFmt formatCode="#,##0" sourceLinked="0"/>
            <c:spPr>
              <a:noFill/>
              <a:ln>
                <a:noFill/>
              </a:ln>
              <a:effectLst/>
            </c:spPr>
            <c:txPr>
              <a:bodyPr/>
              <a:lstStyle/>
              <a:p>
                <a:pPr>
                  <a:defRPr sz="900" b="0" i="0" u="none" strike="noStrike">
                    <a:solidFill>
                      <a:srgbClr val="39FF14"/>
                    </a:solidFill>
                    <a:latin typeface="Consola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Sheet1!$A$2:$A$9</c:f>
              <c:strCache>
                <c:ptCount val="8"/>
                <c:pt idx="0">
                  <c:v>USB 1.0</c:v>
                </c:pt>
                <c:pt idx="1">
                  <c:v>USB 1.1</c:v>
                </c:pt>
                <c:pt idx="2">
                  <c:v>USB 2.0</c:v>
                </c:pt>
                <c:pt idx="3">
                  <c:v>USB 3.0</c:v>
                </c:pt>
                <c:pt idx="4">
                  <c:v>USB 3.1</c:v>
                </c:pt>
                <c:pt idx="5">
                  <c:v>USB 3.2</c:v>
                </c:pt>
                <c:pt idx="6">
                  <c:v>USB4</c:v>
                </c:pt>
                <c:pt idx="7">
                  <c:v>USB4 v2</c:v>
                </c:pt>
              </c:strCache>
            </c:strRef>
          </c:cat>
          <c:val>
            <c:numRef>
              <c:f>Sheet1!$B$2:$B$9</c:f>
              <c:numCache>
                <c:formatCode>General</c:formatCode>
                <c:ptCount val="8"/>
                <c:pt idx="0">
                  <c:v>1.2E-2</c:v>
                </c:pt>
                <c:pt idx="1">
                  <c:v>1.2E-2</c:v>
                </c:pt>
                <c:pt idx="2">
                  <c:v>0.48</c:v>
                </c:pt>
                <c:pt idx="3">
                  <c:v>5</c:v>
                </c:pt>
                <c:pt idx="4">
                  <c:v>10</c:v>
                </c:pt>
                <c:pt idx="5">
                  <c:v>20</c:v>
                </c:pt>
                <c:pt idx="6">
                  <c:v>40</c:v>
                </c:pt>
                <c:pt idx="7">
                  <c:v>80</c:v>
                </c:pt>
              </c:numCache>
            </c:numRef>
          </c:val>
          <c:extLst>
            <c:ext xmlns:c16="http://schemas.microsoft.com/office/drawing/2014/chart" uri="{C3380CC4-5D6E-409C-BE32-E72D297353CC}">
              <c16:uniqueId val="{00000000-6349-4984-95B3-F886ACA819BA}"/>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000" b="0" i="0" u="none" strike="noStrike">
                <a:solidFill>
                  <a:srgbClr val="AAAAAA"/>
                </a:solidFill>
                <a:latin typeface="Calibri"/>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6350" cap="flat">
              <a:solidFill>
                <a:srgbClr val="2A2A2A"/>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900" b="0" i="0" u="none" strike="noStrike">
                <a:solidFill>
                  <a:srgbClr val="AAAAAA"/>
                </a:solidFill>
                <a:latin typeface="Calibri"/>
              </a:defRPr>
            </a:pPr>
            <a:endParaRPr lang="en-US"/>
          </a:p>
        </c:txPr>
        <c:crossAx val="2094734554"/>
        <c:crosses val="autoZero"/>
        <c:crossBetween val="between"/>
      </c:valAx>
      <c:spPr>
        <a:noFill/>
        <a:ln>
          <a:noFill/>
        </a:ln>
        <a:effectLst/>
      </c:spPr>
    </c:plotArea>
    <c:plotVisOnly val="1"/>
    <c:dispBlanksAs val="span"/>
    <c:showDLblsOverMax val="1"/>
  </c:chart>
  <c:spPr>
    <a:solidFill>
      <a:srgbClr val="141414"/>
    </a:solid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35858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4294967295"/>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4294967295"/>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dirty="0"/>
              <a:t>1970’s With the IBM Computer</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1987 PS 2. </a:t>
            </a:r>
            <a:r>
              <a:rPr lang="en-US" sz="1200" i="1" dirty="0">
                <a:solidFill>
                  <a:srgbClr val="00E5FF"/>
                </a:solidFill>
                <a:latin typeface="Calibri" pitchFamily="34" charset="0"/>
                <a:ea typeface="Calibri" pitchFamily="34" charset="-122"/>
                <a:cs typeface="Calibri" pitchFamily="34" charset="-120"/>
              </a:rPr>
              <a:t>Fun fact: PS/2 stands for "Personal System/2" — IBM's 1987 PC line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dirty="0">
              <a:solidFill>
                <a:srgbClr val="00E5FF"/>
              </a:solidFill>
              <a:latin typeface="Calibri" pitchFamily="34" charset="0"/>
              <a:ea typeface="Calibri" pitchFamily="34" charset="-122"/>
              <a:cs typeface="Calibri"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solidFill>
                  <a:srgbClr val="00E5FF"/>
                </a:solidFill>
                <a:latin typeface="Calibri" pitchFamily="34" charset="0"/>
                <a:ea typeface="Calibri" pitchFamily="34" charset="-122"/>
                <a:cs typeface="Calibri" pitchFamily="34" charset="-120"/>
              </a:rPr>
              <a:t>1996 USB  Universal Serial Bus</a:t>
            </a:r>
            <a:br>
              <a:rPr lang="en-US" sz="1200" i="1" dirty="0">
                <a:solidFill>
                  <a:srgbClr val="00E5FF"/>
                </a:solidFill>
                <a:latin typeface="Calibri" pitchFamily="34" charset="0"/>
                <a:ea typeface="Calibri" pitchFamily="34" charset="-122"/>
                <a:cs typeface="Calibri" pitchFamily="34" charset="-120"/>
              </a:rPr>
            </a:br>
            <a:br>
              <a:rPr lang="en-US" sz="1200" i="1" dirty="0">
                <a:solidFill>
                  <a:srgbClr val="00E5FF"/>
                </a:solidFill>
                <a:latin typeface="Calibri" pitchFamily="34" charset="0"/>
                <a:ea typeface="Calibri" pitchFamily="34" charset="-122"/>
                <a:cs typeface="Calibri" pitchFamily="34" charset="-120"/>
              </a:rPr>
            </a:br>
            <a:r>
              <a:rPr lang="en-US" sz="1200" i="1" dirty="0">
                <a:solidFill>
                  <a:srgbClr val="00E5FF"/>
                </a:solidFill>
                <a:latin typeface="Calibri" pitchFamily="34" charset="0"/>
                <a:ea typeface="Calibri" pitchFamily="34" charset="-122"/>
                <a:cs typeface="Calibri" pitchFamily="34" charset="-120"/>
              </a:rPr>
              <a:t>2003 HDMI  </a:t>
            </a:r>
            <a:r>
              <a:rPr lang="en-GB" sz="1200" b="1" i="0" kern="1200" dirty="0">
                <a:solidFill>
                  <a:schemeClr val="tx1"/>
                </a:solidFill>
                <a:effectLst/>
                <a:latin typeface="+mn-lt"/>
                <a:ea typeface="+mn-ea"/>
                <a:cs typeface="+mn-cs"/>
              </a:rPr>
              <a:t>High-Definition Multimedia Interface</a:t>
            </a:r>
            <a:r>
              <a:rPr lang="en-GB" sz="1200" b="0" i="0" kern="1200" dirty="0">
                <a:solidFill>
                  <a:schemeClr val="tx1"/>
                </a:solidFill>
                <a:effectLst/>
                <a:latin typeface="+mn-lt"/>
                <a:ea typeface="+mn-ea"/>
                <a:cs typeface="+mn-cs"/>
              </a:rPr>
              <a:t>. The "Multimedia" part is key — it carries both video and audio over a single cable, which was a big deal when it launched in 2003 replacing the mess of separate audio and video cables people had before.</a:t>
            </a:r>
            <a:br>
              <a:rPr lang="en-GB" sz="1200" b="0" i="0" kern="1200" dirty="0">
                <a:solidFill>
                  <a:schemeClr val="tx1"/>
                </a:solidFill>
                <a:effectLst/>
                <a:latin typeface="+mn-lt"/>
                <a:ea typeface="+mn-ea"/>
                <a:cs typeface="+mn-cs"/>
              </a:rPr>
            </a:b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2012. Apple Lightning. </a:t>
            </a:r>
            <a:r>
              <a:rPr lang="en-GB" b="1" dirty="0"/>
              <a:t>“Lightning”</a:t>
            </a:r>
            <a:r>
              <a:rPr lang="en-GB" dirty="0"/>
              <a:t> was chosen to emphasise the connector’s </a:t>
            </a:r>
            <a:r>
              <a:rPr lang="en-GB" b="1" dirty="0"/>
              <a:t>speed and versatility</a:t>
            </a:r>
            <a:r>
              <a:rPr lang="en-GB" dirty="0"/>
              <a:t>, positioning it as a fast, modern, and user‑friendly upgrade. </a:t>
            </a:r>
            <a:br>
              <a:rPr lang="en-GB" dirty="0"/>
            </a:br>
            <a:r>
              <a:rPr lang="en-GB" dirty="0"/>
              <a:t>Apple didn’t originally own the trademark. They </a:t>
            </a:r>
            <a:r>
              <a:rPr lang="en-GB" b="1" dirty="0"/>
              <a:t>acquired the “Lightning” name from Harley‑Davidson</a:t>
            </a:r>
            <a:r>
              <a:rPr lang="en-GB" dirty="0"/>
              <a:t> in 2012, receiving a partial transfer of the trademark so both companies could continue using it in their respective domains.</a:t>
            </a:r>
            <a:endParaRPr lang="en-US" sz="1200" dirty="0"/>
          </a:p>
          <a:p>
            <a:endParaRPr lang="en-US" dirty="0"/>
          </a:p>
        </p:txBody>
      </p:sp>
      <p:sp>
        <p:nvSpPr>
          <p:cNvPr id="4" name="Slide Number Placeholder 3"/>
          <p:cNvSpPr>
            <a:spLocks noGrp="1"/>
          </p:cNvSpPr>
          <p:nvPr>
            <p:ph type="sldNum" sz="quarter" idx="4294967295"/>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4294967295"/>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GB" sz="1200" b="1" i="0" kern="1200" dirty="0">
                <a:solidFill>
                  <a:schemeClr val="tx1"/>
                </a:solidFill>
                <a:effectLst/>
                <a:latin typeface="+mn-lt"/>
                <a:ea typeface="+mn-ea"/>
                <a:cs typeface="+mn-cs"/>
              </a:rPr>
              <a:t>DB-25</a:t>
            </a:r>
            <a:r>
              <a:rPr lang="en-GB" sz="1200" b="0" i="0" kern="1200" dirty="0">
                <a:solidFill>
                  <a:schemeClr val="tx1"/>
                </a:solidFill>
                <a:effectLst/>
                <a:latin typeface="+mn-lt"/>
                <a:ea typeface="+mn-ea"/>
                <a:cs typeface="+mn-cs"/>
              </a:rPr>
              <a:t> and </a:t>
            </a:r>
            <a:r>
              <a:rPr lang="en-GB" sz="1200" b="1" i="0" kern="1200" dirty="0">
                <a:solidFill>
                  <a:schemeClr val="tx1"/>
                </a:solidFill>
                <a:effectLst/>
                <a:latin typeface="+mn-lt"/>
                <a:ea typeface="+mn-ea"/>
                <a:cs typeface="+mn-cs"/>
              </a:rPr>
              <a:t>DE-9</a:t>
            </a:r>
            <a:r>
              <a:rPr lang="en-GB" sz="1200" b="0" i="0" kern="1200" dirty="0">
                <a:solidFill>
                  <a:schemeClr val="tx1"/>
                </a:solidFill>
                <a:effectLst/>
                <a:latin typeface="+mn-lt"/>
                <a:ea typeface="+mn-ea"/>
                <a:cs typeface="+mn-cs"/>
              </a:rPr>
              <a:t> refer to the physical connector shape and pin count. The "D" comes from the D-shaped metal shield around the pins (it literally looks like a letter D on its side). The number is how many pins it has.</a:t>
            </a:r>
          </a:p>
          <a:p>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Parallel ports</a:t>
            </a:r>
            <a:r>
              <a:rPr lang="en-GB" sz="1200" b="0" i="0" kern="1200" dirty="0">
                <a:solidFill>
                  <a:schemeClr val="tx1"/>
                </a:solidFill>
                <a:effectLst/>
                <a:latin typeface="+mn-lt"/>
                <a:ea typeface="+mn-ea"/>
                <a:cs typeface="+mn-cs"/>
              </a:rPr>
              <a:t> always used a DB-25 (female on the PC)</a:t>
            </a:r>
          </a:p>
          <a:p>
            <a:r>
              <a:rPr lang="en-GB" sz="1200" b="1" i="0" kern="1200" dirty="0">
                <a:solidFill>
                  <a:schemeClr val="tx1"/>
                </a:solidFill>
                <a:effectLst/>
                <a:latin typeface="+mn-lt"/>
                <a:ea typeface="+mn-ea"/>
                <a:cs typeface="+mn-cs"/>
              </a:rPr>
              <a:t>Serial ports</a:t>
            </a:r>
            <a:r>
              <a:rPr lang="en-GB" sz="1200" b="0" i="0" kern="1200" dirty="0">
                <a:solidFill>
                  <a:schemeClr val="tx1"/>
                </a:solidFill>
                <a:effectLst/>
                <a:latin typeface="+mn-lt"/>
                <a:ea typeface="+mn-ea"/>
                <a:cs typeface="+mn-cs"/>
              </a:rPr>
              <a:t> started with DB-25 but later switched to the smaller </a:t>
            </a:r>
            <a:r>
              <a:rPr lang="en-GB" sz="1200" b="1" i="0" kern="1200" dirty="0">
                <a:solidFill>
                  <a:schemeClr val="tx1"/>
                </a:solidFill>
                <a:effectLst/>
                <a:latin typeface="+mn-lt"/>
                <a:ea typeface="+mn-ea"/>
                <a:cs typeface="+mn-cs"/>
              </a:rPr>
              <a:t>DE-9</a:t>
            </a:r>
            <a:r>
              <a:rPr lang="en-GB" sz="1200" b="0" i="0" kern="1200" dirty="0">
                <a:solidFill>
                  <a:schemeClr val="tx1"/>
                </a:solidFill>
                <a:effectLst/>
                <a:latin typeface="+mn-lt"/>
                <a:ea typeface="+mn-ea"/>
                <a:cs typeface="+mn-cs"/>
              </a:rPr>
              <a:t> (9-pin) connector to save space — that's the one most people remember from the back of 90s PCs</a:t>
            </a:r>
          </a:p>
          <a:p>
            <a:r>
              <a:rPr lang="en-GB" sz="1200" b="0" i="0" kern="1200" dirty="0">
                <a:solidFill>
                  <a:schemeClr val="tx1"/>
                </a:solidFill>
                <a:effectLst/>
                <a:latin typeface="+mn-lt"/>
                <a:ea typeface="+mn-ea"/>
                <a:cs typeface="+mn-cs"/>
              </a:rPr>
              <a:t>So the same physical connector type was used for two completely different purposes, which was part of the chaos that USB was designed to fix!</a:t>
            </a:r>
            <a:br>
              <a:rPr lang="en-GB" sz="1200" b="0" i="0" kern="1200" dirty="0">
                <a:solidFill>
                  <a:schemeClr val="tx1"/>
                </a:solidFill>
                <a:effectLst/>
                <a:latin typeface="+mn-lt"/>
                <a:ea typeface="+mn-ea"/>
                <a:cs typeface="+mn-cs"/>
              </a:rPr>
            </a:br>
            <a:br>
              <a:rPr lang="en-GB" sz="1200" b="0" i="0" kern="1200" dirty="0">
                <a:solidFill>
                  <a:schemeClr val="tx1"/>
                </a:solidFill>
                <a:effectLst/>
                <a:latin typeface="+mn-lt"/>
                <a:ea typeface="+mn-ea"/>
                <a:cs typeface="+mn-cs"/>
              </a:rPr>
            </a:br>
            <a:r>
              <a:rPr lang="en-GB" sz="1200" b="1" i="0" kern="1200" dirty="0">
                <a:solidFill>
                  <a:schemeClr val="tx1"/>
                </a:solidFill>
                <a:effectLst/>
                <a:latin typeface="+mn-lt"/>
                <a:ea typeface="+mn-ea"/>
                <a:cs typeface="+mn-cs"/>
              </a:rPr>
              <a:t>VGA Cables </a:t>
            </a:r>
            <a:r>
              <a:rPr lang="en-GB" sz="1200" b="0" i="0" kern="1200" dirty="0">
                <a:solidFill>
                  <a:schemeClr val="tx1"/>
                </a:solidFill>
                <a:effectLst/>
                <a:latin typeface="+mn-lt"/>
                <a:ea typeface="+mn-ea"/>
                <a:cs typeface="+mn-cs"/>
              </a:rPr>
              <a:t>you would have used on your old monitors were </a:t>
            </a:r>
            <a:r>
              <a:rPr lang="en-GB" sz="1200" b="1" i="0" kern="1200" dirty="0">
                <a:solidFill>
                  <a:schemeClr val="tx1"/>
                </a:solidFill>
                <a:effectLst/>
                <a:latin typeface="+mn-lt"/>
                <a:ea typeface="+mn-ea"/>
                <a:cs typeface="+mn-cs"/>
              </a:rPr>
              <a:t>DE-15</a:t>
            </a:r>
            <a:r>
              <a:rPr lang="en-GB" sz="1200" b="0" i="0" kern="1200" dirty="0">
                <a:solidFill>
                  <a:schemeClr val="tx1"/>
                </a:solidFill>
                <a:effectLst/>
                <a:latin typeface="+mn-lt"/>
                <a:ea typeface="+mn-ea"/>
                <a:cs typeface="+mn-cs"/>
              </a:rPr>
              <a:t>. Three rows of 5 pins. Analogue video only no audio. (You always needed a separate audio lead as well)</a:t>
            </a:r>
          </a:p>
          <a:p>
            <a:endParaRPr lang="en-US" dirty="0"/>
          </a:p>
        </p:txBody>
      </p:sp>
      <p:sp>
        <p:nvSpPr>
          <p:cNvPr id="4" name="Slide Number Placeholder 3"/>
          <p:cNvSpPr>
            <a:spLocks noGrp="1"/>
          </p:cNvSpPr>
          <p:nvPr>
            <p:ph type="sldNum" sz="quarter" idx="4294967295"/>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4294967295"/>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4294967295"/>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4294967295"/>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b="1" dirty="0"/>
              <a:t>USB‑IF = USB Implementers Forum </a:t>
            </a:r>
            <a:r>
              <a:rPr lang="en-US" dirty="0"/>
              <a:t>— the non‑profit </a:t>
            </a:r>
            <a:r>
              <a:rPr lang="en-US" dirty="0" err="1"/>
              <a:t>organisation</a:t>
            </a:r>
            <a:r>
              <a:rPr lang="en-US" dirty="0"/>
              <a:t> that sets the rules, tests the cables, and keeps the whole USB ecosystem behaving itself.</a:t>
            </a:r>
          </a:p>
          <a:p>
            <a:endParaRPr lang="en-US" dirty="0"/>
          </a:p>
          <a:p>
            <a:endParaRPr lang="en-US" dirty="0"/>
          </a:p>
        </p:txBody>
      </p:sp>
      <p:sp>
        <p:nvSpPr>
          <p:cNvPr id="4" name="Slide Number Placeholder 3"/>
          <p:cNvSpPr>
            <a:spLocks noGrp="1"/>
          </p:cNvSpPr>
          <p:nvPr>
            <p:ph type="sldNum" sz="quarter" idx="4294967295"/>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GB" b="1" dirty="0"/>
              <a:t>PCIe stands for </a:t>
            </a:r>
            <a:r>
              <a:rPr lang="en-GB" b="1" i="1" dirty="0"/>
              <a:t>Peripheral Component Interconnect Express</a:t>
            </a:r>
            <a:r>
              <a:rPr lang="en-GB" b="1" dirty="0"/>
              <a:t>.</a:t>
            </a:r>
          </a:p>
          <a:p>
            <a:endParaRPr lang="en-GB" b="1" dirty="0"/>
          </a:p>
          <a:p>
            <a:r>
              <a:rPr lang="en-GB" b="1" dirty="0"/>
              <a:t>PCIe replaced older standards</a:t>
            </a:r>
            <a:r>
              <a:rPr lang="en-GB" dirty="0"/>
              <a:t> such as PCI, PCI‑X and AGP.</a:t>
            </a:r>
            <a:br>
              <a:rPr lang="en-GB" dirty="0"/>
            </a:br>
            <a:r>
              <a:rPr lang="en-GB" dirty="0">
                <a:effectLst/>
              </a:rPr>
              <a:t>It uses </a:t>
            </a:r>
            <a:r>
              <a:rPr lang="en-GB" b="1" dirty="0">
                <a:effectLst/>
              </a:rPr>
              <a:t>high‑speed serial, point‑to‑point links</a:t>
            </a:r>
            <a:r>
              <a:rPr lang="en-GB" dirty="0">
                <a:effectLst/>
              </a:rPr>
              <a:t>, not a shared parallel bus. </a:t>
            </a:r>
            <a:endParaRPr lang="en-GB" dirty="0"/>
          </a:p>
          <a:p>
            <a:r>
              <a:rPr lang="en-GB" dirty="0">
                <a:effectLst/>
              </a:rPr>
              <a:t>Each connection is made of </a:t>
            </a:r>
            <a:r>
              <a:rPr lang="en-GB" b="1" dirty="0">
                <a:effectLst/>
              </a:rPr>
              <a:t>lanes</a:t>
            </a:r>
            <a:r>
              <a:rPr lang="en-GB" dirty="0">
                <a:effectLst/>
              </a:rPr>
              <a:t> (x1, x4, x8, x16), each lane being a pair of differential signals. More lanes = more bandwidth. </a:t>
            </a:r>
            <a:endParaRPr lang="en-GB" dirty="0"/>
          </a:p>
          <a:p>
            <a:r>
              <a:rPr lang="en-GB" dirty="0">
                <a:effectLst/>
              </a:rPr>
              <a:t>It’s used for </a:t>
            </a:r>
            <a:r>
              <a:rPr lang="en-GB" b="1" dirty="0">
                <a:effectLst/>
              </a:rPr>
              <a:t>graphics cards, SSDs (</a:t>
            </a:r>
            <a:r>
              <a:rPr lang="en-GB" b="1" dirty="0" err="1">
                <a:effectLst/>
              </a:rPr>
              <a:t>NVMe</a:t>
            </a:r>
            <a:r>
              <a:rPr lang="en-GB" b="1" dirty="0">
                <a:effectLst/>
              </a:rPr>
              <a:t>), network cards</a:t>
            </a:r>
            <a:r>
              <a:rPr lang="en-GB" dirty="0">
                <a:effectLst/>
              </a:rPr>
              <a:t>, and many other peripherals.</a:t>
            </a:r>
          </a:p>
          <a:p>
            <a:endParaRPr lang="en-GB" dirty="0">
              <a:effectLst/>
            </a:endParaRPr>
          </a:p>
          <a:p>
            <a:r>
              <a:rPr lang="en-GB" b="1" dirty="0">
                <a:effectLst/>
              </a:rPr>
              <a:t>Tunnelling</a:t>
            </a:r>
            <a:r>
              <a:rPr lang="en-GB" dirty="0">
                <a:effectLst/>
              </a:rPr>
              <a:t>: </a:t>
            </a:r>
            <a:r>
              <a:rPr lang="en-GB" dirty="0"/>
              <a:t>Wrapping another protocol (like PCIe or DisplayPort) inside USB 4 so it can travel across a USB‑C cable as if it were native. </a:t>
            </a:r>
            <a:r>
              <a:rPr lang="en-GB" b="1" dirty="0"/>
              <a:t>USB 4 doesn’t convert PCIe or DisplayPort into USB — it </a:t>
            </a:r>
            <a:r>
              <a:rPr lang="en-GB" b="1" i="1" dirty="0"/>
              <a:t>carries</a:t>
            </a:r>
            <a:r>
              <a:rPr lang="en-GB" b="1" dirty="0"/>
              <a:t> them.</a:t>
            </a:r>
          </a:p>
          <a:p>
            <a:endParaRPr lang="en-GB" b="1" dirty="0"/>
          </a:p>
          <a:p>
            <a:r>
              <a:rPr lang="en-US" sz="1200" b="1" i="0" kern="1200" dirty="0">
                <a:solidFill>
                  <a:schemeClr val="tx1"/>
                </a:solidFill>
                <a:effectLst/>
                <a:latin typeface="+mn-lt"/>
                <a:ea typeface="+mn-ea"/>
                <a:cs typeface="+mn-cs"/>
              </a:rPr>
              <a:t>Thunderbolt</a:t>
            </a:r>
          </a:p>
          <a:p>
            <a:r>
              <a:rPr lang="en-US" sz="1200" b="1" i="0" kern="1200" dirty="0">
                <a:solidFill>
                  <a:schemeClr val="tx1"/>
                </a:solidFill>
                <a:effectLst/>
                <a:latin typeface="+mn-lt"/>
                <a:ea typeface="+mn-ea"/>
                <a:cs typeface="+mn-cs"/>
              </a:rPr>
              <a:t>Who Developed It</a:t>
            </a:r>
          </a:p>
          <a:p>
            <a:r>
              <a:rPr lang="en-US" sz="1200" b="0" i="0" kern="1200" dirty="0">
                <a:solidFill>
                  <a:schemeClr val="tx1"/>
                </a:solidFill>
                <a:effectLst/>
                <a:latin typeface="+mn-lt"/>
                <a:ea typeface="+mn-ea"/>
                <a:cs typeface="+mn-cs"/>
              </a:rPr>
              <a:t>Thunderbolt was originally co-developed by </a:t>
            </a:r>
            <a:r>
              <a:rPr lang="en-US" sz="1200" b="1" i="0" kern="1200" dirty="0">
                <a:solidFill>
                  <a:schemeClr val="tx1"/>
                </a:solidFill>
                <a:effectLst/>
                <a:latin typeface="+mn-lt"/>
                <a:ea typeface="+mn-ea"/>
                <a:cs typeface="+mn-cs"/>
              </a:rPr>
              <a:t>Intel and Apple</a:t>
            </a:r>
            <a:r>
              <a:rPr lang="en-US" sz="1200" b="0" i="0" kern="1200" dirty="0">
                <a:solidFill>
                  <a:schemeClr val="tx1"/>
                </a:solidFill>
                <a:effectLst/>
                <a:latin typeface="+mn-lt"/>
                <a:ea typeface="+mn-ea"/>
                <a:cs typeface="+mn-cs"/>
              </a:rPr>
              <a:t>, first appearing in MacBooks in </a:t>
            </a:r>
            <a:r>
              <a:rPr lang="en-US" sz="1200" b="1" i="0" kern="1200" dirty="0">
                <a:solidFill>
                  <a:schemeClr val="tx1"/>
                </a:solidFill>
                <a:effectLst/>
                <a:latin typeface="+mn-lt"/>
                <a:ea typeface="+mn-ea"/>
                <a:cs typeface="+mn-cs"/>
              </a:rPr>
              <a:t>2011</a:t>
            </a:r>
            <a:r>
              <a:rPr lang="en-US" sz="1200" b="0" i="0" kern="1200" dirty="0">
                <a:solidFill>
                  <a:schemeClr val="tx1"/>
                </a:solidFill>
                <a:effectLst/>
                <a:latin typeface="+mn-lt"/>
                <a:ea typeface="+mn-ea"/>
                <a:cs typeface="+mn-cs"/>
              </a:rPr>
              <a:t>. Intel has since opened the specification, and it's now widely adopted beyond Apple.</a:t>
            </a:r>
          </a:p>
          <a:p>
            <a:r>
              <a:rPr lang="en-US" sz="1200" b="1" i="0" kern="1200" dirty="0">
                <a:solidFill>
                  <a:schemeClr val="tx1"/>
                </a:solidFill>
                <a:effectLst/>
                <a:latin typeface="+mn-lt"/>
                <a:ea typeface="+mn-ea"/>
                <a:cs typeface="+mn-cs"/>
              </a:rPr>
              <a:t>What Uses It</a:t>
            </a:r>
          </a:p>
          <a:p>
            <a:r>
              <a:rPr lang="en-US" sz="1200" b="1" i="0" kern="1200" dirty="0">
                <a:solidFill>
                  <a:schemeClr val="tx1"/>
                </a:solidFill>
                <a:effectLst/>
                <a:latin typeface="+mn-lt"/>
                <a:ea typeface="+mn-ea"/>
                <a:cs typeface="+mn-cs"/>
              </a:rPr>
              <a:t>Laptops and desktops</a:t>
            </a:r>
            <a:r>
              <a:rPr lang="en-US" sz="1200" b="0" i="0" kern="1200" dirty="0">
                <a:solidFill>
                  <a:schemeClr val="tx1"/>
                </a:solidFill>
                <a:effectLst/>
                <a:latin typeface="+mn-lt"/>
                <a:ea typeface="+mn-ea"/>
                <a:cs typeface="+mn-cs"/>
              </a:rPr>
              <a:t> — Most premium laptops (MacBooks, Dell XPS, Lenovo ThinkPads, etc.) include Thunderbolt ports. Many desktop motherboards now have them too.</a:t>
            </a:r>
          </a:p>
          <a:p>
            <a:r>
              <a:rPr lang="en-US" sz="1200" b="1" i="0" kern="1200" dirty="0">
                <a:solidFill>
                  <a:schemeClr val="tx1"/>
                </a:solidFill>
                <a:effectLst/>
                <a:latin typeface="+mn-lt"/>
                <a:ea typeface="+mn-ea"/>
                <a:cs typeface="+mn-cs"/>
              </a:rPr>
              <a:t>External GPUs (</a:t>
            </a:r>
            <a:r>
              <a:rPr lang="en-US" sz="1200" b="1" i="0" kern="1200" dirty="0" err="1">
                <a:solidFill>
                  <a:schemeClr val="tx1"/>
                </a:solidFill>
                <a:effectLst/>
                <a:latin typeface="+mn-lt"/>
                <a:ea typeface="+mn-ea"/>
                <a:cs typeface="+mn-cs"/>
              </a:rPr>
              <a:t>eGPUs</a:t>
            </a:r>
            <a:r>
              <a:rPr lang="en-US" sz="1200" b="1" i="0"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 Thunderbolt's high bandwidth makes it one of the few viable connections for external graphics cards.</a:t>
            </a:r>
          </a:p>
          <a:p>
            <a:r>
              <a:rPr lang="en-US" sz="1200" b="1" i="0" kern="1200" dirty="0">
                <a:solidFill>
                  <a:schemeClr val="tx1"/>
                </a:solidFill>
                <a:effectLst/>
                <a:latin typeface="+mn-lt"/>
                <a:ea typeface="+mn-ea"/>
                <a:cs typeface="+mn-cs"/>
              </a:rPr>
              <a:t>High-speed storage</a:t>
            </a:r>
            <a:r>
              <a:rPr lang="en-US" sz="1200" b="0" i="0" kern="1200" dirty="0">
                <a:solidFill>
                  <a:schemeClr val="tx1"/>
                </a:solidFill>
                <a:effectLst/>
                <a:latin typeface="+mn-lt"/>
                <a:ea typeface="+mn-ea"/>
                <a:cs typeface="+mn-cs"/>
              </a:rPr>
              <a:t> — Thunderbolt docks and </a:t>
            </a:r>
            <a:r>
              <a:rPr lang="en-US" sz="1200" b="0" i="0" kern="1200" dirty="0" err="1">
                <a:solidFill>
                  <a:schemeClr val="tx1"/>
                </a:solidFill>
                <a:effectLst/>
                <a:latin typeface="+mn-lt"/>
                <a:ea typeface="+mn-ea"/>
                <a:cs typeface="+mn-cs"/>
              </a:rPr>
              <a:t>NVMe</a:t>
            </a:r>
            <a:r>
              <a:rPr lang="en-US" sz="1200" b="0" i="0" kern="1200" dirty="0">
                <a:solidFill>
                  <a:schemeClr val="tx1"/>
                </a:solidFill>
                <a:effectLst/>
                <a:latin typeface="+mn-lt"/>
                <a:ea typeface="+mn-ea"/>
                <a:cs typeface="+mn-cs"/>
              </a:rPr>
              <a:t> enclosures can hit speeds far beyond standard USB, critical for video editors and creative pros.</a:t>
            </a:r>
          </a:p>
          <a:p>
            <a:r>
              <a:rPr lang="en-US" sz="1200" b="1" i="0" kern="1200" dirty="0">
                <a:solidFill>
                  <a:schemeClr val="tx1"/>
                </a:solidFill>
                <a:effectLst/>
                <a:latin typeface="+mn-lt"/>
                <a:ea typeface="+mn-ea"/>
                <a:cs typeface="+mn-cs"/>
              </a:rPr>
              <a:t>Docking stations</a:t>
            </a:r>
            <a:r>
              <a:rPr lang="en-US" sz="1200" b="0" i="0" kern="1200" dirty="0">
                <a:solidFill>
                  <a:schemeClr val="tx1"/>
                </a:solidFill>
                <a:effectLst/>
                <a:latin typeface="+mn-lt"/>
                <a:ea typeface="+mn-ea"/>
                <a:cs typeface="+mn-cs"/>
              </a:rPr>
              <a:t> — A single Thunderbolt cable can carry power, display output, data, and networking to a dock, replacing a tangle of cables.</a:t>
            </a:r>
          </a:p>
          <a:p>
            <a:r>
              <a:rPr lang="en-US" sz="1200" b="1" i="0" kern="1200" dirty="0">
                <a:solidFill>
                  <a:schemeClr val="tx1"/>
                </a:solidFill>
                <a:effectLst/>
                <a:latin typeface="+mn-lt"/>
                <a:ea typeface="+mn-ea"/>
                <a:cs typeface="+mn-cs"/>
              </a:rPr>
              <a:t>Pro displays</a:t>
            </a:r>
            <a:r>
              <a:rPr lang="en-US" sz="1200" b="0" i="0" kern="1200" dirty="0">
                <a:solidFill>
                  <a:schemeClr val="tx1"/>
                </a:solidFill>
                <a:effectLst/>
                <a:latin typeface="+mn-lt"/>
                <a:ea typeface="+mn-ea"/>
                <a:cs typeface="+mn-cs"/>
              </a:rPr>
              <a:t> — Studio monitors like the Apple Pro Display XDR and LG </a:t>
            </a:r>
            <a:r>
              <a:rPr lang="en-US" sz="1200" b="0" i="0" kern="1200" dirty="0" err="1">
                <a:solidFill>
                  <a:schemeClr val="tx1"/>
                </a:solidFill>
                <a:effectLst/>
                <a:latin typeface="+mn-lt"/>
                <a:ea typeface="+mn-ea"/>
                <a:cs typeface="+mn-cs"/>
              </a:rPr>
              <a:t>UltraFine</a:t>
            </a:r>
            <a:r>
              <a:rPr lang="en-US" sz="1200" b="0" i="0" kern="1200" dirty="0">
                <a:solidFill>
                  <a:schemeClr val="tx1"/>
                </a:solidFill>
                <a:effectLst/>
                <a:latin typeface="+mn-lt"/>
                <a:ea typeface="+mn-ea"/>
                <a:cs typeface="+mn-cs"/>
              </a:rPr>
              <a:t> connect via Thunderbolt for video + power over one cable.</a:t>
            </a:r>
          </a:p>
          <a:p>
            <a:r>
              <a:rPr lang="en-US" sz="1200" b="1" i="0" kern="1200" dirty="0">
                <a:solidFill>
                  <a:schemeClr val="tx1"/>
                </a:solidFill>
                <a:effectLst/>
                <a:latin typeface="+mn-lt"/>
                <a:ea typeface="+mn-ea"/>
                <a:cs typeface="+mn-cs"/>
              </a:rPr>
              <a:t>Audio/video production gear</a:t>
            </a:r>
            <a:r>
              <a:rPr lang="en-US" sz="1200" b="0" i="0" kern="1200" dirty="0">
                <a:solidFill>
                  <a:schemeClr val="tx1"/>
                </a:solidFill>
                <a:effectLst/>
                <a:latin typeface="+mn-lt"/>
                <a:ea typeface="+mn-ea"/>
                <a:cs typeface="+mn-cs"/>
              </a:rPr>
              <a:t> — Pro audio interfaces and video capture devices use Thunderbolt for its low latency and high throughput.</a:t>
            </a:r>
          </a:p>
          <a:p>
            <a:r>
              <a:rPr lang="en-US" sz="1200" b="1" i="0" kern="1200" dirty="0">
                <a:solidFill>
                  <a:schemeClr val="tx1"/>
                </a:solidFill>
                <a:effectLst/>
                <a:latin typeface="+mn-lt"/>
                <a:ea typeface="+mn-ea"/>
                <a:cs typeface="+mn-cs"/>
              </a:rPr>
              <a:t>Key Versions</a:t>
            </a:r>
          </a:p>
          <a:p>
            <a:r>
              <a:rPr lang="en-US" sz="1200" b="1" i="0" kern="1200" dirty="0">
                <a:solidFill>
                  <a:schemeClr val="tx1"/>
                </a:solidFill>
                <a:effectLst/>
                <a:latin typeface="+mn-lt"/>
                <a:ea typeface="+mn-ea"/>
                <a:cs typeface="+mn-cs"/>
              </a:rPr>
              <a:t>Thunderbolt 3</a:t>
            </a:r>
            <a:r>
              <a:rPr lang="en-US" sz="1200" b="0" i="0" kern="1200" dirty="0">
                <a:solidFill>
                  <a:schemeClr val="tx1"/>
                </a:solidFill>
                <a:effectLst/>
                <a:latin typeface="+mn-lt"/>
                <a:ea typeface="+mn-ea"/>
                <a:cs typeface="+mn-cs"/>
              </a:rPr>
              <a:t> — 40 Gbps, USB-C connector (this is what USB4 is based on, as your slide 10 notes)</a:t>
            </a:r>
          </a:p>
          <a:p>
            <a:r>
              <a:rPr lang="en-US" sz="1200" b="1" i="0" kern="1200" dirty="0">
                <a:solidFill>
                  <a:schemeClr val="tx1"/>
                </a:solidFill>
                <a:effectLst/>
                <a:latin typeface="+mn-lt"/>
                <a:ea typeface="+mn-ea"/>
                <a:cs typeface="+mn-cs"/>
              </a:rPr>
              <a:t>Thunderbolt 4</a:t>
            </a:r>
            <a:r>
              <a:rPr lang="en-US" sz="1200" b="0" i="0" kern="1200" dirty="0">
                <a:solidFill>
                  <a:schemeClr val="tx1"/>
                </a:solidFill>
                <a:effectLst/>
                <a:latin typeface="+mn-lt"/>
                <a:ea typeface="+mn-ea"/>
                <a:cs typeface="+mn-cs"/>
              </a:rPr>
              <a:t> — Same 40 Gbps but with stricter minimum requirements (e.g., must support two 4K displays)</a:t>
            </a:r>
          </a:p>
          <a:p>
            <a:r>
              <a:rPr lang="en-US" sz="1200" b="1" i="0" kern="1200" dirty="0">
                <a:solidFill>
                  <a:schemeClr val="tx1"/>
                </a:solidFill>
                <a:effectLst/>
                <a:latin typeface="+mn-lt"/>
                <a:ea typeface="+mn-ea"/>
                <a:cs typeface="+mn-cs"/>
              </a:rPr>
              <a:t>Thunderbolt 5</a:t>
            </a:r>
            <a:r>
              <a:rPr lang="en-US" sz="1200" b="0" i="0" kern="1200" dirty="0">
                <a:solidFill>
                  <a:schemeClr val="tx1"/>
                </a:solidFill>
                <a:effectLst/>
                <a:latin typeface="+mn-lt"/>
                <a:ea typeface="+mn-ea"/>
                <a:cs typeface="+mn-cs"/>
              </a:rPr>
              <a:t> — Up to </a:t>
            </a:r>
            <a:r>
              <a:rPr lang="en-US" sz="1200" b="1" i="0" kern="1200" dirty="0">
                <a:solidFill>
                  <a:schemeClr val="tx1"/>
                </a:solidFill>
                <a:effectLst/>
                <a:latin typeface="+mn-lt"/>
                <a:ea typeface="+mn-ea"/>
                <a:cs typeface="+mn-cs"/>
              </a:rPr>
              <a:t>80 Gbps</a:t>
            </a:r>
            <a:r>
              <a:rPr lang="en-US" sz="1200" b="0" i="0" kern="1200" dirty="0">
                <a:solidFill>
                  <a:schemeClr val="tx1"/>
                </a:solidFill>
                <a:effectLst/>
                <a:latin typeface="+mn-lt"/>
                <a:ea typeface="+mn-ea"/>
                <a:cs typeface="+mn-cs"/>
              </a:rPr>
              <a:t> (120 Gbps asymmetric), announced 2023, rolling out in newer hardware</a:t>
            </a:r>
          </a:p>
          <a:p>
            <a:r>
              <a:rPr lang="en-US" sz="1200" b="0" i="0" kern="1200" dirty="0">
                <a:solidFill>
                  <a:schemeClr val="tx1"/>
                </a:solidFill>
                <a:effectLst/>
                <a:latin typeface="+mn-lt"/>
                <a:ea typeface="+mn-ea"/>
                <a:cs typeface="+mn-cs"/>
              </a:rPr>
              <a:t>The short version: Thunderbolt is the go-to for anyone who needs maximum bandwidth and a single-cable workflow — mostly creative professionals, power users, and enterprise docking setups.</a:t>
            </a:r>
          </a:p>
          <a:p>
            <a:endParaRPr lang="en-GB" dirty="0"/>
          </a:p>
          <a:p>
            <a:endParaRPr lang="en-US" dirty="0"/>
          </a:p>
        </p:txBody>
      </p:sp>
      <p:sp>
        <p:nvSpPr>
          <p:cNvPr id="4" name="Slide Number Placeholder 3"/>
          <p:cNvSpPr>
            <a:spLocks noGrp="1"/>
          </p:cNvSpPr>
          <p:nvPr>
            <p:ph type="sldNum" sz="quarter" idx="4294967295"/>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r>
              <a:rPr lang="en-US" sz="1200" b="0" i="0" kern="1200" dirty="0">
                <a:solidFill>
                  <a:schemeClr val="tx1"/>
                </a:solidFill>
                <a:effectLst/>
                <a:latin typeface="+mn-lt"/>
                <a:ea typeface="+mn-ea"/>
                <a:cs typeface="+mn-cs"/>
              </a:rPr>
              <a:t>When a digital signal travels through a cable, the receiver at the other end has to figure out which voltage level was sent. If you overlay thousands of signal transitions on top of each other (like an oscilloscope does), the open spaces between the voltage levels form a diamond or eye-shaped pattern — that's called an </a:t>
            </a:r>
            <a:r>
              <a:rPr lang="en-US" sz="1200" b="1" i="0" kern="1200" dirty="0">
                <a:solidFill>
                  <a:schemeClr val="tx1"/>
                </a:solidFill>
                <a:effectLst/>
                <a:latin typeface="+mn-lt"/>
                <a:ea typeface="+mn-ea"/>
                <a:cs typeface="+mn-cs"/>
              </a:rPr>
              <a:t>eye diagram</a:t>
            </a:r>
            <a:r>
              <a:rPr lang="en-US" sz="1200" b="0" i="0" kern="1200" dirty="0">
                <a:solidFill>
                  <a:schemeClr val="tx1"/>
                </a:solidFill>
                <a:effectLst/>
                <a:latin typeface="+mn-lt"/>
                <a:ea typeface="+mn-ea"/>
                <a:cs typeface="+mn-cs"/>
              </a:rPr>
              <a:t>.</a:t>
            </a:r>
          </a:p>
          <a:p>
            <a:r>
              <a:rPr lang="en-US" sz="1200" b="0" i="0" kern="1200" dirty="0">
                <a:solidFill>
                  <a:schemeClr val="tx1"/>
                </a:solidFill>
                <a:effectLst/>
                <a:latin typeface="+mn-lt"/>
                <a:ea typeface="+mn-ea"/>
                <a:cs typeface="+mn-cs"/>
              </a:rPr>
              <a:t>The </a:t>
            </a:r>
            <a:r>
              <a:rPr lang="en-US" sz="1200" b="1" i="0" kern="1200" dirty="0">
                <a:solidFill>
                  <a:schemeClr val="tx1"/>
                </a:solidFill>
                <a:effectLst/>
                <a:latin typeface="+mn-lt"/>
                <a:ea typeface="+mn-ea"/>
                <a:cs typeface="+mn-cs"/>
              </a:rPr>
              <a:t>eye height</a:t>
            </a:r>
            <a:r>
              <a:rPr lang="en-US" sz="1200" b="0" i="0" kern="1200" dirty="0">
                <a:solidFill>
                  <a:schemeClr val="tx1"/>
                </a:solidFill>
                <a:effectLst/>
                <a:latin typeface="+mn-lt"/>
                <a:ea typeface="+mn-ea"/>
                <a:cs typeface="+mn-cs"/>
              </a:rPr>
              <a:t> is the vertical opening of that "eye." It represents how much room the receiver has to correctly distinguish between voltage levels:</a:t>
            </a:r>
          </a:p>
          <a:p>
            <a:r>
              <a:rPr lang="en-US" sz="1200" b="1" i="0" kern="1200" dirty="0">
                <a:solidFill>
                  <a:schemeClr val="tx1"/>
                </a:solidFill>
                <a:effectLst/>
                <a:latin typeface="+mn-lt"/>
                <a:ea typeface="+mn-ea"/>
                <a:cs typeface="+mn-cs"/>
              </a:rPr>
              <a:t>Bigger eye</a:t>
            </a:r>
            <a:r>
              <a:rPr lang="en-US" sz="1200" b="0" i="0" kern="1200" dirty="0">
                <a:solidFill>
                  <a:schemeClr val="tx1"/>
                </a:solidFill>
                <a:effectLst/>
                <a:latin typeface="+mn-lt"/>
                <a:ea typeface="+mn-ea"/>
                <a:cs typeface="+mn-cs"/>
              </a:rPr>
              <a:t> = more margin for the receiver to tell levels apart = fewer errors</a:t>
            </a:r>
          </a:p>
          <a:p>
            <a:r>
              <a:rPr lang="en-US" sz="1200" b="1" i="0" kern="1200" dirty="0">
                <a:solidFill>
                  <a:schemeClr val="tx1"/>
                </a:solidFill>
                <a:effectLst/>
                <a:latin typeface="+mn-lt"/>
                <a:ea typeface="+mn-ea"/>
                <a:cs typeface="+mn-cs"/>
              </a:rPr>
              <a:t>Smaller eye</a:t>
            </a:r>
            <a:r>
              <a:rPr lang="en-US" sz="1200" b="0" i="0" kern="1200" dirty="0">
                <a:solidFill>
                  <a:schemeClr val="tx1"/>
                </a:solidFill>
                <a:effectLst/>
                <a:latin typeface="+mn-lt"/>
                <a:ea typeface="+mn-ea"/>
                <a:cs typeface="+mn-cs"/>
              </a:rPr>
              <a:t> = levels are closer together = more susceptible to noise and interference</a:t>
            </a:r>
          </a:p>
          <a:p>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PAM3</a:t>
            </a:r>
            <a:r>
              <a:rPr lang="en-US" sz="1200" b="0" i="0" kern="1200" dirty="0">
                <a:solidFill>
                  <a:schemeClr val="tx1"/>
                </a:solidFill>
                <a:effectLst/>
                <a:latin typeface="+mn-lt"/>
                <a:ea typeface="+mn-ea"/>
                <a:cs typeface="+mn-cs"/>
              </a:rPr>
              <a:t> has 3 levels, giving a </a:t>
            </a:r>
            <a:r>
              <a:rPr lang="en-US" sz="1200" b="1" i="0" kern="1200" dirty="0">
                <a:solidFill>
                  <a:schemeClr val="tx1"/>
                </a:solidFill>
                <a:effectLst/>
                <a:latin typeface="+mn-lt"/>
                <a:ea typeface="+mn-ea"/>
                <a:cs typeface="+mn-cs"/>
              </a:rPr>
              <a:t>33% eye</a:t>
            </a:r>
            <a:r>
              <a:rPr lang="en-US" sz="1200" b="0" i="0" kern="1200" dirty="0">
                <a:solidFill>
                  <a:schemeClr val="tx1"/>
                </a:solidFill>
                <a:effectLst/>
                <a:latin typeface="+mn-lt"/>
                <a:ea typeface="+mn-ea"/>
                <a:cs typeface="+mn-cs"/>
              </a:rPr>
              <a:t> — smaller than NRZ but still large enough to hit the error rate target of 10⁻⁸ without heavy error correction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Forward Error Correction</a:t>
            </a:r>
            <a:r>
              <a:rPr lang="en-US" sz="1200" b="0" i="0" kern="1200" dirty="0">
                <a:solidFill>
                  <a:schemeClr val="tx1"/>
                </a:solidFill>
                <a:effectLst/>
                <a:latin typeface="+mn-lt"/>
                <a:ea typeface="+mn-ea"/>
                <a:cs typeface="+mn-cs"/>
              </a:rPr>
              <a:t>. Referenced alongside Reed-Solomon coding, which is a specific FEC technique that corrects up to 12 errors per block in the encoding pipeline.</a:t>
            </a:r>
          </a:p>
          <a:p>
            <a:r>
              <a:rPr lang="en-US" sz="1200" b="0" i="0" kern="1200" dirty="0">
                <a:solidFill>
                  <a:schemeClr val="tx1"/>
                </a:solidFill>
                <a:effectLst/>
                <a:latin typeface="+mn-lt"/>
                <a:ea typeface="+mn-ea"/>
                <a:cs typeface="+mn-cs"/>
              </a:rPr>
              <a:t>In general, FEC is a method where redundant data is added to a transmission so the receiver can detect and fix errors without needing retransmission — critical for high-speed signaling like the 25.6 </a:t>
            </a:r>
            <a:r>
              <a:rPr lang="en-US" sz="1200" b="0" i="0" kern="1200" dirty="0" err="1">
                <a:solidFill>
                  <a:schemeClr val="tx1"/>
                </a:solidFill>
                <a:effectLst/>
                <a:latin typeface="+mn-lt"/>
                <a:ea typeface="+mn-ea"/>
                <a:cs typeface="+mn-cs"/>
              </a:rPr>
              <a:t>GBaud</a:t>
            </a:r>
            <a:r>
              <a:rPr lang="en-US" sz="1200" b="0" i="0" kern="1200" dirty="0">
                <a:solidFill>
                  <a:schemeClr val="tx1"/>
                </a:solidFill>
                <a:effectLst/>
                <a:latin typeface="+mn-lt"/>
                <a:ea typeface="+mn-ea"/>
                <a:cs typeface="+mn-cs"/>
              </a:rPr>
              <a:t> link described for PAM3.</a:t>
            </a:r>
            <a:br>
              <a:rPr lang="en-US" sz="1200" b="0" i="0" kern="1200" dirty="0">
                <a:solidFill>
                  <a:schemeClr val="tx1"/>
                </a:solidFill>
                <a:effectLst/>
                <a:latin typeface="+mn-lt"/>
                <a:ea typeface="+mn-ea"/>
                <a:cs typeface="+mn-cs"/>
              </a:rPr>
            </a:br>
            <a:br>
              <a:rPr lang="en-US" sz="1200" b="0" i="0" kern="1200" dirty="0">
                <a:solidFill>
                  <a:schemeClr val="tx1"/>
                </a:solidFill>
                <a:effectLst/>
                <a:latin typeface="+mn-lt"/>
                <a:ea typeface="+mn-ea"/>
                <a:cs typeface="+mn-cs"/>
              </a:rPr>
            </a:br>
            <a:r>
              <a:rPr lang="en-GB" b="1" dirty="0"/>
              <a:t>🔢 NRZ = Non‑Return‑to‑Zero</a:t>
            </a:r>
          </a:p>
          <a:p>
            <a:r>
              <a:rPr lang="en-GB" dirty="0">
                <a:effectLst/>
              </a:rPr>
              <a:t>NRZ is a </a:t>
            </a:r>
            <a:r>
              <a:rPr lang="en-GB" b="1" dirty="0">
                <a:effectLst/>
              </a:rPr>
              <a:t>simple, two‑level signalling method</a:t>
            </a:r>
            <a:r>
              <a:rPr lang="en-GB" dirty="0">
                <a:effectLst/>
              </a:rPr>
              <a:t> used in older and slower digital interfaces — including earlier USB versions.</a:t>
            </a:r>
            <a:endParaRPr lang="en-GB" dirty="0"/>
          </a:p>
          <a:p>
            <a:r>
              <a:rPr lang="en-GB" dirty="0">
                <a:effectLst/>
              </a:rPr>
              <a:t>It works like this:</a:t>
            </a:r>
            <a:endParaRPr lang="en-GB" dirty="0"/>
          </a:p>
          <a:p>
            <a:r>
              <a:rPr lang="en-GB" b="1" dirty="0">
                <a:effectLst/>
              </a:rPr>
              <a:t>Two voltage levels</a:t>
            </a:r>
            <a:r>
              <a:rPr lang="en-GB" dirty="0">
                <a:effectLst/>
              </a:rPr>
              <a:t> → represent </a:t>
            </a:r>
            <a:r>
              <a:rPr lang="en-GB" b="1" dirty="0">
                <a:effectLst/>
              </a:rPr>
              <a:t>1</a:t>
            </a:r>
            <a:r>
              <a:rPr lang="en-GB" dirty="0">
                <a:effectLst/>
              </a:rPr>
              <a:t> and </a:t>
            </a:r>
            <a:r>
              <a:rPr lang="en-GB" b="1" dirty="0">
                <a:effectLst/>
              </a:rPr>
              <a:t>0</a:t>
            </a:r>
            <a:endParaRPr lang="en-GB" dirty="0"/>
          </a:p>
          <a:p>
            <a:r>
              <a:rPr lang="en-GB" dirty="0">
                <a:effectLst/>
              </a:rPr>
              <a:t>The signal does </a:t>
            </a:r>
            <a:r>
              <a:rPr lang="en-GB" b="1" dirty="0">
                <a:effectLst/>
              </a:rPr>
              <a:t>not return to zero</a:t>
            </a:r>
            <a:r>
              <a:rPr lang="en-GB" dirty="0">
                <a:effectLst/>
              </a:rPr>
              <a:t> between bits (hence the name)</a:t>
            </a:r>
            <a:endParaRPr lang="en-GB" dirty="0"/>
          </a:p>
          <a:p>
            <a:r>
              <a:rPr lang="en-GB" dirty="0">
                <a:effectLst/>
              </a:rPr>
              <a:t>One symbol = one bit</a:t>
            </a:r>
            <a:endParaRPr lang="en-GB" dirty="0"/>
          </a:p>
          <a:p>
            <a:r>
              <a:rPr lang="en-GB" dirty="0">
                <a:effectLst/>
              </a:rPr>
              <a:t>Very reliable, very simple, but limited in speed</a:t>
            </a:r>
            <a:endParaRPr lang="en-GB" dirty="0"/>
          </a:p>
          <a:p>
            <a:r>
              <a:rPr lang="en-GB" dirty="0">
                <a:effectLst/>
              </a:rPr>
              <a:t>So:</a:t>
            </a:r>
            <a:endParaRPr lang="en-GB" dirty="0"/>
          </a:p>
          <a:p>
            <a:r>
              <a:rPr lang="en-GB" b="1" dirty="0">
                <a:effectLst/>
              </a:rPr>
              <a:t>NRZ = 1 bit per symbol, two voltage levels.</a:t>
            </a:r>
            <a:endParaRPr lang="en-GB" dirty="0"/>
          </a:p>
          <a:p>
            <a:r>
              <a:rPr lang="en-GB" dirty="0">
                <a:effectLst/>
              </a:rPr>
              <a:t>That’s why USB 3.x and USB 4.1 top out at lower speeds — NRZ can only go so fast before noise becomes a problem.</a:t>
            </a:r>
            <a:endParaRPr lang="en-GB" dirty="0"/>
          </a:p>
          <a:p>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Signalling	Voltage Levels	Bits per Symbol	Used In</a:t>
            </a:r>
            <a:br>
              <a:rPr lang="en-GB" dirty="0"/>
            </a:br>
            <a:r>
              <a:rPr lang="en-GB" b="1" dirty="0"/>
              <a:t>NRZ	</a:t>
            </a:r>
            <a:r>
              <a:rPr lang="en-GB" dirty="0"/>
              <a:t>2	1.0	USB 3.x, USB 4.1</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PAM3	</a:t>
            </a:r>
            <a:r>
              <a:rPr lang="en-GB" dirty="0"/>
              <a:t>3	1.5	USB 4.2</a:t>
            </a:r>
          </a:p>
          <a:p>
            <a:r>
              <a:rPr lang="en-GB" b="1" dirty="0"/>
              <a:t>PAM4	</a:t>
            </a:r>
            <a:r>
              <a:rPr lang="en-GB" dirty="0"/>
              <a:t>4	2.0	Thunderbolt 5, high‑speed Ethernet</a:t>
            </a:r>
            <a:br>
              <a:rPr lang="en-GB" dirty="0"/>
            </a:br>
            <a:br>
              <a:rPr lang="en-GB" dirty="0"/>
            </a:br>
            <a:r>
              <a:rPr lang="en-GB" b="1" dirty="0"/>
              <a:t>Baud Rate</a:t>
            </a:r>
            <a:br>
              <a:rPr lang="en-GB" dirty="0"/>
            </a:br>
            <a:r>
              <a:rPr lang="en-GB" b="1" dirty="0">
                <a:effectLst/>
              </a:rPr>
              <a:t>Baud rate = symbols per second.</a:t>
            </a:r>
            <a:endParaRPr lang="en-GB" dirty="0"/>
          </a:p>
          <a:p>
            <a:r>
              <a:rPr lang="en-GB" dirty="0">
                <a:effectLst/>
              </a:rPr>
              <a:t>A </a:t>
            </a:r>
            <a:r>
              <a:rPr lang="en-GB" i="1" dirty="0">
                <a:effectLst/>
              </a:rPr>
              <a:t>symbol</a:t>
            </a:r>
            <a:r>
              <a:rPr lang="en-GB" dirty="0">
                <a:effectLst/>
              </a:rPr>
              <a:t> is the electrical state sent down the wire. Depending on the signalling method, a symbol may represent:</a:t>
            </a:r>
            <a:endParaRPr lang="en-GB" dirty="0"/>
          </a:p>
          <a:p>
            <a:r>
              <a:rPr lang="en-GB" b="1" dirty="0">
                <a:effectLst/>
              </a:rPr>
              <a:t>1 bit</a:t>
            </a:r>
            <a:r>
              <a:rPr lang="en-GB" dirty="0">
                <a:effectLst/>
              </a:rPr>
              <a:t> (NRZ)</a:t>
            </a:r>
            <a:endParaRPr lang="en-GB" dirty="0"/>
          </a:p>
          <a:p>
            <a:r>
              <a:rPr lang="en-GB" b="1" dirty="0">
                <a:effectLst/>
              </a:rPr>
              <a:t>1.5 bits</a:t>
            </a:r>
            <a:r>
              <a:rPr lang="en-GB" dirty="0">
                <a:effectLst/>
              </a:rPr>
              <a:t> (PAM3)</a:t>
            </a:r>
            <a:endParaRPr lang="en-GB" dirty="0"/>
          </a:p>
          <a:p>
            <a:r>
              <a:rPr lang="en-GB" b="1" dirty="0">
                <a:effectLst/>
              </a:rPr>
              <a:t>2 bits</a:t>
            </a:r>
            <a:r>
              <a:rPr lang="en-GB" dirty="0">
                <a:effectLst/>
              </a:rPr>
              <a:t> (PAM4)</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endParaRPr lang="en-GB" dirty="0"/>
          </a:p>
        </p:txBody>
      </p:sp>
    </p:spTree>
    <p:extLst>
      <p:ext uri="{BB962C8B-B14F-4D97-AF65-F5344CB8AC3E}">
        <p14:creationId xmlns:p14="http://schemas.microsoft.com/office/powerpoint/2010/main" val="32104499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4294967295"/>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GB" dirty="0">
                <a:effectLst/>
              </a:rPr>
              <a:t>Red and Yellow are all about </a:t>
            </a:r>
            <a:r>
              <a:rPr lang="en-GB" b="1" dirty="0">
                <a:effectLst/>
              </a:rPr>
              <a:t>POWER</a:t>
            </a:r>
            <a:r>
              <a:rPr lang="en-GB" dirty="0">
                <a:effectLst/>
              </a:rPr>
              <a:t>, not speed</a:t>
            </a:r>
            <a:br>
              <a:rPr lang="en-GB" dirty="0">
                <a:effectLst/>
              </a:rPr>
            </a:br>
            <a:br>
              <a:rPr lang="en-GB" dirty="0">
                <a:effectLst/>
              </a:rPr>
            </a:br>
            <a:r>
              <a:rPr lang="en-GB" dirty="0">
                <a:effectLst/>
              </a:rPr>
              <a:t>A </a:t>
            </a:r>
            <a:r>
              <a:rPr lang="en-GB" b="1" dirty="0">
                <a:effectLst/>
              </a:rPr>
              <a:t>red</a:t>
            </a:r>
            <a:r>
              <a:rPr lang="en-GB" dirty="0">
                <a:effectLst/>
              </a:rPr>
              <a:t> USB port means:</a:t>
            </a:r>
            <a:endParaRPr lang="en-GB" dirty="0"/>
          </a:p>
          <a:p>
            <a:r>
              <a:rPr lang="en-GB" dirty="0">
                <a:effectLst/>
              </a:rPr>
              <a:t>The port can </a:t>
            </a:r>
            <a:r>
              <a:rPr lang="en-GB" b="1" dirty="0">
                <a:effectLst/>
              </a:rPr>
              <a:t>supply power even when the laptop/PC is turned off</a:t>
            </a:r>
            <a:endParaRPr lang="en-GB" dirty="0"/>
          </a:p>
          <a:p>
            <a:r>
              <a:rPr lang="en-GB" dirty="0">
                <a:effectLst/>
              </a:rPr>
              <a:t>It’s designed for </a:t>
            </a:r>
            <a:r>
              <a:rPr lang="en-GB" b="1" dirty="0">
                <a:effectLst/>
              </a:rPr>
              <a:t>charging phones, tablets, headphones, etc.</a:t>
            </a:r>
            <a:endParaRPr lang="en-GB" dirty="0"/>
          </a:p>
          <a:p>
            <a:r>
              <a:rPr lang="en-GB" dirty="0">
                <a:effectLst/>
              </a:rPr>
              <a:t>Data capability varies — the colour does </a:t>
            </a:r>
            <a:r>
              <a:rPr lang="en-GB" b="1" dirty="0">
                <a:effectLst/>
              </a:rPr>
              <a:t>not</a:t>
            </a:r>
            <a:r>
              <a:rPr lang="en-GB" dirty="0">
                <a:effectLst/>
              </a:rPr>
              <a:t> indicate USB speed</a:t>
            </a:r>
            <a:endParaRPr lang="en-GB" dirty="0"/>
          </a:p>
          <a:p>
            <a:r>
              <a:rPr lang="en-GB" dirty="0">
                <a:effectLst/>
              </a:rPr>
              <a:t>Often labelled as </a:t>
            </a:r>
            <a:r>
              <a:rPr lang="en-GB" b="1" dirty="0">
                <a:effectLst/>
              </a:rPr>
              <a:t>Sleep‑and‑Charge</a:t>
            </a:r>
            <a:r>
              <a:rPr lang="en-GB" dirty="0">
                <a:effectLst/>
              </a:rPr>
              <a:t>, </a:t>
            </a:r>
            <a:r>
              <a:rPr lang="en-GB" b="1" dirty="0">
                <a:effectLst/>
              </a:rPr>
              <a:t>Always‑On USB</a:t>
            </a:r>
            <a:r>
              <a:rPr lang="en-GB" dirty="0">
                <a:effectLst/>
              </a:rPr>
              <a:t>, or similar</a:t>
            </a:r>
            <a:endParaRPr lang="en-GB" dirty="0"/>
          </a:p>
          <a:p>
            <a:r>
              <a:rPr lang="en-GB" dirty="0">
                <a:effectLst/>
              </a:rPr>
              <a:t>Think of it as a </a:t>
            </a:r>
            <a:r>
              <a:rPr lang="en-GB" b="1" dirty="0">
                <a:effectLst/>
              </a:rPr>
              <a:t>dedicated charging‑friendly port</a:t>
            </a:r>
            <a:r>
              <a:rPr lang="en-GB" dirty="0">
                <a:effectLst/>
              </a:rPr>
              <a:t>.</a:t>
            </a:r>
          </a:p>
          <a:p>
            <a:endParaRPr lang="en-GB" dirty="0">
              <a:effectLst/>
            </a:endParaRPr>
          </a:p>
          <a:p>
            <a:r>
              <a:rPr lang="en-GB" dirty="0">
                <a:effectLst/>
              </a:rPr>
              <a:t>A </a:t>
            </a:r>
            <a:r>
              <a:rPr lang="en-GB" b="1" dirty="0">
                <a:effectLst/>
              </a:rPr>
              <a:t>yellow</a:t>
            </a:r>
            <a:r>
              <a:rPr lang="en-GB" dirty="0">
                <a:effectLst/>
              </a:rPr>
              <a:t> USB port is similar but slightly different:</a:t>
            </a:r>
            <a:endParaRPr lang="en-GB" dirty="0"/>
          </a:p>
          <a:p>
            <a:r>
              <a:rPr lang="en-GB" dirty="0">
                <a:effectLst/>
              </a:rPr>
              <a:t>It provides power when the computer is in </a:t>
            </a:r>
            <a:r>
              <a:rPr lang="en-GB" b="1" dirty="0">
                <a:effectLst/>
              </a:rPr>
              <a:t>Sleep</a:t>
            </a:r>
            <a:r>
              <a:rPr lang="en-GB" dirty="0">
                <a:effectLst/>
              </a:rPr>
              <a:t> or </a:t>
            </a:r>
            <a:r>
              <a:rPr lang="en-GB" b="1" dirty="0">
                <a:effectLst/>
              </a:rPr>
              <a:t>Hibernate</a:t>
            </a:r>
            <a:endParaRPr lang="en-GB" dirty="0"/>
          </a:p>
          <a:p>
            <a:r>
              <a:rPr lang="en-GB" dirty="0">
                <a:effectLst/>
              </a:rPr>
              <a:t>Some models also provide power when fully shut down, but not all</a:t>
            </a:r>
            <a:endParaRPr lang="en-GB" dirty="0"/>
          </a:p>
          <a:p>
            <a:r>
              <a:rPr lang="en-GB" dirty="0">
                <a:effectLst/>
              </a:rPr>
              <a:t>Again, the colour does </a:t>
            </a:r>
            <a:r>
              <a:rPr lang="en-GB" b="1" dirty="0">
                <a:effectLst/>
              </a:rPr>
              <a:t>not</a:t>
            </a:r>
            <a:r>
              <a:rPr lang="en-GB" dirty="0">
                <a:effectLst/>
              </a:rPr>
              <a:t> indicate USB speed</a:t>
            </a:r>
            <a:endParaRPr lang="en-GB" dirty="0"/>
          </a:p>
          <a:p>
            <a:r>
              <a:rPr lang="en-GB" dirty="0">
                <a:effectLst/>
              </a:rPr>
              <a:t>Manufacturers use yellow to show </a:t>
            </a:r>
            <a:r>
              <a:rPr lang="en-GB" b="1" dirty="0">
                <a:effectLst/>
              </a:rPr>
              <a:t>“this port stays alive longer than the others”</a:t>
            </a:r>
            <a:endParaRPr lang="en-GB" dirty="0"/>
          </a:p>
          <a:p>
            <a:r>
              <a:rPr lang="en-GB" dirty="0">
                <a:effectLst/>
              </a:rPr>
              <a:t>So:</a:t>
            </a:r>
            <a:endParaRPr lang="en-GB" dirty="0"/>
          </a:p>
          <a:p>
            <a:r>
              <a:rPr lang="en-GB" b="1" dirty="0">
                <a:effectLst/>
              </a:rPr>
              <a:t>Red = always powered</a:t>
            </a:r>
            <a:endParaRPr lang="en-GB" dirty="0"/>
          </a:p>
          <a:p>
            <a:r>
              <a:rPr lang="en-GB" b="1" dirty="0">
                <a:effectLst/>
              </a:rPr>
              <a:t>Yellow = powered during sleep/standby (and sometimes off)</a:t>
            </a:r>
            <a:endParaRPr lang="en-GB" dirty="0"/>
          </a:p>
          <a:p>
            <a:endParaRPr lang="en-GB" dirty="0"/>
          </a:p>
          <a:p>
            <a:endParaRPr lang="en-US" dirty="0"/>
          </a:p>
        </p:txBody>
      </p:sp>
      <p:sp>
        <p:nvSpPr>
          <p:cNvPr id="4" name="Slide Number Placeholder 3"/>
          <p:cNvSpPr>
            <a:spLocks noGrp="1"/>
          </p:cNvSpPr>
          <p:nvPr>
            <p:ph type="sldNum" sz="quarter" idx="4294967295"/>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4294967295"/>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GB" dirty="0">
                <a:effectLst/>
              </a:rPr>
              <a:t>A USB‑C connector has </a:t>
            </a:r>
            <a:r>
              <a:rPr lang="en-GB" b="1" dirty="0">
                <a:effectLst/>
              </a:rPr>
              <a:t>two mirrored rows of 12 pins</a:t>
            </a:r>
            <a:r>
              <a:rPr lang="en-GB" dirty="0">
                <a:effectLst/>
              </a:rPr>
              <a:t>. This is what makes it reversible. The functional groups are:</a:t>
            </a:r>
            <a:endParaRPr lang="en-GB" dirty="0"/>
          </a:p>
          <a:p>
            <a:r>
              <a:rPr lang="en-GB" b="1" dirty="0">
                <a:effectLst/>
              </a:rPr>
              <a:t>VBUS (Power):</a:t>
            </a:r>
            <a:r>
              <a:rPr lang="en-GB" dirty="0">
                <a:effectLst/>
              </a:rPr>
              <a:t> A4, A9, B4, B9 — +5 V to up to 20–48 V with USB‑PD </a:t>
            </a:r>
            <a:endParaRPr lang="en-GB" dirty="0"/>
          </a:p>
          <a:p>
            <a:r>
              <a:rPr lang="en-GB" b="1" dirty="0">
                <a:effectLst/>
              </a:rPr>
              <a:t>GND (Ground):</a:t>
            </a:r>
            <a:r>
              <a:rPr lang="en-GB" dirty="0">
                <a:effectLst/>
              </a:rPr>
              <a:t> A1, A12, B1, B12 — return path for power and signals </a:t>
            </a:r>
          </a:p>
          <a:p>
            <a:r>
              <a:rPr lang="en-GB" b="1" dirty="0">
                <a:effectLst/>
              </a:rPr>
              <a:t>USB 2.0 Data:</a:t>
            </a:r>
            <a:r>
              <a:rPr lang="en-GB" dirty="0">
                <a:effectLst/>
              </a:rPr>
              <a:t> D+ (A6, B7) and D– (A7, B6) — legacy USB 2.0 signalling </a:t>
            </a:r>
          </a:p>
          <a:p>
            <a:r>
              <a:rPr lang="en-GB" b="1" dirty="0">
                <a:effectLst/>
              </a:rPr>
              <a:t>SuperSpeed TX/RX pairs:</a:t>
            </a:r>
            <a:endParaRPr lang="en-GB" dirty="0">
              <a:effectLst/>
            </a:endParaRPr>
          </a:p>
          <a:p>
            <a:pPr lvl="1"/>
            <a:r>
              <a:rPr lang="en-GB" dirty="0">
                <a:effectLst/>
              </a:rPr>
              <a:t>TX1+/– (A2, A3), TX2+/– (B11, B10)</a:t>
            </a:r>
          </a:p>
          <a:p>
            <a:pPr lvl="1"/>
            <a:r>
              <a:rPr lang="en-GB" dirty="0">
                <a:effectLst/>
              </a:rPr>
              <a:t>RX1+/– (B2, B3), RX2+/– (A11, A10) These carry USB 3.x / USB4 high‑speed data. </a:t>
            </a:r>
          </a:p>
          <a:p>
            <a:r>
              <a:rPr lang="en-GB" b="1" dirty="0">
                <a:effectLst/>
              </a:rPr>
              <a:t>CC1 / CC2 (Configuration Channel):</a:t>
            </a:r>
            <a:r>
              <a:rPr lang="en-GB" dirty="0">
                <a:effectLst/>
              </a:rPr>
              <a:t> A5, B5 — orientation detection, role negotiation, and PD communication </a:t>
            </a:r>
          </a:p>
          <a:p>
            <a:r>
              <a:rPr lang="en-GB" b="1" dirty="0">
                <a:effectLst/>
              </a:rPr>
              <a:t>SBU1 / SBU2 (Sideband Use):</a:t>
            </a:r>
            <a:r>
              <a:rPr lang="en-GB" dirty="0">
                <a:effectLst/>
              </a:rPr>
              <a:t> A8, B8 — used for Alternate Modes such as DisplayPort or Thunderbolt </a:t>
            </a:r>
          </a:p>
          <a:p>
            <a:endParaRPr lang="en-GB" dirty="0">
              <a:effectLst/>
            </a:endParaRPr>
          </a:p>
          <a:p>
            <a:r>
              <a:rPr lang="en-GB" b="1" dirty="0"/>
              <a:t>Pin functions (USB 1.x / 2.0)</a:t>
            </a:r>
          </a:p>
          <a:p>
            <a:r>
              <a:rPr lang="en-GB" b="1" dirty="0">
                <a:effectLst/>
              </a:rPr>
              <a:t>Pin 1 — VBUS (+5 V):</a:t>
            </a:r>
            <a:r>
              <a:rPr lang="en-GB" dirty="0">
                <a:effectLst/>
              </a:rPr>
              <a:t> Red wire</a:t>
            </a:r>
            <a:endParaRPr lang="en-GB" dirty="0"/>
          </a:p>
          <a:p>
            <a:r>
              <a:rPr lang="en-GB" b="1" dirty="0">
                <a:effectLst/>
              </a:rPr>
              <a:t>Pin 2 — D–:</a:t>
            </a:r>
            <a:r>
              <a:rPr lang="en-GB" dirty="0">
                <a:effectLst/>
              </a:rPr>
              <a:t> White wire</a:t>
            </a:r>
            <a:endParaRPr lang="en-GB" dirty="0"/>
          </a:p>
          <a:p>
            <a:r>
              <a:rPr lang="en-GB" b="1" dirty="0">
                <a:effectLst/>
              </a:rPr>
              <a:t>Pin 3 — D+:</a:t>
            </a:r>
            <a:r>
              <a:rPr lang="en-GB" dirty="0">
                <a:effectLst/>
              </a:rPr>
              <a:t> Green wire</a:t>
            </a:r>
            <a:endParaRPr lang="en-GB" dirty="0"/>
          </a:p>
          <a:p>
            <a:r>
              <a:rPr lang="en-GB" b="1" dirty="0">
                <a:effectLst/>
              </a:rPr>
              <a:t>Pin 4 — GND:</a:t>
            </a:r>
            <a:r>
              <a:rPr lang="en-GB" dirty="0">
                <a:effectLst/>
              </a:rPr>
              <a:t> Black wire</a:t>
            </a:r>
            <a:endParaRPr lang="en-GB" dirty="0"/>
          </a:p>
          <a:p>
            <a:endParaRPr lang="en-GB" dirty="0">
              <a:effectLst/>
            </a:endParaRPr>
          </a:p>
          <a:p>
            <a:endParaRPr lang="en-US" dirty="0"/>
          </a:p>
        </p:txBody>
      </p:sp>
      <p:sp>
        <p:nvSpPr>
          <p:cNvPr id="4" name="Slide Number Placeholder 3"/>
          <p:cNvSpPr>
            <a:spLocks noGrp="1"/>
          </p:cNvSpPr>
          <p:nvPr>
            <p:ph type="sldNum" sz="quarter" idx="4294967295"/>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4294967295"/>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4294967295"/>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GB" dirty="0"/>
              <a:t>By the way, AWG numbers run backwards — </a:t>
            </a:r>
          </a:p>
          <a:p>
            <a:r>
              <a:rPr lang="en-GB" dirty="0"/>
              <a:t>20 AWG is thicker than 28 AWG. Why? </a:t>
            </a:r>
          </a:p>
          <a:p>
            <a:r>
              <a:rPr lang="en-GB" dirty="0"/>
              <a:t>Because the number originally meant how many times the copper had been drawn through smaller dies. More draws = thinner wire = bigger number. Once you know that, you’ll never forget it.”</a:t>
            </a:r>
          </a:p>
          <a:p>
            <a:endParaRPr lang="en-GB" dirty="0"/>
          </a:p>
          <a:p>
            <a:r>
              <a:rPr lang="en-GB" b="1" dirty="0"/>
              <a:t>Power</a:t>
            </a:r>
            <a:r>
              <a:rPr lang="en-GB" b="0" dirty="0"/>
              <a:t>:  V x I 5v x 0.5A = 2.5 Watts</a:t>
            </a:r>
            <a:br>
              <a:rPr lang="en-GB" b="0" dirty="0"/>
            </a:br>
            <a:br>
              <a:rPr lang="en-GB" b="0" dirty="0"/>
            </a:br>
            <a:r>
              <a:rPr lang="en-GB" b="1" dirty="0"/>
              <a:t>Battery Charging. </a:t>
            </a:r>
            <a:r>
              <a:rPr lang="en-GB" dirty="0">
                <a:effectLst/>
              </a:rPr>
              <a:t>BC 1.2 allows a USB port to deliver </a:t>
            </a:r>
            <a:r>
              <a:rPr lang="en-GB" b="1" dirty="0">
                <a:effectLst/>
              </a:rPr>
              <a:t>more power than standard USB 2.0</a:t>
            </a:r>
            <a:r>
              <a:rPr lang="en-GB" dirty="0">
                <a:effectLst/>
              </a:rPr>
              <a:t>, specifically:</a:t>
            </a:r>
            <a:endParaRPr lang="en-GB" dirty="0"/>
          </a:p>
          <a:p>
            <a:r>
              <a:rPr lang="en-GB" b="1" dirty="0">
                <a:effectLst/>
              </a:rPr>
              <a:t>USB 2.0:</a:t>
            </a:r>
            <a:r>
              <a:rPr lang="en-GB" dirty="0">
                <a:effectLst/>
              </a:rPr>
              <a:t> 2.5W (5V, 0.5A)</a:t>
            </a:r>
            <a:endParaRPr lang="en-GB" dirty="0"/>
          </a:p>
          <a:p>
            <a:r>
              <a:rPr lang="en-GB" b="1" dirty="0">
                <a:effectLst/>
              </a:rPr>
              <a:t>USB BC 1.2:</a:t>
            </a:r>
            <a:r>
              <a:rPr lang="en-GB" dirty="0">
                <a:effectLst/>
              </a:rPr>
              <a:t> </a:t>
            </a:r>
            <a:r>
              <a:rPr lang="en-GB" b="1" dirty="0">
                <a:effectLst/>
              </a:rPr>
              <a:t>7.5W</a:t>
            </a:r>
            <a:r>
              <a:rPr lang="en-GB" dirty="0">
                <a:effectLst/>
              </a:rPr>
              <a:t> (5V, up to 1.5A)</a:t>
            </a:r>
            <a:endParaRPr lang="en-GB" dirty="0"/>
          </a:p>
          <a:p>
            <a:r>
              <a:rPr lang="en-GB" dirty="0">
                <a:effectLst/>
              </a:rPr>
              <a:t>This was the first time USB ports could charge phones </a:t>
            </a:r>
            <a:r>
              <a:rPr lang="en-GB" i="1" dirty="0">
                <a:effectLst/>
              </a:rPr>
              <a:t>reasonably quickly</a:t>
            </a:r>
            <a:r>
              <a:rPr lang="en-GB" dirty="0">
                <a:effectLst/>
              </a:rPr>
              <a:t>.</a:t>
            </a:r>
            <a:endParaRPr lang="en-GB" dirty="0"/>
          </a:p>
          <a:p>
            <a:r>
              <a:rPr lang="en-GB" dirty="0">
                <a:effectLst/>
              </a:rPr>
              <a:t>It was used heavily on:</a:t>
            </a:r>
            <a:endParaRPr lang="en-GB" dirty="0"/>
          </a:p>
          <a:p>
            <a:r>
              <a:rPr lang="en-GB" dirty="0">
                <a:effectLst/>
              </a:rPr>
              <a:t>Older Android phones</a:t>
            </a:r>
            <a:endParaRPr lang="en-GB" dirty="0"/>
          </a:p>
          <a:p>
            <a:r>
              <a:rPr lang="en-GB" dirty="0">
                <a:effectLst/>
              </a:rPr>
              <a:t>Power banks</a:t>
            </a:r>
            <a:endParaRPr lang="en-GB" dirty="0"/>
          </a:p>
          <a:p>
            <a:r>
              <a:rPr lang="en-GB" dirty="0">
                <a:effectLst/>
              </a:rPr>
              <a:t>Car chargers</a:t>
            </a:r>
            <a:endParaRPr lang="en-GB" dirty="0"/>
          </a:p>
          <a:p>
            <a:r>
              <a:rPr lang="en-GB" dirty="0">
                <a:effectLst/>
              </a:rPr>
              <a:t>“Fast charge” USB‑A wall plugs</a:t>
            </a:r>
            <a:endParaRPr lang="en-GB" dirty="0"/>
          </a:p>
          <a:p>
            <a:r>
              <a:rPr lang="en-GB" b="1" dirty="0"/>
              <a:t>🧠 How BC works (simple version)</a:t>
            </a:r>
          </a:p>
          <a:p>
            <a:r>
              <a:rPr lang="en-GB" dirty="0">
                <a:effectLst/>
              </a:rPr>
              <a:t>BC 1.2 uses a trick:</a:t>
            </a:r>
            <a:endParaRPr lang="en-GB" dirty="0"/>
          </a:p>
          <a:p>
            <a:r>
              <a:rPr lang="en-GB" dirty="0">
                <a:effectLst/>
              </a:rPr>
              <a:t>It short‑circuits the </a:t>
            </a:r>
            <a:r>
              <a:rPr lang="en-GB" b="1" dirty="0">
                <a:effectLst/>
              </a:rPr>
              <a:t>D+ and D–</a:t>
            </a:r>
            <a:r>
              <a:rPr lang="en-GB" dirty="0">
                <a:effectLst/>
              </a:rPr>
              <a:t> data pins</a:t>
            </a:r>
            <a:endParaRPr lang="en-GB" dirty="0"/>
          </a:p>
          <a:p>
            <a:r>
              <a:rPr lang="en-GB" dirty="0">
                <a:effectLst/>
              </a:rPr>
              <a:t>This tells the phone: </a:t>
            </a:r>
            <a:r>
              <a:rPr lang="en-GB" i="1" dirty="0">
                <a:effectLst/>
              </a:rPr>
              <a:t>“I’m a charging port, not a computer — you can pull more current.”</a:t>
            </a:r>
            <a:endParaRPr lang="en-GB" dirty="0"/>
          </a:p>
          <a:p>
            <a:r>
              <a:rPr lang="en-GB" dirty="0">
                <a:effectLst/>
              </a:rPr>
              <a:t>It’s primitive compared to USB‑PD, but it was a big step forward at the time.</a:t>
            </a:r>
            <a:endParaRPr lang="en-GB" dirty="0"/>
          </a:p>
          <a:p>
            <a:endParaRPr lang="en-US" b="1" dirty="0"/>
          </a:p>
        </p:txBody>
      </p:sp>
      <p:sp>
        <p:nvSpPr>
          <p:cNvPr id="4" name="Slide Number Placeholder 3"/>
          <p:cNvSpPr>
            <a:spLocks noGrp="1"/>
          </p:cNvSpPr>
          <p:nvPr>
            <p:ph type="sldNum" sz="quarter" idx="4294967295"/>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GB" b="1" dirty="0"/>
              <a:t>Power Delivery </a:t>
            </a:r>
            <a:r>
              <a:rPr lang="en-GB" dirty="0"/>
              <a:t>PD stands for Power Delivery — it’s the smart fast‑charging system built into USB‑C that lets your phone and charger negotiate higher power safely.</a:t>
            </a:r>
            <a:br>
              <a:rPr lang="en-GB" b="1" dirty="0"/>
            </a:br>
            <a:br>
              <a:rPr lang="en-GB" b="1" dirty="0"/>
            </a:br>
            <a:r>
              <a:rPr lang="en-GB" b="1" dirty="0"/>
              <a:t>What USB‑PD actually means</a:t>
            </a:r>
          </a:p>
          <a:p>
            <a:r>
              <a:rPr lang="en-GB" dirty="0">
                <a:effectLst/>
              </a:rPr>
              <a:t>USB‑PD is a </a:t>
            </a:r>
            <a:r>
              <a:rPr lang="en-GB" b="1" dirty="0">
                <a:effectLst/>
              </a:rPr>
              <a:t>smart charging system</a:t>
            </a:r>
            <a:r>
              <a:rPr lang="en-GB" dirty="0">
                <a:effectLst/>
              </a:rPr>
              <a:t> where the charger and device talk to each other and agree on:</a:t>
            </a:r>
            <a:endParaRPr lang="en-GB" dirty="0"/>
          </a:p>
          <a:p>
            <a:r>
              <a:rPr lang="en-GB" b="1" dirty="0">
                <a:effectLst/>
              </a:rPr>
              <a:t>How many volts</a:t>
            </a:r>
            <a:r>
              <a:rPr lang="en-GB" dirty="0">
                <a:effectLst/>
              </a:rPr>
              <a:t> to use (5V, 9V, 15V, 20V… even 48V in PD 3.1)</a:t>
            </a:r>
            <a:endParaRPr lang="en-GB" dirty="0"/>
          </a:p>
          <a:p>
            <a:r>
              <a:rPr lang="en-GB" b="1" dirty="0">
                <a:effectLst/>
              </a:rPr>
              <a:t>How many amps</a:t>
            </a:r>
            <a:r>
              <a:rPr lang="en-GB" dirty="0">
                <a:effectLst/>
              </a:rPr>
              <a:t> to supply (up to 5A with an e‑marked cable)</a:t>
            </a:r>
            <a:endParaRPr lang="en-GB" dirty="0"/>
          </a:p>
          <a:p>
            <a:r>
              <a:rPr lang="en-GB" b="1" dirty="0">
                <a:effectLst/>
              </a:rPr>
              <a:t>How much total power</a:t>
            </a:r>
            <a:r>
              <a:rPr lang="en-GB" dirty="0">
                <a:effectLst/>
              </a:rPr>
              <a:t> to deliver (up to 240W in PD 3.1)</a:t>
            </a:r>
            <a:endParaRPr lang="en-GB" dirty="0"/>
          </a:p>
          <a:p>
            <a:r>
              <a:rPr lang="en-GB" dirty="0">
                <a:effectLst/>
              </a:rPr>
              <a:t>It’s all automatic — no risk of overloading anything.</a:t>
            </a:r>
            <a:endParaRPr lang="en-GB" dirty="0"/>
          </a:p>
          <a:p>
            <a:endParaRPr lang="en-US" dirty="0"/>
          </a:p>
          <a:p>
            <a:r>
              <a:rPr lang="en-GB" dirty="0">
                <a:effectLst/>
              </a:rPr>
              <a:t>A cable must support PD to handle:</a:t>
            </a:r>
            <a:endParaRPr lang="en-GB" dirty="0"/>
          </a:p>
          <a:p>
            <a:r>
              <a:rPr lang="en-GB" dirty="0">
                <a:effectLst/>
              </a:rPr>
              <a:t>Higher voltages</a:t>
            </a:r>
            <a:endParaRPr lang="en-GB" dirty="0"/>
          </a:p>
          <a:p>
            <a:r>
              <a:rPr lang="en-GB" dirty="0">
                <a:effectLst/>
              </a:rPr>
              <a:t>Higher currents</a:t>
            </a:r>
            <a:endParaRPr lang="en-GB" dirty="0"/>
          </a:p>
          <a:p>
            <a:r>
              <a:rPr lang="en-GB" dirty="0">
                <a:effectLst/>
              </a:rPr>
              <a:t>Faster charging</a:t>
            </a:r>
            <a:endParaRPr lang="en-GB" dirty="0"/>
          </a:p>
          <a:p>
            <a:r>
              <a:rPr lang="en-GB" dirty="0">
                <a:effectLst/>
              </a:rPr>
              <a:t>Safe negotiation between charger and device</a:t>
            </a:r>
            <a:endParaRPr lang="en-GB" dirty="0"/>
          </a:p>
          <a:p>
            <a:r>
              <a:rPr lang="en-GB" dirty="0">
                <a:effectLst/>
              </a:rPr>
              <a:t>A non‑PD cable will fall back to </a:t>
            </a:r>
            <a:r>
              <a:rPr lang="en-GB" b="1" dirty="0">
                <a:effectLst/>
              </a:rPr>
              <a:t>5V slow charging</a:t>
            </a:r>
            <a:r>
              <a:rPr lang="en-GB" dirty="0">
                <a:effectLst/>
              </a:rPr>
              <a:t>, even if the charger and phone support fast charging.</a:t>
            </a:r>
            <a:endParaRPr lang="en-GB" dirty="0"/>
          </a:p>
          <a:p>
            <a:endParaRPr lang="en-US" dirty="0"/>
          </a:p>
        </p:txBody>
      </p:sp>
      <p:sp>
        <p:nvSpPr>
          <p:cNvPr id="4" name="Slide Number Placeholder 3"/>
          <p:cNvSpPr>
            <a:spLocks noGrp="1"/>
          </p:cNvSpPr>
          <p:nvPr>
            <p:ph type="sldNum" sz="quarter" idx="4294967295"/>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GB" b="1" dirty="0"/>
              <a:t>HDR — High Dynamic Range</a:t>
            </a:r>
          </a:p>
          <a:p>
            <a:r>
              <a:rPr lang="en-GB" b="1" dirty="0">
                <a:effectLst/>
              </a:rPr>
              <a:t>What it does:</a:t>
            </a:r>
            <a:r>
              <a:rPr lang="en-GB" dirty="0">
                <a:effectLst/>
              </a:rPr>
              <a:t> Expands the range between the darkest blacks and brightest whites, giving richer colour and more detail.</a:t>
            </a:r>
            <a:endParaRPr lang="en-GB" dirty="0"/>
          </a:p>
          <a:p>
            <a:r>
              <a:rPr lang="en-GB" b="1" dirty="0">
                <a:effectLst/>
              </a:rPr>
              <a:t>Analogy for your audience:</a:t>
            </a:r>
            <a:endParaRPr lang="en-GB" dirty="0"/>
          </a:p>
          <a:p>
            <a:r>
              <a:rPr lang="en-GB" dirty="0">
                <a:effectLst/>
              </a:rPr>
              <a:t>“HDR is like upgrading from a photo with dull lighting to one where the sun and shadows look real.”</a:t>
            </a:r>
            <a:endParaRPr lang="en-GB" dirty="0"/>
          </a:p>
          <a:p>
            <a:r>
              <a:rPr lang="en-GB" b="1" dirty="0">
                <a:effectLst/>
              </a:rPr>
              <a:t>Key point:</a:t>
            </a:r>
            <a:r>
              <a:rPr lang="en-GB" dirty="0">
                <a:effectLst/>
              </a:rPr>
              <a:t> Requires both an HDR‑capable TV </a:t>
            </a:r>
            <a:r>
              <a:rPr lang="en-GB" i="1" dirty="0">
                <a:effectLst/>
              </a:rPr>
              <a:t>and</a:t>
            </a:r>
            <a:r>
              <a:rPr lang="en-GB" dirty="0">
                <a:effectLst/>
              </a:rPr>
              <a:t> source (Blu‑ray, console, streaming box). HDMI 2.0 and above support HDR formats such as HDR10, Dolby Vision, and HLG.</a:t>
            </a:r>
          </a:p>
          <a:p>
            <a:endParaRPr lang="en-GB" dirty="0">
              <a:effectLst/>
            </a:endParaRPr>
          </a:p>
          <a:p>
            <a:r>
              <a:rPr lang="en-GB" b="1" dirty="0"/>
              <a:t>VRR — Variable Refresh Rate</a:t>
            </a:r>
          </a:p>
          <a:p>
            <a:r>
              <a:rPr lang="en-GB" b="1" dirty="0">
                <a:effectLst/>
              </a:rPr>
              <a:t>What it does:</a:t>
            </a:r>
            <a:r>
              <a:rPr lang="en-GB" dirty="0">
                <a:effectLst/>
              </a:rPr>
              <a:t> Synchronises the frame rate of the display with the frame rate of the source (e.g. a game console or PC).</a:t>
            </a:r>
            <a:endParaRPr lang="en-GB" dirty="0"/>
          </a:p>
          <a:p>
            <a:r>
              <a:rPr lang="en-GB" b="1" dirty="0">
                <a:effectLst/>
              </a:rPr>
              <a:t>Why it matters:</a:t>
            </a:r>
            <a:r>
              <a:rPr lang="en-GB" dirty="0">
                <a:effectLst/>
              </a:rPr>
              <a:t> Prevents screen tearing and stutter when frame rates fluctuate — smoother motion, especially for gaming.</a:t>
            </a:r>
            <a:endParaRPr lang="en-GB" dirty="0"/>
          </a:p>
          <a:p>
            <a:r>
              <a:rPr lang="en-GB" b="1" dirty="0">
                <a:effectLst/>
              </a:rPr>
              <a:t>Analogy:</a:t>
            </a:r>
            <a:endParaRPr lang="en-GB" dirty="0"/>
          </a:p>
          <a:p>
            <a:r>
              <a:rPr lang="en-GB" dirty="0">
                <a:effectLst/>
              </a:rPr>
              <a:t>“VRR is like matching dance steps — the TV and console stay perfectly in rhythm.”</a:t>
            </a:r>
            <a:endParaRPr lang="en-GB" dirty="0"/>
          </a:p>
          <a:p>
            <a:r>
              <a:rPr lang="en-GB" dirty="0">
                <a:effectLst/>
              </a:rPr>
              <a:t>Supported from </a:t>
            </a:r>
            <a:r>
              <a:rPr lang="en-GB" b="1" dirty="0">
                <a:effectLst/>
              </a:rPr>
              <a:t>HDMI 2.1</a:t>
            </a:r>
            <a:r>
              <a:rPr lang="en-GB" dirty="0">
                <a:effectLst/>
              </a:rPr>
              <a:t> onward (used by PS5, Xbox Series X, modern GPUs).</a:t>
            </a:r>
            <a:endParaRPr lang="en-GB" dirty="0"/>
          </a:p>
          <a:p>
            <a:endParaRPr lang="en-GB" dirty="0"/>
          </a:p>
          <a:p>
            <a:endParaRPr lang="en-GB" dirty="0"/>
          </a:p>
          <a:p>
            <a:r>
              <a:rPr lang="en-GB" b="1" dirty="0" err="1"/>
              <a:t>eARC</a:t>
            </a:r>
            <a:r>
              <a:rPr lang="en-GB" b="1" dirty="0"/>
              <a:t> — Enhanced Audio Return Channel</a:t>
            </a:r>
          </a:p>
          <a:p>
            <a:r>
              <a:rPr lang="en-GB" b="1" dirty="0">
                <a:effectLst/>
              </a:rPr>
              <a:t>What it does:</a:t>
            </a:r>
            <a:r>
              <a:rPr lang="en-GB" dirty="0">
                <a:effectLst/>
              </a:rPr>
              <a:t> Carries high‑quality audio </a:t>
            </a:r>
            <a:r>
              <a:rPr lang="en-GB" i="1" dirty="0">
                <a:effectLst/>
              </a:rPr>
              <a:t>back</a:t>
            </a:r>
            <a:r>
              <a:rPr lang="en-GB" dirty="0">
                <a:effectLst/>
              </a:rPr>
              <a:t> from the TV to a soundbar or AV receiver over the same HDMI cable.</a:t>
            </a:r>
            <a:endParaRPr lang="en-GB" dirty="0"/>
          </a:p>
          <a:p>
            <a:r>
              <a:rPr lang="en-GB" b="1" dirty="0">
                <a:effectLst/>
              </a:rPr>
              <a:t>Why it matters:</a:t>
            </a:r>
            <a:r>
              <a:rPr lang="en-GB" dirty="0">
                <a:effectLst/>
              </a:rPr>
              <a:t> Supports full‑bandwidth formats like </a:t>
            </a:r>
            <a:r>
              <a:rPr lang="en-GB" b="1" dirty="0">
                <a:effectLst/>
              </a:rPr>
              <a:t>Dolby Atmos</a:t>
            </a:r>
            <a:r>
              <a:rPr lang="en-GB" dirty="0">
                <a:effectLst/>
              </a:rPr>
              <a:t> and </a:t>
            </a:r>
            <a:r>
              <a:rPr lang="en-GB" b="1" dirty="0">
                <a:effectLst/>
              </a:rPr>
              <a:t>DTS:X</a:t>
            </a:r>
            <a:r>
              <a:rPr lang="en-GB" dirty="0">
                <a:effectLst/>
              </a:rPr>
              <a:t>, unlike the older ARC which compressed sound.</a:t>
            </a:r>
            <a:endParaRPr lang="en-GB" dirty="0"/>
          </a:p>
          <a:p>
            <a:r>
              <a:rPr lang="en-GB" b="1" dirty="0">
                <a:effectLst/>
              </a:rPr>
              <a:t>Analogy:</a:t>
            </a:r>
            <a:endParaRPr lang="en-GB" dirty="0"/>
          </a:p>
          <a:p>
            <a:r>
              <a:rPr lang="en-GB" dirty="0">
                <a:effectLst/>
              </a:rPr>
              <a:t>“</a:t>
            </a:r>
            <a:r>
              <a:rPr lang="en-GB" dirty="0" err="1">
                <a:effectLst/>
              </a:rPr>
              <a:t>eARC</a:t>
            </a:r>
            <a:r>
              <a:rPr lang="en-GB" dirty="0">
                <a:effectLst/>
              </a:rPr>
              <a:t> is the upgraded return lane — it sends cinema‑quality sound back to your speakers without extra cables.”</a:t>
            </a:r>
            <a:endParaRPr lang="en-GB" dirty="0"/>
          </a:p>
          <a:p>
            <a:endParaRPr lang="en-GB" dirty="0"/>
          </a:p>
          <a:p>
            <a:endParaRPr lang="en-US" dirty="0"/>
          </a:p>
          <a:p>
            <a:endParaRPr lang="en-US" dirty="0"/>
          </a:p>
        </p:txBody>
      </p:sp>
      <p:sp>
        <p:nvSpPr>
          <p:cNvPr id="4" name="Slide Number Placeholder 3"/>
          <p:cNvSpPr>
            <a:spLocks noGrp="1"/>
          </p:cNvSpPr>
          <p:nvPr>
            <p:ph type="sldNum" sz="quarter" idx="4294967295"/>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GB" b="1" dirty="0">
                <a:effectLst/>
              </a:rPr>
              <a:t>Multi‑Stream Transport</a:t>
            </a:r>
            <a:r>
              <a:rPr lang="en-GB" dirty="0">
                <a:effectLst/>
              </a:rPr>
              <a:t> is a DisplayPort feature that lets </a:t>
            </a:r>
            <a:r>
              <a:rPr lang="en-GB" b="1" dirty="0">
                <a:effectLst/>
              </a:rPr>
              <a:t>one DisplayPort output carry multiple independent video signals at the same time</a:t>
            </a:r>
            <a:r>
              <a:rPr lang="en-GB" dirty="0">
                <a:effectLst/>
              </a:rPr>
              <a:t>.</a:t>
            </a:r>
            <a:endParaRPr lang="en-GB" dirty="0"/>
          </a:p>
          <a:p>
            <a:r>
              <a:rPr lang="en-GB" dirty="0">
                <a:effectLst/>
              </a:rPr>
              <a:t>In plain English:</a:t>
            </a:r>
            <a:endParaRPr lang="en-GB" dirty="0"/>
          </a:p>
          <a:p>
            <a:r>
              <a:rPr lang="en-GB" b="1" dirty="0">
                <a:effectLst/>
              </a:rPr>
              <a:t>MST lets you daisy‑chain monitors — one cable from the PC, then from monitor to monitor.</a:t>
            </a:r>
            <a:endParaRPr lang="en-GB" dirty="0"/>
          </a:p>
          <a:p>
            <a:r>
              <a:rPr lang="en-GB" b="1" dirty="0"/>
              <a:t>🔧 What MST actually does</a:t>
            </a:r>
          </a:p>
          <a:p>
            <a:r>
              <a:rPr lang="en-GB" dirty="0">
                <a:effectLst/>
              </a:rPr>
              <a:t>DisplayPort has enough bandwidth to carry more than one video stream. MST splits that bandwidth into separate “lanes” of video:</a:t>
            </a:r>
            <a:endParaRPr lang="en-GB" dirty="0"/>
          </a:p>
          <a:p>
            <a:r>
              <a:rPr lang="en-GB" dirty="0">
                <a:effectLst/>
              </a:rPr>
              <a:t>Stream 1 → Monitor 1</a:t>
            </a:r>
            <a:endParaRPr lang="en-GB" dirty="0"/>
          </a:p>
          <a:p>
            <a:r>
              <a:rPr lang="en-GB" dirty="0">
                <a:effectLst/>
              </a:rPr>
              <a:t>Stream 2 → Monitor 2</a:t>
            </a:r>
            <a:endParaRPr lang="en-GB" dirty="0"/>
          </a:p>
          <a:p>
            <a:r>
              <a:rPr lang="en-GB" dirty="0">
                <a:effectLst/>
              </a:rPr>
              <a:t>Stream 3 → Monitor 3 (if bandwidth allows)</a:t>
            </a:r>
            <a:endParaRPr lang="en-GB" dirty="0"/>
          </a:p>
          <a:p>
            <a:r>
              <a:rPr lang="en-GB" dirty="0">
                <a:effectLst/>
              </a:rPr>
              <a:t>Each monitor pulls out the stream it needs and passes the rest along.</a:t>
            </a:r>
          </a:p>
          <a:p>
            <a:endParaRPr lang="en-GB" dirty="0">
              <a:effectLst/>
            </a:endParaRPr>
          </a:p>
          <a:p>
            <a:r>
              <a:rPr lang="en-GB" dirty="0">
                <a:effectLst/>
              </a:rPr>
              <a:t>Reduces cable clutter</a:t>
            </a:r>
            <a:endParaRPr lang="en-GB" dirty="0"/>
          </a:p>
          <a:p>
            <a:r>
              <a:rPr lang="en-GB" dirty="0">
                <a:effectLst/>
              </a:rPr>
              <a:t>Lets laptops with only one DP/USB‑C port run multiple screens</a:t>
            </a:r>
            <a:endParaRPr lang="en-GB" dirty="0"/>
          </a:p>
          <a:p>
            <a:r>
              <a:rPr lang="en-GB" dirty="0">
                <a:effectLst/>
              </a:rPr>
              <a:t>Works with docking stations</a:t>
            </a:r>
            <a:endParaRPr lang="en-GB" dirty="0"/>
          </a:p>
          <a:p>
            <a:r>
              <a:rPr lang="en-GB" dirty="0">
                <a:effectLst/>
              </a:rPr>
              <a:t>Enables “video walls” and multi‑monitor setups without a GPU full of ports</a:t>
            </a:r>
          </a:p>
          <a:p>
            <a:endParaRPr lang="en-GB" dirty="0">
              <a:effectLst/>
            </a:endParaRPr>
          </a:p>
          <a:p>
            <a:r>
              <a:rPr lang="en-GB" dirty="0">
                <a:effectLst/>
              </a:rPr>
              <a:t>MST </a:t>
            </a:r>
            <a:r>
              <a:rPr lang="en-GB" b="1" dirty="0">
                <a:effectLst/>
              </a:rPr>
              <a:t>only works on DisplayPort</a:t>
            </a:r>
            <a:r>
              <a:rPr lang="en-GB" dirty="0">
                <a:effectLst/>
              </a:rPr>
              <a:t>, not HDMI</a:t>
            </a:r>
            <a:endParaRPr lang="en-GB" dirty="0"/>
          </a:p>
          <a:p>
            <a:r>
              <a:rPr lang="en-GB" dirty="0">
                <a:effectLst/>
              </a:rPr>
              <a:t>Each monitor reduces the available bandwidth, so resolutions may drop if you chain too many</a:t>
            </a:r>
            <a:endParaRPr lang="en-GB" dirty="0"/>
          </a:p>
        </p:txBody>
      </p:sp>
      <p:sp>
        <p:nvSpPr>
          <p:cNvPr id="4" name="Slide Number Placeholder 3"/>
          <p:cNvSpPr>
            <a:spLocks noGrp="1"/>
          </p:cNvSpPr>
          <p:nvPr>
            <p:ph type="sldNum" sz="quarter" idx="4294967295"/>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4294967295"/>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GB" b="1" dirty="0">
                <a:effectLst/>
              </a:rPr>
              <a:t>Tip</a:t>
            </a:r>
            <a:r>
              <a:rPr lang="en-GB" dirty="0">
                <a:effectLst/>
              </a:rPr>
              <a:t> — carries the </a:t>
            </a:r>
            <a:r>
              <a:rPr lang="en-GB" b="1" dirty="0">
                <a:effectLst/>
              </a:rPr>
              <a:t>left</a:t>
            </a:r>
            <a:r>
              <a:rPr lang="en-GB" dirty="0">
                <a:effectLst/>
              </a:rPr>
              <a:t> audio channel</a:t>
            </a:r>
            <a:endParaRPr lang="en-GB" dirty="0"/>
          </a:p>
          <a:p>
            <a:r>
              <a:rPr lang="en-GB" b="1" dirty="0">
                <a:effectLst/>
              </a:rPr>
              <a:t>Ring</a:t>
            </a:r>
            <a:r>
              <a:rPr lang="en-GB" dirty="0">
                <a:effectLst/>
              </a:rPr>
              <a:t> — carries the </a:t>
            </a:r>
            <a:r>
              <a:rPr lang="en-GB" b="1" dirty="0">
                <a:effectLst/>
              </a:rPr>
              <a:t>right</a:t>
            </a:r>
            <a:r>
              <a:rPr lang="en-GB" dirty="0">
                <a:effectLst/>
              </a:rPr>
              <a:t> audio channel</a:t>
            </a:r>
            <a:endParaRPr lang="en-GB" dirty="0"/>
          </a:p>
          <a:p>
            <a:r>
              <a:rPr lang="en-GB" b="1" dirty="0">
                <a:effectLst/>
              </a:rPr>
              <a:t>Sleeve</a:t>
            </a:r>
            <a:r>
              <a:rPr lang="en-GB" dirty="0">
                <a:effectLst/>
              </a:rPr>
              <a:t> — carries </a:t>
            </a:r>
            <a:r>
              <a:rPr lang="en-GB" b="1" dirty="0">
                <a:effectLst/>
              </a:rPr>
              <a:t>ground</a:t>
            </a:r>
            <a:r>
              <a:rPr lang="en-GB" dirty="0">
                <a:effectLst/>
              </a:rPr>
              <a:t> (common return path)</a:t>
            </a:r>
            <a:endParaRPr lang="en-GB" dirty="0"/>
          </a:p>
          <a:p>
            <a:endParaRPr lang="en-US" dirty="0"/>
          </a:p>
          <a:p>
            <a:r>
              <a:rPr lang="en-US" b="1" dirty="0"/>
              <a:t>TRRS </a:t>
            </a:r>
            <a:r>
              <a:rPr lang="en-US" dirty="0"/>
              <a:t>adds a ring for the Microphone channel</a:t>
            </a:r>
          </a:p>
          <a:p>
            <a:endParaRPr lang="en-US" dirty="0"/>
          </a:p>
          <a:p>
            <a:r>
              <a:rPr lang="en-GB" b="1" dirty="0"/>
              <a:t>XLR </a:t>
            </a:r>
            <a:r>
              <a:rPr lang="en-GB" dirty="0">
                <a:effectLst/>
              </a:rPr>
              <a:t>The connector was invented by </a:t>
            </a:r>
            <a:r>
              <a:rPr lang="en-GB" b="1" dirty="0">
                <a:effectLst/>
              </a:rPr>
              <a:t>James H. Cannon</a:t>
            </a:r>
            <a:r>
              <a:rPr lang="en-GB" dirty="0">
                <a:effectLst/>
              </a:rPr>
              <a:t> of Cannon Electric.</a:t>
            </a:r>
            <a:endParaRPr lang="en-GB" dirty="0"/>
          </a:p>
          <a:p>
            <a:r>
              <a:rPr lang="en-GB" dirty="0">
                <a:effectLst/>
              </a:rPr>
              <a:t>The first version was called the </a:t>
            </a:r>
            <a:r>
              <a:rPr lang="en-GB" b="1" dirty="0">
                <a:effectLst/>
              </a:rPr>
              <a:t>X‑series</a:t>
            </a:r>
            <a:r>
              <a:rPr lang="en-GB" dirty="0">
                <a:effectLst/>
              </a:rPr>
              <a:t> connector.</a:t>
            </a:r>
            <a:endParaRPr lang="en-GB" dirty="0"/>
          </a:p>
          <a:p>
            <a:r>
              <a:rPr lang="en-GB" dirty="0">
                <a:effectLst/>
              </a:rPr>
              <a:t>A later revision added a </a:t>
            </a:r>
            <a:r>
              <a:rPr lang="en-GB" b="1" dirty="0">
                <a:effectLst/>
              </a:rPr>
              <a:t>Latch</a:t>
            </a:r>
            <a:r>
              <a:rPr lang="en-GB" dirty="0">
                <a:effectLst/>
              </a:rPr>
              <a:t> → </a:t>
            </a:r>
            <a:r>
              <a:rPr lang="en-GB" b="1" dirty="0">
                <a:effectLst/>
              </a:rPr>
              <a:t>XL</a:t>
            </a:r>
            <a:endParaRPr lang="en-GB" dirty="0"/>
          </a:p>
          <a:p>
            <a:r>
              <a:rPr lang="en-GB" dirty="0">
                <a:effectLst/>
              </a:rPr>
              <a:t>Then they added a </a:t>
            </a:r>
            <a:r>
              <a:rPr lang="en-GB" b="1" dirty="0">
                <a:effectLst/>
              </a:rPr>
              <a:t>Rubber</a:t>
            </a:r>
            <a:r>
              <a:rPr lang="en-GB" dirty="0">
                <a:effectLst/>
              </a:rPr>
              <a:t> insulator around the contacts → </a:t>
            </a:r>
            <a:r>
              <a:rPr lang="en-GB" b="1" dirty="0">
                <a:effectLst/>
              </a:rPr>
              <a:t>XLR</a:t>
            </a:r>
            <a:endParaRPr lang="en-GB" dirty="0"/>
          </a:p>
          <a:p>
            <a:r>
              <a:rPr lang="en-GB" dirty="0">
                <a:effectLst/>
              </a:rPr>
              <a:t>So:</a:t>
            </a:r>
            <a:endParaRPr lang="en-GB" dirty="0"/>
          </a:p>
          <a:p>
            <a:r>
              <a:rPr lang="en-GB" b="1" dirty="0">
                <a:effectLst/>
              </a:rPr>
              <a:t>X = original series</a:t>
            </a:r>
            <a:r>
              <a:rPr lang="en-GB" dirty="0">
                <a:effectLst/>
              </a:rPr>
              <a:t> </a:t>
            </a:r>
            <a:r>
              <a:rPr lang="en-GB" b="1" dirty="0">
                <a:effectLst/>
              </a:rPr>
              <a:t>L = Latch</a:t>
            </a:r>
            <a:r>
              <a:rPr lang="en-GB" dirty="0">
                <a:effectLst/>
              </a:rPr>
              <a:t> </a:t>
            </a:r>
            <a:r>
              <a:rPr lang="en-GB" b="1" dirty="0">
                <a:effectLst/>
              </a:rPr>
              <a:t>R = Rubber (insulator)</a:t>
            </a:r>
            <a:endParaRPr lang="en-GB" dirty="0"/>
          </a:p>
          <a:p>
            <a:endParaRPr lang="en-GB" dirty="0"/>
          </a:p>
          <a:p>
            <a:r>
              <a:rPr lang="en-GB" dirty="0"/>
              <a:t>“XLR sounds mysterious, but it’s just the name of Cannon’s old X‑series connector with a latch and a rubber insert. The name stuck, and now it’s the gold standard for microphones.”</a:t>
            </a:r>
            <a:endParaRPr lang="en-US" dirty="0"/>
          </a:p>
        </p:txBody>
      </p:sp>
      <p:sp>
        <p:nvSpPr>
          <p:cNvPr id="4" name="Slide Number Placeholder 3"/>
          <p:cNvSpPr>
            <a:spLocks noGrp="1"/>
          </p:cNvSpPr>
          <p:nvPr>
            <p:ph type="sldNum" sz="quarter" idx="4294967295"/>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4294967295"/>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4294967295"/>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10519-2746-1D97-0EB6-0CEDEF435027}"/>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6DFF90DD-1C8F-1453-B270-9F30415E554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FC82FF4-93E4-1E96-100F-03DB55CD31B3}"/>
              </a:ext>
            </a:extLst>
          </p:cNvPr>
          <p:cNvSpPr>
            <a:spLocks noGrp="1"/>
          </p:cNvSpPr>
          <p:nvPr>
            <p:ph type="sldNum" sz="quarter" idx="4294967295"/>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42244984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DC636-6FAD-748A-762D-590D8F7E6E23}"/>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E0C20582-8206-9AF7-38E6-4B841EA0839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15E8188-67D9-3F43-3AC4-C64982A00069}"/>
              </a:ext>
            </a:extLst>
          </p:cNvPr>
          <p:cNvSpPr>
            <a:spLocks noGrp="1"/>
          </p:cNvSpPr>
          <p:nvPr>
            <p:ph type="sldNum" sz="quarter" idx="4294967295"/>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3294804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5DDEC-F369-583A-50EF-A31C3386F4A2}"/>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08C9E46D-4339-FA93-0F11-4EB0F30FDC3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A3F5021-22C3-5C40-FE92-192A839B4FA2}"/>
              </a:ext>
            </a:extLst>
          </p:cNvPr>
          <p:cNvSpPr>
            <a:spLocks noGrp="1"/>
          </p:cNvSpPr>
          <p:nvPr>
            <p:ph type="sldNum" sz="quarter" idx="4294967295"/>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9376783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32D9F-F2E4-3149-8FD2-470718B8C797}"/>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46B45F26-22EC-2228-BE23-1B6AF3172A6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160E88A-D7D7-BBF6-3C31-D9EFEF6714DA}"/>
              </a:ext>
            </a:extLst>
          </p:cNvPr>
          <p:cNvSpPr>
            <a:spLocks noGrp="1"/>
          </p:cNvSpPr>
          <p:nvPr>
            <p:ph type="sldNum" sz="quarter" idx="4294967295"/>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3924771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66822-08B9-5822-0340-E4B0BE7296EA}"/>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549941CC-33B0-AB05-E4AC-2DCB7EF7274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702140D-6C9C-4067-DBD9-27364AC2C0DD}"/>
              </a:ext>
            </a:extLst>
          </p:cNvPr>
          <p:cNvSpPr>
            <a:spLocks noGrp="1"/>
          </p:cNvSpPr>
          <p:nvPr>
            <p:ph type="sldNum" sz="quarter" idx="4294967295"/>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40927694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2BFC86-7FC4-DDCF-322E-4F1424F0B292}"/>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CA2E159C-46E5-6478-4D5A-1F2B01208D8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E0108CD-D20D-00C4-70F4-4CA45291B97D}"/>
              </a:ext>
            </a:extLst>
          </p:cNvPr>
          <p:cNvSpPr>
            <a:spLocks noGrp="1"/>
          </p:cNvSpPr>
          <p:nvPr>
            <p:ph type="sldNum" sz="quarter" idx="4294967295"/>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26393413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EF72F-A552-8DF6-A7BA-999192BFAC1A}"/>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04168B82-C445-38DE-0AEC-30F7D70B5F3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9CDE4B3-F473-3465-07F5-CC2672A62BED}"/>
              </a:ext>
            </a:extLst>
          </p:cNvPr>
          <p:cNvSpPr>
            <a:spLocks noGrp="1"/>
          </p:cNvSpPr>
          <p:nvPr>
            <p:ph type="sldNum" sz="quarter" idx="4294967295"/>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8499596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3FB5B-DE13-CFB4-6419-778F874BA973}"/>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9E9744C1-B2CA-C956-87A1-85E374E527C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859C429-2E3A-8E36-A749-39B9B8CFC709}"/>
              </a:ext>
            </a:extLst>
          </p:cNvPr>
          <p:cNvSpPr>
            <a:spLocks noGrp="1"/>
          </p:cNvSpPr>
          <p:nvPr>
            <p:ph type="sldNum" sz="quarter" idx="4294967295"/>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2538821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EE8282-B1D5-F5D6-E481-4B5A6E224E3F}"/>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D29BFF6D-A75A-5A9B-9427-0B3E6562386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08E0350-53C8-D15C-D417-3F66B6F662B0}"/>
              </a:ext>
            </a:extLst>
          </p:cNvPr>
          <p:cNvSpPr>
            <a:spLocks noGrp="1"/>
          </p:cNvSpPr>
          <p:nvPr>
            <p:ph type="sldNum" sz="quarter" idx="4294967295"/>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9449682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187A5D-7558-69E8-A72B-EA2A566E091A}"/>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68921DCA-3362-7624-15B8-B98493DA2B5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3763E4B-893B-D42E-90B8-F0BB26DE5D6A}"/>
              </a:ext>
            </a:extLst>
          </p:cNvPr>
          <p:cNvSpPr>
            <a:spLocks noGrp="1"/>
          </p:cNvSpPr>
          <p:nvPr>
            <p:ph type="sldNum" sz="quarter" idx="4294967295"/>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2280573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1963A0-CBAF-8F23-2476-49CE90088D30}"/>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95553C46-EAE0-AE2C-CC78-FE451086E3C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E68F717-89A0-FF6D-5484-2CB1A0C193AD}"/>
              </a:ext>
            </a:extLst>
          </p:cNvPr>
          <p:cNvSpPr>
            <a:spLocks noGrp="1"/>
          </p:cNvSpPr>
          <p:nvPr>
            <p:ph type="sldNum" sz="quarter" idx="4294967295"/>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38216941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E66A4-7EFC-952E-CC71-CD5FE0E7F0B1}"/>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F737AFCC-0147-E78F-80E6-A50668B168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AFCAD3E-9AE0-98E0-7F47-31228F55BCA5}"/>
              </a:ext>
            </a:extLst>
          </p:cNvPr>
          <p:cNvSpPr>
            <a:spLocks noGrp="1"/>
          </p:cNvSpPr>
          <p:nvPr>
            <p:ph type="sldNum" sz="quarter" idx="4294967295"/>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516567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45421-43D5-9954-8C01-27FAA9A597B1}"/>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6775EDF2-BE5C-14E3-85FD-BA0333A3E62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6E963D9-5DA0-FBA4-442E-C459F2CCE22A}"/>
              </a:ext>
            </a:extLst>
          </p:cNvPr>
          <p:cNvSpPr>
            <a:spLocks noGrp="1"/>
          </p:cNvSpPr>
          <p:nvPr>
            <p:ph type="sldNum" sz="quarter" idx="4294967295"/>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6618028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84F18-A4F0-530C-50D1-F2337CE22AC3}"/>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8AD46243-DCAA-474E-C639-85D0872522C9}"/>
              </a:ext>
            </a:extLst>
          </p:cNvPr>
          <p:cNvSpPr>
            <a:spLocks noGrp="1"/>
          </p:cNvSpPr>
          <p:nvPr>
            <p:ph type="body" idx="1"/>
          </p:nvPr>
        </p:nvSpPr>
        <p:spPr/>
        <p:txBody>
          <a:bodyPr/>
          <a:lstStyle/>
          <a:p>
            <a:r>
              <a:rPr lang="en-GB" b="1" dirty="0">
                <a:effectLst/>
              </a:rPr>
              <a:t>XLR originally stood for “Cannon X‑series, Latch, Rubber.”</a:t>
            </a:r>
            <a:endParaRPr lang="en-GB" dirty="0"/>
          </a:p>
          <a:p>
            <a:r>
              <a:rPr lang="en-GB" dirty="0">
                <a:effectLst/>
              </a:rPr>
              <a:t>Here’s the story in a neat, memorable form:</a:t>
            </a:r>
            <a:endParaRPr lang="en-GB" dirty="0"/>
          </a:p>
          <a:p>
            <a:r>
              <a:rPr lang="en-GB" dirty="0">
                <a:effectLst/>
              </a:rPr>
              <a:t>The connector was invented by </a:t>
            </a:r>
            <a:r>
              <a:rPr lang="en-GB" b="1" dirty="0">
                <a:effectLst/>
              </a:rPr>
              <a:t>James H. Cannon</a:t>
            </a:r>
            <a:r>
              <a:rPr lang="en-GB" dirty="0">
                <a:effectLst/>
              </a:rPr>
              <a:t> of Cannon Electric.</a:t>
            </a:r>
            <a:endParaRPr lang="en-GB" dirty="0"/>
          </a:p>
          <a:p>
            <a:r>
              <a:rPr lang="en-GB" dirty="0">
                <a:effectLst/>
              </a:rPr>
              <a:t>The first version was called the </a:t>
            </a:r>
            <a:r>
              <a:rPr lang="en-GB" b="1" dirty="0">
                <a:effectLst/>
              </a:rPr>
              <a:t>X‑series</a:t>
            </a:r>
            <a:r>
              <a:rPr lang="en-GB" dirty="0">
                <a:effectLst/>
              </a:rPr>
              <a:t> connector.</a:t>
            </a:r>
            <a:endParaRPr lang="en-GB" dirty="0"/>
          </a:p>
          <a:p>
            <a:r>
              <a:rPr lang="en-GB" dirty="0">
                <a:effectLst/>
              </a:rPr>
              <a:t>A later revision added a </a:t>
            </a:r>
            <a:r>
              <a:rPr lang="en-GB" b="1" dirty="0">
                <a:effectLst/>
              </a:rPr>
              <a:t>Latch</a:t>
            </a:r>
            <a:r>
              <a:rPr lang="en-GB" dirty="0">
                <a:effectLst/>
              </a:rPr>
              <a:t> → </a:t>
            </a:r>
            <a:r>
              <a:rPr lang="en-GB" b="1" dirty="0">
                <a:effectLst/>
              </a:rPr>
              <a:t>XL</a:t>
            </a:r>
            <a:endParaRPr lang="en-GB" dirty="0"/>
          </a:p>
          <a:p>
            <a:r>
              <a:rPr lang="en-GB" dirty="0">
                <a:effectLst/>
              </a:rPr>
              <a:t>Then they added a </a:t>
            </a:r>
            <a:r>
              <a:rPr lang="en-GB" b="1" dirty="0">
                <a:effectLst/>
              </a:rPr>
              <a:t>Rubber</a:t>
            </a:r>
            <a:r>
              <a:rPr lang="en-GB" dirty="0">
                <a:effectLst/>
              </a:rPr>
              <a:t> insulator around the contacts → </a:t>
            </a:r>
            <a:r>
              <a:rPr lang="en-GB" b="1" dirty="0">
                <a:effectLst/>
              </a:rPr>
              <a:t>XLR</a:t>
            </a:r>
            <a:endParaRPr lang="en-GB" dirty="0"/>
          </a:p>
          <a:p>
            <a:r>
              <a:rPr lang="en-GB" dirty="0">
                <a:effectLst/>
              </a:rPr>
              <a:t>So:</a:t>
            </a:r>
            <a:endParaRPr lang="en-GB" dirty="0"/>
          </a:p>
          <a:p>
            <a:r>
              <a:rPr lang="en-GB" b="1" dirty="0">
                <a:effectLst/>
              </a:rPr>
              <a:t>X = original series</a:t>
            </a:r>
            <a:r>
              <a:rPr lang="en-GB" dirty="0">
                <a:effectLst/>
              </a:rPr>
              <a:t> </a:t>
            </a:r>
            <a:r>
              <a:rPr lang="en-GB" b="1" dirty="0">
                <a:effectLst/>
              </a:rPr>
              <a:t>L = Latch</a:t>
            </a:r>
            <a:r>
              <a:rPr lang="en-GB" dirty="0">
                <a:effectLst/>
              </a:rPr>
              <a:t> </a:t>
            </a:r>
            <a:r>
              <a:rPr lang="en-GB" b="1" dirty="0">
                <a:effectLst/>
              </a:rPr>
              <a:t>R = Rubber (insulator)</a:t>
            </a:r>
            <a:endParaRPr lang="en-GB" dirty="0"/>
          </a:p>
          <a:p>
            <a:endParaRPr lang="en-US" dirty="0"/>
          </a:p>
        </p:txBody>
      </p:sp>
      <p:sp>
        <p:nvSpPr>
          <p:cNvPr id="4" name="Slide Number Placeholder 3">
            <a:extLst>
              <a:ext uri="{FF2B5EF4-FFF2-40B4-BE49-F238E27FC236}">
                <a16:creationId xmlns:a16="http://schemas.microsoft.com/office/drawing/2014/main" id="{9F42542E-DD0D-B088-53AD-0E6867513EC8}"/>
              </a:ext>
            </a:extLst>
          </p:cNvPr>
          <p:cNvSpPr>
            <a:spLocks noGrp="1"/>
          </p:cNvSpPr>
          <p:nvPr>
            <p:ph type="sldNum" sz="quarter" idx="4294967295"/>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26352011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9AE68-DF08-4AE8-19E1-09AD0727B3C0}"/>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7DBD19D0-333E-DA2E-8D6B-E130DB47913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97D32A2-7282-3F24-B394-82864C6F36BD}"/>
              </a:ext>
            </a:extLst>
          </p:cNvPr>
          <p:cNvSpPr>
            <a:spLocks noGrp="1"/>
          </p:cNvSpPr>
          <p:nvPr>
            <p:ph type="sldNum" sz="quarter" idx="4294967295"/>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40556106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517BB-4903-E633-FE61-136A69A56518}"/>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4E34AF1A-E32F-C19D-A200-0994D07E735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97E6EBE-7389-187C-5779-2E87E1016DD7}"/>
              </a:ext>
            </a:extLst>
          </p:cNvPr>
          <p:cNvSpPr>
            <a:spLocks noGrp="1"/>
          </p:cNvSpPr>
          <p:nvPr>
            <p:ph type="sldNum" sz="quarter" idx="4294967295"/>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9108410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3857CF-395A-3A0D-E01F-E9BD76C7D897}"/>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1A2030F6-07DC-13FE-C1C1-6B7E0E2F458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BC6DF85-A299-98D1-8916-3CC204525651}"/>
              </a:ext>
            </a:extLst>
          </p:cNvPr>
          <p:cNvSpPr>
            <a:spLocks noGrp="1"/>
          </p:cNvSpPr>
          <p:nvPr>
            <p:ph type="sldNum" sz="quarter" idx="4294967295"/>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37977912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4294967295"/>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hyperlink" Target="https://www.msn.com/en-us/news/technology/5-hdmi-mistakes-that-are-holding-your-tv-back/ar-AA1XnyPC?uxmode=ruby&amp;ocid=edgntpruby&amp;pc=EDGEDB&amp;cvid=6a099430ce82479d8c9b9f0d6035882c&amp;ei=11"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3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3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3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4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4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4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4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000000">
              <a:alpha val="50000"/>
            </a:srgbClr>
          </a:solidFill>
          <a:ln/>
        </p:spPr>
        <p:txBody>
          <a:bodyPr/>
          <a:lstStyle/>
          <a:p>
            <a:endParaRPr lang="en-GB"/>
          </a:p>
        </p:txBody>
      </p:sp>
      <p:sp>
        <p:nvSpPr>
          <p:cNvPr id="3" name="Text 1"/>
          <p:cNvSpPr/>
          <p:nvPr/>
        </p:nvSpPr>
        <p:spPr>
          <a:xfrm>
            <a:off x="548640" y="1097280"/>
            <a:ext cx="8046720" cy="548640"/>
          </a:xfrm>
          <a:prstGeom prst="rect">
            <a:avLst/>
          </a:prstGeom>
          <a:noFill/>
          <a:ln/>
        </p:spPr>
        <p:txBody>
          <a:bodyPr wrap="square" rtlCol="0" anchor="ctr"/>
          <a:lstStyle/>
          <a:p>
            <a:pPr marL="0" indent="0">
              <a:buNone/>
            </a:pPr>
            <a:r>
              <a:rPr lang="en-US" sz="1800" b="1" kern="0" spc="600" dirty="0">
                <a:solidFill>
                  <a:srgbClr val="00E5FF"/>
                </a:solidFill>
                <a:latin typeface="Calibri" pitchFamily="34" charset="0"/>
                <a:ea typeface="Calibri" pitchFamily="34" charset="-122"/>
                <a:cs typeface="Calibri" pitchFamily="34" charset="-120"/>
              </a:rPr>
              <a:t>THE COMPLETE GUIDE TO</a:t>
            </a:r>
            <a:endParaRPr lang="en-US" sz="1800" dirty="0"/>
          </a:p>
        </p:txBody>
      </p:sp>
      <p:sp>
        <p:nvSpPr>
          <p:cNvPr id="4" name="Text 2"/>
          <p:cNvSpPr/>
          <p:nvPr/>
        </p:nvSpPr>
        <p:spPr>
          <a:xfrm>
            <a:off x="548640" y="1645920"/>
            <a:ext cx="8046720" cy="1097280"/>
          </a:xfrm>
          <a:prstGeom prst="rect">
            <a:avLst/>
          </a:prstGeom>
          <a:noFill/>
          <a:ln/>
        </p:spPr>
        <p:txBody>
          <a:bodyPr wrap="square" rtlCol="0" anchor="ctr"/>
          <a:lstStyle/>
          <a:p>
            <a:pPr marL="0" indent="0">
              <a:buNone/>
            </a:pPr>
            <a:r>
              <a:rPr lang="en-US" sz="4800" b="1" dirty="0">
                <a:solidFill>
                  <a:srgbClr val="FFFFFF"/>
                </a:solidFill>
                <a:latin typeface="Consolas" pitchFamily="34" charset="0"/>
                <a:ea typeface="Consolas" pitchFamily="34" charset="-122"/>
                <a:cs typeface="Consolas" pitchFamily="34" charset="-120"/>
              </a:rPr>
              <a:t>Technical Cables</a:t>
            </a:r>
            <a:endParaRPr lang="en-US" sz="4800" dirty="0"/>
          </a:p>
        </p:txBody>
      </p:sp>
      <p:sp>
        <p:nvSpPr>
          <p:cNvPr id="5" name="Text 3"/>
          <p:cNvSpPr/>
          <p:nvPr/>
        </p:nvSpPr>
        <p:spPr>
          <a:xfrm>
            <a:off x="548640" y="2926080"/>
            <a:ext cx="8046720" cy="457200"/>
          </a:xfrm>
          <a:prstGeom prst="rect">
            <a:avLst/>
          </a:prstGeom>
          <a:noFill/>
          <a:ln/>
        </p:spPr>
        <p:txBody>
          <a:bodyPr wrap="square" rtlCol="0" anchor="ctr"/>
          <a:lstStyle/>
          <a:p>
            <a:pPr marL="0" indent="0">
              <a:buNone/>
            </a:pPr>
            <a:r>
              <a:rPr lang="en-US" sz="1800" dirty="0">
                <a:solidFill>
                  <a:srgbClr val="39FF14"/>
                </a:solidFill>
                <a:latin typeface="Calibri" pitchFamily="34" charset="0"/>
                <a:ea typeface="Calibri" pitchFamily="34" charset="-122"/>
                <a:cs typeface="Calibri" pitchFamily="34" charset="-120"/>
              </a:rPr>
              <a:t>Computer Club  |  2026</a:t>
            </a:r>
            <a:endParaRPr lang="en-US" sz="1800" dirty="0"/>
          </a:p>
        </p:txBody>
      </p:sp>
      <p:sp>
        <p:nvSpPr>
          <p:cNvPr id="6" name="Text 4"/>
          <p:cNvSpPr/>
          <p:nvPr/>
        </p:nvSpPr>
        <p:spPr>
          <a:xfrm>
            <a:off x="548640" y="3474720"/>
            <a:ext cx="8046720" cy="457200"/>
          </a:xfrm>
          <a:prstGeom prst="rect">
            <a:avLst/>
          </a:prstGeom>
          <a:noFill/>
          <a:ln/>
        </p:spPr>
        <p:txBody>
          <a:bodyPr wrap="square" rtlCol="0" anchor="ctr"/>
          <a:lstStyle/>
          <a:p>
            <a:pPr marL="0" indent="0">
              <a:buNone/>
            </a:pPr>
            <a:r>
              <a:rPr lang="en-US" sz="1600" i="1" dirty="0">
                <a:solidFill>
                  <a:srgbClr val="AAAAAA"/>
                </a:solidFill>
                <a:latin typeface="Calibri" pitchFamily="34" charset="0"/>
                <a:ea typeface="Calibri" pitchFamily="34" charset="-122"/>
                <a:cs typeface="Calibri" pitchFamily="34" charset="-120"/>
              </a:rPr>
              <a:t>From SCART to USB4: Everything you need to know</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A0A0A"/>
        </a:solidFill>
        <a:effectLst/>
      </p:bgPr>
    </p:bg>
    <p:spTree>
      <p:nvGrpSpPr>
        <p:cNvPr id="1" name=""/>
        <p:cNvGrpSpPr/>
        <p:nvPr/>
      </p:nvGrpSpPr>
      <p:grpSpPr>
        <a:xfrm>
          <a:off x="0" y="0"/>
          <a:ext cx="0" cy="0"/>
          <a:chOff x="0" y="0"/>
          <a:chExt cx="0" cy="0"/>
        </a:xfrm>
      </p:grpSpPr>
      <p:sp>
        <p:nvSpPr>
          <p:cNvPr id="2" name="Text 0"/>
          <p:cNvSpPr/>
          <p:nvPr/>
        </p:nvSpPr>
        <p:spPr>
          <a:xfrm>
            <a:off x="7772400" y="4800600"/>
            <a:ext cx="1097280" cy="274320"/>
          </a:xfrm>
          <a:prstGeom prst="rect">
            <a:avLst/>
          </a:prstGeom>
          <a:noFill/>
          <a:ln/>
        </p:spPr>
        <p:txBody>
          <a:bodyPr wrap="square" rtlCol="0" anchor="ctr"/>
          <a:lstStyle/>
          <a:p>
            <a:pPr marL="0" indent="0" algn="r">
              <a:buNone/>
            </a:pPr>
            <a:r>
              <a:rPr lang="en-US" sz="900" dirty="0">
                <a:solidFill>
                  <a:srgbClr val="666666"/>
                </a:solidFill>
                <a:latin typeface="Calibri" pitchFamily="34" charset="0"/>
                <a:ea typeface="Calibri" pitchFamily="34" charset="-122"/>
                <a:cs typeface="Calibri" pitchFamily="34" charset="-120"/>
              </a:rPr>
              <a:t>2 / 24</a:t>
            </a:r>
            <a:endParaRPr lang="en-US" sz="900" dirty="0"/>
          </a:p>
        </p:txBody>
      </p:sp>
      <p:sp>
        <p:nvSpPr>
          <p:cNvPr id="3" name="Text 1"/>
          <p:cNvSpPr/>
          <p:nvPr/>
        </p:nvSpPr>
        <p:spPr>
          <a:xfrm>
            <a:off x="548640" y="274320"/>
            <a:ext cx="8046720" cy="640080"/>
          </a:xfrm>
          <a:prstGeom prst="rect">
            <a:avLst/>
          </a:prstGeom>
          <a:noFill/>
          <a:ln/>
        </p:spPr>
        <p:txBody>
          <a:bodyPr wrap="square" rtlCol="0" anchor="ctr"/>
          <a:lstStyle/>
          <a:p>
            <a:pPr marL="0" indent="0">
              <a:buNone/>
            </a:pPr>
            <a:r>
              <a:rPr lang="en-US" sz="3600" b="1" dirty="0">
                <a:solidFill>
                  <a:srgbClr val="FFFFFF"/>
                </a:solidFill>
                <a:latin typeface="Consolas" pitchFamily="34" charset="0"/>
                <a:ea typeface="Consolas" pitchFamily="34" charset="-122"/>
                <a:cs typeface="Consolas" pitchFamily="34" charset="-120"/>
              </a:rPr>
              <a:t>What We Will Cover</a:t>
            </a:r>
            <a:endParaRPr lang="en-US" sz="3600" dirty="0"/>
          </a:p>
        </p:txBody>
      </p:sp>
      <p:sp>
        <p:nvSpPr>
          <p:cNvPr id="4" name="Text 2"/>
          <p:cNvSpPr/>
          <p:nvPr/>
        </p:nvSpPr>
        <p:spPr>
          <a:xfrm>
            <a:off x="548640" y="1097280"/>
            <a:ext cx="457200" cy="347472"/>
          </a:xfrm>
          <a:prstGeom prst="rect">
            <a:avLst/>
          </a:prstGeom>
          <a:noFill/>
          <a:ln/>
        </p:spPr>
        <p:txBody>
          <a:bodyPr wrap="square" lIns="0" tIns="0" rIns="0" bIns="0" rtlCol="0" anchor="ctr"/>
          <a:lstStyle/>
          <a:p>
            <a:pPr marL="0" indent="0">
              <a:buNone/>
            </a:pPr>
            <a:r>
              <a:rPr lang="en-US" sz="1600" b="1" dirty="0">
                <a:solidFill>
                  <a:srgbClr val="00E5FF"/>
                </a:solidFill>
                <a:latin typeface="Consolas" pitchFamily="34" charset="0"/>
                <a:ea typeface="Consolas" pitchFamily="34" charset="-122"/>
                <a:cs typeface="Consolas" pitchFamily="34" charset="-120"/>
              </a:rPr>
              <a:t>01</a:t>
            </a:r>
            <a:endParaRPr lang="en-US" sz="1600" dirty="0"/>
          </a:p>
        </p:txBody>
      </p:sp>
      <p:sp>
        <p:nvSpPr>
          <p:cNvPr id="5" name="Text 3"/>
          <p:cNvSpPr/>
          <p:nvPr/>
        </p:nvSpPr>
        <p:spPr>
          <a:xfrm>
            <a:off x="1097280" y="1097280"/>
            <a:ext cx="3200400" cy="347472"/>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A Nod to the Past</a:t>
            </a:r>
            <a:endParaRPr lang="en-US" sz="1600" dirty="0"/>
          </a:p>
        </p:txBody>
      </p:sp>
      <p:sp>
        <p:nvSpPr>
          <p:cNvPr id="6" name="Text 4"/>
          <p:cNvSpPr/>
          <p:nvPr/>
        </p:nvSpPr>
        <p:spPr>
          <a:xfrm>
            <a:off x="4572000" y="1097280"/>
            <a:ext cx="4114800" cy="347472"/>
          </a:xfrm>
          <a:prstGeom prst="rect">
            <a:avLst/>
          </a:prstGeom>
          <a:noFill/>
          <a:ln/>
        </p:spPr>
        <p:txBody>
          <a:bodyPr wrap="square" lIns="0" tIns="0" rIns="0" bIns="0" rtlCol="0" anchor="ctr"/>
          <a:lstStyle/>
          <a:p>
            <a:pPr marL="0" indent="0">
              <a:buNone/>
            </a:pPr>
            <a:r>
              <a:rPr lang="en-US" sz="1400" dirty="0">
                <a:solidFill>
                  <a:srgbClr val="AAAAAA"/>
                </a:solidFill>
                <a:latin typeface="Calibri" pitchFamily="34" charset="0"/>
                <a:ea typeface="Calibri" pitchFamily="34" charset="-122"/>
                <a:cs typeface="Calibri" pitchFamily="34" charset="-120"/>
              </a:rPr>
              <a:t>SCART, Parallel, Serial &amp; PS/2</a:t>
            </a:r>
            <a:endParaRPr lang="en-US" sz="1400" dirty="0"/>
          </a:p>
        </p:txBody>
      </p:sp>
      <p:sp>
        <p:nvSpPr>
          <p:cNvPr id="7" name="Text 5"/>
          <p:cNvSpPr/>
          <p:nvPr/>
        </p:nvSpPr>
        <p:spPr>
          <a:xfrm>
            <a:off x="548640" y="1481328"/>
            <a:ext cx="457200" cy="347472"/>
          </a:xfrm>
          <a:prstGeom prst="rect">
            <a:avLst/>
          </a:prstGeom>
          <a:noFill/>
          <a:ln/>
        </p:spPr>
        <p:txBody>
          <a:bodyPr wrap="square" lIns="0" tIns="0" rIns="0" bIns="0" rtlCol="0" anchor="ctr"/>
          <a:lstStyle/>
          <a:p>
            <a:pPr marL="0" indent="0">
              <a:buNone/>
            </a:pPr>
            <a:r>
              <a:rPr lang="en-US" sz="1600" b="1" dirty="0">
                <a:solidFill>
                  <a:srgbClr val="00E5FF"/>
                </a:solidFill>
                <a:latin typeface="Consolas" pitchFamily="34" charset="0"/>
                <a:ea typeface="Consolas" pitchFamily="34" charset="-122"/>
                <a:cs typeface="Consolas" pitchFamily="34" charset="-120"/>
              </a:rPr>
              <a:t>02</a:t>
            </a:r>
            <a:endParaRPr lang="en-US" sz="1600" dirty="0"/>
          </a:p>
        </p:txBody>
      </p:sp>
      <p:sp>
        <p:nvSpPr>
          <p:cNvPr id="8" name="Text 6"/>
          <p:cNvSpPr/>
          <p:nvPr/>
        </p:nvSpPr>
        <p:spPr>
          <a:xfrm>
            <a:off x="1097280" y="1481328"/>
            <a:ext cx="3200400" cy="347472"/>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The USB Revolution</a:t>
            </a:r>
            <a:endParaRPr lang="en-US" sz="1600" dirty="0"/>
          </a:p>
        </p:txBody>
      </p:sp>
      <p:sp>
        <p:nvSpPr>
          <p:cNvPr id="9" name="Text 7"/>
          <p:cNvSpPr/>
          <p:nvPr/>
        </p:nvSpPr>
        <p:spPr>
          <a:xfrm>
            <a:off x="4572000" y="1481328"/>
            <a:ext cx="4114800" cy="347472"/>
          </a:xfrm>
          <a:prstGeom prst="rect">
            <a:avLst/>
          </a:prstGeom>
          <a:noFill/>
          <a:ln/>
        </p:spPr>
        <p:txBody>
          <a:bodyPr wrap="square" lIns="0" tIns="0" rIns="0" bIns="0" rtlCol="0" anchor="ctr"/>
          <a:lstStyle/>
          <a:p>
            <a:pPr marL="0" indent="0">
              <a:buNone/>
            </a:pPr>
            <a:r>
              <a:rPr lang="en-US" sz="1400" dirty="0">
                <a:solidFill>
                  <a:srgbClr val="AAAAAA"/>
                </a:solidFill>
                <a:latin typeface="Calibri" pitchFamily="34" charset="0"/>
                <a:ea typeface="Calibri" pitchFamily="34" charset="-122"/>
                <a:cs typeface="Calibri" pitchFamily="34" charset="-120"/>
              </a:rPr>
              <a:t>Standards from 1.0 to USB4</a:t>
            </a:r>
            <a:endParaRPr lang="en-US" sz="1400" dirty="0"/>
          </a:p>
        </p:txBody>
      </p:sp>
      <p:sp>
        <p:nvSpPr>
          <p:cNvPr id="10" name="Text 8"/>
          <p:cNvSpPr/>
          <p:nvPr/>
        </p:nvSpPr>
        <p:spPr>
          <a:xfrm>
            <a:off x="548640" y="1865376"/>
            <a:ext cx="457200" cy="347472"/>
          </a:xfrm>
          <a:prstGeom prst="rect">
            <a:avLst/>
          </a:prstGeom>
          <a:noFill/>
          <a:ln/>
        </p:spPr>
        <p:txBody>
          <a:bodyPr wrap="square" lIns="0" tIns="0" rIns="0" bIns="0" rtlCol="0" anchor="ctr"/>
          <a:lstStyle/>
          <a:p>
            <a:pPr marL="0" indent="0">
              <a:buNone/>
            </a:pPr>
            <a:r>
              <a:rPr lang="en-US" sz="1600" b="1" dirty="0">
                <a:solidFill>
                  <a:srgbClr val="00E5FF"/>
                </a:solidFill>
                <a:latin typeface="Consolas" pitchFamily="34" charset="0"/>
                <a:ea typeface="Consolas" pitchFamily="34" charset="-122"/>
                <a:cs typeface="Consolas" pitchFamily="34" charset="-120"/>
              </a:rPr>
              <a:t>03</a:t>
            </a:r>
            <a:endParaRPr lang="en-US" sz="1600" dirty="0"/>
          </a:p>
        </p:txBody>
      </p:sp>
      <p:sp>
        <p:nvSpPr>
          <p:cNvPr id="11" name="Text 9"/>
          <p:cNvSpPr/>
          <p:nvPr/>
        </p:nvSpPr>
        <p:spPr>
          <a:xfrm>
            <a:off x="1097280" y="1865376"/>
            <a:ext cx="3200400" cy="347472"/>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Colour Codes &amp; Connectors</a:t>
            </a:r>
            <a:endParaRPr lang="en-US" sz="1600" dirty="0"/>
          </a:p>
        </p:txBody>
      </p:sp>
      <p:sp>
        <p:nvSpPr>
          <p:cNvPr id="12" name="Text 10"/>
          <p:cNvSpPr/>
          <p:nvPr/>
        </p:nvSpPr>
        <p:spPr>
          <a:xfrm>
            <a:off x="4572000" y="1865376"/>
            <a:ext cx="4114800" cy="347472"/>
          </a:xfrm>
          <a:prstGeom prst="rect">
            <a:avLst/>
          </a:prstGeom>
          <a:noFill/>
          <a:ln/>
        </p:spPr>
        <p:txBody>
          <a:bodyPr wrap="square" lIns="0" tIns="0" rIns="0" bIns="0" rtlCol="0" anchor="ctr"/>
          <a:lstStyle/>
          <a:p>
            <a:pPr marL="0" indent="0">
              <a:buNone/>
            </a:pPr>
            <a:r>
              <a:rPr lang="en-US" sz="1400" dirty="0">
                <a:solidFill>
                  <a:srgbClr val="AAAAAA"/>
                </a:solidFill>
                <a:latin typeface="Calibri" pitchFamily="34" charset="0"/>
                <a:ea typeface="Calibri" pitchFamily="34" charset="-122"/>
                <a:cs typeface="Calibri" pitchFamily="34" charset="-120"/>
              </a:rPr>
              <a:t>Why ports have different colours</a:t>
            </a:r>
            <a:endParaRPr lang="en-US" sz="1400" dirty="0"/>
          </a:p>
        </p:txBody>
      </p:sp>
      <p:sp>
        <p:nvSpPr>
          <p:cNvPr id="13" name="Text 11"/>
          <p:cNvSpPr/>
          <p:nvPr/>
        </p:nvSpPr>
        <p:spPr>
          <a:xfrm>
            <a:off x="548640" y="2249424"/>
            <a:ext cx="457200" cy="347472"/>
          </a:xfrm>
          <a:prstGeom prst="rect">
            <a:avLst/>
          </a:prstGeom>
          <a:noFill/>
          <a:ln/>
        </p:spPr>
        <p:txBody>
          <a:bodyPr wrap="square" lIns="0" tIns="0" rIns="0" bIns="0" rtlCol="0" anchor="ctr"/>
          <a:lstStyle/>
          <a:p>
            <a:pPr marL="0" indent="0">
              <a:buNone/>
            </a:pPr>
            <a:r>
              <a:rPr lang="en-US" sz="1600" b="1" dirty="0">
                <a:solidFill>
                  <a:srgbClr val="00E5FF"/>
                </a:solidFill>
                <a:latin typeface="Consolas" pitchFamily="34" charset="0"/>
                <a:ea typeface="Consolas" pitchFamily="34" charset="-122"/>
                <a:cs typeface="Consolas" pitchFamily="34" charset="-120"/>
              </a:rPr>
              <a:t>04</a:t>
            </a:r>
            <a:endParaRPr lang="en-US" sz="1600" dirty="0"/>
          </a:p>
        </p:txBody>
      </p:sp>
      <p:sp>
        <p:nvSpPr>
          <p:cNvPr id="14" name="Text 12"/>
          <p:cNvSpPr/>
          <p:nvPr/>
        </p:nvSpPr>
        <p:spPr>
          <a:xfrm>
            <a:off x="1097280" y="2249424"/>
            <a:ext cx="3200400" cy="347472"/>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Backward Compatibility</a:t>
            </a:r>
            <a:endParaRPr lang="en-US" sz="1600" dirty="0"/>
          </a:p>
        </p:txBody>
      </p:sp>
      <p:sp>
        <p:nvSpPr>
          <p:cNvPr id="15" name="Text 13"/>
          <p:cNvSpPr/>
          <p:nvPr/>
        </p:nvSpPr>
        <p:spPr>
          <a:xfrm>
            <a:off x="4572000" y="2249424"/>
            <a:ext cx="4114800" cy="347472"/>
          </a:xfrm>
          <a:prstGeom prst="rect">
            <a:avLst/>
          </a:prstGeom>
          <a:noFill/>
          <a:ln/>
        </p:spPr>
        <p:txBody>
          <a:bodyPr wrap="square" lIns="0" tIns="0" rIns="0" bIns="0" rtlCol="0" anchor="ctr"/>
          <a:lstStyle/>
          <a:p>
            <a:pPr marL="0" indent="0">
              <a:buNone/>
            </a:pPr>
            <a:r>
              <a:rPr lang="en-US" sz="1400" dirty="0">
                <a:solidFill>
                  <a:srgbClr val="AAAAAA"/>
                </a:solidFill>
                <a:latin typeface="Calibri" pitchFamily="34" charset="0"/>
                <a:ea typeface="Calibri" pitchFamily="34" charset="-122"/>
                <a:cs typeface="Calibri" pitchFamily="34" charset="-120"/>
              </a:rPr>
              <a:t>Can USB 1 cables work on USB4?</a:t>
            </a:r>
            <a:endParaRPr lang="en-US" sz="1400" dirty="0"/>
          </a:p>
        </p:txBody>
      </p:sp>
      <p:sp>
        <p:nvSpPr>
          <p:cNvPr id="16" name="Text 14"/>
          <p:cNvSpPr/>
          <p:nvPr/>
        </p:nvSpPr>
        <p:spPr>
          <a:xfrm>
            <a:off x="548640" y="2633472"/>
            <a:ext cx="457200" cy="347472"/>
          </a:xfrm>
          <a:prstGeom prst="rect">
            <a:avLst/>
          </a:prstGeom>
          <a:noFill/>
          <a:ln/>
        </p:spPr>
        <p:txBody>
          <a:bodyPr wrap="square" lIns="0" tIns="0" rIns="0" bIns="0" rtlCol="0" anchor="ctr"/>
          <a:lstStyle/>
          <a:p>
            <a:pPr marL="0" indent="0">
              <a:buNone/>
            </a:pPr>
            <a:r>
              <a:rPr lang="en-US" sz="1600" b="1" dirty="0">
                <a:solidFill>
                  <a:srgbClr val="00E5FF"/>
                </a:solidFill>
                <a:latin typeface="Consolas" pitchFamily="34" charset="0"/>
                <a:ea typeface="Consolas" pitchFamily="34" charset="-122"/>
                <a:cs typeface="Consolas" pitchFamily="34" charset="-120"/>
              </a:rPr>
              <a:t>05</a:t>
            </a:r>
            <a:endParaRPr lang="en-US" sz="1600" dirty="0"/>
          </a:p>
        </p:txBody>
      </p:sp>
      <p:sp>
        <p:nvSpPr>
          <p:cNvPr id="17" name="Text 15"/>
          <p:cNvSpPr/>
          <p:nvPr/>
        </p:nvSpPr>
        <p:spPr>
          <a:xfrm>
            <a:off x="1097280" y="2633472"/>
            <a:ext cx="3200400" cy="347472"/>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Video Cables</a:t>
            </a:r>
            <a:endParaRPr lang="en-US" sz="1600" dirty="0"/>
          </a:p>
        </p:txBody>
      </p:sp>
      <p:sp>
        <p:nvSpPr>
          <p:cNvPr id="18" name="Text 16"/>
          <p:cNvSpPr/>
          <p:nvPr/>
        </p:nvSpPr>
        <p:spPr>
          <a:xfrm>
            <a:off x="4572000" y="2633472"/>
            <a:ext cx="4114800" cy="347472"/>
          </a:xfrm>
          <a:prstGeom prst="rect">
            <a:avLst/>
          </a:prstGeom>
          <a:noFill/>
          <a:ln/>
        </p:spPr>
        <p:txBody>
          <a:bodyPr wrap="square" lIns="0" tIns="0" rIns="0" bIns="0" rtlCol="0" anchor="ctr"/>
          <a:lstStyle/>
          <a:p>
            <a:pPr marL="0" indent="0">
              <a:buNone/>
            </a:pPr>
            <a:r>
              <a:rPr lang="en-US" sz="1400" dirty="0">
                <a:solidFill>
                  <a:srgbClr val="AAAAAA"/>
                </a:solidFill>
                <a:latin typeface="Calibri" pitchFamily="34" charset="0"/>
                <a:ea typeface="Calibri" pitchFamily="34" charset="-122"/>
                <a:cs typeface="Calibri" pitchFamily="34" charset="-120"/>
              </a:rPr>
              <a:t>HDMI &amp; DisplayPort explained</a:t>
            </a:r>
            <a:endParaRPr lang="en-US" sz="1400" dirty="0"/>
          </a:p>
        </p:txBody>
      </p:sp>
      <p:sp>
        <p:nvSpPr>
          <p:cNvPr id="19" name="Text 17"/>
          <p:cNvSpPr/>
          <p:nvPr/>
        </p:nvSpPr>
        <p:spPr>
          <a:xfrm>
            <a:off x="548640" y="3017520"/>
            <a:ext cx="457200" cy="347472"/>
          </a:xfrm>
          <a:prstGeom prst="rect">
            <a:avLst/>
          </a:prstGeom>
          <a:noFill/>
          <a:ln/>
        </p:spPr>
        <p:txBody>
          <a:bodyPr wrap="square" lIns="0" tIns="0" rIns="0" bIns="0" rtlCol="0" anchor="ctr"/>
          <a:lstStyle/>
          <a:p>
            <a:pPr marL="0" indent="0">
              <a:buNone/>
            </a:pPr>
            <a:r>
              <a:rPr lang="en-US" sz="1600" b="1" dirty="0">
                <a:solidFill>
                  <a:srgbClr val="00E5FF"/>
                </a:solidFill>
                <a:latin typeface="Consolas" pitchFamily="34" charset="0"/>
                <a:ea typeface="Consolas" pitchFamily="34" charset="-122"/>
                <a:cs typeface="Consolas" pitchFamily="34" charset="-120"/>
              </a:rPr>
              <a:t>06</a:t>
            </a:r>
            <a:endParaRPr lang="en-US" sz="1600" dirty="0"/>
          </a:p>
        </p:txBody>
      </p:sp>
      <p:sp>
        <p:nvSpPr>
          <p:cNvPr id="20" name="Text 18"/>
          <p:cNvSpPr/>
          <p:nvPr/>
        </p:nvSpPr>
        <p:spPr>
          <a:xfrm>
            <a:off x="1097280" y="3017520"/>
            <a:ext cx="3200400" cy="347472"/>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Audio Cables</a:t>
            </a:r>
            <a:endParaRPr lang="en-US" sz="1600" dirty="0"/>
          </a:p>
        </p:txBody>
      </p:sp>
      <p:sp>
        <p:nvSpPr>
          <p:cNvPr id="21" name="Text 19"/>
          <p:cNvSpPr/>
          <p:nvPr/>
        </p:nvSpPr>
        <p:spPr>
          <a:xfrm>
            <a:off x="4572000" y="3017520"/>
            <a:ext cx="4114800" cy="347472"/>
          </a:xfrm>
          <a:prstGeom prst="rect">
            <a:avLst/>
          </a:prstGeom>
          <a:noFill/>
          <a:ln/>
        </p:spPr>
        <p:txBody>
          <a:bodyPr wrap="square" lIns="0" tIns="0" rIns="0" bIns="0" rtlCol="0" anchor="ctr"/>
          <a:lstStyle/>
          <a:p>
            <a:pPr marL="0" indent="0">
              <a:buNone/>
            </a:pPr>
            <a:r>
              <a:rPr lang="en-US" sz="1400" dirty="0">
                <a:solidFill>
                  <a:srgbClr val="AAAAAA"/>
                </a:solidFill>
                <a:latin typeface="Calibri" pitchFamily="34" charset="0"/>
                <a:ea typeface="Calibri" pitchFamily="34" charset="-122"/>
                <a:cs typeface="Calibri" pitchFamily="34" charset="-120"/>
              </a:rPr>
              <a:t>3.5mm, Optical &amp; XLR</a:t>
            </a:r>
            <a:endParaRPr lang="en-US" sz="1400" dirty="0"/>
          </a:p>
        </p:txBody>
      </p:sp>
      <p:sp>
        <p:nvSpPr>
          <p:cNvPr id="22" name="Text 20"/>
          <p:cNvSpPr/>
          <p:nvPr/>
        </p:nvSpPr>
        <p:spPr>
          <a:xfrm>
            <a:off x="548640" y="3401568"/>
            <a:ext cx="457200" cy="347472"/>
          </a:xfrm>
          <a:prstGeom prst="rect">
            <a:avLst/>
          </a:prstGeom>
          <a:noFill/>
          <a:ln/>
        </p:spPr>
        <p:txBody>
          <a:bodyPr wrap="square" lIns="0" tIns="0" rIns="0" bIns="0" rtlCol="0" anchor="ctr"/>
          <a:lstStyle/>
          <a:p>
            <a:pPr marL="0" indent="0">
              <a:buNone/>
            </a:pPr>
            <a:r>
              <a:rPr lang="en-US" sz="1600" b="1" dirty="0">
                <a:solidFill>
                  <a:srgbClr val="00E5FF"/>
                </a:solidFill>
                <a:latin typeface="Consolas" pitchFamily="34" charset="0"/>
                <a:ea typeface="Consolas" pitchFamily="34" charset="-122"/>
                <a:cs typeface="Consolas" pitchFamily="34" charset="-120"/>
              </a:rPr>
              <a:t>07</a:t>
            </a:r>
            <a:endParaRPr lang="en-US" sz="1600" dirty="0"/>
          </a:p>
        </p:txBody>
      </p:sp>
      <p:sp>
        <p:nvSpPr>
          <p:cNvPr id="23" name="Text 21"/>
          <p:cNvSpPr/>
          <p:nvPr/>
        </p:nvSpPr>
        <p:spPr>
          <a:xfrm>
            <a:off x="1097280" y="3401568"/>
            <a:ext cx="3200400" cy="347472"/>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Bandwidth Explained</a:t>
            </a:r>
            <a:endParaRPr lang="en-US" sz="1600" dirty="0"/>
          </a:p>
        </p:txBody>
      </p:sp>
      <p:sp>
        <p:nvSpPr>
          <p:cNvPr id="24" name="Text 22"/>
          <p:cNvSpPr/>
          <p:nvPr/>
        </p:nvSpPr>
        <p:spPr>
          <a:xfrm>
            <a:off x="4572000" y="3401568"/>
            <a:ext cx="4114800" cy="347472"/>
          </a:xfrm>
          <a:prstGeom prst="rect">
            <a:avLst/>
          </a:prstGeom>
          <a:noFill/>
          <a:ln/>
        </p:spPr>
        <p:txBody>
          <a:bodyPr wrap="square" lIns="0" tIns="0" rIns="0" bIns="0" rtlCol="0" anchor="ctr"/>
          <a:lstStyle/>
          <a:p>
            <a:pPr marL="0" indent="0">
              <a:buNone/>
            </a:pPr>
            <a:r>
              <a:rPr lang="en-US" sz="1400" dirty="0">
                <a:solidFill>
                  <a:srgbClr val="AAAAAA"/>
                </a:solidFill>
                <a:latin typeface="Calibri" pitchFamily="34" charset="0"/>
                <a:ea typeface="Calibri" pitchFamily="34" charset="-122"/>
                <a:cs typeface="Calibri" pitchFamily="34" charset="-120"/>
              </a:rPr>
              <a:t>What it means in plain English</a:t>
            </a:r>
            <a:endParaRPr lang="en-US" sz="1400" dirty="0"/>
          </a:p>
        </p:txBody>
      </p:sp>
      <p:sp>
        <p:nvSpPr>
          <p:cNvPr id="25" name="Text 23"/>
          <p:cNvSpPr/>
          <p:nvPr/>
        </p:nvSpPr>
        <p:spPr>
          <a:xfrm>
            <a:off x="548640" y="3785616"/>
            <a:ext cx="457200" cy="347472"/>
          </a:xfrm>
          <a:prstGeom prst="rect">
            <a:avLst/>
          </a:prstGeom>
          <a:noFill/>
          <a:ln/>
        </p:spPr>
        <p:txBody>
          <a:bodyPr wrap="square" lIns="0" tIns="0" rIns="0" bIns="0" rtlCol="0" anchor="ctr"/>
          <a:lstStyle/>
          <a:p>
            <a:pPr marL="0" indent="0">
              <a:buNone/>
            </a:pPr>
            <a:r>
              <a:rPr lang="en-US" sz="1600" b="1" dirty="0">
                <a:solidFill>
                  <a:srgbClr val="00E5FF"/>
                </a:solidFill>
                <a:latin typeface="Consolas" pitchFamily="34" charset="0"/>
                <a:ea typeface="Consolas" pitchFamily="34" charset="-122"/>
                <a:cs typeface="Consolas" pitchFamily="34" charset="-120"/>
              </a:rPr>
              <a:t>08</a:t>
            </a:r>
            <a:endParaRPr lang="en-US" sz="1600" dirty="0"/>
          </a:p>
        </p:txBody>
      </p:sp>
      <p:sp>
        <p:nvSpPr>
          <p:cNvPr id="26" name="Text 24"/>
          <p:cNvSpPr/>
          <p:nvPr/>
        </p:nvSpPr>
        <p:spPr>
          <a:xfrm>
            <a:off x="1097280" y="3785616"/>
            <a:ext cx="3200400" cy="347472"/>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Charging Speed Mystery</a:t>
            </a:r>
            <a:endParaRPr lang="en-US" sz="1600" dirty="0"/>
          </a:p>
        </p:txBody>
      </p:sp>
      <p:sp>
        <p:nvSpPr>
          <p:cNvPr id="27" name="Text 25"/>
          <p:cNvSpPr/>
          <p:nvPr/>
        </p:nvSpPr>
        <p:spPr>
          <a:xfrm>
            <a:off x="4572000" y="3785616"/>
            <a:ext cx="4114800" cy="347472"/>
          </a:xfrm>
          <a:prstGeom prst="rect">
            <a:avLst/>
          </a:prstGeom>
          <a:noFill/>
          <a:ln/>
        </p:spPr>
        <p:txBody>
          <a:bodyPr wrap="square" lIns="0" tIns="0" rIns="0" bIns="0" rtlCol="0" anchor="ctr"/>
          <a:lstStyle/>
          <a:p>
            <a:pPr marL="0" indent="0">
              <a:buNone/>
            </a:pPr>
            <a:r>
              <a:rPr lang="en-US" sz="1400" dirty="0">
                <a:solidFill>
                  <a:srgbClr val="AAAAAA"/>
                </a:solidFill>
                <a:latin typeface="Calibri" pitchFamily="34" charset="0"/>
                <a:ea typeface="Calibri" pitchFamily="34" charset="-122"/>
                <a:cs typeface="Calibri" pitchFamily="34" charset="-120"/>
              </a:rPr>
              <a:t>Why some cables charge faster</a:t>
            </a:r>
            <a:endParaRPr lang="en-US" sz="1400" dirty="0"/>
          </a:p>
        </p:txBody>
      </p:sp>
      <p:sp>
        <p:nvSpPr>
          <p:cNvPr id="28" name="Text 26"/>
          <p:cNvSpPr/>
          <p:nvPr/>
        </p:nvSpPr>
        <p:spPr>
          <a:xfrm>
            <a:off x="548640" y="4169664"/>
            <a:ext cx="457200" cy="347472"/>
          </a:xfrm>
          <a:prstGeom prst="rect">
            <a:avLst/>
          </a:prstGeom>
          <a:noFill/>
          <a:ln/>
        </p:spPr>
        <p:txBody>
          <a:bodyPr wrap="square" lIns="0" tIns="0" rIns="0" bIns="0" rtlCol="0" anchor="ctr"/>
          <a:lstStyle/>
          <a:p>
            <a:pPr marL="0" indent="0">
              <a:buNone/>
            </a:pPr>
            <a:r>
              <a:rPr lang="en-US" sz="1600" b="1" dirty="0">
                <a:solidFill>
                  <a:srgbClr val="00E5FF"/>
                </a:solidFill>
                <a:latin typeface="Consolas" pitchFamily="34" charset="0"/>
                <a:ea typeface="Consolas" pitchFamily="34" charset="-122"/>
                <a:cs typeface="Consolas" pitchFamily="34" charset="-120"/>
              </a:rPr>
              <a:t>09</a:t>
            </a:r>
            <a:endParaRPr lang="en-US" sz="1600" dirty="0"/>
          </a:p>
        </p:txBody>
      </p:sp>
      <p:sp>
        <p:nvSpPr>
          <p:cNvPr id="29" name="Text 27"/>
          <p:cNvSpPr/>
          <p:nvPr/>
        </p:nvSpPr>
        <p:spPr>
          <a:xfrm>
            <a:off x="1097280" y="4169664"/>
            <a:ext cx="3200400" cy="347472"/>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Gold Plated Contacts</a:t>
            </a:r>
            <a:endParaRPr lang="en-US" sz="1600" dirty="0"/>
          </a:p>
        </p:txBody>
      </p:sp>
      <p:sp>
        <p:nvSpPr>
          <p:cNvPr id="30" name="Text 28"/>
          <p:cNvSpPr/>
          <p:nvPr/>
        </p:nvSpPr>
        <p:spPr>
          <a:xfrm>
            <a:off x="4572000" y="4169664"/>
            <a:ext cx="4114800" cy="347472"/>
          </a:xfrm>
          <a:prstGeom prst="rect">
            <a:avLst/>
          </a:prstGeom>
          <a:noFill/>
          <a:ln/>
        </p:spPr>
        <p:txBody>
          <a:bodyPr wrap="square" lIns="0" tIns="0" rIns="0" bIns="0" rtlCol="0" anchor="ctr"/>
          <a:lstStyle/>
          <a:p>
            <a:pPr marL="0" indent="0">
              <a:buNone/>
            </a:pPr>
            <a:r>
              <a:rPr lang="en-US" sz="1400" dirty="0">
                <a:solidFill>
                  <a:srgbClr val="AAAAAA"/>
                </a:solidFill>
                <a:latin typeface="Calibri" pitchFamily="34" charset="0"/>
                <a:ea typeface="Calibri" pitchFamily="34" charset="-122"/>
                <a:cs typeface="Calibri" pitchFamily="34" charset="-120"/>
              </a:rPr>
              <a:t>Worth the money or marketing hype?</a:t>
            </a:r>
            <a:endParaRPr lang="en-US" sz="1400" dirty="0"/>
          </a:p>
        </p:txBody>
      </p:sp>
      <p:sp>
        <p:nvSpPr>
          <p:cNvPr id="31" name="Text 29"/>
          <p:cNvSpPr/>
          <p:nvPr/>
        </p:nvSpPr>
        <p:spPr>
          <a:xfrm>
            <a:off x="548640" y="4553712"/>
            <a:ext cx="457200" cy="347472"/>
          </a:xfrm>
          <a:prstGeom prst="rect">
            <a:avLst/>
          </a:prstGeom>
          <a:noFill/>
          <a:ln/>
        </p:spPr>
        <p:txBody>
          <a:bodyPr wrap="square" lIns="0" tIns="0" rIns="0" bIns="0" rtlCol="0" anchor="ctr"/>
          <a:lstStyle/>
          <a:p>
            <a:pPr marL="0" indent="0">
              <a:buNone/>
            </a:pPr>
            <a:r>
              <a:rPr lang="en-US" sz="1600" b="1" dirty="0">
                <a:solidFill>
                  <a:srgbClr val="00E5FF"/>
                </a:solidFill>
                <a:latin typeface="Consolas" pitchFamily="34" charset="0"/>
                <a:ea typeface="Consolas" pitchFamily="34" charset="-122"/>
                <a:cs typeface="Consolas" pitchFamily="34" charset="-120"/>
              </a:rPr>
              <a:t>10</a:t>
            </a:r>
            <a:endParaRPr lang="en-US" sz="1600" dirty="0"/>
          </a:p>
        </p:txBody>
      </p:sp>
      <p:sp>
        <p:nvSpPr>
          <p:cNvPr id="32" name="Text 30"/>
          <p:cNvSpPr/>
          <p:nvPr/>
        </p:nvSpPr>
        <p:spPr>
          <a:xfrm>
            <a:off x="1097280" y="4553712"/>
            <a:ext cx="3200400" cy="347472"/>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Myths Busted</a:t>
            </a:r>
            <a:endParaRPr lang="en-US" sz="1600" dirty="0"/>
          </a:p>
        </p:txBody>
      </p:sp>
      <p:sp>
        <p:nvSpPr>
          <p:cNvPr id="33" name="Text 31"/>
          <p:cNvSpPr/>
          <p:nvPr/>
        </p:nvSpPr>
        <p:spPr>
          <a:xfrm>
            <a:off x="4572000" y="4553712"/>
            <a:ext cx="4114800" cy="347472"/>
          </a:xfrm>
          <a:prstGeom prst="rect">
            <a:avLst/>
          </a:prstGeom>
          <a:noFill/>
          <a:ln/>
        </p:spPr>
        <p:txBody>
          <a:bodyPr wrap="square" lIns="0" tIns="0" rIns="0" bIns="0" rtlCol="0" anchor="ctr"/>
          <a:lstStyle/>
          <a:p>
            <a:pPr marL="0" indent="0">
              <a:buNone/>
            </a:pPr>
            <a:r>
              <a:rPr lang="en-US" sz="1400" dirty="0">
                <a:solidFill>
                  <a:srgbClr val="AAAAAA"/>
                </a:solidFill>
                <a:latin typeface="Calibri" pitchFamily="34" charset="0"/>
                <a:ea typeface="Calibri" pitchFamily="34" charset="-122"/>
                <a:cs typeface="Calibri" pitchFamily="34" charset="-120"/>
              </a:rPr>
              <a:t>Common cable misconceptions</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A0A0A"/>
        </a:solidFill>
        <a:effectLst/>
      </p:bgPr>
    </p:bg>
    <p:spTree>
      <p:nvGrpSpPr>
        <p:cNvPr id="1" name=""/>
        <p:cNvGrpSpPr/>
        <p:nvPr/>
      </p:nvGrpSpPr>
      <p:grpSpPr>
        <a:xfrm>
          <a:off x="0" y="0"/>
          <a:ext cx="0" cy="0"/>
          <a:chOff x="0" y="0"/>
          <a:chExt cx="0" cy="0"/>
        </a:xfrm>
      </p:grpSpPr>
      <p:sp>
        <p:nvSpPr>
          <p:cNvPr id="2" name="Text 0"/>
          <p:cNvSpPr/>
          <p:nvPr/>
        </p:nvSpPr>
        <p:spPr>
          <a:xfrm>
            <a:off x="7772400" y="4800600"/>
            <a:ext cx="1097280" cy="274320"/>
          </a:xfrm>
          <a:prstGeom prst="rect">
            <a:avLst/>
          </a:prstGeom>
          <a:noFill/>
          <a:ln/>
        </p:spPr>
        <p:txBody>
          <a:bodyPr wrap="square" rtlCol="0" anchor="ctr"/>
          <a:lstStyle/>
          <a:p>
            <a:pPr marL="0" indent="0" algn="r">
              <a:buNone/>
            </a:pPr>
            <a:r>
              <a:rPr lang="en-US" sz="900" dirty="0">
                <a:solidFill>
                  <a:srgbClr val="666666"/>
                </a:solidFill>
                <a:latin typeface="Calibri" pitchFamily="34" charset="0"/>
                <a:ea typeface="Calibri" pitchFamily="34" charset="-122"/>
                <a:cs typeface="Calibri" pitchFamily="34" charset="-120"/>
              </a:rPr>
              <a:t>3 / 24</a:t>
            </a:r>
            <a:endParaRPr lang="en-US" sz="900" dirty="0"/>
          </a:p>
        </p:txBody>
      </p:sp>
      <p:sp>
        <p:nvSpPr>
          <p:cNvPr id="3" name="Text 1"/>
          <p:cNvSpPr/>
          <p:nvPr/>
        </p:nvSpPr>
        <p:spPr>
          <a:xfrm>
            <a:off x="548640" y="274320"/>
            <a:ext cx="8046720" cy="640080"/>
          </a:xfrm>
          <a:prstGeom prst="rect">
            <a:avLst/>
          </a:prstGeom>
          <a:noFill/>
          <a:ln/>
        </p:spPr>
        <p:txBody>
          <a:bodyPr wrap="square" rtlCol="0" anchor="ctr"/>
          <a:lstStyle/>
          <a:p>
            <a:pPr marL="0" indent="0">
              <a:buNone/>
            </a:pPr>
            <a:r>
              <a:rPr lang="en-US" sz="3600" b="1" dirty="0">
                <a:solidFill>
                  <a:srgbClr val="FFFFFF"/>
                </a:solidFill>
                <a:latin typeface="Consolas" pitchFamily="34" charset="0"/>
                <a:ea typeface="Consolas" pitchFamily="34" charset="-122"/>
                <a:cs typeface="Consolas" pitchFamily="34" charset="-120"/>
              </a:rPr>
              <a:t>The Evolution of Cables</a:t>
            </a:r>
            <a:endParaRPr lang="en-US" sz="3600" dirty="0"/>
          </a:p>
        </p:txBody>
      </p:sp>
      <p:pic>
        <p:nvPicPr>
          <p:cNvPr id="4" name="Image 0" descr="/agent/turn3/workspace/images/futuristic-digital-timeline-visualization-showing-_2026-05-11T12-57-59_image_DAS_0.jpg"/>
          <p:cNvPicPr>
            <a:picLocks noChangeAspect="1"/>
          </p:cNvPicPr>
          <p:nvPr/>
        </p:nvPicPr>
        <p:blipFill>
          <a:blip r:embed="rId3"/>
          <a:srcRect t="32955" b="32955"/>
          <a:stretch/>
        </p:blipFill>
        <p:spPr>
          <a:xfrm>
            <a:off x="548640" y="1097280"/>
            <a:ext cx="8046720" cy="1828800"/>
          </a:xfrm>
          <a:prstGeom prst="rect">
            <a:avLst/>
          </a:prstGeom>
        </p:spPr>
      </p:pic>
      <p:sp>
        <p:nvSpPr>
          <p:cNvPr id="5" name="Text 2"/>
          <p:cNvSpPr/>
          <p:nvPr/>
        </p:nvSpPr>
        <p:spPr>
          <a:xfrm>
            <a:off x="457200" y="3200400"/>
            <a:ext cx="914400" cy="320040"/>
          </a:xfrm>
          <a:prstGeom prst="rect">
            <a:avLst/>
          </a:prstGeom>
          <a:noFill/>
          <a:ln/>
        </p:spPr>
        <p:txBody>
          <a:bodyPr wrap="square" lIns="0" tIns="0" rIns="0" bIns="0" rtlCol="0" anchor="ctr"/>
          <a:lstStyle/>
          <a:p>
            <a:pPr marL="0" indent="0" algn="ctr">
              <a:buNone/>
            </a:pPr>
            <a:r>
              <a:rPr lang="en-US" sz="1300" b="1" dirty="0">
                <a:solidFill>
                  <a:srgbClr val="00E5FF"/>
                </a:solidFill>
                <a:latin typeface="Consolas" pitchFamily="34" charset="0"/>
                <a:ea typeface="Consolas" pitchFamily="34" charset="-122"/>
                <a:cs typeface="Consolas" pitchFamily="34" charset="-120"/>
              </a:rPr>
              <a:t>1970s</a:t>
            </a:r>
            <a:endParaRPr lang="en-US" sz="1300" dirty="0"/>
          </a:p>
        </p:txBody>
      </p:sp>
      <p:sp>
        <p:nvSpPr>
          <p:cNvPr id="6" name="Text 3"/>
          <p:cNvSpPr/>
          <p:nvPr/>
        </p:nvSpPr>
        <p:spPr>
          <a:xfrm>
            <a:off x="484632" y="3520440"/>
            <a:ext cx="914400" cy="457200"/>
          </a:xfrm>
          <a:prstGeom prst="rect">
            <a:avLst/>
          </a:prstGeom>
          <a:noFill/>
          <a:ln/>
        </p:spPr>
        <p:txBody>
          <a:bodyPr wrap="square" lIns="0" tIns="0" rIns="0" bIns="0" rtlCol="0" anchor="ctr"/>
          <a:lstStyle/>
          <a:p>
            <a:pPr marL="0" indent="0" algn="ctr">
              <a:buNone/>
            </a:pPr>
            <a:r>
              <a:rPr lang="en-US" sz="1100" dirty="0">
                <a:solidFill>
                  <a:schemeClr val="bg1"/>
                </a:solidFill>
                <a:latin typeface="Calibri" pitchFamily="34" charset="0"/>
                <a:ea typeface="Calibri" pitchFamily="34" charset="-122"/>
                <a:cs typeface="Calibri" pitchFamily="34" charset="-120"/>
              </a:rPr>
              <a:t>Serial &amp; Parallel Ports</a:t>
            </a:r>
            <a:endParaRPr lang="en-US" sz="1100" dirty="0">
              <a:solidFill>
                <a:schemeClr val="bg1"/>
              </a:solidFill>
            </a:endParaRPr>
          </a:p>
        </p:txBody>
      </p:sp>
      <p:sp>
        <p:nvSpPr>
          <p:cNvPr id="7" name="Text 4"/>
          <p:cNvSpPr/>
          <p:nvPr/>
        </p:nvSpPr>
        <p:spPr>
          <a:xfrm>
            <a:off x="1399032" y="3200400"/>
            <a:ext cx="914400" cy="320040"/>
          </a:xfrm>
          <a:prstGeom prst="rect">
            <a:avLst/>
          </a:prstGeom>
          <a:noFill/>
          <a:ln/>
        </p:spPr>
        <p:txBody>
          <a:bodyPr wrap="square" lIns="0" tIns="0" rIns="0" bIns="0" rtlCol="0" anchor="ctr"/>
          <a:lstStyle/>
          <a:p>
            <a:pPr marL="0" indent="0" algn="ctr">
              <a:buNone/>
            </a:pPr>
            <a:r>
              <a:rPr lang="en-US" sz="1300" b="1" dirty="0">
                <a:solidFill>
                  <a:srgbClr val="00E5FF"/>
                </a:solidFill>
                <a:latin typeface="Consolas" pitchFamily="34" charset="0"/>
                <a:ea typeface="Consolas" pitchFamily="34" charset="-122"/>
                <a:cs typeface="Consolas" pitchFamily="34" charset="-120"/>
              </a:rPr>
              <a:t>1977</a:t>
            </a:r>
            <a:endParaRPr lang="en-US" sz="1300" dirty="0"/>
          </a:p>
        </p:txBody>
      </p:sp>
      <p:sp>
        <p:nvSpPr>
          <p:cNvPr id="8" name="Text 5"/>
          <p:cNvSpPr/>
          <p:nvPr/>
        </p:nvSpPr>
        <p:spPr>
          <a:xfrm>
            <a:off x="1426464" y="3520440"/>
            <a:ext cx="914400" cy="457200"/>
          </a:xfrm>
          <a:prstGeom prst="rect">
            <a:avLst/>
          </a:prstGeom>
          <a:noFill/>
          <a:ln/>
        </p:spPr>
        <p:txBody>
          <a:bodyPr wrap="square" lIns="0" tIns="0" rIns="0" bIns="0" rtlCol="0" anchor="ctr"/>
          <a:lstStyle/>
          <a:p>
            <a:pPr marL="0" indent="0" algn="ctr">
              <a:buNone/>
            </a:pPr>
            <a:r>
              <a:rPr lang="en-US" sz="1100" dirty="0">
                <a:solidFill>
                  <a:schemeClr val="bg1"/>
                </a:solidFill>
                <a:latin typeface="Calibri" pitchFamily="34" charset="0"/>
                <a:ea typeface="Calibri" pitchFamily="34" charset="-122"/>
                <a:cs typeface="Calibri" pitchFamily="34" charset="-120"/>
              </a:rPr>
              <a:t>SCART Standard</a:t>
            </a:r>
            <a:endParaRPr lang="en-US" sz="1100" dirty="0">
              <a:solidFill>
                <a:schemeClr val="bg1"/>
              </a:solidFill>
            </a:endParaRPr>
          </a:p>
        </p:txBody>
      </p:sp>
      <p:sp>
        <p:nvSpPr>
          <p:cNvPr id="9" name="Text 6"/>
          <p:cNvSpPr/>
          <p:nvPr/>
        </p:nvSpPr>
        <p:spPr>
          <a:xfrm>
            <a:off x="2340864" y="3200400"/>
            <a:ext cx="914400" cy="320040"/>
          </a:xfrm>
          <a:prstGeom prst="rect">
            <a:avLst/>
          </a:prstGeom>
          <a:noFill/>
          <a:ln/>
        </p:spPr>
        <p:txBody>
          <a:bodyPr wrap="square" lIns="0" tIns="0" rIns="0" bIns="0" rtlCol="0" anchor="ctr"/>
          <a:lstStyle/>
          <a:p>
            <a:pPr marL="0" indent="0" algn="ctr">
              <a:buNone/>
            </a:pPr>
            <a:r>
              <a:rPr lang="en-US" sz="1300" b="1" dirty="0">
                <a:solidFill>
                  <a:srgbClr val="00E5FF"/>
                </a:solidFill>
                <a:latin typeface="Consolas" pitchFamily="34" charset="0"/>
                <a:ea typeface="Consolas" pitchFamily="34" charset="-122"/>
                <a:cs typeface="Consolas" pitchFamily="34" charset="-120"/>
              </a:rPr>
              <a:t>1987</a:t>
            </a:r>
            <a:endParaRPr lang="en-US" sz="1300" dirty="0"/>
          </a:p>
        </p:txBody>
      </p:sp>
      <p:sp>
        <p:nvSpPr>
          <p:cNvPr id="10" name="Text 7"/>
          <p:cNvSpPr/>
          <p:nvPr/>
        </p:nvSpPr>
        <p:spPr>
          <a:xfrm>
            <a:off x="2368296" y="3520440"/>
            <a:ext cx="914400" cy="457200"/>
          </a:xfrm>
          <a:prstGeom prst="rect">
            <a:avLst/>
          </a:prstGeom>
          <a:noFill/>
          <a:ln/>
        </p:spPr>
        <p:txBody>
          <a:bodyPr wrap="square" lIns="0" tIns="0" rIns="0" bIns="0" rtlCol="0" anchor="ctr"/>
          <a:lstStyle/>
          <a:p>
            <a:pPr marL="0" indent="0" algn="ctr">
              <a:buNone/>
            </a:pPr>
            <a:r>
              <a:rPr lang="en-US" sz="1100" dirty="0">
                <a:solidFill>
                  <a:schemeClr val="bg1"/>
                </a:solidFill>
                <a:latin typeface="Calibri" pitchFamily="34" charset="0"/>
                <a:ea typeface="Calibri" pitchFamily="34" charset="-122"/>
                <a:cs typeface="Calibri" pitchFamily="34" charset="-120"/>
              </a:rPr>
              <a:t>PS/2 Ports</a:t>
            </a:r>
            <a:endParaRPr lang="en-US" sz="1100" dirty="0">
              <a:solidFill>
                <a:schemeClr val="bg1"/>
              </a:solidFill>
            </a:endParaRPr>
          </a:p>
        </p:txBody>
      </p:sp>
      <p:sp>
        <p:nvSpPr>
          <p:cNvPr id="11" name="Text 8"/>
          <p:cNvSpPr/>
          <p:nvPr/>
        </p:nvSpPr>
        <p:spPr>
          <a:xfrm>
            <a:off x="3282696" y="3200400"/>
            <a:ext cx="914400" cy="320040"/>
          </a:xfrm>
          <a:prstGeom prst="rect">
            <a:avLst/>
          </a:prstGeom>
          <a:noFill/>
          <a:ln/>
        </p:spPr>
        <p:txBody>
          <a:bodyPr wrap="square" lIns="0" tIns="0" rIns="0" bIns="0" rtlCol="0" anchor="ctr"/>
          <a:lstStyle/>
          <a:p>
            <a:pPr marL="0" indent="0" algn="ctr">
              <a:buNone/>
            </a:pPr>
            <a:r>
              <a:rPr lang="en-US" sz="1300" b="1" dirty="0">
                <a:solidFill>
                  <a:srgbClr val="00E5FF"/>
                </a:solidFill>
                <a:latin typeface="Consolas" pitchFamily="34" charset="0"/>
                <a:ea typeface="Consolas" pitchFamily="34" charset="-122"/>
                <a:cs typeface="Consolas" pitchFamily="34" charset="-120"/>
              </a:rPr>
              <a:t>1996</a:t>
            </a:r>
            <a:endParaRPr lang="en-US" sz="1300" dirty="0"/>
          </a:p>
        </p:txBody>
      </p:sp>
      <p:sp>
        <p:nvSpPr>
          <p:cNvPr id="12" name="Text 9"/>
          <p:cNvSpPr/>
          <p:nvPr/>
        </p:nvSpPr>
        <p:spPr>
          <a:xfrm>
            <a:off x="3310128" y="3520440"/>
            <a:ext cx="914400" cy="457200"/>
          </a:xfrm>
          <a:prstGeom prst="rect">
            <a:avLst/>
          </a:prstGeom>
          <a:noFill/>
          <a:ln/>
        </p:spPr>
        <p:txBody>
          <a:bodyPr wrap="square" lIns="0" tIns="0" rIns="0" bIns="0" rtlCol="0" anchor="ctr"/>
          <a:lstStyle/>
          <a:p>
            <a:pPr marL="0" indent="0" algn="ctr">
              <a:buNone/>
            </a:pPr>
            <a:r>
              <a:rPr lang="en-US" sz="1100" dirty="0">
                <a:solidFill>
                  <a:schemeClr val="bg1"/>
                </a:solidFill>
                <a:latin typeface="Calibri" pitchFamily="34" charset="0"/>
                <a:ea typeface="Calibri" pitchFamily="34" charset="-122"/>
                <a:cs typeface="Calibri" pitchFamily="34" charset="-120"/>
              </a:rPr>
              <a:t>USB 1.0</a:t>
            </a:r>
            <a:endParaRPr lang="en-US" sz="1100" dirty="0">
              <a:solidFill>
                <a:schemeClr val="bg1"/>
              </a:solidFill>
            </a:endParaRPr>
          </a:p>
        </p:txBody>
      </p:sp>
      <p:sp>
        <p:nvSpPr>
          <p:cNvPr id="13" name="Text 10"/>
          <p:cNvSpPr/>
          <p:nvPr/>
        </p:nvSpPr>
        <p:spPr>
          <a:xfrm>
            <a:off x="4224528" y="3200400"/>
            <a:ext cx="914400" cy="320040"/>
          </a:xfrm>
          <a:prstGeom prst="rect">
            <a:avLst/>
          </a:prstGeom>
          <a:noFill/>
          <a:ln/>
        </p:spPr>
        <p:txBody>
          <a:bodyPr wrap="square" lIns="0" tIns="0" rIns="0" bIns="0" rtlCol="0" anchor="ctr"/>
          <a:lstStyle/>
          <a:p>
            <a:pPr marL="0" indent="0" algn="ctr">
              <a:buNone/>
            </a:pPr>
            <a:r>
              <a:rPr lang="en-US" sz="1300" b="1" dirty="0">
                <a:solidFill>
                  <a:srgbClr val="00E5FF"/>
                </a:solidFill>
                <a:latin typeface="Consolas" pitchFamily="34" charset="0"/>
                <a:ea typeface="Consolas" pitchFamily="34" charset="-122"/>
                <a:cs typeface="Consolas" pitchFamily="34" charset="-120"/>
              </a:rPr>
              <a:t>2003</a:t>
            </a:r>
            <a:endParaRPr lang="en-US" sz="1300" dirty="0"/>
          </a:p>
        </p:txBody>
      </p:sp>
      <p:sp>
        <p:nvSpPr>
          <p:cNvPr id="14" name="Text 11"/>
          <p:cNvSpPr/>
          <p:nvPr/>
        </p:nvSpPr>
        <p:spPr>
          <a:xfrm>
            <a:off x="4251960" y="3520440"/>
            <a:ext cx="914400" cy="457200"/>
          </a:xfrm>
          <a:prstGeom prst="rect">
            <a:avLst/>
          </a:prstGeom>
          <a:noFill/>
          <a:ln/>
        </p:spPr>
        <p:txBody>
          <a:bodyPr wrap="square" lIns="0" tIns="0" rIns="0" bIns="0" rtlCol="0" anchor="ctr"/>
          <a:lstStyle/>
          <a:p>
            <a:pPr marL="0" indent="0" algn="ctr">
              <a:buNone/>
            </a:pPr>
            <a:r>
              <a:rPr lang="en-US" sz="1100" dirty="0">
                <a:solidFill>
                  <a:schemeClr val="bg1"/>
                </a:solidFill>
                <a:latin typeface="Calibri" pitchFamily="34" charset="0"/>
                <a:ea typeface="Calibri" pitchFamily="34" charset="-122"/>
                <a:cs typeface="Calibri" pitchFamily="34" charset="-120"/>
              </a:rPr>
              <a:t>HDMI 1.0</a:t>
            </a:r>
            <a:endParaRPr lang="en-US" sz="1100" dirty="0">
              <a:solidFill>
                <a:schemeClr val="bg1"/>
              </a:solidFill>
            </a:endParaRPr>
          </a:p>
        </p:txBody>
      </p:sp>
      <p:sp>
        <p:nvSpPr>
          <p:cNvPr id="15" name="Text 12"/>
          <p:cNvSpPr/>
          <p:nvPr/>
        </p:nvSpPr>
        <p:spPr>
          <a:xfrm>
            <a:off x="5166360" y="3200400"/>
            <a:ext cx="914400" cy="320040"/>
          </a:xfrm>
          <a:prstGeom prst="rect">
            <a:avLst/>
          </a:prstGeom>
          <a:noFill/>
          <a:ln/>
        </p:spPr>
        <p:txBody>
          <a:bodyPr wrap="square" lIns="0" tIns="0" rIns="0" bIns="0" rtlCol="0" anchor="ctr"/>
          <a:lstStyle/>
          <a:p>
            <a:pPr marL="0" indent="0" algn="ctr">
              <a:buNone/>
            </a:pPr>
            <a:r>
              <a:rPr lang="en-US" sz="1300" b="1" dirty="0">
                <a:solidFill>
                  <a:srgbClr val="00E5FF"/>
                </a:solidFill>
                <a:latin typeface="Consolas" pitchFamily="34" charset="0"/>
                <a:ea typeface="Consolas" pitchFamily="34" charset="-122"/>
                <a:cs typeface="Consolas" pitchFamily="34" charset="-120"/>
              </a:rPr>
              <a:t>2006</a:t>
            </a:r>
            <a:endParaRPr lang="en-US" sz="1300" dirty="0"/>
          </a:p>
        </p:txBody>
      </p:sp>
      <p:sp>
        <p:nvSpPr>
          <p:cNvPr id="16" name="Text 13"/>
          <p:cNvSpPr/>
          <p:nvPr/>
        </p:nvSpPr>
        <p:spPr>
          <a:xfrm>
            <a:off x="5193792" y="3520440"/>
            <a:ext cx="914400" cy="457200"/>
          </a:xfrm>
          <a:prstGeom prst="rect">
            <a:avLst/>
          </a:prstGeom>
          <a:noFill/>
          <a:ln/>
        </p:spPr>
        <p:txBody>
          <a:bodyPr wrap="square" lIns="0" tIns="0" rIns="0" bIns="0" rtlCol="0" anchor="ctr"/>
          <a:lstStyle/>
          <a:p>
            <a:pPr marL="0" indent="0" algn="ctr">
              <a:buNone/>
            </a:pPr>
            <a:r>
              <a:rPr lang="en-US" sz="1100" dirty="0">
                <a:solidFill>
                  <a:schemeClr val="bg1"/>
                </a:solidFill>
                <a:latin typeface="Calibri" pitchFamily="34" charset="0"/>
                <a:ea typeface="Calibri" pitchFamily="34" charset="-122"/>
                <a:cs typeface="Calibri" pitchFamily="34" charset="-120"/>
              </a:rPr>
              <a:t>DisplayPort 1.0</a:t>
            </a:r>
            <a:endParaRPr lang="en-US" sz="1100" dirty="0">
              <a:solidFill>
                <a:schemeClr val="bg1"/>
              </a:solidFill>
            </a:endParaRPr>
          </a:p>
        </p:txBody>
      </p:sp>
      <p:sp>
        <p:nvSpPr>
          <p:cNvPr id="17" name="Text 14"/>
          <p:cNvSpPr/>
          <p:nvPr/>
        </p:nvSpPr>
        <p:spPr>
          <a:xfrm>
            <a:off x="6108192" y="3200400"/>
            <a:ext cx="914400" cy="320040"/>
          </a:xfrm>
          <a:prstGeom prst="rect">
            <a:avLst/>
          </a:prstGeom>
          <a:noFill/>
          <a:ln/>
        </p:spPr>
        <p:txBody>
          <a:bodyPr wrap="square" lIns="0" tIns="0" rIns="0" bIns="0" rtlCol="0" anchor="ctr"/>
          <a:lstStyle/>
          <a:p>
            <a:pPr marL="0" indent="0" algn="ctr">
              <a:buNone/>
            </a:pPr>
            <a:r>
              <a:rPr lang="en-US" sz="1300" b="1" dirty="0">
                <a:solidFill>
                  <a:srgbClr val="00E5FF"/>
                </a:solidFill>
                <a:latin typeface="Consolas" pitchFamily="34" charset="0"/>
                <a:ea typeface="Consolas" pitchFamily="34" charset="-122"/>
                <a:cs typeface="Consolas" pitchFamily="34" charset="-120"/>
              </a:rPr>
              <a:t>2012</a:t>
            </a:r>
            <a:endParaRPr lang="en-US" sz="1300" dirty="0"/>
          </a:p>
        </p:txBody>
      </p:sp>
      <p:sp>
        <p:nvSpPr>
          <p:cNvPr id="18" name="Text 15"/>
          <p:cNvSpPr/>
          <p:nvPr/>
        </p:nvSpPr>
        <p:spPr>
          <a:xfrm>
            <a:off x="6135624" y="3520440"/>
            <a:ext cx="914400" cy="457200"/>
          </a:xfrm>
          <a:prstGeom prst="rect">
            <a:avLst/>
          </a:prstGeom>
          <a:noFill/>
          <a:ln/>
        </p:spPr>
        <p:txBody>
          <a:bodyPr wrap="square" lIns="0" tIns="0" rIns="0" bIns="0" rtlCol="0" anchor="ctr"/>
          <a:lstStyle/>
          <a:p>
            <a:pPr marL="0" indent="0" algn="ctr">
              <a:buNone/>
            </a:pPr>
            <a:r>
              <a:rPr lang="en-US" sz="1100" dirty="0">
                <a:solidFill>
                  <a:schemeClr val="bg1"/>
                </a:solidFill>
                <a:latin typeface="Calibri" pitchFamily="34" charset="0"/>
                <a:ea typeface="Calibri" pitchFamily="34" charset="-122"/>
                <a:cs typeface="Calibri" pitchFamily="34" charset="-120"/>
              </a:rPr>
              <a:t>Lightning</a:t>
            </a:r>
            <a:endParaRPr lang="en-US" sz="1100" dirty="0">
              <a:solidFill>
                <a:schemeClr val="bg1"/>
              </a:solidFill>
            </a:endParaRPr>
          </a:p>
        </p:txBody>
      </p:sp>
      <p:sp>
        <p:nvSpPr>
          <p:cNvPr id="19" name="Text 16"/>
          <p:cNvSpPr/>
          <p:nvPr/>
        </p:nvSpPr>
        <p:spPr>
          <a:xfrm>
            <a:off x="7050024" y="3200400"/>
            <a:ext cx="914400" cy="320040"/>
          </a:xfrm>
          <a:prstGeom prst="rect">
            <a:avLst/>
          </a:prstGeom>
          <a:noFill/>
          <a:ln/>
        </p:spPr>
        <p:txBody>
          <a:bodyPr wrap="square" lIns="0" tIns="0" rIns="0" bIns="0" rtlCol="0" anchor="ctr"/>
          <a:lstStyle/>
          <a:p>
            <a:pPr marL="0" indent="0" algn="ctr">
              <a:buNone/>
            </a:pPr>
            <a:r>
              <a:rPr lang="en-US" sz="1300" b="1" dirty="0">
                <a:solidFill>
                  <a:srgbClr val="00E5FF"/>
                </a:solidFill>
                <a:latin typeface="Consolas" pitchFamily="34" charset="0"/>
                <a:ea typeface="Consolas" pitchFamily="34" charset="-122"/>
                <a:cs typeface="Consolas" pitchFamily="34" charset="-120"/>
              </a:rPr>
              <a:t>2014</a:t>
            </a:r>
            <a:endParaRPr lang="en-US" sz="1300" dirty="0"/>
          </a:p>
        </p:txBody>
      </p:sp>
      <p:sp>
        <p:nvSpPr>
          <p:cNvPr id="20" name="Text 17"/>
          <p:cNvSpPr/>
          <p:nvPr/>
        </p:nvSpPr>
        <p:spPr>
          <a:xfrm>
            <a:off x="7050024" y="3520440"/>
            <a:ext cx="914400" cy="457200"/>
          </a:xfrm>
          <a:prstGeom prst="rect">
            <a:avLst/>
          </a:prstGeom>
          <a:noFill/>
          <a:ln/>
        </p:spPr>
        <p:txBody>
          <a:bodyPr wrap="square" lIns="0" tIns="0" rIns="0" bIns="0" rtlCol="0" anchor="ctr"/>
          <a:lstStyle/>
          <a:p>
            <a:pPr marL="0" indent="0" algn="ctr">
              <a:buNone/>
            </a:pPr>
            <a:r>
              <a:rPr lang="en-US" sz="1100" dirty="0">
                <a:solidFill>
                  <a:schemeClr val="bg1"/>
                </a:solidFill>
                <a:latin typeface="Calibri" pitchFamily="34" charset="0"/>
                <a:ea typeface="Calibri" pitchFamily="34" charset="-122"/>
                <a:cs typeface="Calibri" pitchFamily="34" charset="-120"/>
              </a:rPr>
              <a:t>USB-C</a:t>
            </a:r>
            <a:endParaRPr lang="en-US" sz="1100" dirty="0">
              <a:solidFill>
                <a:schemeClr val="bg1"/>
              </a:solidFill>
            </a:endParaRPr>
          </a:p>
        </p:txBody>
      </p:sp>
      <p:sp>
        <p:nvSpPr>
          <p:cNvPr id="21" name="Text 18"/>
          <p:cNvSpPr/>
          <p:nvPr/>
        </p:nvSpPr>
        <p:spPr>
          <a:xfrm>
            <a:off x="7991856" y="3200400"/>
            <a:ext cx="914400" cy="320040"/>
          </a:xfrm>
          <a:prstGeom prst="rect">
            <a:avLst/>
          </a:prstGeom>
          <a:noFill/>
          <a:ln/>
        </p:spPr>
        <p:txBody>
          <a:bodyPr wrap="square" lIns="0" tIns="0" rIns="0" bIns="0" rtlCol="0" anchor="ctr"/>
          <a:lstStyle/>
          <a:p>
            <a:pPr marL="0" indent="0" algn="ctr">
              <a:buNone/>
            </a:pPr>
            <a:r>
              <a:rPr lang="en-US" sz="1300" b="1" dirty="0">
                <a:solidFill>
                  <a:srgbClr val="00E5FF"/>
                </a:solidFill>
                <a:latin typeface="Consolas" pitchFamily="34" charset="0"/>
                <a:ea typeface="Consolas" pitchFamily="34" charset="-122"/>
                <a:cs typeface="Consolas" pitchFamily="34" charset="-120"/>
              </a:rPr>
              <a:t>2019</a:t>
            </a:r>
            <a:endParaRPr lang="en-US" sz="1300" dirty="0"/>
          </a:p>
        </p:txBody>
      </p:sp>
      <p:sp>
        <p:nvSpPr>
          <p:cNvPr id="22" name="Text 19"/>
          <p:cNvSpPr/>
          <p:nvPr/>
        </p:nvSpPr>
        <p:spPr>
          <a:xfrm>
            <a:off x="7991856" y="3520440"/>
            <a:ext cx="914400" cy="457200"/>
          </a:xfrm>
          <a:prstGeom prst="rect">
            <a:avLst/>
          </a:prstGeom>
          <a:noFill/>
          <a:ln/>
        </p:spPr>
        <p:txBody>
          <a:bodyPr wrap="square" lIns="0" tIns="0" rIns="0" bIns="0" rtlCol="0" anchor="ctr"/>
          <a:lstStyle/>
          <a:p>
            <a:pPr marL="0" indent="0" algn="ctr">
              <a:buNone/>
            </a:pPr>
            <a:r>
              <a:rPr lang="en-US" sz="1100" dirty="0">
                <a:solidFill>
                  <a:schemeClr val="bg1"/>
                </a:solidFill>
                <a:latin typeface="Calibri" pitchFamily="34" charset="0"/>
                <a:ea typeface="Calibri" pitchFamily="34" charset="-122"/>
                <a:cs typeface="Calibri" pitchFamily="34" charset="-120"/>
              </a:rPr>
              <a:t>USB4</a:t>
            </a:r>
            <a:endParaRPr lang="en-US" sz="1100" dirty="0">
              <a:solidFill>
                <a:schemeClr val="bg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A0A0A"/>
        </a:solidFill>
        <a:effectLst/>
      </p:bgPr>
    </p:bg>
    <p:spTree>
      <p:nvGrpSpPr>
        <p:cNvPr id="1" name=""/>
        <p:cNvGrpSpPr/>
        <p:nvPr/>
      </p:nvGrpSpPr>
      <p:grpSpPr>
        <a:xfrm>
          <a:off x="0" y="0"/>
          <a:ext cx="0" cy="0"/>
          <a:chOff x="0" y="0"/>
          <a:chExt cx="0" cy="0"/>
        </a:xfrm>
      </p:grpSpPr>
      <p:sp>
        <p:nvSpPr>
          <p:cNvPr id="2" name="Text 0"/>
          <p:cNvSpPr/>
          <p:nvPr/>
        </p:nvSpPr>
        <p:spPr>
          <a:xfrm>
            <a:off x="7772400" y="4800600"/>
            <a:ext cx="1097280" cy="274320"/>
          </a:xfrm>
          <a:prstGeom prst="rect">
            <a:avLst/>
          </a:prstGeom>
          <a:noFill/>
          <a:ln/>
        </p:spPr>
        <p:txBody>
          <a:bodyPr wrap="square" rtlCol="0" anchor="ctr"/>
          <a:lstStyle/>
          <a:p>
            <a:pPr marL="0" indent="0" algn="r">
              <a:buNone/>
            </a:pPr>
            <a:r>
              <a:rPr lang="en-US" sz="900" dirty="0">
                <a:solidFill>
                  <a:srgbClr val="666666"/>
                </a:solidFill>
                <a:latin typeface="Calibri" pitchFamily="34" charset="0"/>
                <a:ea typeface="Calibri" pitchFamily="34" charset="-122"/>
                <a:cs typeface="Calibri" pitchFamily="34" charset="-120"/>
              </a:rPr>
              <a:t>4 / 24</a:t>
            </a:r>
            <a:endParaRPr lang="en-US" sz="900" dirty="0"/>
          </a:p>
        </p:txBody>
      </p:sp>
      <p:sp>
        <p:nvSpPr>
          <p:cNvPr id="3" name="Text 1"/>
          <p:cNvSpPr/>
          <p:nvPr/>
        </p:nvSpPr>
        <p:spPr>
          <a:xfrm>
            <a:off x="548640" y="274320"/>
            <a:ext cx="8046720" cy="640080"/>
          </a:xfrm>
          <a:prstGeom prst="rect">
            <a:avLst/>
          </a:prstGeom>
          <a:noFill/>
          <a:ln/>
        </p:spPr>
        <p:txBody>
          <a:bodyPr wrap="square" rtlCol="0" anchor="ctr"/>
          <a:lstStyle/>
          <a:p>
            <a:pPr marL="0" indent="0">
              <a:buNone/>
            </a:pPr>
            <a:r>
              <a:rPr lang="en-US" sz="3200" b="1" dirty="0">
                <a:solidFill>
                  <a:srgbClr val="FFFFFF"/>
                </a:solidFill>
                <a:latin typeface="Consolas" pitchFamily="34" charset="0"/>
                <a:ea typeface="Consolas" pitchFamily="34" charset="-122"/>
                <a:cs typeface="Consolas" pitchFamily="34" charset="-120"/>
              </a:rPr>
              <a:t>A Nod to the Past: SCART</a:t>
            </a:r>
            <a:endParaRPr lang="en-US" sz="3200" dirty="0"/>
          </a:p>
        </p:txBody>
      </p:sp>
      <p:pic>
        <p:nvPicPr>
          <p:cNvPr id="4" name="Image 0" descr="/agent/turn3/workspace/images/vintage-retro-computing-setup-showing-old-scart-co_2026-05-11T12-56-56_image_DAS_0.jpg"/>
          <p:cNvPicPr>
            <a:picLocks noChangeAspect="1"/>
          </p:cNvPicPr>
          <p:nvPr/>
        </p:nvPicPr>
        <p:blipFill>
          <a:blip r:embed="rId3"/>
          <a:srcRect l="15000" r="15000"/>
          <a:stretch/>
        </p:blipFill>
        <p:spPr>
          <a:xfrm>
            <a:off x="5029200" y="1097280"/>
            <a:ext cx="3840480" cy="3657600"/>
          </a:xfrm>
          <a:prstGeom prst="rect">
            <a:avLst/>
          </a:prstGeom>
        </p:spPr>
      </p:pic>
      <p:sp>
        <p:nvSpPr>
          <p:cNvPr id="5" name="Shape 2"/>
          <p:cNvSpPr/>
          <p:nvPr/>
        </p:nvSpPr>
        <p:spPr>
          <a:xfrm>
            <a:off x="5029200" y="1097280"/>
            <a:ext cx="3840480" cy="3657600"/>
          </a:xfrm>
          <a:prstGeom prst="rect">
            <a:avLst/>
          </a:prstGeom>
          <a:solidFill>
            <a:srgbClr val="000000">
              <a:alpha val="40000"/>
            </a:srgbClr>
          </a:solidFill>
          <a:ln/>
        </p:spPr>
        <p:txBody>
          <a:bodyPr/>
          <a:lstStyle/>
          <a:p>
            <a:endParaRPr lang="en-GB"/>
          </a:p>
        </p:txBody>
      </p:sp>
      <p:sp>
        <p:nvSpPr>
          <p:cNvPr id="6" name="Text 3"/>
          <p:cNvSpPr/>
          <p:nvPr/>
        </p:nvSpPr>
        <p:spPr>
          <a:xfrm>
            <a:off x="548640" y="1188720"/>
            <a:ext cx="4297680" cy="3474720"/>
          </a:xfrm>
          <a:prstGeom prst="rect">
            <a:avLst/>
          </a:prstGeom>
          <a:noFill/>
          <a:ln/>
        </p:spPr>
        <p:txBody>
          <a:bodyPr wrap="square" rtlCol="0" anchor="ctr"/>
          <a:lstStyle/>
          <a:p>
            <a:pPr marL="0" indent="0">
              <a:buNone/>
            </a:pPr>
            <a:r>
              <a:rPr lang="en-US" sz="1400" b="1" dirty="0">
                <a:solidFill>
                  <a:srgbClr val="00E5FF"/>
                </a:solidFill>
                <a:latin typeface="Calibri" pitchFamily="34" charset="0"/>
                <a:ea typeface="Calibri" pitchFamily="34" charset="-122"/>
                <a:cs typeface="Calibri" pitchFamily="34" charset="-120"/>
              </a:rPr>
              <a:t>SCART (Syndicat des Constructeurs d'Appareils Radiorécepteurs et Téléviseurs)</a:t>
            </a:r>
            <a:endParaRPr lang="en-US" sz="1400" dirty="0"/>
          </a:p>
          <a:p>
            <a:pPr marL="0" indent="0">
              <a:buNone/>
            </a:pPr>
            <a:endParaRPr lang="en-US" sz="1400" dirty="0"/>
          </a:p>
          <a:p>
            <a:pPr marL="342900" indent="-342900">
              <a:buSzPct val="100000"/>
              <a:buChar char="•"/>
            </a:pPr>
            <a:r>
              <a:rPr lang="en-US" sz="1500" dirty="0">
                <a:solidFill>
                  <a:srgbClr val="FFFFFF"/>
                </a:solidFill>
                <a:latin typeface="Calibri" pitchFamily="34" charset="0"/>
                <a:ea typeface="Calibri" pitchFamily="34" charset="-122"/>
                <a:cs typeface="Calibri" pitchFamily="34" charset="-120"/>
              </a:rPr>
              <a:t>Introduced in France in 1977</a:t>
            </a:r>
            <a:endParaRPr lang="en-US" sz="1400" dirty="0"/>
          </a:p>
          <a:p>
            <a:pPr marL="342900" indent="-342900">
              <a:buSzPct val="100000"/>
              <a:buChar char="•"/>
            </a:pPr>
            <a:r>
              <a:rPr lang="en-US" sz="1500" dirty="0">
                <a:solidFill>
                  <a:srgbClr val="FFFFFF"/>
                </a:solidFill>
                <a:latin typeface="Calibri" pitchFamily="34" charset="0"/>
                <a:ea typeface="Calibri" pitchFamily="34" charset="-122"/>
                <a:cs typeface="Calibri" pitchFamily="34" charset="-120"/>
              </a:rPr>
              <a:t>21-pin connector carrying audio AND video</a:t>
            </a:r>
            <a:endParaRPr lang="en-US" sz="1400" dirty="0"/>
          </a:p>
          <a:p>
            <a:pPr marL="342900" indent="-342900">
              <a:buSzPct val="100000"/>
              <a:buChar char="•"/>
            </a:pPr>
            <a:r>
              <a:rPr lang="en-US" sz="1500" dirty="0">
                <a:solidFill>
                  <a:srgbClr val="FFFFFF"/>
                </a:solidFill>
                <a:latin typeface="Calibri" pitchFamily="34" charset="0"/>
                <a:ea typeface="Calibri" pitchFamily="34" charset="-122"/>
                <a:cs typeface="Calibri" pitchFamily="34" charset="-120"/>
              </a:rPr>
              <a:t>Supported Composite, RGB, and S-Video</a:t>
            </a:r>
            <a:endParaRPr lang="en-US" sz="1400" dirty="0"/>
          </a:p>
          <a:p>
            <a:pPr marL="342900" indent="-342900">
              <a:buSzPct val="100000"/>
              <a:buChar char="•"/>
            </a:pPr>
            <a:r>
              <a:rPr lang="en-US" sz="1500" dirty="0">
                <a:solidFill>
                  <a:srgbClr val="FFFFFF"/>
                </a:solidFill>
                <a:latin typeface="Calibri" pitchFamily="34" charset="0"/>
                <a:ea typeface="Calibri" pitchFamily="34" charset="-122"/>
                <a:cs typeface="Calibri" pitchFamily="34" charset="-120"/>
              </a:rPr>
              <a:t>Dominated European AV equipment for 30+ years</a:t>
            </a:r>
            <a:endParaRPr lang="en-US" sz="1400" dirty="0"/>
          </a:p>
          <a:p>
            <a:pPr marL="342900" indent="-342900">
              <a:buSzPct val="100000"/>
              <a:buChar char="•"/>
            </a:pPr>
            <a:r>
              <a:rPr lang="en-US" sz="1500" dirty="0">
                <a:solidFill>
                  <a:srgbClr val="FFFFFF"/>
                </a:solidFill>
                <a:latin typeface="Calibri" pitchFamily="34" charset="0"/>
                <a:ea typeface="Calibri" pitchFamily="34" charset="-122"/>
                <a:cs typeface="Calibri" pitchFamily="34" charset="-120"/>
              </a:rPr>
              <a:t>The massive connector that everyone loved to hate</a:t>
            </a:r>
            <a:endParaRPr lang="en-US" sz="1400" dirty="0"/>
          </a:p>
          <a:p>
            <a:pPr marL="0" indent="0">
              <a:buNone/>
            </a:pPr>
            <a:endParaRPr lang="en-US" sz="1400" dirty="0"/>
          </a:p>
          <a:p>
            <a:pPr marL="342900" indent="-342900">
              <a:buSzPct val="100000"/>
              <a:buChar char="•"/>
            </a:pPr>
            <a:r>
              <a:rPr lang="en-US" sz="1400" i="1" dirty="0">
                <a:solidFill>
                  <a:srgbClr val="AAAAAA"/>
                </a:solidFill>
                <a:latin typeface="Calibri" pitchFamily="34" charset="0"/>
                <a:ea typeface="Calibri" pitchFamily="34" charset="-122"/>
                <a:cs typeface="Calibri" pitchFamily="34" charset="-120"/>
              </a:rPr>
              <a:t>Eventually superseded by HDMI in the 2000s</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A0A0A"/>
        </a:solidFill>
        <a:effectLst/>
      </p:bgPr>
    </p:bg>
    <p:spTree>
      <p:nvGrpSpPr>
        <p:cNvPr id="1" name=""/>
        <p:cNvGrpSpPr/>
        <p:nvPr/>
      </p:nvGrpSpPr>
      <p:grpSpPr>
        <a:xfrm>
          <a:off x="0" y="0"/>
          <a:ext cx="0" cy="0"/>
          <a:chOff x="0" y="0"/>
          <a:chExt cx="0" cy="0"/>
        </a:xfrm>
      </p:grpSpPr>
      <p:sp>
        <p:nvSpPr>
          <p:cNvPr id="2" name="Text 0"/>
          <p:cNvSpPr/>
          <p:nvPr/>
        </p:nvSpPr>
        <p:spPr>
          <a:xfrm>
            <a:off x="7772400" y="4800600"/>
            <a:ext cx="1097280" cy="274320"/>
          </a:xfrm>
          <a:prstGeom prst="rect">
            <a:avLst/>
          </a:prstGeom>
          <a:noFill/>
          <a:ln/>
        </p:spPr>
        <p:txBody>
          <a:bodyPr wrap="square" rtlCol="0" anchor="ctr"/>
          <a:lstStyle/>
          <a:p>
            <a:pPr marL="0" indent="0" algn="r">
              <a:buNone/>
            </a:pPr>
            <a:r>
              <a:rPr lang="en-US" sz="900" dirty="0">
                <a:solidFill>
                  <a:srgbClr val="666666"/>
                </a:solidFill>
                <a:latin typeface="Calibri" pitchFamily="34" charset="0"/>
                <a:ea typeface="Calibri" pitchFamily="34" charset="-122"/>
                <a:cs typeface="Calibri" pitchFamily="34" charset="-120"/>
              </a:rPr>
              <a:t>5 / 24</a:t>
            </a:r>
            <a:endParaRPr lang="en-US" sz="900" dirty="0"/>
          </a:p>
        </p:txBody>
      </p:sp>
      <p:sp>
        <p:nvSpPr>
          <p:cNvPr id="3" name="Text 1"/>
          <p:cNvSpPr/>
          <p:nvPr/>
        </p:nvSpPr>
        <p:spPr>
          <a:xfrm>
            <a:off x="548640" y="274320"/>
            <a:ext cx="8046720" cy="640080"/>
          </a:xfrm>
          <a:prstGeom prst="rect">
            <a:avLst/>
          </a:prstGeom>
          <a:noFill/>
          <a:ln/>
        </p:spPr>
        <p:txBody>
          <a:bodyPr wrap="square" rtlCol="0" anchor="ctr"/>
          <a:lstStyle/>
          <a:p>
            <a:pPr marL="0" indent="0">
              <a:buNone/>
            </a:pPr>
            <a:r>
              <a:rPr lang="en-US" sz="3200" b="1" dirty="0">
                <a:solidFill>
                  <a:srgbClr val="FFFFFF"/>
                </a:solidFill>
                <a:latin typeface="Consolas" pitchFamily="34" charset="0"/>
                <a:ea typeface="Consolas" pitchFamily="34" charset="-122"/>
                <a:cs typeface="Consolas" pitchFamily="34" charset="-120"/>
              </a:rPr>
              <a:t>A Nod to the Past: Parallel &amp; Serial</a:t>
            </a:r>
            <a:endParaRPr lang="en-US" sz="3200" dirty="0"/>
          </a:p>
        </p:txBody>
      </p:sp>
      <p:sp>
        <p:nvSpPr>
          <p:cNvPr id="4" name="Shape 2"/>
          <p:cNvSpPr/>
          <p:nvPr/>
        </p:nvSpPr>
        <p:spPr>
          <a:xfrm>
            <a:off x="457200" y="1097280"/>
            <a:ext cx="3840480" cy="3474720"/>
          </a:xfrm>
          <a:prstGeom prst="rect">
            <a:avLst/>
          </a:prstGeom>
          <a:solidFill>
            <a:srgbClr val="141414"/>
          </a:solidFill>
          <a:ln/>
        </p:spPr>
        <p:txBody>
          <a:bodyPr/>
          <a:lstStyle/>
          <a:p>
            <a:endParaRPr lang="en-GB"/>
          </a:p>
        </p:txBody>
      </p:sp>
      <p:sp>
        <p:nvSpPr>
          <p:cNvPr id="5" name="Text 3"/>
          <p:cNvSpPr/>
          <p:nvPr/>
        </p:nvSpPr>
        <p:spPr>
          <a:xfrm>
            <a:off x="640080" y="1188720"/>
            <a:ext cx="3474720" cy="457200"/>
          </a:xfrm>
          <a:prstGeom prst="rect">
            <a:avLst/>
          </a:prstGeom>
          <a:noFill/>
          <a:ln/>
        </p:spPr>
        <p:txBody>
          <a:bodyPr wrap="square" lIns="0" tIns="0" rIns="0" bIns="0" rtlCol="0" anchor="ctr"/>
          <a:lstStyle/>
          <a:p>
            <a:pPr marL="0" indent="0">
              <a:buNone/>
            </a:pPr>
            <a:r>
              <a:rPr lang="en-US" sz="1800" b="1" dirty="0">
                <a:solidFill>
                  <a:srgbClr val="39FF14"/>
                </a:solidFill>
                <a:latin typeface="Consolas" pitchFamily="34" charset="0"/>
                <a:ea typeface="Consolas" pitchFamily="34" charset="-122"/>
                <a:cs typeface="Consolas" pitchFamily="34" charset="-120"/>
              </a:rPr>
              <a:t>Parallel Port (DB-25)</a:t>
            </a:r>
            <a:endParaRPr lang="en-US" sz="1800" dirty="0"/>
          </a:p>
        </p:txBody>
      </p:sp>
      <p:sp>
        <p:nvSpPr>
          <p:cNvPr id="6" name="Text 4"/>
          <p:cNvSpPr/>
          <p:nvPr/>
        </p:nvSpPr>
        <p:spPr>
          <a:xfrm>
            <a:off x="640080" y="1828800"/>
            <a:ext cx="3474720" cy="2560320"/>
          </a:xfrm>
          <a:prstGeom prst="rect">
            <a:avLst/>
          </a:prstGeom>
          <a:noFill/>
          <a:ln/>
        </p:spPr>
        <p:txBody>
          <a:bodyPr wrap="square" rtlCol="0" anchor="ctr"/>
          <a:lstStyle/>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Sent multiple bits simultaneously</a:t>
            </a:r>
            <a:endParaRPr lang="en-US" sz="1400" dirty="0"/>
          </a:p>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Speed: up to 150 KB/s</a:t>
            </a:r>
            <a:endParaRPr lang="en-US" sz="1400" dirty="0"/>
          </a:p>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Primarily used for printers</a:t>
            </a:r>
            <a:endParaRPr lang="en-US" sz="1400" dirty="0"/>
          </a:p>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25-pin connector (bulky!)</a:t>
            </a:r>
            <a:endParaRPr lang="en-US" sz="1400" dirty="0"/>
          </a:p>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Also used for scanners &amp; file transfers</a:t>
            </a:r>
            <a:endParaRPr lang="en-US" sz="1400" dirty="0"/>
          </a:p>
        </p:txBody>
      </p:sp>
      <p:sp>
        <p:nvSpPr>
          <p:cNvPr id="7" name="Shape 5"/>
          <p:cNvSpPr/>
          <p:nvPr/>
        </p:nvSpPr>
        <p:spPr>
          <a:xfrm>
            <a:off x="4846320" y="1097280"/>
            <a:ext cx="3840480" cy="3474720"/>
          </a:xfrm>
          <a:prstGeom prst="rect">
            <a:avLst/>
          </a:prstGeom>
          <a:solidFill>
            <a:srgbClr val="141414"/>
          </a:solidFill>
          <a:ln/>
        </p:spPr>
        <p:txBody>
          <a:bodyPr/>
          <a:lstStyle/>
          <a:p>
            <a:endParaRPr lang="en-GB"/>
          </a:p>
        </p:txBody>
      </p:sp>
      <p:sp>
        <p:nvSpPr>
          <p:cNvPr id="8" name="Text 6"/>
          <p:cNvSpPr/>
          <p:nvPr/>
        </p:nvSpPr>
        <p:spPr>
          <a:xfrm>
            <a:off x="5029200" y="1188720"/>
            <a:ext cx="3474720" cy="457200"/>
          </a:xfrm>
          <a:prstGeom prst="rect">
            <a:avLst/>
          </a:prstGeom>
          <a:noFill/>
          <a:ln/>
        </p:spPr>
        <p:txBody>
          <a:bodyPr wrap="square" lIns="0" tIns="0" rIns="0" bIns="0" rtlCol="0" anchor="ctr"/>
          <a:lstStyle/>
          <a:p>
            <a:pPr marL="0" indent="0">
              <a:buNone/>
            </a:pPr>
            <a:r>
              <a:rPr lang="en-US" sz="1800" b="1" dirty="0">
                <a:solidFill>
                  <a:srgbClr val="39FF14"/>
                </a:solidFill>
                <a:latin typeface="Consolas" pitchFamily="34" charset="0"/>
                <a:ea typeface="Consolas" pitchFamily="34" charset="-122"/>
                <a:cs typeface="Consolas" pitchFamily="34" charset="-120"/>
              </a:rPr>
              <a:t>Serial Port (RS-232)</a:t>
            </a:r>
            <a:endParaRPr lang="en-US" sz="1800" dirty="0"/>
          </a:p>
        </p:txBody>
      </p:sp>
      <p:sp>
        <p:nvSpPr>
          <p:cNvPr id="9" name="Text 7"/>
          <p:cNvSpPr/>
          <p:nvPr/>
        </p:nvSpPr>
        <p:spPr>
          <a:xfrm>
            <a:off x="5029200" y="1828800"/>
            <a:ext cx="3474720" cy="2560320"/>
          </a:xfrm>
          <a:prstGeom prst="rect">
            <a:avLst/>
          </a:prstGeom>
          <a:noFill/>
          <a:ln/>
        </p:spPr>
        <p:txBody>
          <a:bodyPr wrap="square" rtlCol="0" anchor="ctr"/>
          <a:lstStyle/>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Sent data one bit at a time</a:t>
            </a:r>
            <a:endParaRPr lang="en-US" sz="1400" dirty="0"/>
          </a:p>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Speed: 110 to 115,200 bps</a:t>
            </a:r>
            <a:endParaRPr lang="en-US" sz="1400" dirty="0"/>
          </a:p>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Used DB-25 or DE-9 connectors</a:t>
            </a:r>
            <a:endParaRPr lang="en-US" sz="1400" dirty="0"/>
          </a:p>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Connected mice, modems, printers</a:t>
            </a:r>
            <a:endParaRPr lang="en-US" sz="1400" dirty="0"/>
          </a:p>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Essential for dial-up internet</a:t>
            </a:r>
            <a:endParaRPr lang="en-US" sz="1400" dirty="0"/>
          </a:p>
          <a:p>
            <a:pPr marL="342900" indent="-342900">
              <a:buSzPct val="100000"/>
              <a:buChar char="•"/>
            </a:pPr>
            <a:r>
              <a:rPr lang="en-US" sz="1300" i="1" dirty="0">
                <a:solidFill>
                  <a:srgbClr val="AAAAAA"/>
                </a:solidFill>
                <a:latin typeface="Calibri" pitchFamily="34" charset="0"/>
                <a:ea typeface="Calibri" pitchFamily="34" charset="-122"/>
                <a:cs typeface="Calibri" pitchFamily="34" charset="-120"/>
              </a:rPr>
              <a:t>Still used in industrial equipment today!</a:t>
            </a:r>
            <a:endParaRPr lang="en-U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A0A0A"/>
        </a:solidFill>
        <a:effectLst/>
      </p:bgPr>
    </p:bg>
    <p:spTree>
      <p:nvGrpSpPr>
        <p:cNvPr id="1" name=""/>
        <p:cNvGrpSpPr/>
        <p:nvPr/>
      </p:nvGrpSpPr>
      <p:grpSpPr>
        <a:xfrm>
          <a:off x="0" y="0"/>
          <a:ext cx="0" cy="0"/>
          <a:chOff x="0" y="0"/>
          <a:chExt cx="0" cy="0"/>
        </a:xfrm>
      </p:grpSpPr>
      <p:sp>
        <p:nvSpPr>
          <p:cNvPr id="2" name="Text 0"/>
          <p:cNvSpPr/>
          <p:nvPr/>
        </p:nvSpPr>
        <p:spPr>
          <a:xfrm>
            <a:off x="7772400" y="4800600"/>
            <a:ext cx="1097280" cy="274320"/>
          </a:xfrm>
          <a:prstGeom prst="rect">
            <a:avLst/>
          </a:prstGeom>
          <a:noFill/>
          <a:ln/>
        </p:spPr>
        <p:txBody>
          <a:bodyPr wrap="square" rtlCol="0" anchor="ctr"/>
          <a:lstStyle/>
          <a:p>
            <a:pPr marL="0" indent="0" algn="r">
              <a:buNone/>
            </a:pPr>
            <a:r>
              <a:rPr lang="en-US" sz="900" dirty="0">
                <a:solidFill>
                  <a:srgbClr val="666666"/>
                </a:solidFill>
                <a:latin typeface="Calibri" pitchFamily="34" charset="0"/>
                <a:ea typeface="Calibri" pitchFamily="34" charset="-122"/>
                <a:cs typeface="Calibri" pitchFamily="34" charset="-120"/>
              </a:rPr>
              <a:t>6 / 24</a:t>
            </a:r>
            <a:endParaRPr lang="en-US" sz="900" dirty="0"/>
          </a:p>
        </p:txBody>
      </p:sp>
      <p:sp>
        <p:nvSpPr>
          <p:cNvPr id="3" name="Text 1"/>
          <p:cNvSpPr/>
          <p:nvPr/>
        </p:nvSpPr>
        <p:spPr>
          <a:xfrm>
            <a:off x="548640" y="274320"/>
            <a:ext cx="8046720" cy="640080"/>
          </a:xfrm>
          <a:prstGeom prst="rect">
            <a:avLst/>
          </a:prstGeom>
          <a:noFill/>
          <a:ln/>
        </p:spPr>
        <p:txBody>
          <a:bodyPr wrap="square" rtlCol="0" anchor="ctr"/>
          <a:lstStyle/>
          <a:p>
            <a:pPr marL="0" indent="0">
              <a:buNone/>
            </a:pPr>
            <a:r>
              <a:rPr lang="en-US" sz="3600" b="1" dirty="0">
                <a:solidFill>
                  <a:srgbClr val="FFFFFF"/>
                </a:solidFill>
                <a:latin typeface="Consolas" pitchFamily="34" charset="0"/>
                <a:ea typeface="Consolas" pitchFamily="34" charset="-122"/>
                <a:cs typeface="Consolas" pitchFamily="34" charset="-120"/>
              </a:rPr>
              <a:t>Remember PS/2?</a:t>
            </a:r>
            <a:endParaRPr lang="en-US" sz="3600" dirty="0"/>
          </a:p>
        </p:txBody>
      </p:sp>
      <p:sp>
        <p:nvSpPr>
          <p:cNvPr id="4" name="Text 2"/>
          <p:cNvSpPr/>
          <p:nvPr/>
        </p:nvSpPr>
        <p:spPr>
          <a:xfrm>
            <a:off x="548640" y="1005840"/>
            <a:ext cx="5029200" cy="457200"/>
          </a:xfrm>
          <a:prstGeom prst="rect">
            <a:avLst/>
          </a:prstGeom>
          <a:noFill/>
          <a:ln/>
        </p:spPr>
        <p:txBody>
          <a:bodyPr wrap="square" rtlCol="0" anchor="ctr"/>
          <a:lstStyle/>
          <a:p>
            <a:pPr marL="0" indent="0">
              <a:buNone/>
            </a:pPr>
            <a:r>
              <a:rPr lang="en-US" sz="1600" dirty="0">
                <a:solidFill>
                  <a:schemeClr val="bg1"/>
                </a:solidFill>
                <a:latin typeface="Calibri" pitchFamily="34" charset="0"/>
                <a:ea typeface="Calibri" pitchFamily="34" charset="-122"/>
                <a:cs typeface="Calibri" pitchFamily="34" charset="-120"/>
              </a:rPr>
              <a:t>IBM introduced PS/2 ports in 1987 as the standard for keyboards and mice.</a:t>
            </a:r>
            <a:endParaRPr lang="en-US" sz="1600" dirty="0">
              <a:solidFill>
                <a:schemeClr val="bg1"/>
              </a:solidFill>
            </a:endParaRPr>
          </a:p>
        </p:txBody>
      </p:sp>
      <p:sp>
        <p:nvSpPr>
          <p:cNvPr id="5" name="Shape 3"/>
          <p:cNvSpPr/>
          <p:nvPr/>
        </p:nvSpPr>
        <p:spPr>
          <a:xfrm>
            <a:off x="548640" y="1645920"/>
            <a:ext cx="3657600" cy="2011680"/>
          </a:xfrm>
          <a:prstGeom prst="rect">
            <a:avLst/>
          </a:prstGeom>
          <a:solidFill>
            <a:srgbClr val="0D1A0D"/>
          </a:solidFill>
          <a:ln/>
        </p:spPr>
        <p:txBody>
          <a:bodyPr/>
          <a:lstStyle/>
          <a:p>
            <a:endParaRPr lang="en-GB"/>
          </a:p>
        </p:txBody>
      </p:sp>
      <p:sp>
        <p:nvSpPr>
          <p:cNvPr id="6" name="Text 4"/>
          <p:cNvSpPr/>
          <p:nvPr/>
        </p:nvSpPr>
        <p:spPr>
          <a:xfrm>
            <a:off x="731520" y="1737360"/>
            <a:ext cx="3291840" cy="1828800"/>
          </a:xfrm>
          <a:prstGeom prst="rect">
            <a:avLst/>
          </a:prstGeom>
          <a:noFill/>
          <a:ln/>
        </p:spPr>
        <p:txBody>
          <a:bodyPr wrap="square" rtlCol="0" anchor="ctr"/>
          <a:lstStyle/>
          <a:p>
            <a:pPr marL="0" indent="0">
              <a:buNone/>
            </a:pPr>
            <a:r>
              <a:rPr lang="en-US" sz="2000" b="1" dirty="0">
                <a:solidFill>
                  <a:srgbClr val="4CAF50"/>
                </a:solidFill>
                <a:latin typeface="Consolas" pitchFamily="34" charset="0"/>
                <a:ea typeface="Consolas" pitchFamily="34" charset="-122"/>
                <a:cs typeface="Consolas" pitchFamily="34" charset="-120"/>
              </a:rPr>
              <a:t>Green Port = Mouse</a:t>
            </a:r>
            <a:endParaRPr lang="en-US" sz="2000" dirty="0"/>
          </a:p>
          <a:p>
            <a:pPr marL="0" indent="0">
              <a:buNone/>
            </a:pPr>
            <a:endParaRPr lang="en-US" sz="2000" dirty="0"/>
          </a:p>
          <a:p>
            <a:pPr marL="342900" indent="-342900">
              <a:buSzPct val="100000"/>
              <a:buChar char="•"/>
            </a:pPr>
            <a:r>
              <a:rPr lang="en-US" sz="1500" dirty="0">
                <a:solidFill>
                  <a:srgbClr val="FFFFFF"/>
                </a:solidFill>
                <a:latin typeface="Calibri" pitchFamily="34" charset="0"/>
                <a:ea typeface="Calibri" pitchFamily="34" charset="-122"/>
                <a:cs typeface="Calibri" pitchFamily="34" charset="-120"/>
              </a:rPr>
              <a:t>Mini-DIN-6 connector</a:t>
            </a:r>
            <a:endParaRPr lang="en-US" sz="2000" dirty="0"/>
          </a:p>
          <a:p>
            <a:pPr marL="342900" indent="-342900">
              <a:buSzPct val="100000"/>
              <a:buChar char="•"/>
            </a:pPr>
            <a:r>
              <a:rPr lang="en-US" sz="1500" dirty="0">
                <a:solidFill>
                  <a:srgbClr val="FFFFFF"/>
                </a:solidFill>
                <a:latin typeface="Calibri" pitchFamily="34" charset="0"/>
                <a:ea typeface="Calibri" pitchFamily="34" charset="-122"/>
                <a:cs typeface="Calibri" pitchFamily="34" charset="-120"/>
              </a:rPr>
              <a:t>No hot-swapping allowed!</a:t>
            </a:r>
            <a:endParaRPr lang="en-US" sz="2000" dirty="0"/>
          </a:p>
          <a:p>
            <a:pPr marL="342900" indent="-342900">
              <a:buSzPct val="100000"/>
              <a:buChar char="•"/>
            </a:pPr>
            <a:r>
              <a:rPr lang="en-US" sz="1400" dirty="0">
                <a:solidFill>
                  <a:srgbClr val="AAAAAA"/>
                </a:solidFill>
                <a:latin typeface="Calibri" pitchFamily="34" charset="0"/>
                <a:ea typeface="Calibri" pitchFamily="34" charset="-122"/>
                <a:cs typeface="Calibri" pitchFamily="34" charset="-120"/>
              </a:rPr>
              <a:t>Could damage hardware if plugged in while powered on</a:t>
            </a:r>
            <a:endParaRPr lang="en-US" sz="2000" dirty="0"/>
          </a:p>
        </p:txBody>
      </p:sp>
      <p:sp>
        <p:nvSpPr>
          <p:cNvPr id="7" name="Shape 5"/>
          <p:cNvSpPr/>
          <p:nvPr/>
        </p:nvSpPr>
        <p:spPr>
          <a:xfrm>
            <a:off x="4754880" y="1645920"/>
            <a:ext cx="3931920" cy="2011680"/>
          </a:xfrm>
          <a:prstGeom prst="rect">
            <a:avLst/>
          </a:prstGeom>
          <a:solidFill>
            <a:srgbClr val="1A0D1A"/>
          </a:solidFill>
          <a:ln/>
        </p:spPr>
        <p:txBody>
          <a:bodyPr/>
          <a:lstStyle/>
          <a:p>
            <a:endParaRPr lang="en-GB"/>
          </a:p>
        </p:txBody>
      </p:sp>
      <p:sp>
        <p:nvSpPr>
          <p:cNvPr id="8" name="Text 6"/>
          <p:cNvSpPr/>
          <p:nvPr/>
        </p:nvSpPr>
        <p:spPr>
          <a:xfrm>
            <a:off x="4937760" y="1737360"/>
            <a:ext cx="3566160" cy="1828800"/>
          </a:xfrm>
          <a:prstGeom prst="rect">
            <a:avLst/>
          </a:prstGeom>
          <a:noFill/>
          <a:ln/>
        </p:spPr>
        <p:txBody>
          <a:bodyPr wrap="square" rtlCol="0" anchor="ctr"/>
          <a:lstStyle/>
          <a:p>
            <a:pPr marL="0" indent="0">
              <a:buNone/>
            </a:pPr>
            <a:r>
              <a:rPr lang="en-US" sz="2000" b="1" dirty="0">
                <a:solidFill>
                  <a:srgbClr val="9C27B0"/>
                </a:solidFill>
                <a:latin typeface="Consolas" pitchFamily="34" charset="0"/>
                <a:ea typeface="Consolas" pitchFamily="34" charset="-122"/>
                <a:cs typeface="Consolas" pitchFamily="34" charset="-120"/>
              </a:rPr>
              <a:t>Purple Port = Keyboard</a:t>
            </a:r>
            <a:endParaRPr lang="en-US" sz="2000" dirty="0"/>
          </a:p>
          <a:p>
            <a:pPr marL="0" indent="0">
              <a:buNone/>
            </a:pPr>
            <a:endParaRPr lang="en-US" sz="2000" dirty="0"/>
          </a:p>
          <a:p>
            <a:pPr marL="342900" indent="-342900">
              <a:buSzPct val="100000"/>
              <a:buChar char="•"/>
            </a:pPr>
            <a:r>
              <a:rPr lang="en-US" sz="1500" dirty="0">
                <a:solidFill>
                  <a:srgbClr val="FFFFFF"/>
                </a:solidFill>
                <a:latin typeface="Calibri" pitchFamily="34" charset="0"/>
                <a:ea typeface="Calibri" pitchFamily="34" charset="-122"/>
                <a:cs typeface="Calibri" pitchFamily="34" charset="-120"/>
              </a:rPr>
              <a:t>Same Mini-DIN-6 connector</a:t>
            </a:r>
            <a:endParaRPr lang="en-US" sz="2000" dirty="0"/>
          </a:p>
          <a:p>
            <a:pPr marL="342900" indent="-342900">
              <a:buSzPct val="100000"/>
              <a:buChar char="•"/>
            </a:pPr>
            <a:r>
              <a:rPr lang="en-US" sz="1500" dirty="0">
                <a:solidFill>
                  <a:srgbClr val="FFFFFF"/>
                </a:solidFill>
                <a:latin typeface="Calibri" pitchFamily="34" charset="0"/>
                <a:ea typeface="Calibri" pitchFamily="34" charset="-122"/>
                <a:cs typeface="Calibri" pitchFamily="34" charset="-120"/>
              </a:rPr>
              <a:t>Reduced clutter vs older DIN</a:t>
            </a:r>
            <a:endParaRPr lang="en-US" sz="2000" dirty="0"/>
          </a:p>
          <a:p>
            <a:pPr marL="342900" indent="-342900">
              <a:buSzPct val="100000"/>
              <a:buChar char="•"/>
            </a:pPr>
            <a:r>
              <a:rPr lang="en-US" sz="1400" dirty="0">
                <a:solidFill>
                  <a:srgbClr val="AAAAAA"/>
                </a:solidFill>
                <a:latin typeface="Calibri" pitchFamily="34" charset="0"/>
                <a:ea typeface="Calibri" pitchFamily="34" charset="-122"/>
                <a:cs typeface="Calibri" pitchFamily="34" charset="-120"/>
              </a:rPr>
              <a:t>Still found on gaming keyboards for lower latency</a:t>
            </a:r>
            <a:endParaRPr lang="en-US" sz="2000" dirty="0"/>
          </a:p>
        </p:txBody>
      </p:sp>
      <p:sp>
        <p:nvSpPr>
          <p:cNvPr id="9" name="Text 7"/>
          <p:cNvSpPr/>
          <p:nvPr/>
        </p:nvSpPr>
        <p:spPr>
          <a:xfrm>
            <a:off x="548640" y="4023360"/>
            <a:ext cx="8046720" cy="365760"/>
          </a:xfrm>
          <a:prstGeom prst="rect">
            <a:avLst/>
          </a:prstGeom>
          <a:noFill/>
          <a:ln/>
        </p:spPr>
        <p:txBody>
          <a:bodyPr wrap="square" rtlCol="0" anchor="ctr"/>
          <a:lstStyle/>
          <a:p>
            <a:pPr marL="0" indent="0">
              <a:buNone/>
            </a:pPr>
            <a:r>
              <a:rPr lang="en-US" sz="1400" i="1" dirty="0">
                <a:solidFill>
                  <a:srgbClr val="00E5FF"/>
                </a:solidFill>
                <a:latin typeface="Calibri" pitchFamily="34" charset="0"/>
                <a:ea typeface="Calibri" pitchFamily="34" charset="-122"/>
                <a:cs typeface="Calibri" pitchFamily="34" charset="-120"/>
              </a:rPr>
              <a:t>PS/2 stands for "Personal System/2" — IBM's 1987 PC line</a:t>
            </a:r>
            <a:endParaRPr lang="en-U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A0A0A"/>
        </a:solidFill>
        <a:effectLst/>
      </p:bgPr>
    </p:bg>
    <p:spTree>
      <p:nvGrpSpPr>
        <p:cNvPr id="1" name=""/>
        <p:cNvGrpSpPr/>
        <p:nvPr/>
      </p:nvGrpSpPr>
      <p:grpSpPr>
        <a:xfrm>
          <a:off x="0" y="0"/>
          <a:ext cx="0" cy="0"/>
          <a:chOff x="0" y="0"/>
          <a:chExt cx="0" cy="0"/>
        </a:xfrm>
      </p:grpSpPr>
      <p:sp>
        <p:nvSpPr>
          <p:cNvPr id="2" name="Text 0"/>
          <p:cNvSpPr/>
          <p:nvPr/>
        </p:nvSpPr>
        <p:spPr>
          <a:xfrm>
            <a:off x="7772400" y="4800600"/>
            <a:ext cx="1097280" cy="274320"/>
          </a:xfrm>
          <a:prstGeom prst="rect">
            <a:avLst/>
          </a:prstGeom>
          <a:noFill/>
          <a:ln/>
        </p:spPr>
        <p:txBody>
          <a:bodyPr wrap="square" rtlCol="0" anchor="ctr"/>
          <a:lstStyle/>
          <a:p>
            <a:pPr marL="0" indent="0" algn="r">
              <a:buNone/>
            </a:pPr>
            <a:r>
              <a:rPr lang="en-US" sz="900" dirty="0">
                <a:solidFill>
                  <a:srgbClr val="666666"/>
                </a:solidFill>
                <a:latin typeface="Calibri" pitchFamily="34" charset="0"/>
                <a:ea typeface="Calibri" pitchFamily="34" charset="-122"/>
                <a:cs typeface="Calibri" pitchFamily="34" charset="-120"/>
              </a:rPr>
              <a:t>7 / 24</a:t>
            </a:r>
            <a:endParaRPr lang="en-US" sz="900" dirty="0"/>
          </a:p>
        </p:txBody>
      </p:sp>
      <p:sp>
        <p:nvSpPr>
          <p:cNvPr id="3" name="Text 1"/>
          <p:cNvSpPr/>
          <p:nvPr/>
        </p:nvSpPr>
        <p:spPr>
          <a:xfrm>
            <a:off x="548640" y="274320"/>
            <a:ext cx="8046720" cy="640080"/>
          </a:xfrm>
          <a:prstGeom prst="rect">
            <a:avLst/>
          </a:prstGeom>
          <a:noFill/>
          <a:ln/>
        </p:spPr>
        <p:txBody>
          <a:bodyPr wrap="square" rtlCol="0" anchor="ctr"/>
          <a:lstStyle/>
          <a:p>
            <a:pPr marL="0" indent="0">
              <a:buNone/>
            </a:pPr>
            <a:r>
              <a:rPr lang="en-US" sz="3200" b="1" dirty="0">
                <a:solidFill>
                  <a:srgbClr val="FFFFFF"/>
                </a:solidFill>
                <a:latin typeface="Consolas" pitchFamily="34" charset="0"/>
                <a:ea typeface="Consolas" pitchFamily="34" charset="-122"/>
                <a:cs typeface="Consolas" pitchFamily="34" charset="-120"/>
              </a:rPr>
              <a:t>Enter USB: The Universal Standard</a:t>
            </a:r>
            <a:endParaRPr lang="en-US" sz="3200" dirty="0"/>
          </a:p>
        </p:txBody>
      </p:sp>
      <p:sp>
        <p:nvSpPr>
          <p:cNvPr id="4" name="Text 2"/>
          <p:cNvSpPr/>
          <p:nvPr/>
        </p:nvSpPr>
        <p:spPr>
          <a:xfrm>
            <a:off x="548640" y="1005840"/>
            <a:ext cx="8046720" cy="640080"/>
          </a:xfrm>
          <a:prstGeom prst="rect">
            <a:avLst/>
          </a:prstGeom>
          <a:noFill/>
          <a:ln/>
        </p:spPr>
        <p:txBody>
          <a:bodyPr wrap="square" rtlCol="0" anchor="ctr"/>
          <a:lstStyle/>
          <a:p>
            <a:pPr marL="0" indent="0">
              <a:buNone/>
            </a:pPr>
            <a:r>
              <a:rPr lang="en-US" sz="1600" dirty="0">
                <a:solidFill>
                  <a:schemeClr val="bg1"/>
                </a:solidFill>
                <a:latin typeface="Calibri" pitchFamily="34" charset="0"/>
                <a:ea typeface="Calibri" pitchFamily="34" charset="-122"/>
                <a:cs typeface="Calibri" pitchFamily="34" charset="-120"/>
              </a:rPr>
              <a:t>Universal Serial Bus — designed in 1996 to replace the chaos of serial, parallel, PS/2, and proprietary connectors with one universal standard.</a:t>
            </a:r>
            <a:endParaRPr lang="en-US" sz="1600" dirty="0">
              <a:solidFill>
                <a:schemeClr val="bg1"/>
              </a:solidFill>
            </a:endParaRPr>
          </a:p>
        </p:txBody>
      </p:sp>
      <p:sp>
        <p:nvSpPr>
          <p:cNvPr id="5" name="Shape 3"/>
          <p:cNvSpPr/>
          <p:nvPr/>
        </p:nvSpPr>
        <p:spPr>
          <a:xfrm>
            <a:off x="457200" y="1828800"/>
            <a:ext cx="1965960" cy="2743200"/>
          </a:xfrm>
          <a:prstGeom prst="rect">
            <a:avLst/>
          </a:prstGeom>
          <a:solidFill>
            <a:srgbClr val="141414"/>
          </a:solidFill>
          <a:ln/>
        </p:spPr>
        <p:txBody>
          <a:bodyPr/>
          <a:lstStyle/>
          <a:p>
            <a:endParaRPr lang="en-GB"/>
          </a:p>
        </p:txBody>
      </p:sp>
      <p:sp>
        <p:nvSpPr>
          <p:cNvPr id="6" name="Text 4"/>
          <p:cNvSpPr/>
          <p:nvPr/>
        </p:nvSpPr>
        <p:spPr>
          <a:xfrm>
            <a:off x="457200" y="1920240"/>
            <a:ext cx="1965960" cy="731520"/>
          </a:xfrm>
          <a:prstGeom prst="rect">
            <a:avLst/>
          </a:prstGeom>
          <a:noFill/>
          <a:ln/>
        </p:spPr>
        <p:txBody>
          <a:bodyPr wrap="square" lIns="0" tIns="0" rIns="0" bIns="0" rtlCol="0" anchor="ctr"/>
          <a:lstStyle/>
          <a:p>
            <a:pPr marL="0" indent="0" algn="ctr">
              <a:buNone/>
            </a:pPr>
            <a:r>
              <a:rPr lang="en-US" sz="3600" b="1" dirty="0">
                <a:solidFill>
                  <a:srgbClr val="00E5FF"/>
                </a:solidFill>
                <a:latin typeface="Consolas" pitchFamily="34" charset="0"/>
                <a:ea typeface="Consolas" pitchFamily="34" charset="-122"/>
                <a:cs typeface="Consolas" pitchFamily="34" charset="-120"/>
              </a:rPr>
              <a:t>1994</a:t>
            </a:r>
            <a:endParaRPr lang="en-US" sz="3600" dirty="0"/>
          </a:p>
        </p:txBody>
      </p:sp>
      <p:sp>
        <p:nvSpPr>
          <p:cNvPr id="7" name="Text 5"/>
          <p:cNvSpPr/>
          <p:nvPr/>
        </p:nvSpPr>
        <p:spPr>
          <a:xfrm>
            <a:off x="457200" y="2651760"/>
            <a:ext cx="1965960" cy="36576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Development began</a:t>
            </a:r>
            <a:endParaRPr lang="en-US" sz="1500" dirty="0"/>
          </a:p>
        </p:txBody>
      </p:sp>
      <p:sp>
        <p:nvSpPr>
          <p:cNvPr id="8" name="Text 6"/>
          <p:cNvSpPr/>
          <p:nvPr/>
        </p:nvSpPr>
        <p:spPr>
          <a:xfrm>
            <a:off x="594360" y="3200400"/>
            <a:ext cx="1691640" cy="1097280"/>
          </a:xfrm>
          <a:prstGeom prst="rect">
            <a:avLst/>
          </a:prstGeom>
          <a:noFill/>
          <a:ln/>
        </p:spPr>
        <p:txBody>
          <a:bodyPr wrap="square" lIns="0" tIns="0" rIns="0" bIns="0" rtlCol="0" anchor="ctr"/>
          <a:lstStyle/>
          <a:p>
            <a:pPr marL="0" indent="0" algn="ctr">
              <a:buNone/>
            </a:pPr>
            <a:r>
              <a:rPr lang="en-US" sz="1300" dirty="0">
                <a:solidFill>
                  <a:schemeClr val="bg1"/>
                </a:solidFill>
                <a:latin typeface="Calibri" pitchFamily="34" charset="0"/>
                <a:ea typeface="Calibri" pitchFamily="34" charset="-122"/>
                <a:cs typeface="Calibri" pitchFamily="34" charset="-120"/>
              </a:rPr>
              <a:t>Compaq, DEC, IBM, Intel,</a:t>
            </a:r>
            <a:endParaRPr lang="en-US" sz="1300" dirty="0">
              <a:solidFill>
                <a:schemeClr val="bg1"/>
              </a:solidFill>
            </a:endParaRPr>
          </a:p>
          <a:p>
            <a:pPr marL="0" indent="0" algn="ctr">
              <a:buNone/>
            </a:pPr>
            <a:r>
              <a:rPr lang="en-US" sz="1300" dirty="0">
                <a:solidFill>
                  <a:schemeClr val="bg1"/>
                </a:solidFill>
                <a:latin typeface="Calibri" pitchFamily="34" charset="0"/>
                <a:ea typeface="Calibri" pitchFamily="34" charset="-122"/>
                <a:cs typeface="Calibri" pitchFamily="34" charset="-120"/>
              </a:rPr>
              <a:t>Microsoft, NEC &amp; Nortel</a:t>
            </a:r>
            <a:endParaRPr lang="en-US" sz="1300" dirty="0">
              <a:solidFill>
                <a:schemeClr val="bg1"/>
              </a:solidFill>
            </a:endParaRPr>
          </a:p>
        </p:txBody>
      </p:sp>
      <p:sp>
        <p:nvSpPr>
          <p:cNvPr id="9" name="Shape 7"/>
          <p:cNvSpPr/>
          <p:nvPr/>
        </p:nvSpPr>
        <p:spPr>
          <a:xfrm>
            <a:off x="2606040" y="1828800"/>
            <a:ext cx="1965960" cy="2743200"/>
          </a:xfrm>
          <a:prstGeom prst="rect">
            <a:avLst/>
          </a:prstGeom>
          <a:solidFill>
            <a:srgbClr val="141414"/>
          </a:solidFill>
          <a:ln/>
        </p:spPr>
        <p:txBody>
          <a:bodyPr/>
          <a:lstStyle/>
          <a:p>
            <a:endParaRPr lang="en-GB"/>
          </a:p>
        </p:txBody>
      </p:sp>
      <p:sp>
        <p:nvSpPr>
          <p:cNvPr id="10" name="Text 8"/>
          <p:cNvSpPr/>
          <p:nvPr/>
        </p:nvSpPr>
        <p:spPr>
          <a:xfrm>
            <a:off x="2606040" y="1920240"/>
            <a:ext cx="1965960" cy="731520"/>
          </a:xfrm>
          <a:prstGeom prst="rect">
            <a:avLst/>
          </a:prstGeom>
          <a:noFill/>
          <a:ln/>
        </p:spPr>
        <p:txBody>
          <a:bodyPr wrap="square" lIns="0" tIns="0" rIns="0" bIns="0" rtlCol="0" anchor="ctr"/>
          <a:lstStyle/>
          <a:p>
            <a:pPr marL="0" indent="0" algn="ctr">
              <a:buNone/>
            </a:pPr>
            <a:r>
              <a:rPr lang="en-US" sz="3600" b="1" dirty="0">
                <a:solidFill>
                  <a:srgbClr val="00E5FF"/>
                </a:solidFill>
                <a:latin typeface="Consolas" pitchFamily="34" charset="0"/>
                <a:ea typeface="Consolas" pitchFamily="34" charset="-122"/>
                <a:cs typeface="Consolas" pitchFamily="34" charset="-120"/>
              </a:rPr>
              <a:t>1996</a:t>
            </a:r>
            <a:endParaRPr lang="en-US" sz="3600" dirty="0"/>
          </a:p>
        </p:txBody>
      </p:sp>
      <p:sp>
        <p:nvSpPr>
          <p:cNvPr id="11" name="Text 9"/>
          <p:cNvSpPr/>
          <p:nvPr/>
        </p:nvSpPr>
        <p:spPr>
          <a:xfrm>
            <a:off x="2606040" y="2651760"/>
            <a:ext cx="1965960" cy="36576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USB 1.0 released</a:t>
            </a:r>
            <a:endParaRPr lang="en-US" sz="1500" dirty="0"/>
          </a:p>
        </p:txBody>
      </p:sp>
      <p:sp>
        <p:nvSpPr>
          <p:cNvPr id="12" name="Text 10"/>
          <p:cNvSpPr/>
          <p:nvPr/>
        </p:nvSpPr>
        <p:spPr>
          <a:xfrm>
            <a:off x="2743200" y="3200400"/>
            <a:ext cx="1691640" cy="1097280"/>
          </a:xfrm>
          <a:prstGeom prst="rect">
            <a:avLst/>
          </a:prstGeom>
          <a:noFill/>
          <a:ln/>
        </p:spPr>
        <p:txBody>
          <a:bodyPr wrap="square" lIns="0" tIns="0" rIns="0" bIns="0" rtlCol="0" anchor="ctr"/>
          <a:lstStyle/>
          <a:p>
            <a:pPr marL="0" indent="0" algn="ctr">
              <a:buNone/>
            </a:pPr>
            <a:r>
              <a:rPr lang="en-US" sz="1300" dirty="0">
                <a:solidFill>
                  <a:schemeClr val="bg1"/>
                </a:solidFill>
                <a:latin typeface="Calibri" pitchFamily="34" charset="0"/>
                <a:ea typeface="Calibri" pitchFamily="34" charset="-122"/>
                <a:cs typeface="Calibri" pitchFamily="34" charset="-120"/>
              </a:rPr>
              <a:t>12 Mbps full speed</a:t>
            </a:r>
            <a:endParaRPr lang="en-US" sz="1300" dirty="0">
              <a:solidFill>
                <a:schemeClr val="bg1"/>
              </a:solidFill>
            </a:endParaRPr>
          </a:p>
          <a:p>
            <a:pPr marL="0" indent="0" algn="ctr">
              <a:buNone/>
            </a:pPr>
            <a:r>
              <a:rPr lang="en-US" sz="1300" dirty="0">
                <a:solidFill>
                  <a:schemeClr val="bg1"/>
                </a:solidFill>
                <a:latin typeface="Calibri" pitchFamily="34" charset="0"/>
                <a:ea typeface="Calibri" pitchFamily="34" charset="-122"/>
                <a:cs typeface="Calibri" pitchFamily="34" charset="-120"/>
              </a:rPr>
              <a:t>1.5 Mbps low speed</a:t>
            </a:r>
            <a:endParaRPr lang="en-US" sz="1300" dirty="0">
              <a:solidFill>
                <a:schemeClr val="bg1"/>
              </a:solidFill>
            </a:endParaRPr>
          </a:p>
        </p:txBody>
      </p:sp>
      <p:sp>
        <p:nvSpPr>
          <p:cNvPr id="13" name="Shape 11"/>
          <p:cNvSpPr/>
          <p:nvPr/>
        </p:nvSpPr>
        <p:spPr>
          <a:xfrm>
            <a:off x="4754880" y="1828800"/>
            <a:ext cx="1965960" cy="2743200"/>
          </a:xfrm>
          <a:prstGeom prst="rect">
            <a:avLst/>
          </a:prstGeom>
          <a:solidFill>
            <a:srgbClr val="141414"/>
          </a:solidFill>
          <a:ln/>
        </p:spPr>
        <p:txBody>
          <a:bodyPr/>
          <a:lstStyle/>
          <a:p>
            <a:endParaRPr lang="en-GB"/>
          </a:p>
        </p:txBody>
      </p:sp>
      <p:sp>
        <p:nvSpPr>
          <p:cNvPr id="14" name="Text 12"/>
          <p:cNvSpPr/>
          <p:nvPr/>
        </p:nvSpPr>
        <p:spPr>
          <a:xfrm>
            <a:off x="4754880" y="1920240"/>
            <a:ext cx="1965960" cy="731520"/>
          </a:xfrm>
          <a:prstGeom prst="rect">
            <a:avLst/>
          </a:prstGeom>
          <a:noFill/>
          <a:ln/>
        </p:spPr>
        <p:txBody>
          <a:bodyPr wrap="square" lIns="0" tIns="0" rIns="0" bIns="0" rtlCol="0" anchor="ctr"/>
          <a:lstStyle/>
          <a:p>
            <a:pPr marL="0" indent="0" algn="ctr">
              <a:buNone/>
            </a:pPr>
            <a:r>
              <a:rPr lang="en-US" sz="3600" b="1" dirty="0">
                <a:solidFill>
                  <a:srgbClr val="00E5FF"/>
                </a:solidFill>
                <a:latin typeface="Consolas" pitchFamily="34" charset="0"/>
                <a:ea typeface="Consolas" pitchFamily="34" charset="-122"/>
                <a:cs typeface="Consolas" pitchFamily="34" charset="-120"/>
              </a:rPr>
              <a:t>30+</a:t>
            </a:r>
            <a:endParaRPr lang="en-US" sz="3600" dirty="0"/>
          </a:p>
        </p:txBody>
      </p:sp>
      <p:sp>
        <p:nvSpPr>
          <p:cNvPr id="15" name="Text 13"/>
          <p:cNvSpPr/>
          <p:nvPr/>
        </p:nvSpPr>
        <p:spPr>
          <a:xfrm>
            <a:off x="4754880" y="2651760"/>
            <a:ext cx="1965960" cy="36576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Years of evolution</a:t>
            </a:r>
            <a:endParaRPr lang="en-US" sz="1500" dirty="0"/>
          </a:p>
        </p:txBody>
      </p:sp>
      <p:sp>
        <p:nvSpPr>
          <p:cNvPr id="16" name="Text 14"/>
          <p:cNvSpPr/>
          <p:nvPr/>
        </p:nvSpPr>
        <p:spPr>
          <a:xfrm>
            <a:off x="4892040" y="3200400"/>
            <a:ext cx="1691640" cy="1097280"/>
          </a:xfrm>
          <a:prstGeom prst="rect">
            <a:avLst/>
          </a:prstGeom>
          <a:noFill/>
          <a:ln/>
        </p:spPr>
        <p:txBody>
          <a:bodyPr wrap="square" lIns="0" tIns="0" rIns="0" bIns="0" rtlCol="0" anchor="ctr"/>
          <a:lstStyle/>
          <a:p>
            <a:pPr marL="0" indent="0" algn="ctr">
              <a:buNone/>
            </a:pPr>
            <a:r>
              <a:rPr lang="en-US" sz="1300" dirty="0">
                <a:solidFill>
                  <a:schemeClr val="bg1"/>
                </a:solidFill>
                <a:latin typeface="Calibri" pitchFamily="34" charset="0"/>
                <a:ea typeface="Calibri" pitchFamily="34" charset="-122"/>
                <a:cs typeface="Calibri" pitchFamily="34" charset="-120"/>
              </a:rPr>
              <a:t>From 12 Mbps to</a:t>
            </a:r>
            <a:endParaRPr lang="en-US" sz="1300" dirty="0">
              <a:solidFill>
                <a:schemeClr val="bg1"/>
              </a:solidFill>
            </a:endParaRPr>
          </a:p>
          <a:p>
            <a:pPr marL="0" indent="0" algn="ctr">
              <a:buNone/>
            </a:pPr>
            <a:r>
              <a:rPr lang="en-US" sz="1300" dirty="0">
                <a:solidFill>
                  <a:schemeClr val="bg1"/>
                </a:solidFill>
                <a:latin typeface="Calibri" pitchFamily="34" charset="0"/>
                <a:ea typeface="Calibri" pitchFamily="34" charset="-122"/>
                <a:cs typeface="Calibri" pitchFamily="34" charset="-120"/>
              </a:rPr>
              <a:t>80 Gbps (USB4 v2)</a:t>
            </a:r>
            <a:endParaRPr lang="en-US" sz="1300" dirty="0">
              <a:solidFill>
                <a:schemeClr val="bg1"/>
              </a:solidFill>
            </a:endParaRPr>
          </a:p>
        </p:txBody>
      </p:sp>
      <p:sp>
        <p:nvSpPr>
          <p:cNvPr id="17" name="Shape 15"/>
          <p:cNvSpPr/>
          <p:nvPr/>
        </p:nvSpPr>
        <p:spPr>
          <a:xfrm>
            <a:off x="6903720" y="1828800"/>
            <a:ext cx="1965960" cy="2743200"/>
          </a:xfrm>
          <a:prstGeom prst="rect">
            <a:avLst/>
          </a:prstGeom>
          <a:solidFill>
            <a:srgbClr val="141414"/>
          </a:solidFill>
          <a:ln/>
        </p:spPr>
        <p:txBody>
          <a:bodyPr/>
          <a:lstStyle/>
          <a:p>
            <a:endParaRPr lang="en-GB"/>
          </a:p>
        </p:txBody>
      </p:sp>
      <p:sp>
        <p:nvSpPr>
          <p:cNvPr id="18" name="Text 16"/>
          <p:cNvSpPr/>
          <p:nvPr/>
        </p:nvSpPr>
        <p:spPr>
          <a:xfrm>
            <a:off x="6903720" y="1920240"/>
            <a:ext cx="1965960" cy="731520"/>
          </a:xfrm>
          <a:prstGeom prst="rect">
            <a:avLst/>
          </a:prstGeom>
          <a:noFill/>
          <a:ln/>
        </p:spPr>
        <p:txBody>
          <a:bodyPr wrap="square" lIns="0" tIns="0" rIns="0" bIns="0" rtlCol="0" anchor="ctr"/>
          <a:lstStyle/>
          <a:p>
            <a:pPr marL="0" indent="0" algn="ctr">
              <a:buNone/>
            </a:pPr>
            <a:r>
              <a:rPr lang="en-US" sz="3600" b="1" dirty="0">
                <a:solidFill>
                  <a:srgbClr val="00E5FF"/>
                </a:solidFill>
                <a:latin typeface="Consolas" pitchFamily="34" charset="0"/>
                <a:ea typeface="Consolas" pitchFamily="34" charset="-122"/>
                <a:cs typeface="Consolas" pitchFamily="34" charset="-120"/>
              </a:rPr>
              <a:t>1</a:t>
            </a:r>
            <a:endParaRPr lang="en-US" sz="3600" dirty="0"/>
          </a:p>
        </p:txBody>
      </p:sp>
      <p:sp>
        <p:nvSpPr>
          <p:cNvPr id="19" name="Text 17"/>
          <p:cNvSpPr/>
          <p:nvPr/>
        </p:nvSpPr>
        <p:spPr>
          <a:xfrm>
            <a:off x="6903720" y="2651760"/>
            <a:ext cx="1965960" cy="36576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Cable to rule them all</a:t>
            </a:r>
            <a:endParaRPr lang="en-US" sz="1500" dirty="0"/>
          </a:p>
        </p:txBody>
      </p:sp>
      <p:sp>
        <p:nvSpPr>
          <p:cNvPr id="20" name="Text 18"/>
          <p:cNvSpPr/>
          <p:nvPr/>
        </p:nvSpPr>
        <p:spPr>
          <a:xfrm>
            <a:off x="7040880" y="3200400"/>
            <a:ext cx="1691640" cy="1097280"/>
          </a:xfrm>
          <a:prstGeom prst="rect">
            <a:avLst/>
          </a:prstGeom>
          <a:noFill/>
          <a:ln/>
        </p:spPr>
        <p:txBody>
          <a:bodyPr wrap="square" lIns="0" tIns="0" rIns="0" bIns="0" rtlCol="0" anchor="ctr"/>
          <a:lstStyle/>
          <a:p>
            <a:pPr marL="0" indent="0" algn="ctr">
              <a:buNone/>
            </a:pPr>
            <a:r>
              <a:rPr lang="en-US" sz="1300" dirty="0">
                <a:solidFill>
                  <a:schemeClr val="bg1"/>
                </a:solidFill>
                <a:latin typeface="Calibri" pitchFamily="34" charset="0"/>
                <a:ea typeface="Calibri" pitchFamily="34" charset="-122"/>
                <a:cs typeface="Calibri" pitchFamily="34" charset="-120"/>
              </a:rPr>
              <a:t>USB-C is becoming</a:t>
            </a:r>
            <a:endParaRPr lang="en-US" sz="1300" dirty="0">
              <a:solidFill>
                <a:schemeClr val="bg1"/>
              </a:solidFill>
            </a:endParaRPr>
          </a:p>
          <a:p>
            <a:pPr marL="0" indent="0" algn="ctr">
              <a:buNone/>
            </a:pPr>
            <a:r>
              <a:rPr lang="en-US" sz="1300" dirty="0">
                <a:solidFill>
                  <a:schemeClr val="bg1"/>
                </a:solidFill>
                <a:latin typeface="Calibri" pitchFamily="34" charset="0"/>
                <a:ea typeface="Calibri" pitchFamily="34" charset="-122"/>
                <a:cs typeface="Calibri" pitchFamily="34" charset="-120"/>
              </a:rPr>
              <a:t>the universal connector</a:t>
            </a:r>
            <a:endParaRPr lang="en-US" sz="13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4" grpId="0" animBg="1"/>
      <p:bldP spid="15" grpId="0" animBg="1"/>
      <p:bldP spid="16" grpId="0" animBg="1"/>
      <p:bldP spid="18" grpId="0" animBg="1"/>
      <p:bldP spid="19" grpId="0" animBg="1"/>
      <p:bldP spid="2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A0A0A"/>
        </a:solidFill>
        <a:effectLst/>
      </p:bgPr>
    </p:bg>
    <p:spTree>
      <p:nvGrpSpPr>
        <p:cNvPr id="1" name=""/>
        <p:cNvGrpSpPr/>
        <p:nvPr/>
      </p:nvGrpSpPr>
      <p:grpSpPr>
        <a:xfrm>
          <a:off x="0" y="0"/>
          <a:ext cx="0" cy="0"/>
          <a:chOff x="0" y="0"/>
          <a:chExt cx="0" cy="0"/>
        </a:xfrm>
      </p:grpSpPr>
      <p:sp>
        <p:nvSpPr>
          <p:cNvPr id="2" name="Text 0"/>
          <p:cNvSpPr/>
          <p:nvPr/>
        </p:nvSpPr>
        <p:spPr>
          <a:xfrm>
            <a:off x="7772400" y="4800600"/>
            <a:ext cx="1097280" cy="274320"/>
          </a:xfrm>
          <a:prstGeom prst="rect">
            <a:avLst/>
          </a:prstGeom>
          <a:noFill/>
          <a:ln/>
        </p:spPr>
        <p:txBody>
          <a:bodyPr wrap="square" rtlCol="0" anchor="ctr"/>
          <a:lstStyle/>
          <a:p>
            <a:pPr marL="0" indent="0" algn="r">
              <a:buNone/>
            </a:pPr>
            <a:r>
              <a:rPr lang="en-US" sz="900" dirty="0">
                <a:solidFill>
                  <a:srgbClr val="666666"/>
                </a:solidFill>
                <a:latin typeface="Calibri" pitchFamily="34" charset="0"/>
                <a:ea typeface="Calibri" pitchFamily="34" charset="-122"/>
                <a:cs typeface="Calibri" pitchFamily="34" charset="-120"/>
              </a:rPr>
              <a:t>8 / 24</a:t>
            </a:r>
            <a:endParaRPr lang="en-US" sz="900" dirty="0"/>
          </a:p>
        </p:txBody>
      </p:sp>
      <p:sp>
        <p:nvSpPr>
          <p:cNvPr id="3" name="Text 1"/>
          <p:cNvSpPr/>
          <p:nvPr/>
        </p:nvSpPr>
        <p:spPr>
          <a:xfrm>
            <a:off x="548640" y="274320"/>
            <a:ext cx="8046720" cy="640080"/>
          </a:xfrm>
          <a:prstGeom prst="rect">
            <a:avLst/>
          </a:prstGeom>
          <a:noFill/>
          <a:ln/>
        </p:spPr>
        <p:txBody>
          <a:bodyPr wrap="square" rtlCol="0" anchor="ctr"/>
          <a:lstStyle/>
          <a:p>
            <a:pPr marL="0" indent="0">
              <a:buNone/>
            </a:pPr>
            <a:r>
              <a:rPr lang="en-US" sz="3600" b="1" dirty="0">
                <a:solidFill>
                  <a:srgbClr val="FFFFFF"/>
                </a:solidFill>
                <a:latin typeface="Consolas" pitchFamily="34" charset="0"/>
                <a:ea typeface="Consolas" pitchFamily="34" charset="-122"/>
                <a:cs typeface="Consolas" pitchFamily="34" charset="-120"/>
              </a:rPr>
              <a:t>USB 1.0, 1.1 &amp; 2.0</a:t>
            </a:r>
            <a:endParaRPr lang="en-US" sz="3600" dirty="0"/>
          </a:p>
        </p:txBody>
      </p:sp>
      <p:sp>
        <p:nvSpPr>
          <p:cNvPr id="4" name="Shape 2"/>
          <p:cNvSpPr/>
          <p:nvPr/>
        </p:nvSpPr>
        <p:spPr>
          <a:xfrm>
            <a:off x="365760" y="1097280"/>
            <a:ext cx="2697480" cy="3657600"/>
          </a:xfrm>
          <a:prstGeom prst="rect">
            <a:avLst/>
          </a:prstGeom>
          <a:solidFill>
            <a:srgbClr val="333333"/>
          </a:solidFill>
          <a:ln/>
        </p:spPr>
        <p:txBody>
          <a:bodyPr/>
          <a:lstStyle/>
          <a:p>
            <a:endParaRPr lang="en-GB"/>
          </a:p>
        </p:txBody>
      </p:sp>
      <p:sp>
        <p:nvSpPr>
          <p:cNvPr id="5" name="Text 3"/>
          <p:cNvSpPr/>
          <p:nvPr/>
        </p:nvSpPr>
        <p:spPr>
          <a:xfrm>
            <a:off x="502920" y="1188720"/>
            <a:ext cx="2423160" cy="411480"/>
          </a:xfrm>
          <a:prstGeom prst="rect">
            <a:avLst/>
          </a:prstGeom>
          <a:noFill/>
          <a:ln/>
        </p:spPr>
        <p:txBody>
          <a:bodyPr wrap="square" lIns="0" tIns="0" rIns="0" bIns="0" rtlCol="0" anchor="ctr"/>
          <a:lstStyle/>
          <a:p>
            <a:pPr marL="0" indent="0">
              <a:buNone/>
            </a:pPr>
            <a:r>
              <a:rPr lang="en-US" sz="1800" b="1" dirty="0">
                <a:solidFill>
                  <a:srgbClr val="00E5FF"/>
                </a:solidFill>
                <a:latin typeface="Consolas" pitchFamily="34" charset="0"/>
                <a:ea typeface="Consolas" pitchFamily="34" charset="-122"/>
                <a:cs typeface="Consolas" pitchFamily="34" charset="-120"/>
              </a:rPr>
              <a:t>USB 1.0 (1996)</a:t>
            </a:r>
            <a:endParaRPr lang="en-US" sz="1800" dirty="0"/>
          </a:p>
        </p:txBody>
      </p:sp>
      <p:sp>
        <p:nvSpPr>
          <p:cNvPr id="6" name="Text 4"/>
          <p:cNvSpPr/>
          <p:nvPr/>
        </p:nvSpPr>
        <p:spPr>
          <a:xfrm>
            <a:off x="502920" y="1737360"/>
            <a:ext cx="2423160" cy="2834640"/>
          </a:xfrm>
          <a:prstGeom prst="rect">
            <a:avLst/>
          </a:prstGeom>
          <a:noFill/>
          <a:ln/>
        </p:spPr>
        <p:txBody>
          <a:bodyPr wrap="square" rtlCol="0" anchor="ctr"/>
          <a:lstStyle/>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12 Mbps full speed</a:t>
            </a:r>
            <a:endParaRPr lang="en-US" sz="1400" dirty="0"/>
          </a:p>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1.5 Mbps low speed</a:t>
            </a:r>
            <a:endParaRPr lang="en-US" sz="1400" dirty="0"/>
          </a:p>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First USB standard ever</a:t>
            </a:r>
            <a:endParaRPr lang="en-US" sz="1400" dirty="0"/>
          </a:p>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Limited device support</a:t>
            </a:r>
            <a:endParaRPr lang="en-US" sz="1400" dirty="0"/>
          </a:p>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Type-A and Type-B only</a:t>
            </a:r>
            <a:endParaRPr lang="en-US" sz="1400" dirty="0"/>
          </a:p>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Not widely adopted</a:t>
            </a:r>
            <a:endParaRPr lang="en-US" sz="1400" dirty="0"/>
          </a:p>
        </p:txBody>
      </p:sp>
      <p:sp>
        <p:nvSpPr>
          <p:cNvPr id="7" name="Shape 5"/>
          <p:cNvSpPr/>
          <p:nvPr/>
        </p:nvSpPr>
        <p:spPr>
          <a:xfrm>
            <a:off x="3246120" y="1097280"/>
            <a:ext cx="2697480" cy="3657600"/>
          </a:xfrm>
          <a:prstGeom prst="rect">
            <a:avLst/>
          </a:prstGeom>
          <a:solidFill>
            <a:srgbClr val="333333"/>
          </a:solidFill>
          <a:ln/>
        </p:spPr>
        <p:txBody>
          <a:bodyPr/>
          <a:lstStyle/>
          <a:p>
            <a:endParaRPr lang="en-GB"/>
          </a:p>
        </p:txBody>
      </p:sp>
      <p:sp>
        <p:nvSpPr>
          <p:cNvPr id="8" name="Text 6"/>
          <p:cNvSpPr/>
          <p:nvPr/>
        </p:nvSpPr>
        <p:spPr>
          <a:xfrm>
            <a:off x="3383280" y="1188720"/>
            <a:ext cx="2423160" cy="411480"/>
          </a:xfrm>
          <a:prstGeom prst="rect">
            <a:avLst/>
          </a:prstGeom>
          <a:noFill/>
          <a:ln/>
        </p:spPr>
        <p:txBody>
          <a:bodyPr wrap="square" lIns="0" tIns="0" rIns="0" bIns="0" rtlCol="0" anchor="ctr"/>
          <a:lstStyle/>
          <a:p>
            <a:pPr marL="0" indent="0">
              <a:buNone/>
            </a:pPr>
            <a:r>
              <a:rPr lang="en-US" sz="1800" b="1" dirty="0">
                <a:solidFill>
                  <a:srgbClr val="00E5FF"/>
                </a:solidFill>
                <a:latin typeface="Consolas" pitchFamily="34" charset="0"/>
                <a:ea typeface="Consolas" pitchFamily="34" charset="-122"/>
                <a:cs typeface="Consolas" pitchFamily="34" charset="-120"/>
              </a:rPr>
              <a:t>USB 1.1 (1998)</a:t>
            </a:r>
            <a:endParaRPr lang="en-US" sz="1800" dirty="0"/>
          </a:p>
        </p:txBody>
      </p:sp>
      <p:sp>
        <p:nvSpPr>
          <p:cNvPr id="9" name="Text 7"/>
          <p:cNvSpPr/>
          <p:nvPr/>
        </p:nvSpPr>
        <p:spPr>
          <a:xfrm>
            <a:off x="3383280" y="1737360"/>
            <a:ext cx="2423160" cy="2834640"/>
          </a:xfrm>
          <a:prstGeom prst="rect">
            <a:avLst/>
          </a:prstGeom>
          <a:noFill/>
          <a:ln/>
        </p:spPr>
        <p:txBody>
          <a:bodyPr wrap="square" rtlCol="0" anchor="ctr"/>
          <a:lstStyle/>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Same speeds as 1.0</a:t>
            </a:r>
            <a:endParaRPr lang="en-US" sz="1400" dirty="0"/>
          </a:p>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Bug fixes &amp; improvements</a:t>
            </a:r>
            <a:endParaRPr lang="en-US" sz="1400" dirty="0"/>
          </a:p>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Apple iMac G3 was key</a:t>
            </a:r>
            <a:endParaRPr lang="en-US" sz="1400" dirty="0"/>
          </a:p>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Mass adoption began</a:t>
            </a:r>
            <a:endParaRPr lang="en-US" sz="1400" dirty="0"/>
          </a:p>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Killed legacy ports on Mac</a:t>
            </a:r>
            <a:endParaRPr lang="en-US" sz="1400" dirty="0"/>
          </a:p>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The real USB launch</a:t>
            </a:r>
            <a:endParaRPr lang="en-US" sz="1400" dirty="0"/>
          </a:p>
        </p:txBody>
      </p:sp>
      <p:sp>
        <p:nvSpPr>
          <p:cNvPr id="10" name="Shape 8"/>
          <p:cNvSpPr/>
          <p:nvPr/>
        </p:nvSpPr>
        <p:spPr>
          <a:xfrm>
            <a:off x="6126480" y="1097280"/>
            <a:ext cx="2697480" cy="3657600"/>
          </a:xfrm>
          <a:prstGeom prst="rect">
            <a:avLst/>
          </a:prstGeom>
          <a:solidFill>
            <a:srgbClr val="1A1A2E"/>
          </a:solidFill>
          <a:ln/>
        </p:spPr>
        <p:txBody>
          <a:bodyPr/>
          <a:lstStyle/>
          <a:p>
            <a:endParaRPr lang="en-GB"/>
          </a:p>
        </p:txBody>
      </p:sp>
      <p:sp>
        <p:nvSpPr>
          <p:cNvPr id="11" name="Text 9"/>
          <p:cNvSpPr/>
          <p:nvPr/>
        </p:nvSpPr>
        <p:spPr>
          <a:xfrm>
            <a:off x="6263640" y="1188720"/>
            <a:ext cx="2423160" cy="411480"/>
          </a:xfrm>
          <a:prstGeom prst="rect">
            <a:avLst/>
          </a:prstGeom>
          <a:noFill/>
          <a:ln/>
        </p:spPr>
        <p:txBody>
          <a:bodyPr wrap="square" lIns="0" tIns="0" rIns="0" bIns="0" rtlCol="0" anchor="ctr"/>
          <a:lstStyle/>
          <a:p>
            <a:pPr marL="0" indent="0">
              <a:buNone/>
            </a:pPr>
            <a:r>
              <a:rPr lang="en-US" sz="1800" b="1" dirty="0">
                <a:solidFill>
                  <a:srgbClr val="00E5FF"/>
                </a:solidFill>
                <a:latin typeface="Consolas" pitchFamily="34" charset="0"/>
                <a:ea typeface="Consolas" pitchFamily="34" charset="-122"/>
                <a:cs typeface="Consolas" pitchFamily="34" charset="-120"/>
              </a:rPr>
              <a:t>USB 2.0 (2000)</a:t>
            </a:r>
            <a:endParaRPr lang="en-US" sz="1800" dirty="0"/>
          </a:p>
        </p:txBody>
      </p:sp>
      <p:sp>
        <p:nvSpPr>
          <p:cNvPr id="12" name="Text 10"/>
          <p:cNvSpPr/>
          <p:nvPr/>
        </p:nvSpPr>
        <p:spPr>
          <a:xfrm>
            <a:off x="6263640" y="1737360"/>
            <a:ext cx="2423160" cy="2834640"/>
          </a:xfrm>
          <a:prstGeom prst="rect">
            <a:avLst/>
          </a:prstGeom>
          <a:noFill/>
          <a:ln/>
        </p:spPr>
        <p:txBody>
          <a:bodyPr wrap="square" rtlCol="0" anchor="ctr"/>
          <a:lstStyle/>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480 Mbps — 40x faster!</a:t>
            </a:r>
            <a:endParaRPr lang="en-US" sz="1400" dirty="0"/>
          </a:p>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"Hi-Speed USB" branding</a:t>
            </a:r>
            <a:endParaRPr lang="en-US" sz="1400" dirty="0"/>
          </a:p>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Backward compatible</a:t>
            </a:r>
            <a:endParaRPr lang="en-US" sz="1400" dirty="0"/>
          </a:p>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Became the universal standard</a:t>
            </a:r>
            <a:endParaRPr lang="en-US" sz="1400" dirty="0"/>
          </a:p>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Dominated for over a decade</a:t>
            </a:r>
            <a:endParaRPr lang="en-US" sz="1400" dirty="0"/>
          </a:p>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Still used for keyboards/mice</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A0A0A"/>
        </a:solidFill>
        <a:effectLst/>
      </p:bgPr>
    </p:bg>
    <p:spTree>
      <p:nvGrpSpPr>
        <p:cNvPr id="1" name=""/>
        <p:cNvGrpSpPr/>
        <p:nvPr/>
      </p:nvGrpSpPr>
      <p:grpSpPr>
        <a:xfrm>
          <a:off x="0" y="0"/>
          <a:ext cx="0" cy="0"/>
          <a:chOff x="0" y="0"/>
          <a:chExt cx="0" cy="0"/>
        </a:xfrm>
      </p:grpSpPr>
      <p:sp>
        <p:nvSpPr>
          <p:cNvPr id="2" name="Text 0"/>
          <p:cNvSpPr/>
          <p:nvPr/>
        </p:nvSpPr>
        <p:spPr>
          <a:xfrm>
            <a:off x="7772400" y="4800600"/>
            <a:ext cx="1097280" cy="274320"/>
          </a:xfrm>
          <a:prstGeom prst="rect">
            <a:avLst/>
          </a:prstGeom>
          <a:noFill/>
          <a:ln/>
        </p:spPr>
        <p:txBody>
          <a:bodyPr wrap="square" rtlCol="0" anchor="ctr"/>
          <a:lstStyle/>
          <a:p>
            <a:pPr marL="0" indent="0" algn="r">
              <a:buNone/>
            </a:pPr>
            <a:r>
              <a:rPr lang="en-US" sz="900" dirty="0">
                <a:solidFill>
                  <a:srgbClr val="666666"/>
                </a:solidFill>
                <a:latin typeface="Calibri" pitchFamily="34" charset="0"/>
                <a:ea typeface="Calibri" pitchFamily="34" charset="-122"/>
                <a:cs typeface="Calibri" pitchFamily="34" charset="-120"/>
              </a:rPr>
              <a:t>9 / 24</a:t>
            </a:r>
            <a:endParaRPr lang="en-US" sz="900" dirty="0"/>
          </a:p>
        </p:txBody>
      </p:sp>
      <p:sp>
        <p:nvSpPr>
          <p:cNvPr id="3" name="Text 1"/>
          <p:cNvSpPr/>
          <p:nvPr/>
        </p:nvSpPr>
        <p:spPr>
          <a:xfrm>
            <a:off x="548640" y="274320"/>
            <a:ext cx="8046720" cy="640080"/>
          </a:xfrm>
          <a:prstGeom prst="rect">
            <a:avLst/>
          </a:prstGeom>
          <a:noFill/>
          <a:ln/>
        </p:spPr>
        <p:txBody>
          <a:bodyPr wrap="square" rtlCol="0" anchor="ctr"/>
          <a:lstStyle/>
          <a:p>
            <a:pPr marL="0" indent="0">
              <a:buNone/>
            </a:pPr>
            <a:r>
              <a:rPr lang="en-US" sz="3600" b="1" dirty="0">
                <a:solidFill>
                  <a:srgbClr val="FFFFFF"/>
                </a:solidFill>
                <a:latin typeface="Consolas" pitchFamily="34" charset="0"/>
                <a:ea typeface="Consolas" pitchFamily="34" charset="-122"/>
                <a:cs typeface="Consolas" pitchFamily="34" charset="-120"/>
              </a:rPr>
              <a:t>USB 3.0, 3.1 &amp; 3.2</a:t>
            </a:r>
            <a:endParaRPr lang="en-US" sz="3600" dirty="0"/>
          </a:p>
        </p:txBody>
      </p:sp>
      <p:sp>
        <p:nvSpPr>
          <p:cNvPr id="4" name="Text 2"/>
          <p:cNvSpPr/>
          <p:nvPr/>
        </p:nvSpPr>
        <p:spPr>
          <a:xfrm>
            <a:off x="548640" y="914400"/>
            <a:ext cx="8046720" cy="365760"/>
          </a:xfrm>
          <a:prstGeom prst="rect">
            <a:avLst/>
          </a:prstGeom>
          <a:noFill/>
          <a:ln/>
        </p:spPr>
        <p:txBody>
          <a:bodyPr wrap="square" rtlCol="0" anchor="ctr"/>
          <a:lstStyle/>
          <a:p>
            <a:pPr marL="0" indent="0">
              <a:buNone/>
            </a:pPr>
            <a:r>
              <a:rPr lang="en-US" sz="1500" i="1" dirty="0">
                <a:solidFill>
                  <a:schemeClr val="bg1"/>
                </a:solidFill>
                <a:latin typeface="Calibri" pitchFamily="34" charset="0"/>
                <a:ea typeface="Calibri" pitchFamily="34" charset="-122"/>
                <a:cs typeface="Calibri" pitchFamily="34" charset="-120"/>
              </a:rPr>
              <a:t>The naming got confusing — USB-IF kept rebranding older standards under new names!</a:t>
            </a:r>
            <a:endParaRPr lang="en-US" sz="1500" dirty="0">
              <a:solidFill>
                <a:schemeClr val="bg1"/>
              </a:solidFill>
            </a:endParaRPr>
          </a:p>
        </p:txBody>
      </p:sp>
      <p:graphicFrame>
        <p:nvGraphicFramePr>
          <p:cNvPr id="10" name="Table 0"/>
          <p:cNvGraphicFramePr>
            <a:graphicFrameLocks noGrp="1"/>
          </p:cNvGraphicFramePr>
          <p:nvPr>
            <p:extLst>
              <p:ext uri="{D42A27DB-BD31-4B8C-83A1-F6EECF244321}">
                <p14:modId xmlns:p14="http://schemas.microsoft.com/office/powerpoint/2010/main" val="2301293655"/>
              </p:ext>
            </p:extLst>
          </p:nvPr>
        </p:nvGraphicFramePr>
        <p:xfrm>
          <a:off x="457200" y="1463040"/>
          <a:ext cx="8229600" cy="1432560"/>
        </p:xfrm>
        <a:graphic>
          <a:graphicData uri="http://schemas.openxmlformats.org/drawingml/2006/table">
            <a:tbl>
              <a:tblPr/>
              <a:tblGrid>
                <a:gridCol w="1371600">
                  <a:extLst>
                    <a:ext uri="{9D8B030D-6E8A-4147-A177-3AD203B41FA5}">
                      <a16:colId xmlns:a16="http://schemas.microsoft.com/office/drawing/2014/main" val="20000"/>
                    </a:ext>
                  </a:extLst>
                </a:gridCol>
                <a:gridCol w="292608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2560320">
                  <a:extLst>
                    <a:ext uri="{9D8B030D-6E8A-4147-A177-3AD203B41FA5}">
                      <a16:colId xmlns:a16="http://schemas.microsoft.com/office/drawing/2014/main" val="20003"/>
                    </a:ext>
                  </a:extLst>
                </a:gridCol>
              </a:tblGrid>
              <a:tr h="0">
                <a:tc>
                  <a:txBody>
                    <a:bodyPr/>
                    <a:lstStyle/>
                    <a:p>
                      <a:pPr marL="0" indent="0">
                        <a:buNone/>
                      </a:pPr>
                      <a:r>
                        <a:rPr lang="en-US" sz="1400" b="1">
                          <a:solidFill>
                            <a:srgbClr val="000000"/>
                          </a:solidFill>
                          <a:latin typeface="Consolas" pitchFamily="34" charset="0"/>
                          <a:ea typeface="Consolas" pitchFamily="34" charset="-122"/>
                          <a:cs typeface="Consolas" pitchFamily="34" charset="-120"/>
                        </a:rPr>
                        <a:t>Original Name</a:t>
                      </a:r>
                      <a:endParaRPr lang="en-US" sz="1400" dirty="0">
                        <a:latin typeface="Consolas" charset="0"/>
                        <a:ea typeface="Consolas" charset="0"/>
                        <a:cs typeface="Consolas" charset="0"/>
                      </a:endParaRPr>
                    </a:p>
                  </a:txBody>
                  <a:tcPr>
                    <a:lnL w="6350" cap="flat" cmpd="sng" algn="ctr">
                      <a:solidFill>
                        <a:srgbClr val="1A3A3A"/>
                      </a:solidFill>
                      <a:prstDash val="solid"/>
                      <a:round/>
                      <a:headEnd type="none" w="med" len="med"/>
                      <a:tailEnd type="none" w="med" len="med"/>
                    </a:lnL>
                    <a:lnR w="6350" cap="flat" cmpd="sng" algn="ctr">
                      <a:solidFill>
                        <a:srgbClr val="1A3A3A"/>
                      </a:solidFill>
                      <a:prstDash val="solid"/>
                      <a:round/>
                      <a:headEnd type="none" w="med" len="med"/>
                      <a:tailEnd type="none" w="med" len="med"/>
                    </a:lnR>
                    <a:lnT w="6350" cap="flat" cmpd="sng" algn="ctr">
                      <a:solidFill>
                        <a:srgbClr val="1A3A3A"/>
                      </a:solidFill>
                      <a:prstDash val="solid"/>
                      <a:round/>
                      <a:headEnd type="none" w="med" len="med"/>
                      <a:tailEnd type="none" w="med" len="med"/>
                    </a:lnT>
                    <a:lnB w="6350" cap="flat" cmpd="sng" algn="ctr">
                      <a:solidFill>
                        <a:srgbClr val="1A3A3A"/>
                      </a:solidFill>
                      <a:prstDash val="solid"/>
                      <a:round/>
                      <a:headEnd type="none" w="med" len="med"/>
                      <a:tailEnd type="none" w="med" len="med"/>
                    </a:lnB>
                    <a:solidFill>
                      <a:srgbClr val="00E5FF"/>
                    </a:solidFill>
                  </a:tcPr>
                </a:tc>
                <a:tc>
                  <a:txBody>
                    <a:bodyPr/>
                    <a:lstStyle/>
                    <a:p>
                      <a:pPr marL="0" indent="0">
                        <a:buNone/>
                      </a:pPr>
                      <a:r>
                        <a:rPr lang="en-US" sz="1400" b="1">
                          <a:solidFill>
                            <a:srgbClr val="000000"/>
                          </a:solidFill>
                          <a:latin typeface="Consolas" pitchFamily="34" charset="0"/>
                          <a:ea typeface="Consolas" pitchFamily="34" charset="-122"/>
                          <a:cs typeface="Consolas" pitchFamily="34" charset="-120"/>
                        </a:rPr>
                        <a:t>Later Renamed To</a:t>
                      </a:r>
                      <a:endParaRPr lang="en-US" sz="1400" dirty="0">
                        <a:latin typeface="Consolas" charset="0"/>
                        <a:ea typeface="Consolas" charset="0"/>
                        <a:cs typeface="Consolas" charset="0"/>
                      </a:endParaRPr>
                    </a:p>
                  </a:txBody>
                  <a:tcPr>
                    <a:lnL w="6350" cap="flat" cmpd="sng" algn="ctr">
                      <a:solidFill>
                        <a:srgbClr val="1A3A3A"/>
                      </a:solidFill>
                      <a:prstDash val="solid"/>
                      <a:round/>
                      <a:headEnd type="none" w="med" len="med"/>
                      <a:tailEnd type="none" w="med" len="med"/>
                    </a:lnL>
                    <a:lnR w="6350" cap="flat" cmpd="sng" algn="ctr">
                      <a:solidFill>
                        <a:srgbClr val="1A3A3A"/>
                      </a:solidFill>
                      <a:prstDash val="solid"/>
                      <a:round/>
                      <a:headEnd type="none" w="med" len="med"/>
                      <a:tailEnd type="none" w="med" len="med"/>
                    </a:lnR>
                    <a:lnT w="6350" cap="flat" cmpd="sng" algn="ctr">
                      <a:solidFill>
                        <a:srgbClr val="1A3A3A"/>
                      </a:solidFill>
                      <a:prstDash val="solid"/>
                      <a:round/>
                      <a:headEnd type="none" w="med" len="med"/>
                      <a:tailEnd type="none" w="med" len="med"/>
                    </a:lnT>
                    <a:lnB w="6350" cap="flat" cmpd="sng" algn="ctr">
                      <a:solidFill>
                        <a:srgbClr val="1A3A3A"/>
                      </a:solidFill>
                      <a:prstDash val="solid"/>
                      <a:round/>
                      <a:headEnd type="none" w="med" len="med"/>
                      <a:tailEnd type="none" w="med" len="med"/>
                    </a:lnB>
                    <a:solidFill>
                      <a:srgbClr val="00E5FF"/>
                    </a:solidFill>
                  </a:tcPr>
                </a:tc>
                <a:tc>
                  <a:txBody>
                    <a:bodyPr/>
                    <a:lstStyle/>
                    <a:p>
                      <a:pPr marL="0" indent="0">
                        <a:buNone/>
                      </a:pPr>
                      <a:r>
                        <a:rPr lang="en-US" sz="1400" b="1">
                          <a:solidFill>
                            <a:srgbClr val="000000"/>
                          </a:solidFill>
                          <a:latin typeface="Consolas" pitchFamily="34" charset="0"/>
                          <a:ea typeface="Consolas" pitchFamily="34" charset="-122"/>
                          <a:cs typeface="Consolas" pitchFamily="34" charset="-120"/>
                        </a:rPr>
                        <a:t>Speed</a:t>
                      </a:r>
                      <a:endParaRPr lang="en-US" sz="1400" dirty="0">
                        <a:latin typeface="Consolas" charset="0"/>
                        <a:ea typeface="Consolas" charset="0"/>
                        <a:cs typeface="Consolas" charset="0"/>
                      </a:endParaRPr>
                    </a:p>
                  </a:txBody>
                  <a:tcPr>
                    <a:lnL w="6350" cap="flat" cmpd="sng" algn="ctr">
                      <a:solidFill>
                        <a:srgbClr val="1A3A3A"/>
                      </a:solidFill>
                      <a:prstDash val="solid"/>
                      <a:round/>
                      <a:headEnd type="none" w="med" len="med"/>
                      <a:tailEnd type="none" w="med" len="med"/>
                    </a:lnL>
                    <a:lnR w="6350" cap="flat" cmpd="sng" algn="ctr">
                      <a:solidFill>
                        <a:srgbClr val="1A3A3A"/>
                      </a:solidFill>
                      <a:prstDash val="solid"/>
                      <a:round/>
                      <a:headEnd type="none" w="med" len="med"/>
                      <a:tailEnd type="none" w="med" len="med"/>
                    </a:lnR>
                    <a:lnT w="6350" cap="flat" cmpd="sng" algn="ctr">
                      <a:solidFill>
                        <a:srgbClr val="1A3A3A"/>
                      </a:solidFill>
                      <a:prstDash val="solid"/>
                      <a:round/>
                      <a:headEnd type="none" w="med" len="med"/>
                      <a:tailEnd type="none" w="med" len="med"/>
                    </a:lnT>
                    <a:lnB w="6350" cap="flat" cmpd="sng" algn="ctr">
                      <a:solidFill>
                        <a:srgbClr val="1A3A3A"/>
                      </a:solidFill>
                      <a:prstDash val="solid"/>
                      <a:round/>
                      <a:headEnd type="none" w="med" len="med"/>
                      <a:tailEnd type="none" w="med" len="med"/>
                    </a:lnB>
                    <a:solidFill>
                      <a:srgbClr val="00E5FF"/>
                    </a:solidFill>
                  </a:tcPr>
                </a:tc>
                <a:tc>
                  <a:txBody>
                    <a:bodyPr/>
                    <a:lstStyle/>
                    <a:p>
                      <a:pPr marL="0" indent="0">
                        <a:buNone/>
                      </a:pPr>
                      <a:r>
                        <a:rPr lang="en-US" sz="1400" b="1">
                          <a:solidFill>
                            <a:srgbClr val="000000"/>
                          </a:solidFill>
                          <a:latin typeface="Consolas" pitchFamily="34" charset="0"/>
                          <a:ea typeface="Consolas" pitchFamily="34" charset="-122"/>
                          <a:cs typeface="Consolas" pitchFamily="34" charset="-120"/>
                        </a:rPr>
                        <a:t>Marketing Name</a:t>
                      </a:r>
                      <a:endParaRPr lang="en-US" sz="1400" dirty="0">
                        <a:latin typeface="Consolas" charset="0"/>
                        <a:ea typeface="Consolas" charset="0"/>
                        <a:cs typeface="Consolas" charset="0"/>
                      </a:endParaRPr>
                    </a:p>
                  </a:txBody>
                  <a:tcPr>
                    <a:lnL w="6350" cap="flat" cmpd="sng" algn="ctr">
                      <a:solidFill>
                        <a:srgbClr val="1A3A3A"/>
                      </a:solidFill>
                      <a:prstDash val="solid"/>
                      <a:round/>
                      <a:headEnd type="none" w="med" len="med"/>
                      <a:tailEnd type="none" w="med" len="med"/>
                    </a:lnL>
                    <a:lnR w="6350" cap="flat" cmpd="sng" algn="ctr">
                      <a:solidFill>
                        <a:srgbClr val="1A3A3A"/>
                      </a:solidFill>
                      <a:prstDash val="solid"/>
                      <a:round/>
                      <a:headEnd type="none" w="med" len="med"/>
                      <a:tailEnd type="none" w="med" len="med"/>
                    </a:lnR>
                    <a:lnT w="6350" cap="flat" cmpd="sng" algn="ctr">
                      <a:solidFill>
                        <a:srgbClr val="1A3A3A"/>
                      </a:solidFill>
                      <a:prstDash val="solid"/>
                      <a:round/>
                      <a:headEnd type="none" w="med" len="med"/>
                      <a:tailEnd type="none" w="med" len="med"/>
                    </a:lnT>
                    <a:lnB w="6350" cap="flat" cmpd="sng" algn="ctr">
                      <a:solidFill>
                        <a:srgbClr val="1A3A3A"/>
                      </a:solidFill>
                      <a:prstDash val="solid"/>
                      <a:round/>
                      <a:headEnd type="none" w="med" len="med"/>
                      <a:tailEnd type="none" w="med" len="med"/>
                    </a:lnB>
                    <a:solidFill>
                      <a:srgbClr val="00E5FF"/>
                    </a:solidFill>
                  </a:tcPr>
                </a:tc>
                <a:extLst>
                  <a:ext uri="{0D108BD9-81ED-4DB2-BD59-A6C34878D82A}">
                    <a16:rowId xmlns:a16="http://schemas.microsoft.com/office/drawing/2014/main" val="10000"/>
                  </a:ext>
                </a:extLst>
              </a:tr>
              <a:tr h="0">
                <a:tc>
                  <a:txBody>
                    <a:bodyPr/>
                    <a:lstStyle/>
                    <a:p>
                      <a:pPr marL="0" indent="0">
                        <a:buNone/>
                      </a:pPr>
                      <a:r>
                        <a:rPr lang="en-US" sz="1400">
                          <a:solidFill>
                            <a:srgbClr val="FFFFFF"/>
                          </a:solidFill>
                          <a:latin typeface="Calibri" pitchFamily="34" charset="0"/>
                          <a:ea typeface="Calibri" pitchFamily="34" charset="-122"/>
                          <a:cs typeface="Calibri" pitchFamily="34" charset="-120"/>
                        </a:rPr>
                        <a:t>USB 3.0</a:t>
                      </a:r>
                      <a:endParaRPr lang="en-US" sz="1400" dirty="0">
                        <a:latin typeface="Calibri" charset="0"/>
                        <a:ea typeface="Calibri" charset="0"/>
                        <a:cs typeface="Calibri" charset="0"/>
                      </a:endParaRPr>
                    </a:p>
                  </a:txBody>
                  <a:tcPr>
                    <a:lnL w="6350" cap="flat" cmpd="sng" algn="ctr">
                      <a:solidFill>
                        <a:srgbClr val="1A3A3A"/>
                      </a:solidFill>
                      <a:prstDash val="solid"/>
                      <a:round/>
                      <a:headEnd type="none" w="med" len="med"/>
                      <a:tailEnd type="none" w="med" len="med"/>
                    </a:lnL>
                    <a:lnR w="6350" cap="flat" cmpd="sng" algn="ctr">
                      <a:solidFill>
                        <a:srgbClr val="1A3A3A"/>
                      </a:solidFill>
                      <a:prstDash val="solid"/>
                      <a:round/>
                      <a:headEnd type="none" w="med" len="med"/>
                      <a:tailEnd type="none" w="med" len="med"/>
                    </a:lnR>
                    <a:lnT w="6350" cap="flat" cmpd="sng" algn="ctr">
                      <a:solidFill>
                        <a:srgbClr val="1A3A3A"/>
                      </a:solidFill>
                      <a:prstDash val="solid"/>
                      <a:round/>
                      <a:headEnd type="none" w="med" len="med"/>
                      <a:tailEnd type="none" w="med" len="med"/>
                    </a:lnT>
                    <a:lnB w="6350" cap="flat" cmpd="sng" algn="ctr">
                      <a:solidFill>
                        <a:srgbClr val="1A3A3A"/>
                      </a:solidFill>
                      <a:prstDash val="solid"/>
                      <a:round/>
                      <a:headEnd type="none" w="med" len="med"/>
                      <a:tailEnd type="none" w="med" len="med"/>
                    </a:lnB>
                    <a:solidFill>
                      <a:srgbClr val="141414"/>
                    </a:solidFill>
                  </a:tcPr>
                </a:tc>
                <a:tc>
                  <a:txBody>
                    <a:bodyPr/>
                    <a:lstStyle/>
                    <a:p>
                      <a:pPr marL="0" indent="0">
                        <a:buNone/>
                      </a:pPr>
                      <a:r>
                        <a:rPr lang="en-US" sz="1300" dirty="0">
                          <a:solidFill>
                            <a:schemeClr val="bg1"/>
                          </a:solidFill>
                          <a:latin typeface="Calibri" pitchFamily="34" charset="0"/>
                          <a:ea typeface="Calibri" pitchFamily="34" charset="-122"/>
                          <a:cs typeface="Calibri" pitchFamily="34" charset="-120"/>
                        </a:rPr>
                        <a:t>USB 3.1 Gen 1 → USB 3.2 Gen 1</a:t>
                      </a:r>
                      <a:endParaRPr lang="en-US" sz="1300" dirty="0">
                        <a:solidFill>
                          <a:schemeClr val="bg1"/>
                        </a:solidFill>
                        <a:latin typeface="Calibri" charset="0"/>
                        <a:ea typeface="Calibri" charset="0"/>
                        <a:cs typeface="Calibri" charset="0"/>
                      </a:endParaRPr>
                    </a:p>
                  </a:txBody>
                  <a:tcPr>
                    <a:lnL w="6350" cap="flat" cmpd="sng" algn="ctr">
                      <a:solidFill>
                        <a:srgbClr val="1A3A3A"/>
                      </a:solidFill>
                      <a:prstDash val="solid"/>
                      <a:round/>
                      <a:headEnd type="none" w="med" len="med"/>
                      <a:tailEnd type="none" w="med" len="med"/>
                    </a:lnL>
                    <a:lnR w="6350" cap="flat" cmpd="sng" algn="ctr">
                      <a:solidFill>
                        <a:srgbClr val="1A3A3A"/>
                      </a:solidFill>
                      <a:prstDash val="solid"/>
                      <a:round/>
                      <a:headEnd type="none" w="med" len="med"/>
                      <a:tailEnd type="none" w="med" len="med"/>
                    </a:lnR>
                    <a:lnT w="6350" cap="flat" cmpd="sng" algn="ctr">
                      <a:solidFill>
                        <a:srgbClr val="1A3A3A"/>
                      </a:solidFill>
                      <a:prstDash val="solid"/>
                      <a:round/>
                      <a:headEnd type="none" w="med" len="med"/>
                      <a:tailEnd type="none" w="med" len="med"/>
                    </a:lnT>
                    <a:lnB w="6350" cap="flat" cmpd="sng" algn="ctr">
                      <a:solidFill>
                        <a:srgbClr val="1A3A3A"/>
                      </a:solidFill>
                      <a:prstDash val="solid"/>
                      <a:round/>
                      <a:headEnd type="none" w="med" len="med"/>
                      <a:tailEnd type="none" w="med" len="med"/>
                    </a:lnB>
                    <a:solidFill>
                      <a:srgbClr val="141414"/>
                    </a:solidFill>
                  </a:tcPr>
                </a:tc>
                <a:tc>
                  <a:txBody>
                    <a:bodyPr/>
                    <a:lstStyle/>
                    <a:p>
                      <a:pPr marL="0" indent="0">
                        <a:buNone/>
                      </a:pPr>
                      <a:r>
                        <a:rPr lang="en-US" sz="1400" b="1">
                          <a:solidFill>
                            <a:srgbClr val="39FF14"/>
                          </a:solidFill>
                          <a:latin typeface="Consolas" pitchFamily="34" charset="0"/>
                          <a:ea typeface="Consolas" pitchFamily="34" charset="-122"/>
                          <a:cs typeface="Consolas" pitchFamily="34" charset="-120"/>
                        </a:rPr>
                        <a:t>5 Gbps</a:t>
                      </a:r>
                      <a:endParaRPr lang="en-US" sz="1400" dirty="0">
                        <a:latin typeface="Consolas" charset="0"/>
                        <a:ea typeface="Consolas" charset="0"/>
                        <a:cs typeface="Consolas" charset="0"/>
                      </a:endParaRPr>
                    </a:p>
                  </a:txBody>
                  <a:tcPr>
                    <a:lnL w="6350" cap="flat" cmpd="sng" algn="ctr">
                      <a:solidFill>
                        <a:srgbClr val="1A3A3A"/>
                      </a:solidFill>
                      <a:prstDash val="solid"/>
                      <a:round/>
                      <a:headEnd type="none" w="med" len="med"/>
                      <a:tailEnd type="none" w="med" len="med"/>
                    </a:lnL>
                    <a:lnR w="6350" cap="flat" cmpd="sng" algn="ctr">
                      <a:solidFill>
                        <a:srgbClr val="1A3A3A"/>
                      </a:solidFill>
                      <a:prstDash val="solid"/>
                      <a:round/>
                      <a:headEnd type="none" w="med" len="med"/>
                      <a:tailEnd type="none" w="med" len="med"/>
                    </a:lnR>
                    <a:lnT w="6350" cap="flat" cmpd="sng" algn="ctr">
                      <a:solidFill>
                        <a:srgbClr val="1A3A3A"/>
                      </a:solidFill>
                      <a:prstDash val="solid"/>
                      <a:round/>
                      <a:headEnd type="none" w="med" len="med"/>
                      <a:tailEnd type="none" w="med" len="med"/>
                    </a:lnT>
                    <a:lnB w="6350" cap="flat" cmpd="sng" algn="ctr">
                      <a:solidFill>
                        <a:srgbClr val="1A3A3A"/>
                      </a:solidFill>
                      <a:prstDash val="solid"/>
                      <a:round/>
                      <a:headEnd type="none" w="med" len="med"/>
                      <a:tailEnd type="none" w="med" len="med"/>
                    </a:lnB>
                    <a:solidFill>
                      <a:srgbClr val="141414"/>
                    </a:solidFill>
                  </a:tcPr>
                </a:tc>
                <a:tc>
                  <a:txBody>
                    <a:bodyPr/>
                    <a:lstStyle/>
                    <a:p>
                      <a:pPr marL="0" indent="0">
                        <a:buNone/>
                      </a:pPr>
                      <a:r>
                        <a:rPr lang="en-US" sz="1300">
                          <a:solidFill>
                            <a:srgbClr val="FFFFFF"/>
                          </a:solidFill>
                          <a:latin typeface="Calibri" pitchFamily="34" charset="0"/>
                          <a:ea typeface="Calibri" pitchFamily="34" charset="-122"/>
                          <a:cs typeface="Calibri" pitchFamily="34" charset="-120"/>
                        </a:rPr>
                        <a:t>SuperSpeed USB</a:t>
                      </a:r>
                      <a:endParaRPr lang="en-US" sz="1300" dirty="0">
                        <a:latin typeface="Calibri" charset="0"/>
                        <a:ea typeface="Calibri" charset="0"/>
                        <a:cs typeface="Calibri" charset="0"/>
                      </a:endParaRPr>
                    </a:p>
                  </a:txBody>
                  <a:tcPr>
                    <a:lnL w="6350" cap="flat" cmpd="sng" algn="ctr">
                      <a:solidFill>
                        <a:srgbClr val="1A3A3A"/>
                      </a:solidFill>
                      <a:prstDash val="solid"/>
                      <a:round/>
                      <a:headEnd type="none" w="med" len="med"/>
                      <a:tailEnd type="none" w="med" len="med"/>
                    </a:lnL>
                    <a:lnR w="6350" cap="flat" cmpd="sng" algn="ctr">
                      <a:solidFill>
                        <a:srgbClr val="1A3A3A"/>
                      </a:solidFill>
                      <a:prstDash val="solid"/>
                      <a:round/>
                      <a:headEnd type="none" w="med" len="med"/>
                      <a:tailEnd type="none" w="med" len="med"/>
                    </a:lnR>
                    <a:lnT w="6350" cap="flat" cmpd="sng" algn="ctr">
                      <a:solidFill>
                        <a:srgbClr val="1A3A3A"/>
                      </a:solidFill>
                      <a:prstDash val="solid"/>
                      <a:round/>
                      <a:headEnd type="none" w="med" len="med"/>
                      <a:tailEnd type="none" w="med" len="med"/>
                    </a:lnT>
                    <a:lnB w="6350" cap="flat" cmpd="sng" algn="ctr">
                      <a:solidFill>
                        <a:srgbClr val="1A3A3A"/>
                      </a:solidFill>
                      <a:prstDash val="solid"/>
                      <a:round/>
                      <a:headEnd type="none" w="med" len="med"/>
                      <a:tailEnd type="none" w="med" len="med"/>
                    </a:lnB>
                    <a:solidFill>
                      <a:srgbClr val="141414"/>
                    </a:solidFill>
                  </a:tcPr>
                </a:tc>
                <a:extLst>
                  <a:ext uri="{0D108BD9-81ED-4DB2-BD59-A6C34878D82A}">
                    <a16:rowId xmlns:a16="http://schemas.microsoft.com/office/drawing/2014/main" val="10001"/>
                  </a:ext>
                </a:extLst>
              </a:tr>
              <a:tr h="0">
                <a:tc>
                  <a:txBody>
                    <a:bodyPr/>
                    <a:lstStyle/>
                    <a:p>
                      <a:pPr marL="0" indent="0">
                        <a:buNone/>
                      </a:pPr>
                      <a:r>
                        <a:rPr lang="en-US" sz="1400">
                          <a:solidFill>
                            <a:srgbClr val="FFFFFF"/>
                          </a:solidFill>
                          <a:latin typeface="Calibri" pitchFamily="34" charset="0"/>
                          <a:ea typeface="Calibri" pitchFamily="34" charset="-122"/>
                          <a:cs typeface="Calibri" pitchFamily="34" charset="-120"/>
                        </a:rPr>
                        <a:t>USB 3.1</a:t>
                      </a:r>
                      <a:endParaRPr lang="en-US" sz="1400" dirty="0">
                        <a:latin typeface="Calibri" charset="0"/>
                        <a:ea typeface="Calibri" charset="0"/>
                        <a:cs typeface="Calibri" charset="0"/>
                      </a:endParaRPr>
                    </a:p>
                  </a:txBody>
                  <a:tcPr>
                    <a:lnL w="6350" cap="flat" cmpd="sng" algn="ctr">
                      <a:solidFill>
                        <a:srgbClr val="1A3A3A"/>
                      </a:solidFill>
                      <a:prstDash val="solid"/>
                      <a:round/>
                      <a:headEnd type="none" w="med" len="med"/>
                      <a:tailEnd type="none" w="med" len="med"/>
                    </a:lnL>
                    <a:lnR w="6350" cap="flat" cmpd="sng" algn="ctr">
                      <a:solidFill>
                        <a:srgbClr val="1A3A3A"/>
                      </a:solidFill>
                      <a:prstDash val="solid"/>
                      <a:round/>
                      <a:headEnd type="none" w="med" len="med"/>
                      <a:tailEnd type="none" w="med" len="med"/>
                    </a:lnR>
                    <a:lnT w="6350" cap="flat" cmpd="sng" algn="ctr">
                      <a:solidFill>
                        <a:srgbClr val="1A3A3A"/>
                      </a:solidFill>
                      <a:prstDash val="solid"/>
                      <a:round/>
                      <a:headEnd type="none" w="med" len="med"/>
                      <a:tailEnd type="none" w="med" len="med"/>
                    </a:lnT>
                    <a:lnB w="6350" cap="flat" cmpd="sng" algn="ctr">
                      <a:solidFill>
                        <a:srgbClr val="1A3A3A"/>
                      </a:solidFill>
                      <a:prstDash val="solid"/>
                      <a:round/>
                      <a:headEnd type="none" w="med" len="med"/>
                      <a:tailEnd type="none" w="med" len="med"/>
                    </a:lnB>
                    <a:solidFill>
                      <a:srgbClr val="1A1A1A"/>
                    </a:solidFill>
                  </a:tcPr>
                </a:tc>
                <a:tc>
                  <a:txBody>
                    <a:bodyPr/>
                    <a:lstStyle/>
                    <a:p>
                      <a:pPr marL="0" indent="0">
                        <a:buNone/>
                      </a:pPr>
                      <a:r>
                        <a:rPr lang="en-US" sz="1300">
                          <a:solidFill>
                            <a:schemeClr val="bg1"/>
                          </a:solidFill>
                          <a:latin typeface="Calibri" pitchFamily="34" charset="0"/>
                          <a:ea typeface="Calibri" pitchFamily="34" charset="-122"/>
                          <a:cs typeface="Calibri" pitchFamily="34" charset="-120"/>
                        </a:rPr>
                        <a:t>USB 3.1 Gen 2 → USB 3.2 Gen 2</a:t>
                      </a:r>
                      <a:endParaRPr lang="en-US" sz="1300" dirty="0">
                        <a:solidFill>
                          <a:schemeClr val="bg1"/>
                        </a:solidFill>
                        <a:latin typeface="Calibri" charset="0"/>
                        <a:ea typeface="Calibri" charset="0"/>
                        <a:cs typeface="Calibri" charset="0"/>
                      </a:endParaRPr>
                    </a:p>
                  </a:txBody>
                  <a:tcPr>
                    <a:lnL w="6350" cap="flat" cmpd="sng" algn="ctr">
                      <a:solidFill>
                        <a:srgbClr val="1A3A3A"/>
                      </a:solidFill>
                      <a:prstDash val="solid"/>
                      <a:round/>
                      <a:headEnd type="none" w="med" len="med"/>
                      <a:tailEnd type="none" w="med" len="med"/>
                    </a:lnL>
                    <a:lnR w="6350" cap="flat" cmpd="sng" algn="ctr">
                      <a:solidFill>
                        <a:srgbClr val="1A3A3A"/>
                      </a:solidFill>
                      <a:prstDash val="solid"/>
                      <a:round/>
                      <a:headEnd type="none" w="med" len="med"/>
                      <a:tailEnd type="none" w="med" len="med"/>
                    </a:lnR>
                    <a:lnT w="6350" cap="flat" cmpd="sng" algn="ctr">
                      <a:solidFill>
                        <a:srgbClr val="1A3A3A"/>
                      </a:solidFill>
                      <a:prstDash val="solid"/>
                      <a:round/>
                      <a:headEnd type="none" w="med" len="med"/>
                      <a:tailEnd type="none" w="med" len="med"/>
                    </a:lnT>
                    <a:lnB w="6350" cap="flat" cmpd="sng" algn="ctr">
                      <a:solidFill>
                        <a:srgbClr val="1A3A3A"/>
                      </a:solidFill>
                      <a:prstDash val="solid"/>
                      <a:round/>
                      <a:headEnd type="none" w="med" len="med"/>
                      <a:tailEnd type="none" w="med" len="med"/>
                    </a:lnB>
                    <a:solidFill>
                      <a:srgbClr val="1A1A1A"/>
                    </a:solidFill>
                  </a:tcPr>
                </a:tc>
                <a:tc>
                  <a:txBody>
                    <a:bodyPr/>
                    <a:lstStyle/>
                    <a:p>
                      <a:pPr marL="0" indent="0">
                        <a:buNone/>
                      </a:pPr>
                      <a:r>
                        <a:rPr lang="en-US" sz="1400" b="1">
                          <a:solidFill>
                            <a:srgbClr val="39FF14"/>
                          </a:solidFill>
                          <a:latin typeface="Consolas" pitchFamily="34" charset="0"/>
                          <a:ea typeface="Consolas" pitchFamily="34" charset="-122"/>
                          <a:cs typeface="Consolas" pitchFamily="34" charset="-120"/>
                        </a:rPr>
                        <a:t>10 Gbps</a:t>
                      </a:r>
                      <a:endParaRPr lang="en-US" sz="1400" dirty="0">
                        <a:latin typeface="Consolas" charset="0"/>
                        <a:ea typeface="Consolas" charset="0"/>
                        <a:cs typeface="Consolas" charset="0"/>
                      </a:endParaRPr>
                    </a:p>
                  </a:txBody>
                  <a:tcPr>
                    <a:lnL w="6350" cap="flat" cmpd="sng" algn="ctr">
                      <a:solidFill>
                        <a:srgbClr val="1A3A3A"/>
                      </a:solidFill>
                      <a:prstDash val="solid"/>
                      <a:round/>
                      <a:headEnd type="none" w="med" len="med"/>
                      <a:tailEnd type="none" w="med" len="med"/>
                    </a:lnL>
                    <a:lnR w="6350" cap="flat" cmpd="sng" algn="ctr">
                      <a:solidFill>
                        <a:srgbClr val="1A3A3A"/>
                      </a:solidFill>
                      <a:prstDash val="solid"/>
                      <a:round/>
                      <a:headEnd type="none" w="med" len="med"/>
                      <a:tailEnd type="none" w="med" len="med"/>
                    </a:lnR>
                    <a:lnT w="6350" cap="flat" cmpd="sng" algn="ctr">
                      <a:solidFill>
                        <a:srgbClr val="1A3A3A"/>
                      </a:solidFill>
                      <a:prstDash val="solid"/>
                      <a:round/>
                      <a:headEnd type="none" w="med" len="med"/>
                      <a:tailEnd type="none" w="med" len="med"/>
                    </a:lnT>
                    <a:lnB w="6350" cap="flat" cmpd="sng" algn="ctr">
                      <a:solidFill>
                        <a:srgbClr val="1A3A3A"/>
                      </a:solidFill>
                      <a:prstDash val="solid"/>
                      <a:round/>
                      <a:headEnd type="none" w="med" len="med"/>
                      <a:tailEnd type="none" w="med" len="med"/>
                    </a:lnB>
                    <a:solidFill>
                      <a:srgbClr val="1A1A1A"/>
                    </a:solidFill>
                  </a:tcPr>
                </a:tc>
                <a:tc>
                  <a:txBody>
                    <a:bodyPr/>
                    <a:lstStyle/>
                    <a:p>
                      <a:pPr marL="0" indent="0">
                        <a:buNone/>
                      </a:pPr>
                      <a:r>
                        <a:rPr lang="en-US" sz="1300">
                          <a:solidFill>
                            <a:srgbClr val="FFFFFF"/>
                          </a:solidFill>
                          <a:latin typeface="Calibri" pitchFamily="34" charset="0"/>
                          <a:ea typeface="Calibri" pitchFamily="34" charset="-122"/>
                          <a:cs typeface="Calibri" pitchFamily="34" charset="-120"/>
                        </a:rPr>
                        <a:t>SuperSpeed USB 10Gbps</a:t>
                      </a:r>
                      <a:endParaRPr lang="en-US" sz="1300" dirty="0">
                        <a:latin typeface="Calibri" charset="0"/>
                        <a:ea typeface="Calibri" charset="0"/>
                        <a:cs typeface="Calibri" charset="0"/>
                      </a:endParaRPr>
                    </a:p>
                  </a:txBody>
                  <a:tcPr>
                    <a:lnL w="6350" cap="flat" cmpd="sng" algn="ctr">
                      <a:solidFill>
                        <a:srgbClr val="1A3A3A"/>
                      </a:solidFill>
                      <a:prstDash val="solid"/>
                      <a:round/>
                      <a:headEnd type="none" w="med" len="med"/>
                      <a:tailEnd type="none" w="med" len="med"/>
                    </a:lnL>
                    <a:lnR w="6350" cap="flat" cmpd="sng" algn="ctr">
                      <a:solidFill>
                        <a:srgbClr val="1A3A3A"/>
                      </a:solidFill>
                      <a:prstDash val="solid"/>
                      <a:round/>
                      <a:headEnd type="none" w="med" len="med"/>
                      <a:tailEnd type="none" w="med" len="med"/>
                    </a:lnR>
                    <a:lnT w="6350" cap="flat" cmpd="sng" algn="ctr">
                      <a:solidFill>
                        <a:srgbClr val="1A3A3A"/>
                      </a:solidFill>
                      <a:prstDash val="solid"/>
                      <a:round/>
                      <a:headEnd type="none" w="med" len="med"/>
                      <a:tailEnd type="none" w="med" len="med"/>
                    </a:lnT>
                    <a:lnB w="6350" cap="flat" cmpd="sng" algn="ctr">
                      <a:solidFill>
                        <a:srgbClr val="1A3A3A"/>
                      </a:solidFill>
                      <a:prstDash val="solid"/>
                      <a:round/>
                      <a:headEnd type="none" w="med" len="med"/>
                      <a:tailEnd type="none" w="med" len="med"/>
                    </a:lnB>
                    <a:solidFill>
                      <a:srgbClr val="1A1A1A"/>
                    </a:solidFill>
                  </a:tcPr>
                </a:tc>
                <a:extLst>
                  <a:ext uri="{0D108BD9-81ED-4DB2-BD59-A6C34878D82A}">
                    <a16:rowId xmlns:a16="http://schemas.microsoft.com/office/drawing/2014/main" val="10002"/>
                  </a:ext>
                </a:extLst>
              </a:tr>
              <a:tr h="0">
                <a:tc>
                  <a:txBody>
                    <a:bodyPr/>
                    <a:lstStyle/>
                    <a:p>
                      <a:pPr marL="0" indent="0">
                        <a:buNone/>
                      </a:pPr>
                      <a:r>
                        <a:rPr lang="en-US" sz="1400">
                          <a:solidFill>
                            <a:srgbClr val="FFFFFF"/>
                          </a:solidFill>
                          <a:latin typeface="Calibri" pitchFamily="34" charset="0"/>
                          <a:ea typeface="Calibri" pitchFamily="34" charset="-122"/>
                          <a:cs typeface="Calibri" pitchFamily="34" charset="-120"/>
                        </a:rPr>
                        <a:t>USB 3.2</a:t>
                      </a:r>
                      <a:endParaRPr lang="en-US" sz="1400" dirty="0">
                        <a:latin typeface="Calibri" charset="0"/>
                        <a:ea typeface="Calibri" charset="0"/>
                        <a:cs typeface="Calibri" charset="0"/>
                      </a:endParaRPr>
                    </a:p>
                  </a:txBody>
                  <a:tcPr>
                    <a:lnL w="6350" cap="flat" cmpd="sng" algn="ctr">
                      <a:solidFill>
                        <a:srgbClr val="1A3A3A"/>
                      </a:solidFill>
                      <a:prstDash val="solid"/>
                      <a:round/>
                      <a:headEnd type="none" w="med" len="med"/>
                      <a:tailEnd type="none" w="med" len="med"/>
                    </a:lnL>
                    <a:lnR w="6350" cap="flat" cmpd="sng" algn="ctr">
                      <a:solidFill>
                        <a:srgbClr val="1A3A3A"/>
                      </a:solidFill>
                      <a:prstDash val="solid"/>
                      <a:round/>
                      <a:headEnd type="none" w="med" len="med"/>
                      <a:tailEnd type="none" w="med" len="med"/>
                    </a:lnR>
                    <a:lnT w="6350" cap="flat" cmpd="sng" algn="ctr">
                      <a:solidFill>
                        <a:srgbClr val="1A3A3A"/>
                      </a:solidFill>
                      <a:prstDash val="solid"/>
                      <a:round/>
                      <a:headEnd type="none" w="med" len="med"/>
                      <a:tailEnd type="none" w="med" len="med"/>
                    </a:lnT>
                    <a:lnB w="6350" cap="flat" cmpd="sng" algn="ctr">
                      <a:solidFill>
                        <a:srgbClr val="1A3A3A"/>
                      </a:solidFill>
                      <a:prstDash val="solid"/>
                      <a:round/>
                      <a:headEnd type="none" w="med" len="med"/>
                      <a:tailEnd type="none" w="med" len="med"/>
                    </a:lnB>
                    <a:solidFill>
                      <a:srgbClr val="141414"/>
                    </a:solidFill>
                  </a:tcPr>
                </a:tc>
                <a:tc>
                  <a:txBody>
                    <a:bodyPr/>
                    <a:lstStyle/>
                    <a:p>
                      <a:pPr marL="0" indent="0">
                        <a:buNone/>
                      </a:pPr>
                      <a:r>
                        <a:rPr lang="en-US" sz="1300" dirty="0">
                          <a:solidFill>
                            <a:schemeClr val="bg1"/>
                          </a:solidFill>
                          <a:latin typeface="Calibri" pitchFamily="34" charset="0"/>
                          <a:ea typeface="Calibri" pitchFamily="34" charset="-122"/>
                          <a:cs typeface="Calibri" pitchFamily="34" charset="-120"/>
                        </a:rPr>
                        <a:t>USB 3.2 Gen 2x2</a:t>
                      </a:r>
                      <a:endParaRPr lang="en-US" sz="1300" dirty="0">
                        <a:solidFill>
                          <a:schemeClr val="bg1"/>
                        </a:solidFill>
                        <a:latin typeface="Calibri" charset="0"/>
                        <a:ea typeface="Calibri" charset="0"/>
                        <a:cs typeface="Calibri" charset="0"/>
                      </a:endParaRPr>
                    </a:p>
                  </a:txBody>
                  <a:tcPr>
                    <a:lnL w="6350" cap="flat" cmpd="sng" algn="ctr">
                      <a:solidFill>
                        <a:srgbClr val="1A3A3A"/>
                      </a:solidFill>
                      <a:prstDash val="solid"/>
                      <a:round/>
                      <a:headEnd type="none" w="med" len="med"/>
                      <a:tailEnd type="none" w="med" len="med"/>
                    </a:lnL>
                    <a:lnR w="6350" cap="flat" cmpd="sng" algn="ctr">
                      <a:solidFill>
                        <a:srgbClr val="1A3A3A"/>
                      </a:solidFill>
                      <a:prstDash val="solid"/>
                      <a:round/>
                      <a:headEnd type="none" w="med" len="med"/>
                      <a:tailEnd type="none" w="med" len="med"/>
                    </a:lnR>
                    <a:lnT w="6350" cap="flat" cmpd="sng" algn="ctr">
                      <a:solidFill>
                        <a:srgbClr val="1A3A3A"/>
                      </a:solidFill>
                      <a:prstDash val="solid"/>
                      <a:round/>
                      <a:headEnd type="none" w="med" len="med"/>
                      <a:tailEnd type="none" w="med" len="med"/>
                    </a:lnT>
                    <a:lnB w="6350" cap="flat" cmpd="sng" algn="ctr">
                      <a:solidFill>
                        <a:srgbClr val="1A3A3A"/>
                      </a:solidFill>
                      <a:prstDash val="solid"/>
                      <a:round/>
                      <a:headEnd type="none" w="med" len="med"/>
                      <a:tailEnd type="none" w="med" len="med"/>
                    </a:lnB>
                    <a:solidFill>
                      <a:srgbClr val="141414"/>
                    </a:solidFill>
                  </a:tcPr>
                </a:tc>
                <a:tc>
                  <a:txBody>
                    <a:bodyPr/>
                    <a:lstStyle/>
                    <a:p>
                      <a:pPr marL="0" indent="0">
                        <a:buNone/>
                      </a:pPr>
                      <a:r>
                        <a:rPr lang="en-US" sz="1400" b="1">
                          <a:solidFill>
                            <a:srgbClr val="39FF14"/>
                          </a:solidFill>
                          <a:latin typeface="Consolas" pitchFamily="34" charset="0"/>
                          <a:ea typeface="Consolas" pitchFamily="34" charset="-122"/>
                          <a:cs typeface="Consolas" pitchFamily="34" charset="-120"/>
                        </a:rPr>
                        <a:t>20 Gbps</a:t>
                      </a:r>
                      <a:endParaRPr lang="en-US" sz="1400" dirty="0">
                        <a:latin typeface="Consolas" charset="0"/>
                        <a:ea typeface="Consolas" charset="0"/>
                        <a:cs typeface="Consolas" charset="0"/>
                      </a:endParaRPr>
                    </a:p>
                  </a:txBody>
                  <a:tcPr>
                    <a:lnL w="6350" cap="flat" cmpd="sng" algn="ctr">
                      <a:solidFill>
                        <a:srgbClr val="1A3A3A"/>
                      </a:solidFill>
                      <a:prstDash val="solid"/>
                      <a:round/>
                      <a:headEnd type="none" w="med" len="med"/>
                      <a:tailEnd type="none" w="med" len="med"/>
                    </a:lnL>
                    <a:lnR w="6350" cap="flat" cmpd="sng" algn="ctr">
                      <a:solidFill>
                        <a:srgbClr val="1A3A3A"/>
                      </a:solidFill>
                      <a:prstDash val="solid"/>
                      <a:round/>
                      <a:headEnd type="none" w="med" len="med"/>
                      <a:tailEnd type="none" w="med" len="med"/>
                    </a:lnR>
                    <a:lnT w="6350" cap="flat" cmpd="sng" algn="ctr">
                      <a:solidFill>
                        <a:srgbClr val="1A3A3A"/>
                      </a:solidFill>
                      <a:prstDash val="solid"/>
                      <a:round/>
                      <a:headEnd type="none" w="med" len="med"/>
                      <a:tailEnd type="none" w="med" len="med"/>
                    </a:lnT>
                    <a:lnB w="6350" cap="flat" cmpd="sng" algn="ctr">
                      <a:solidFill>
                        <a:srgbClr val="1A3A3A"/>
                      </a:solidFill>
                      <a:prstDash val="solid"/>
                      <a:round/>
                      <a:headEnd type="none" w="med" len="med"/>
                      <a:tailEnd type="none" w="med" len="med"/>
                    </a:lnB>
                    <a:solidFill>
                      <a:srgbClr val="141414"/>
                    </a:solidFill>
                  </a:tcPr>
                </a:tc>
                <a:tc>
                  <a:txBody>
                    <a:bodyPr/>
                    <a:lstStyle/>
                    <a:p>
                      <a:pPr marL="0" indent="0">
                        <a:buNone/>
                      </a:pPr>
                      <a:r>
                        <a:rPr lang="en-US" sz="1300" dirty="0">
                          <a:solidFill>
                            <a:srgbClr val="FFFFFF"/>
                          </a:solidFill>
                          <a:latin typeface="Calibri" pitchFamily="34" charset="0"/>
                          <a:ea typeface="Calibri" pitchFamily="34" charset="-122"/>
                          <a:cs typeface="Calibri" pitchFamily="34" charset="-120"/>
                        </a:rPr>
                        <a:t>SuperSpeed USB 20Gbps</a:t>
                      </a:r>
                      <a:endParaRPr lang="en-US" sz="1300" dirty="0">
                        <a:latin typeface="Calibri" charset="0"/>
                        <a:ea typeface="Calibri" charset="0"/>
                        <a:cs typeface="Calibri" charset="0"/>
                      </a:endParaRPr>
                    </a:p>
                  </a:txBody>
                  <a:tcPr>
                    <a:lnL w="6350" cap="flat" cmpd="sng" algn="ctr">
                      <a:solidFill>
                        <a:srgbClr val="1A3A3A"/>
                      </a:solidFill>
                      <a:prstDash val="solid"/>
                      <a:round/>
                      <a:headEnd type="none" w="med" len="med"/>
                      <a:tailEnd type="none" w="med" len="med"/>
                    </a:lnL>
                    <a:lnR w="6350" cap="flat" cmpd="sng" algn="ctr">
                      <a:solidFill>
                        <a:srgbClr val="1A3A3A"/>
                      </a:solidFill>
                      <a:prstDash val="solid"/>
                      <a:round/>
                      <a:headEnd type="none" w="med" len="med"/>
                      <a:tailEnd type="none" w="med" len="med"/>
                    </a:lnR>
                    <a:lnT w="6350" cap="flat" cmpd="sng" algn="ctr">
                      <a:solidFill>
                        <a:srgbClr val="1A3A3A"/>
                      </a:solidFill>
                      <a:prstDash val="solid"/>
                      <a:round/>
                      <a:headEnd type="none" w="med" len="med"/>
                      <a:tailEnd type="none" w="med" len="med"/>
                    </a:lnT>
                    <a:lnB w="6350" cap="flat" cmpd="sng" algn="ctr">
                      <a:solidFill>
                        <a:srgbClr val="1A3A3A"/>
                      </a:solidFill>
                      <a:prstDash val="solid"/>
                      <a:round/>
                      <a:headEnd type="none" w="med" len="med"/>
                      <a:tailEnd type="none" w="med" len="med"/>
                    </a:lnB>
                    <a:solidFill>
                      <a:srgbClr val="141414"/>
                    </a:solidFill>
                  </a:tcPr>
                </a:tc>
                <a:extLst>
                  <a:ext uri="{0D108BD9-81ED-4DB2-BD59-A6C34878D82A}">
                    <a16:rowId xmlns:a16="http://schemas.microsoft.com/office/drawing/2014/main" val="10003"/>
                  </a:ext>
                </a:extLst>
              </a:tr>
            </a:tbl>
          </a:graphicData>
        </a:graphic>
      </p:graphicFrame>
      <p:sp>
        <p:nvSpPr>
          <p:cNvPr id="6" name="Text 3"/>
          <p:cNvSpPr/>
          <p:nvPr/>
        </p:nvSpPr>
        <p:spPr>
          <a:xfrm>
            <a:off x="457200" y="3657600"/>
            <a:ext cx="8229600" cy="457200"/>
          </a:xfrm>
          <a:prstGeom prst="rect">
            <a:avLst/>
          </a:prstGeom>
          <a:noFill/>
          <a:ln/>
        </p:spPr>
        <p:txBody>
          <a:bodyPr wrap="square" rtlCol="0" anchor="ctr"/>
          <a:lstStyle/>
          <a:p>
            <a:pPr marL="0" indent="0">
              <a:buNone/>
            </a:pPr>
            <a:r>
              <a:rPr lang="en-US" sz="1500" b="1" dirty="0">
                <a:solidFill>
                  <a:srgbClr val="00E5FF"/>
                </a:solidFill>
                <a:latin typeface="Calibri" pitchFamily="34" charset="0"/>
                <a:ea typeface="Calibri" pitchFamily="34" charset="-122"/>
                <a:cs typeface="Calibri" pitchFamily="34" charset="-120"/>
              </a:rPr>
              <a:t>The key takeaway: USB 3.0 was renamed TWICE! Always check the actual speed, not the version number.</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A0A0A"/>
        </a:solidFill>
        <a:effectLst/>
      </p:bgPr>
    </p:bg>
    <p:spTree>
      <p:nvGrpSpPr>
        <p:cNvPr id="1" name=""/>
        <p:cNvGrpSpPr/>
        <p:nvPr/>
      </p:nvGrpSpPr>
      <p:grpSpPr>
        <a:xfrm>
          <a:off x="0" y="0"/>
          <a:ext cx="0" cy="0"/>
          <a:chOff x="0" y="0"/>
          <a:chExt cx="0" cy="0"/>
        </a:xfrm>
      </p:grpSpPr>
      <p:sp>
        <p:nvSpPr>
          <p:cNvPr id="2" name="Text 0"/>
          <p:cNvSpPr/>
          <p:nvPr/>
        </p:nvSpPr>
        <p:spPr>
          <a:xfrm>
            <a:off x="7772400" y="4800600"/>
            <a:ext cx="1097280" cy="274320"/>
          </a:xfrm>
          <a:prstGeom prst="rect">
            <a:avLst/>
          </a:prstGeom>
          <a:noFill/>
          <a:ln/>
        </p:spPr>
        <p:txBody>
          <a:bodyPr wrap="square" rtlCol="0" anchor="ctr"/>
          <a:lstStyle/>
          <a:p>
            <a:pPr marL="0" indent="0" algn="r">
              <a:buNone/>
            </a:pPr>
            <a:r>
              <a:rPr lang="en-US" sz="900" dirty="0">
                <a:solidFill>
                  <a:srgbClr val="666666"/>
                </a:solidFill>
                <a:latin typeface="Calibri" pitchFamily="34" charset="0"/>
                <a:ea typeface="Calibri" pitchFamily="34" charset="-122"/>
                <a:cs typeface="Calibri" pitchFamily="34" charset="-120"/>
              </a:rPr>
              <a:t>10 / 24</a:t>
            </a:r>
            <a:endParaRPr lang="en-US" sz="900" dirty="0"/>
          </a:p>
        </p:txBody>
      </p:sp>
      <p:sp>
        <p:nvSpPr>
          <p:cNvPr id="3" name="Text 1"/>
          <p:cNvSpPr/>
          <p:nvPr/>
        </p:nvSpPr>
        <p:spPr>
          <a:xfrm>
            <a:off x="548640" y="274320"/>
            <a:ext cx="8046720" cy="640080"/>
          </a:xfrm>
          <a:prstGeom prst="rect">
            <a:avLst/>
          </a:prstGeom>
          <a:noFill/>
          <a:ln/>
        </p:spPr>
        <p:txBody>
          <a:bodyPr wrap="square" rtlCol="0" anchor="ctr"/>
          <a:lstStyle/>
          <a:p>
            <a:pPr marL="0" indent="0">
              <a:buNone/>
            </a:pPr>
            <a:r>
              <a:rPr lang="en-US" sz="3600" b="1" dirty="0">
                <a:solidFill>
                  <a:srgbClr val="FFFFFF"/>
                </a:solidFill>
                <a:latin typeface="Consolas" pitchFamily="34" charset="0"/>
                <a:ea typeface="Consolas" pitchFamily="34" charset="-122"/>
                <a:cs typeface="Consolas" pitchFamily="34" charset="-120"/>
              </a:rPr>
              <a:t>USB 4: The Future Is Here</a:t>
            </a:r>
            <a:endParaRPr lang="en-US" sz="3600" dirty="0"/>
          </a:p>
        </p:txBody>
      </p:sp>
      <p:sp>
        <p:nvSpPr>
          <p:cNvPr id="4" name="Shape 2"/>
          <p:cNvSpPr/>
          <p:nvPr/>
        </p:nvSpPr>
        <p:spPr>
          <a:xfrm>
            <a:off x="457200" y="1097280"/>
            <a:ext cx="3931920" cy="2286000"/>
          </a:xfrm>
          <a:prstGeom prst="rect">
            <a:avLst/>
          </a:prstGeom>
          <a:solidFill>
            <a:srgbClr val="141414"/>
          </a:solidFill>
          <a:ln/>
        </p:spPr>
        <p:txBody>
          <a:bodyPr/>
          <a:lstStyle/>
          <a:p>
            <a:endParaRPr lang="en-GB"/>
          </a:p>
        </p:txBody>
      </p:sp>
      <p:sp>
        <p:nvSpPr>
          <p:cNvPr id="5" name="Text 3"/>
          <p:cNvSpPr/>
          <p:nvPr/>
        </p:nvSpPr>
        <p:spPr>
          <a:xfrm>
            <a:off x="457200" y="1188720"/>
            <a:ext cx="2286000" cy="1097280"/>
          </a:xfrm>
          <a:prstGeom prst="rect">
            <a:avLst/>
          </a:prstGeom>
          <a:noFill/>
          <a:ln/>
        </p:spPr>
        <p:txBody>
          <a:bodyPr wrap="square" lIns="0" tIns="0" rIns="0" bIns="0" rtlCol="0" anchor="ctr"/>
          <a:lstStyle/>
          <a:p>
            <a:pPr marL="0" indent="0" algn="ctr">
              <a:buNone/>
            </a:pPr>
            <a:r>
              <a:rPr lang="en-US" sz="7200" b="1" dirty="0">
                <a:solidFill>
                  <a:srgbClr val="00E5FF"/>
                </a:solidFill>
                <a:latin typeface="Consolas" pitchFamily="34" charset="0"/>
                <a:ea typeface="Consolas" pitchFamily="34" charset="-122"/>
                <a:cs typeface="Consolas" pitchFamily="34" charset="-120"/>
              </a:rPr>
              <a:t>40</a:t>
            </a:r>
            <a:endParaRPr lang="en-US" sz="7200" dirty="0"/>
          </a:p>
        </p:txBody>
      </p:sp>
      <p:sp>
        <p:nvSpPr>
          <p:cNvPr id="6" name="Text 4"/>
          <p:cNvSpPr/>
          <p:nvPr/>
        </p:nvSpPr>
        <p:spPr>
          <a:xfrm>
            <a:off x="2560320" y="1371600"/>
            <a:ext cx="1371600" cy="548640"/>
          </a:xfrm>
          <a:prstGeom prst="rect">
            <a:avLst/>
          </a:prstGeom>
          <a:noFill/>
          <a:ln/>
        </p:spPr>
        <p:txBody>
          <a:bodyPr wrap="square" lIns="0" tIns="0" rIns="0" bIns="0" rtlCol="0" anchor="ctr"/>
          <a:lstStyle/>
          <a:p>
            <a:pPr marL="0" indent="0">
              <a:buNone/>
            </a:pPr>
            <a:r>
              <a:rPr lang="en-US" sz="2400" dirty="0">
                <a:solidFill>
                  <a:srgbClr val="39FF14"/>
                </a:solidFill>
                <a:latin typeface="Consolas" pitchFamily="34" charset="0"/>
                <a:ea typeface="Consolas" pitchFamily="34" charset="-122"/>
                <a:cs typeface="Consolas" pitchFamily="34" charset="-120"/>
              </a:rPr>
              <a:t>Gbps</a:t>
            </a:r>
            <a:endParaRPr lang="en-US" sz="2400" dirty="0"/>
          </a:p>
        </p:txBody>
      </p:sp>
      <p:sp>
        <p:nvSpPr>
          <p:cNvPr id="7" name="Text 5"/>
          <p:cNvSpPr/>
          <p:nvPr/>
        </p:nvSpPr>
        <p:spPr>
          <a:xfrm>
            <a:off x="640080" y="2286000"/>
            <a:ext cx="3566160" cy="320040"/>
          </a:xfrm>
          <a:prstGeom prst="rect">
            <a:avLst/>
          </a:prstGeom>
          <a:noFill/>
          <a:ln/>
        </p:spPr>
        <p:txBody>
          <a:bodyPr wrap="square" lIns="0" tIns="0" rIns="0" bIns="0" rtlCol="0" anchor="ctr"/>
          <a:lstStyle/>
          <a:p>
            <a:pPr marL="0" indent="0">
              <a:buNone/>
            </a:pPr>
            <a:r>
              <a:rPr lang="en-US" sz="1500" dirty="0">
                <a:solidFill>
                  <a:srgbClr val="FFFFFF"/>
                </a:solidFill>
                <a:latin typeface="Calibri" pitchFamily="34" charset="0"/>
                <a:ea typeface="Calibri" pitchFamily="34" charset="-122"/>
                <a:cs typeface="Calibri" pitchFamily="34" charset="-120"/>
              </a:rPr>
              <a:t>USB4 Version 1.0 (2019)</a:t>
            </a:r>
            <a:endParaRPr lang="en-US" sz="1500" dirty="0"/>
          </a:p>
        </p:txBody>
      </p:sp>
      <p:sp>
        <p:nvSpPr>
          <p:cNvPr id="8" name="Text 6"/>
          <p:cNvSpPr/>
          <p:nvPr/>
        </p:nvSpPr>
        <p:spPr>
          <a:xfrm>
            <a:off x="640080" y="2606040"/>
            <a:ext cx="3566160" cy="320040"/>
          </a:xfrm>
          <a:prstGeom prst="rect">
            <a:avLst/>
          </a:prstGeom>
          <a:noFill/>
          <a:ln/>
        </p:spPr>
        <p:txBody>
          <a:bodyPr wrap="square" lIns="0" tIns="0" rIns="0" bIns="0" rtlCol="0" anchor="ctr"/>
          <a:lstStyle/>
          <a:p>
            <a:pPr marL="0" indent="0">
              <a:buNone/>
            </a:pPr>
            <a:r>
              <a:rPr lang="en-US" sz="1300" dirty="0">
                <a:solidFill>
                  <a:schemeClr val="bg1"/>
                </a:solidFill>
                <a:latin typeface="Calibri" pitchFamily="34" charset="0"/>
                <a:ea typeface="Calibri" pitchFamily="34" charset="-122"/>
                <a:cs typeface="Calibri" pitchFamily="34" charset="-120"/>
              </a:rPr>
              <a:t>Based on Thunderbolt 3 protocol</a:t>
            </a:r>
            <a:endParaRPr lang="en-US" sz="1300" dirty="0">
              <a:solidFill>
                <a:schemeClr val="bg1"/>
              </a:solidFill>
            </a:endParaRPr>
          </a:p>
        </p:txBody>
      </p:sp>
      <p:sp>
        <p:nvSpPr>
          <p:cNvPr id="9" name="Shape 7"/>
          <p:cNvSpPr/>
          <p:nvPr/>
        </p:nvSpPr>
        <p:spPr>
          <a:xfrm>
            <a:off x="4754880" y="1097280"/>
            <a:ext cx="3931920" cy="2286000"/>
          </a:xfrm>
          <a:prstGeom prst="rect">
            <a:avLst/>
          </a:prstGeom>
          <a:solidFill>
            <a:srgbClr val="141414"/>
          </a:solidFill>
          <a:ln/>
        </p:spPr>
        <p:txBody>
          <a:bodyPr/>
          <a:lstStyle/>
          <a:p>
            <a:endParaRPr lang="en-GB"/>
          </a:p>
        </p:txBody>
      </p:sp>
      <p:sp>
        <p:nvSpPr>
          <p:cNvPr id="10" name="Text 8"/>
          <p:cNvSpPr/>
          <p:nvPr/>
        </p:nvSpPr>
        <p:spPr>
          <a:xfrm>
            <a:off x="4754880" y="1188720"/>
            <a:ext cx="2286000" cy="1097280"/>
          </a:xfrm>
          <a:prstGeom prst="rect">
            <a:avLst/>
          </a:prstGeom>
          <a:noFill/>
          <a:ln/>
        </p:spPr>
        <p:txBody>
          <a:bodyPr wrap="square" lIns="0" tIns="0" rIns="0" bIns="0" rtlCol="0" anchor="ctr"/>
          <a:lstStyle/>
          <a:p>
            <a:pPr marL="0" indent="0" algn="ctr">
              <a:buNone/>
            </a:pPr>
            <a:r>
              <a:rPr lang="en-US" sz="7200" b="1" dirty="0">
                <a:solidFill>
                  <a:srgbClr val="39FF14"/>
                </a:solidFill>
                <a:latin typeface="Consolas" pitchFamily="34" charset="0"/>
                <a:ea typeface="Consolas" pitchFamily="34" charset="-122"/>
                <a:cs typeface="Consolas" pitchFamily="34" charset="-120"/>
              </a:rPr>
              <a:t>80</a:t>
            </a:r>
            <a:endParaRPr lang="en-US" sz="7200" dirty="0"/>
          </a:p>
        </p:txBody>
      </p:sp>
      <p:sp>
        <p:nvSpPr>
          <p:cNvPr id="11" name="Text 9"/>
          <p:cNvSpPr/>
          <p:nvPr/>
        </p:nvSpPr>
        <p:spPr>
          <a:xfrm>
            <a:off x="6858000" y="1371600"/>
            <a:ext cx="1371600" cy="548640"/>
          </a:xfrm>
          <a:prstGeom prst="rect">
            <a:avLst/>
          </a:prstGeom>
          <a:noFill/>
          <a:ln/>
        </p:spPr>
        <p:txBody>
          <a:bodyPr wrap="square" lIns="0" tIns="0" rIns="0" bIns="0" rtlCol="0" anchor="ctr"/>
          <a:lstStyle/>
          <a:p>
            <a:pPr marL="0" indent="0">
              <a:buNone/>
            </a:pPr>
            <a:r>
              <a:rPr lang="en-US" sz="2400" dirty="0">
                <a:solidFill>
                  <a:srgbClr val="00E5FF"/>
                </a:solidFill>
                <a:latin typeface="Consolas" pitchFamily="34" charset="0"/>
                <a:ea typeface="Consolas" pitchFamily="34" charset="-122"/>
                <a:cs typeface="Consolas" pitchFamily="34" charset="-120"/>
              </a:rPr>
              <a:t>Gbps</a:t>
            </a:r>
            <a:endParaRPr lang="en-US" sz="2400" dirty="0"/>
          </a:p>
        </p:txBody>
      </p:sp>
      <p:sp>
        <p:nvSpPr>
          <p:cNvPr id="12" name="Text 10"/>
          <p:cNvSpPr/>
          <p:nvPr/>
        </p:nvSpPr>
        <p:spPr>
          <a:xfrm>
            <a:off x="4937760" y="2286000"/>
            <a:ext cx="3566160" cy="320040"/>
          </a:xfrm>
          <a:prstGeom prst="rect">
            <a:avLst/>
          </a:prstGeom>
          <a:noFill/>
          <a:ln/>
        </p:spPr>
        <p:txBody>
          <a:bodyPr wrap="square" lIns="0" tIns="0" rIns="0" bIns="0" rtlCol="0" anchor="ctr"/>
          <a:lstStyle/>
          <a:p>
            <a:pPr marL="0" indent="0">
              <a:buNone/>
            </a:pPr>
            <a:r>
              <a:rPr lang="en-US" sz="1500" dirty="0">
                <a:solidFill>
                  <a:srgbClr val="FFFFFF"/>
                </a:solidFill>
                <a:latin typeface="Calibri" pitchFamily="34" charset="0"/>
                <a:ea typeface="Calibri" pitchFamily="34" charset="-122"/>
                <a:cs typeface="Calibri" pitchFamily="34" charset="-120"/>
              </a:rPr>
              <a:t>USB4 Version 2.0 (2022)</a:t>
            </a:r>
            <a:endParaRPr lang="en-US" sz="1500" dirty="0"/>
          </a:p>
        </p:txBody>
      </p:sp>
      <p:sp>
        <p:nvSpPr>
          <p:cNvPr id="13" name="Text 11"/>
          <p:cNvSpPr/>
          <p:nvPr/>
        </p:nvSpPr>
        <p:spPr>
          <a:xfrm>
            <a:off x="4937760" y="2606040"/>
            <a:ext cx="3566160" cy="320040"/>
          </a:xfrm>
          <a:prstGeom prst="rect">
            <a:avLst/>
          </a:prstGeom>
          <a:noFill/>
          <a:ln/>
        </p:spPr>
        <p:txBody>
          <a:bodyPr wrap="square" lIns="0" tIns="0" rIns="0" bIns="0" rtlCol="0" anchor="ctr"/>
          <a:lstStyle/>
          <a:p>
            <a:pPr marL="0" indent="0">
              <a:buNone/>
            </a:pPr>
            <a:r>
              <a:rPr lang="en-US" sz="1300" dirty="0">
                <a:solidFill>
                  <a:schemeClr val="bg1"/>
                </a:solidFill>
                <a:latin typeface="Calibri" pitchFamily="34" charset="0"/>
                <a:ea typeface="Calibri" pitchFamily="34" charset="-122"/>
                <a:cs typeface="Calibri" pitchFamily="34" charset="-120"/>
              </a:rPr>
              <a:t>Doubles bandwidth with new signaling</a:t>
            </a:r>
            <a:endParaRPr lang="en-US" sz="1300" dirty="0">
              <a:solidFill>
                <a:schemeClr val="bg1"/>
              </a:solidFill>
            </a:endParaRPr>
          </a:p>
        </p:txBody>
      </p:sp>
      <p:sp>
        <p:nvSpPr>
          <p:cNvPr id="14" name="Text 12"/>
          <p:cNvSpPr/>
          <p:nvPr/>
        </p:nvSpPr>
        <p:spPr>
          <a:xfrm>
            <a:off x="457200" y="3566160"/>
            <a:ext cx="8229600" cy="1371600"/>
          </a:xfrm>
          <a:prstGeom prst="rect">
            <a:avLst/>
          </a:prstGeom>
          <a:noFill/>
          <a:ln/>
        </p:spPr>
        <p:txBody>
          <a:bodyPr wrap="square" rtlCol="0" anchor="ctr"/>
          <a:lstStyle/>
          <a:p>
            <a:pPr marL="342900" indent="-342900">
              <a:buSzPct val="100000"/>
              <a:buChar char="•"/>
            </a:pPr>
            <a:r>
              <a:rPr lang="en-US" sz="1500" dirty="0">
                <a:solidFill>
                  <a:srgbClr val="FFFFFF"/>
                </a:solidFill>
                <a:latin typeface="Calibri" pitchFamily="34" charset="0"/>
                <a:ea typeface="Calibri" pitchFamily="34" charset="-122"/>
                <a:cs typeface="Calibri" pitchFamily="34" charset="-120"/>
              </a:rPr>
              <a:t>USB-C connector only — no more Type-A or Type-B</a:t>
            </a:r>
            <a:endParaRPr lang="en-US" sz="1500" dirty="0"/>
          </a:p>
          <a:p>
            <a:pPr marL="342900" indent="-342900">
              <a:buSzPct val="100000"/>
              <a:buChar char="•"/>
            </a:pPr>
            <a:r>
              <a:rPr lang="en-US" sz="1500" dirty="0">
                <a:solidFill>
                  <a:srgbClr val="FFFFFF"/>
                </a:solidFill>
                <a:latin typeface="Calibri" pitchFamily="34" charset="0"/>
                <a:ea typeface="Calibri" pitchFamily="34" charset="-122"/>
                <a:cs typeface="Calibri" pitchFamily="34" charset="-120"/>
              </a:rPr>
              <a:t>Tunnels PCIe and DisplayPort protocols</a:t>
            </a:r>
            <a:endParaRPr lang="en-US" sz="1500" dirty="0"/>
          </a:p>
          <a:p>
            <a:pPr marL="342900" indent="-342900">
              <a:buSzPct val="100000"/>
              <a:buChar char="•"/>
            </a:pPr>
            <a:r>
              <a:rPr lang="en-US" sz="1500" dirty="0">
                <a:solidFill>
                  <a:srgbClr val="FFFFFF"/>
                </a:solidFill>
                <a:latin typeface="Calibri" pitchFamily="34" charset="0"/>
                <a:ea typeface="Calibri" pitchFamily="34" charset="-122"/>
                <a:cs typeface="Calibri" pitchFamily="34" charset="-120"/>
              </a:rPr>
              <a:t>Up to 240W power delivery (can charge laptops!)</a:t>
            </a:r>
            <a:endParaRPr lang="en-US" sz="1500" dirty="0"/>
          </a:p>
          <a:p>
            <a:pPr marL="342900" indent="-342900">
              <a:buSzPct val="100000"/>
              <a:buChar char="•"/>
            </a:pPr>
            <a:r>
              <a:rPr lang="en-US" sz="1500" dirty="0">
                <a:solidFill>
                  <a:srgbClr val="FFFFFF"/>
                </a:solidFill>
                <a:latin typeface="Calibri" pitchFamily="34" charset="0"/>
                <a:ea typeface="Calibri" pitchFamily="34" charset="-122"/>
                <a:cs typeface="Calibri" pitchFamily="34" charset="-120"/>
              </a:rPr>
              <a:t>Backward compatible with all previous USB versions</a:t>
            </a:r>
            <a:endParaRPr lang="en-US" sz="15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A0A0A"/>
        </a:solidFill>
        <a:effectLst/>
      </p:bgPr>
    </p:bg>
    <p:spTree>
      <p:nvGrpSpPr>
        <p:cNvPr id="1" name=""/>
        <p:cNvGrpSpPr/>
        <p:nvPr/>
      </p:nvGrpSpPr>
      <p:grpSpPr>
        <a:xfrm>
          <a:off x="0" y="0"/>
          <a:ext cx="0" cy="0"/>
          <a:chOff x="0" y="0"/>
          <a:chExt cx="0" cy="0"/>
        </a:xfrm>
      </p:grpSpPr>
      <p:sp>
        <p:nvSpPr>
          <p:cNvPr id="2" name="PageNum"/>
          <p:cNvSpPr/>
          <p:nvPr/>
        </p:nvSpPr>
        <p:spPr>
          <a:xfrm>
            <a:off x="7772400" y="4800600"/>
            <a:ext cx="1097280" cy="274320"/>
          </a:xfrm>
          <a:prstGeom prst="rect">
            <a:avLst/>
          </a:prstGeom>
          <a:noFill/>
          <a:ln/>
        </p:spPr>
        <p:txBody>
          <a:bodyPr wrap="square" rtlCol="0" anchor="ctr"/>
          <a:lstStyle/>
          <a:p>
            <a:pPr marL="0" indent="0" algn="r">
              <a:buNone/>
            </a:pPr>
            <a:r>
              <a:rPr lang="en-US" sz="900">
                <a:solidFill>
                  <a:srgbClr val="666666"/>
                </a:solidFill>
                <a:latin typeface="Calibri" pitchFamily="34" charset="0"/>
                <a:ea typeface="Calibri" pitchFamily="34" charset="-122"/>
                <a:cs typeface="Calibri" pitchFamily="34" charset="-120"/>
              </a:rPr>
              <a:t>11 / 25</a:t>
            </a:r>
            <a:endParaRPr lang="en-US"/>
          </a:p>
        </p:txBody>
      </p:sp>
      <p:sp>
        <p:nvSpPr>
          <p:cNvPr id="3" name="Title"/>
          <p:cNvSpPr/>
          <p:nvPr/>
        </p:nvSpPr>
        <p:spPr>
          <a:xfrm>
            <a:off x="457200" y="137160"/>
            <a:ext cx="8229600" cy="457200"/>
          </a:xfrm>
          <a:prstGeom prst="rect">
            <a:avLst/>
          </a:prstGeom>
          <a:noFill/>
          <a:ln/>
        </p:spPr>
        <p:txBody>
          <a:bodyPr wrap="square" rtlCol="0" anchor="ctr"/>
          <a:lstStyle/>
          <a:p>
            <a:pPr marL="0" indent="0" algn="l">
              <a:buNone/>
            </a:pPr>
            <a:r>
              <a:rPr lang="en-US" sz="3200" b="1">
                <a:solidFill>
                  <a:srgbClr val="FFFFFF"/>
                </a:solidFill>
                <a:latin typeface="Consolas" pitchFamily="34" charset="0"/>
                <a:ea typeface="Consolas" pitchFamily="34" charset="-122"/>
                <a:cs typeface="Consolas" pitchFamily="34" charset="-120"/>
              </a:rPr>
              <a:t>PAM3: How USB4.2 Doubles Speed</a:t>
            </a:r>
            <a:endParaRPr lang="en-US"/>
          </a:p>
        </p:txBody>
      </p:sp>
      <p:sp>
        <p:nvSpPr>
          <p:cNvPr id="4" name="Subtitle"/>
          <p:cNvSpPr/>
          <p:nvPr/>
        </p:nvSpPr>
        <p:spPr>
          <a:xfrm>
            <a:off x="457200" y="502920"/>
            <a:ext cx="8229600" cy="274320"/>
          </a:xfrm>
          <a:prstGeom prst="rect">
            <a:avLst/>
          </a:prstGeom>
          <a:noFill/>
          <a:ln/>
        </p:spPr>
        <p:txBody>
          <a:bodyPr wrap="square" rtlCol="0" anchor="ctr"/>
          <a:lstStyle/>
          <a:p>
            <a:pPr marL="0" indent="0" algn="l">
              <a:buNone/>
            </a:pPr>
            <a:r>
              <a:rPr lang="en-US" sz="1300" dirty="0">
                <a:solidFill>
                  <a:srgbClr val="AAAAAA"/>
                </a:solidFill>
                <a:latin typeface="Calibri" pitchFamily="34" charset="0"/>
                <a:ea typeface="Calibri" pitchFamily="34" charset="-122"/>
                <a:cs typeface="Calibri" pitchFamily="34" charset="-120"/>
              </a:rPr>
              <a:t>3-level </a:t>
            </a:r>
            <a:r>
              <a:rPr lang="en-US" sz="1300" dirty="0">
                <a:solidFill>
                  <a:schemeClr val="bg1"/>
                </a:solidFill>
                <a:latin typeface="Calibri" pitchFamily="34" charset="0"/>
                <a:ea typeface="Calibri" pitchFamily="34" charset="-122"/>
                <a:cs typeface="Calibri" pitchFamily="34" charset="-120"/>
              </a:rPr>
              <a:t>Pulse Amplitude Modulation </a:t>
            </a:r>
            <a:r>
              <a:rPr lang="en-US" sz="1300" dirty="0">
                <a:solidFill>
                  <a:srgbClr val="AAAAAA"/>
                </a:solidFill>
                <a:latin typeface="Calibri" pitchFamily="34" charset="0"/>
                <a:ea typeface="Calibri" pitchFamily="34" charset="-122"/>
                <a:cs typeface="Calibri" pitchFamily="34" charset="-120"/>
              </a:rPr>
              <a:t>—</a:t>
            </a:r>
            <a:r>
              <a:rPr lang="en-US" sz="1300" i="1" dirty="0">
                <a:solidFill>
                  <a:srgbClr val="AAAAAA"/>
                </a:solidFill>
                <a:latin typeface="Calibri" pitchFamily="34" charset="0"/>
                <a:ea typeface="Calibri" pitchFamily="34" charset="-122"/>
                <a:cs typeface="Calibri" pitchFamily="34" charset="-120"/>
              </a:rPr>
              <a:t> the sweet spot between NRZ and PAM4</a:t>
            </a:r>
            <a:endParaRPr lang="en-US" dirty="0"/>
          </a:p>
        </p:txBody>
      </p:sp>
      <p:sp>
        <p:nvSpPr>
          <p:cNvPr id="5" name="CardBg0"/>
          <p:cNvSpPr/>
          <p:nvPr/>
        </p:nvSpPr>
        <p:spPr>
          <a:xfrm>
            <a:off x="457200" y="822960"/>
            <a:ext cx="2621280" cy="2286000"/>
          </a:xfrm>
          <a:prstGeom prst="roundRect">
            <a:avLst/>
          </a:prstGeom>
          <a:solidFill>
            <a:srgbClr val="141414"/>
          </a:solidFill>
          <a:ln/>
        </p:spPr>
        <p:txBody>
          <a:bodyPr/>
          <a:lstStyle/>
          <a:p>
            <a:endParaRPr lang="en-GB"/>
          </a:p>
        </p:txBody>
      </p:sp>
      <p:sp>
        <p:nvSpPr>
          <p:cNvPr id="6" name="CardBg1"/>
          <p:cNvSpPr/>
          <p:nvPr/>
        </p:nvSpPr>
        <p:spPr>
          <a:xfrm>
            <a:off x="3261360" y="822960"/>
            <a:ext cx="2621280" cy="2286000"/>
          </a:xfrm>
          <a:prstGeom prst="roundRect">
            <a:avLst/>
          </a:prstGeom>
          <a:solidFill>
            <a:srgbClr val="141414"/>
          </a:solidFill>
          <a:ln/>
        </p:spPr>
        <p:txBody>
          <a:bodyPr/>
          <a:lstStyle/>
          <a:p>
            <a:endParaRPr lang="en-GB"/>
          </a:p>
        </p:txBody>
      </p:sp>
      <p:sp>
        <p:nvSpPr>
          <p:cNvPr id="7" name="CardBg2"/>
          <p:cNvSpPr/>
          <p:nvPr/>
        </p:nvSpPr>
        <p:spPr>
          <a:xfrm>
            <a:off x="6065520" y="822960"/>
            <a:ext cx="2621280" cy="2286000"/>
          </a:xfrm>
          <a:prstGeom prst="roundRect">
            <a:avLst/>
          </a:prstGeom>
          <a:solidFill>
            <a:srgbClr val="141414"/>
          </a:solidFill>
          <a:ln/>
        </p:spPr>
        <p:txBody>
          <a:bodyPr/>
          <a:lstStyle/>
          <a:p>
            <a:endParaRPr lang="en-GB"/>
          </a:p>
        </p:txBody>
      </p:sp>
      <p:sp>
        <p:nvSpPr>
          <p:cNvPr id="9" name="CardHeader0"/>
          <p:cNvSpPr/>
          <p:nvPr/>
        </p:nvSpPr>
        <p:spPr>
          <a:xfrm>
            <a:off x="548640" y="877824"/>
            <a:ext cx="2438400" cy="320040"/>
          </a:xfrm>
          <a:prstGeom prst="rect">
            <a:avLst/>
          </a:prstGeom>
          <a:noFill/>
          <a:ln/>
        </p:spPr>
        <p:txBody>
          <a:bodyPr wrap="square" rtlCol="0" anchor="ctr"/>
          <a:lstStyle/>
          <a:p>
            <a:pPr marL="0" indent="0" algn="ctr">
              <a:buNone/>
            </a:pPr>
            <a:r>
              <a:rPr lang="en-US" sz="2000" b="1">
                <a:solidFill>
                  <a:srgbClr val="00E5FF"/>
                </a:solidFill>
                <a:latin typeface="Consolas" pitchFamily="34" charset="0"/>
                <a:ea typeface="Consolas" pitchFamily="34" charset="-122"/>
                <a:cs typeface="Consolas" pitchFamily="34" charset="-120"/>
              </a:rPr>
              <a:t>NRZ (PAM2)</a:t>
            </a:r>
            <a:endParaRPr lang="en-US"/>
          </a:p>
          <a:p>
            <a:pPr marL="0" indent="0" algn="ctr">
              <a:buNone/>
            </a:pPr>
            <a:r>
              <a:rPr lang="en-US" sz="1100">
                <a:solidFill>
                  <a:srgbClr val="AAAAAA"/>
                </a:solidFill>
                <a:latin typeface="Calibri" pitchFamily="34" charset="0"/>
                <a:ea typeface="Calibri" pitchFamily="34" charset="-122"/>
                <a:cs typeface="Calibri" pitchFamily="34" charset="-120"/>
              </a:rPr>
              <a:t>USB4 Gen 2/3</a:t>
            </a:r>
            <a:endParaRPr lang="en-US"/>
          </a:p>
        </p:txBody>
      </p:sp>
      <p:sp>
        <p:nvSpPr>
          <p:cNvPr id="10" name="CardHeader1"/>
          <p:cNvSpPr/>
          <p:nvPr/>
        </p:nvSpPr>
        <p:spPr>
          <a:xfrm>
            <a:off x="3352800" y="876300"/>
            <a:ext cx="2438400" cy="320040"/>
          </a:xfrm>
          <a:prstGeom prst="rect">
            <a:avLst/>
          </a:prstGeom>
          <a:noFill/>
          <a:ln/>
        </p:spPr>
        <p:txBody>
          <a:bodyPr wrap="square" rtlCol="0" anchor="ctr"/>
          <a:lstStyle/>
          <a:p>
            <a:pPr marL="0" indent="0" algn="ctr">
              <a:buNone/>
            </a:pPr>
            <a:r>
              <a:rPr lang="en-US" sz="2000" b="1">
                <a:solidFill>
                  <a:srgbClr val="39FF14"/>
                </a:solidFill>
                <a:latin typeface="Consolas" pitchFamily="34" charset="0"/>
                <a:ea typeface="Consolas" pitchFamily="34" charset="-122"/>
                <a:cs typeface="Consolas" pitchFamily="34" charset="-120"/>
              </a:rPr>
              <a:t>PAM3</a:t>
            </a:r>
            <a:endParaRPr lang="en-US"/>
          </a:p>
          <a:p>
            <a:pPr marL="0" indent="0" algn="ctr">
              <a:buNone/>
            </a:pPr>
            <a:r>
              <a:rPr lang="en-US" sz="1100">
                <a:solidFill>
                  <a:srgbClr val="AAAAAA"/>
                </a:solidFill>
                <a:latin typeface="Calibri" pitchFamily="34" charset="0"/>
                <a:ea typeface="Calibri" pitchFamily="34" charset="-122"/>
                <a:cs typeface="Calibri" pitchFamily="34" charset="-120"/>
              </a:rPr>
              <a:t>USB4 v2.0 Gen 4</a:t>
            </a:r>
            <a:endParaRPr lang="en-US"/>
          </a:p>
        </p:txBody>
      </p:sp>
      <p:sp>
        <p:nvSpPr>
          <p:cNvPr id="11" name="CardHeader2"/>
          <p:cNvSpPr/>
          <p:nvPr/>
        </p:nvSpPr>
        <p:spPr>
          <a:xfrm>
            <a:off x="6156960" y="877824"/>
            <a:ext cx="2438400" cy="320040"/>
          </a:xfrm>
          <a:prstGeom prst="rect">
            <a:avLst/>
          </a:prstGeom>
          <a:noFill/>
          <a:ln/>
        </p:spPr>
        <p:txBody>
          <a:bodyPr wrap="square" rtlCol="0" anchor="ctr"/>
          <a:lstStyle/>
          <a:p>
            <a:pPr marL="0" indent="0" algn="ctr">
              <a:buNone/>
            </a:pPr>
            <a:r>
              <a:rPr lang="en-US" sz="2000" b="1">
                <a:solidFill>
                  <a:srgbClr val="FF6B35"/>
                </a:solidFill>
                <a:latin typeface="Consolas" pitchFamily="34" charset="0"/>
                <a:ea typeface="Consolas" pitchFamily="34" charset="-122"/>
                <a:cs typeface="Consolas" pitchFamily="34" charset="-120"/>
              </a:rPr>
              <a:t>PAM4</a:t>
            </a:r>
            <a:endParaRPr lang="en-US"/>
          </a:p>
          <a:p>
            <a:pPr marL="0" indent="0" algn="ctr">
              <a:buNone/>
            </a:pPr>
            <a:r>
              <a:rPr lang="en-US" sz="1100">
                <a:solidFill>
                  <a:srgbClr val="AAAAAA"/>
                </a:solidFill>
                <a:latin typeface="Calibri" pitchFamily="34" charset="0"/>
                <a:ea typeface="Calibri" pitchFamily="34" charset="-122"/>
                <a:cs typeface="Calibri" pitchFamily="34" charset="-120"/>
              </a:rPr>
              <a:t>Used in PCIe 6.0</a:t>
            </a:r>
            <a:endParaRPr lang="en-US"/>
          </a:p>
        </p:txBody>
      </p:sp>
      <p:sp>
        <p:nvSpPr>
          <p:cNvPr id="12" name="Bar_nrz_0"/>
          <p:cNvSpPr/>
          <p:nvPr/>
        </p:nvSpPr>
        <p:spPr>
          <a:xfrm>
            <a:off x="548640" y="1325880"/>
            <a:ext cx="2438400" cy="54000"/>
          </a:xfrm>
          <a:prstGeom prst="rect">
            <a:avLst/>
          </a:prstGeom>
          <a:solidFill>
            <a:srgbClr val="00E5FF">
              <a:alpha val="80000"/>
            </a:srgbClr>
          </a:solidFill>
          <a:ln/>
        </p:spPr>
        <p:txBody>
          <a:bodyPr wrap="square" lIns="36576" tIns="0" rIns="36576" bIns="0" rtlCol="0" anchor="ctr"/>
          <a:lstStyle/>
          <a:p>
            <a:pPr marL="0" indent="0" algn="ctr">
              <a:buNone/>
            </a:pPr>
            <a:r>
              <a:rPr lang="en-US" sz="800">
                <a:solidFill>
                  <a:srgbClr val="FFFFFF"/>
                </a:solidFill>
                <a:latin typeface="Calibri" pitchFamily="34" charset="0"/>
                <a:ea typeface="Calibri" pitchFamily="34" charset="-122"/>
                <a:cs typeface="Calibri" pitchFamily="34" charset="-120"/>
              </a:rPr>
              <a:t>High (+V)</a:t>
            </a:r>
            <a:endParaRPr lang="en-US"/>
          </a:p>
        </p:txBody>
      </p:sp>
      <p:sp>
        <p:nvSpPr>
          <p:cNvPr id="13" name="Bar_nrz_1"/>
          <p:cNvSpPr/>
          <p:nvPr/>
        </p:nvSpPr>
        <p:spPr>
          <a:xfrm>
            <a:off x="548640" y="2186280"/>
            <a:ext cx="2438400" cy="54000"/>
          </a:xfrm>
          <a:prstGeom prst="rect">
            <a:avLst/>
          </a:prstGeom>
          <a:solidFill>
            <a:srgbClr val="00E5FF">
              <a:alpha val="80000"/>
            </a:srgbClr>
          </a:solidFill>
          <a:ln/>
        </p:spPr>
        <p:txBody>
          <a:bodyPr wrap="square" lIns="36576" tIns="0" rIns="36576" bIns="0" rtlCol="0" anchor="ctr"/>
          <a:lstStyle/>
          <a:p>
            <a:pPr marL="0" indent="0" algn="ctr">
              <a:buNone/>
            </a:pPr>
            <a:r>
              <a:rPr lang="en-US" sz="800">
                <a:solidFill>
                  <a:srgbClr val="FFFFFF"/>
                </a:solidFill>
                <a:latin typeface="Calibri" pitchFamily="34" charset="0"/>
                <a:ea typeface="Calibri" pitchFamily="34" charset="-122"/>
                <a:cs typeface="Calibri" pitchFamily="34" charset="-120"/>
              </a:rPr>
              <a:t>Low (-V)</a:t>
            </a:r>
            <a:endParaRPr lang="en-US"/>
          </a:p>
        </p:txBody>
      </p:sp>
      <p:sp>
        <p:nvSpPr>
          <p:cNvPr id="14" name="Eye_nrz_0"/>
          <p:cNvSpPr/>
          <p:nvPr/>
        </p:nvSpPr>
        <p:spPr>
          <a:xfrm>
            <a:off x="548640" y="1379880"/>
            <a:ext cx="2438400" cy="806400"/>
          </a:xfrm>
          <a:prstGeom prst="rect">
            <a:avLst/>
          </a:prstGeom>
          <a:solidFill>
            <a:srgbClr val="00E5FF">
              <a:alpha val="12000"/>
            </a:srgbClr>
          </a:solidFill>
          <a:ln w="9525">
            <a:solidFill>
              <a:srgbClr val="00E5FF">
                <a:alpha val="30000"/>
              </a:srgbClr>
            </a:solidFill>
            <a:prstDash val="dash"/>
          </a:ln>
        </p:spPr>
        <p:txBody>
          <a:bodyPr wrap="square" rtlCol="0" anchor="ctr"/>
          <a:lstStyle/>
          <a:p>
            <a:pPr marL="0" indent="0" algn="ctr">
              <a:buNone/>
            </a:pPr>
            <a:r>
              <a:rPr lang="en-US" sz="1000">
                <a:solidFill>
                  <a:srgbClr val="00E5FF"/>
                </a:solidFill>
                <a:latin typeface="Calibri" pitchFamily="34" charset="0"/>
                <a:ea typeface="Calibri" pitchFamily="34" charset="-122"/>
                <a:cs typeface="Calibri" pitchFamily="34" charset="-120"/>
              </a:rPr>
              <a:t>Eye Height: 50% Swing</a:t>
            </a:r>
            <a:endParaRPr lang="en-US"/>
          </a:p>
        </p:txBody>
      </p:sp>
      <p:sp>
        <p:nvSpPr>
          <p:cNvPr id="15" name="Bar_pam3_0"/>
          <p:cNvSpPr/>
          <p:nvPr/>
        </p:nvSpPr>
        <p:spPr>
          <a:xfrm>
            <a:off x="3352800" y="1324356"/>
            <a:ext cx="2438400" cy="54000"/>
          </a:xfrm>
          <a:prstGeom prst="rect">
            <a:avLst/>
          </a:prstGeom>
          <a:solidFill>
            <a:srgbClr val="39FF14">
              <a:alpha val="80000"/>
            </a:srgbClr>
          </a:solidFill>
          <a:ln/>
        </p:spPr>
        <p:txBody>
          <a:bodyPr wrap="square" lIns="36576" tIns="0" rIns="36576" bIns="0" rtlCol="0" anchor="ctr"/>
          <a:lstStyle/>
          <a:p>
            <a:pPr marL="0" indent="0" algn="ctr">
              <a:buNone/>
            </a:pPr>
            <a:r>
              <a:rPr lang="en-US" sz="800">
                <a:solidFill>
                  <a:srgbClr val="FFFFFF"/>
                </a:solidFill>
                <a:latin typeface="Calibri" pitchFamily="34" charset="0"/>
                <a:ea typeface="Calibri" pitchFamily="34" charset="-122"/>
                <a:cs typeface="Calibri" pitchFamily="34" charset="-120"/>
              </a:rPr>
              <a:t>+1 (+250mV)</a:t>
            </a:r>
            <a:endParaRPr lang="en-US"/>
          </a:p>
        </p:txBody>
      </p:sp>
      <p:sp>
        <p:nvSpPr>
          <p:cNvPr id="16" name="Bar_pam3_1"/>
          <p:cNvSpPr/>
          <p:nvPr/>
        </p:nvSpPr>
        <p:spPr>
          <a:xfrm>
            <a:off x="3352800" y="1754556"/>
            <a:ext cx="2438400" cy="54000"/>
          </a:xfrm>
          <a:prstGeom prst="rect">
            <a:avLst/>
          </a:prstGeom>
          <a:solidFill>
            <a:srgbClr val="39FF14">
              <a:alpha val="80000"/>
            </a:srgbClr>
          </a:solidFill>
          <a:ln/>
        </p:spPr>
        <p:txBody>
          <a:bodyPr wrap="square" lIns="36576" tIns="0" rIns="36576" bIns="0" rtlCol="0" anchor="ctr"/>
          <a:lstStyle/>
          <a:p>
            <a:pPr marL="0" indent="0" algn="ctr">
              <a:buNone/>
            </a:pPr>
            <a:r>
              <a:rPr lang="en-US" sz="800">
                <a:solidFill>
                  <a:srgbClr val="FFFFFF"/>
                </a:solidFill>
                <a:latin typeface="Calibri" pitchFamily="34" charset="0"/>
                <a:ea typeface="Calibri" pitchFamily="34" charset="-122"/>
                <a:cs typeface="Calibri" pitchFamily="34" charset="-120"/>
              </a:rPr>
              <a:t>0 (0V)</a:t>
            </a:r>
            <a:endParaRPr lang="en-US"/>
          </a:p>
        </p:txBody>
      </p:sp>
      <p:sp>
        <p:nvSpPr>
          <p:cNvPr id="17" name="Bar_pam3_2"/>
          <p:cNvSpPr/>
          <p:nvPr/>
        </p:nvSpPr>
        <p:spPr>
          <a:xfrm>
            <a:off x="3352800" y="2184756"/>
            <a:ext cx="2438400" cy="54000"/>
          </a:xfrm>
          <a:prstGeom prst="rect">
            <a:avLst/>
          </a:prstGeom>
          <a:solidFill>
            <a:srgbClr val="39FF14">
              <a:alpha val="80000"/>
            </a:srgbClr>
          </a:solidFill>
          <a:ln/>
        </p:spPr>
        <p:txBody>
          <a:bodyPr wrap="square" lIns="36576" tIns="0" rIns="36576" bIns="0" rtlCol="0" anchor="ctr"/>
          <a:lstStyle/>
          <a:p>
            <a:pPr marL="0" indent="0" algn="ctr">
              <a:buNone/>
            </a:pPr>
            <a:r>
              <a:rPr lang="en-US" sz="800">
                <a:solidFill>
                  <a:srgbClr val="FFFFFF"/>
                </a:solidFill>
                <a:latin typeface="Calibri" pitchFamily="34" charset="0"/>
                <a:ea typeface="Calibri" pitchFamily="34" charset="-122"/>
                <a:cs typeface="Calibri" pitchFamily="34" charset="-120"/>
              </a:rPr>
              <a:t>-1 (-250mV)</a:t>
            </a:r>
            <a:endParaRPr lang="en-US"/>
          </a:p>
        </p:txBody>
      </p:sp>
      <p:sp>
        <p:nvSpPr>
          <p:cNvPr id="18" name="Eye_pam3_0"/>
          <p:cNvSpPr/>
          <p:nvPr/>
        </p:nvSpPr>
        <p:spPr>
          <a:xfrm>
            <a:off x="3352800" y="1378356"/>
            <a:ext cx="2438400" cy="376200"/>
          </a:xfrm>
          <a:prstGeom prst="rect">
            <a:avLst/>
          </a:prstGeom>
          <a:solidFill>
            <a:srgbClr val="39FF14">
              <a:alpha val="12000"/>
            </a:srgbClr>
          </a:solidFill>
          <a:ln w="9525">
            <a:solidFill>
              <a:srgbClr val="39FF14">
                <a:alpha val="30000"/>
              </a:srgbClr>
            </a:solidFill>
            <a:prstDash val="dash"/>
          </a:ln>
        </p:spPr>
        <p:txBody>
          <a:bodyPr wrap="square" rtlCol="0" anchor="ctr"/>
          <a:lstStyle/>
          <a:p>
            <a:pPr marL="0" indent="0" algn="ctr">
              <a:buNone/>
            </a:pPr>
            <a:r>
              <a:rPr lang="en-US" sz="1000">
                <a:solidFill>
                  <a:srgbClr val="39FF14"/>
                </a:solidFill>
                <a:latin typeface="Calibri" pitchFamily="34" charset="0"/>
                <a:ea typeface="Calibri" pitchFamily="34" charset="-122"/>
                <a:cs typeface="Calibri" pitchFamily="34" charset="-120"/>
              </a:rPr>
              <a:t>Eye Height: 33% Swing</a:t>
            </a:r>
            <a:endParaRPr lang="en-US"/>
          </a:p>
        </p:txBody>
      </p:sp>
      <p:sp>
        <p:nvSpPr>
          <p:cNvPr id="19" name="Eye_pam3_1"/>
          <p:cNvSpPr/>
          <p:nvPr/>
        </p:nvSpPr>
        <p:spPr>
          <a:xfrm>
            <a:off x="3352800" y="1808556"/>
            <a:ext cx="2438400" cy="376200"/>
          </a:xfrm>
          <a:prstGeom prst="rect">
            <a:avLst/>
          </a:prstGeom>
          <a:solidFill>
            <a:srgbClr val="39FF14">
              <a:alpha val="12000"/>
            </a:srgbClr>
          </a:solidFill>
          <a:ln w="9525">
            <a:solidFill>
              <a:srgbClr val="39FF14">
                <a:alpha val="30000"/>
              </a:srgbClr>
            </a:solidFill>
            <a:prstDash val="dash"/>
          </a:ln>
        </p:spPr>
        <p:txBody>
          <a:bodyPr wrap="square" rtlCol="0" anchor="ctr"/>
          <a:lstStyle/>
          <a:p>
            <a:pPr marL="0" indent="0" algn="ctr">
              <a:buNone/>
            </a:pPr>
            <a:endParaRPr lang="en-US"/>
          </a:p>
        </p:txBody>
      </p:sp>
      <p:sp>
        <p:nvSpPr>
          <p:cNvPr id="20" name="Bar_pam4_0"/>
          <p:cNvSpPr/>
          <p:nvPr/>
        </p:nvSpPr>
        <p:spPr>
          <a:xfrm>
            <a:off x="6156960" y="1325880"/>
            <a:ext cx="2438400" cy="54000"/>
          </a:xfrm>
          <a:prstGeom prst="rect">
            <a:avLst/>
          </a:prstGeom>
          <a:solidFill>
            <a:srgbClr val="FF6B35">
              <a:alpha val="80000"/>
            </a:srgbClr>
          </a:solidFill>
          <a:ln/>
        </p:spPr>
        <p:txBody>
          <a:bodyPr wrap="square" lIns="36576" tIns="0" rIns="36576" bIns="0" rtlCol="0" anchor="ctr"/>
          <a:lstStyle/>
          <a:p>
            <a:pPr marL="0" indent="0" algn="ctr">
              <a:buNone/>
            </a:pPr>
            <a:r>
              <a:rPr lang="en-US" sz="800">
                <a:solidFill>
                  <a:srgbClr val="FFFFFF"/>
                </a:solidFill>
                <a:latin typeface="Calibri" pitchFamily="34" charset="0"/>
                <a:ea typeface="Calibri" pitchFamily="34" charset="-122"/>
                <a:cs typeface="Calibri" pitchFamily="34" charset="-120"/>
              </a:rPr>
              <a:t>11 (+3V)</a:t>
            </a:r>
            <a:endParaRPr lang="en-US"/>
          </a:p>
        </p:txBody>
      </p:sp>
      <p:sp>
        <p:nvSpPr>
          <p:cNvPr id="21" name="Bar_pam4_1"/>
          <p:cNvSpPr/>
          <p:nvPr/>
        </p:nvSpPr>
        <p:spPr>
          <a:xfrm>
            <a:off x="6156960" y="1612680"/>
            <a:ext cx="2438400" cy="54000"/>
          </a:xfrm>
          <a:prstGeom prst="rect">
            <a:avLst/>
          </a:prstGeom>
          <a:solidFill>
            <a:srgbClr val="FF6B35">
              <a:alpha val="80000"/>
            </a:srgbClr>
          </a:solidFill>
          <a:ln/>
        </p:spPr>
        <p:txBody>
          <a:bodyPr wrap="square" lIns="36576" tIns="0" rIns="36576" bIns="0" rtlCol="0" anchor="ctr"/>
          <a:lstStyle/>
          <a:p>
            <a:pPr marL="0" indent="0" algn="ctr">
              <a:buNone/>
            </a:pPr>
            <a:r>
              <a:rPr lang="en-US" sz="800">
                <a:solidFill>
                  <a:srgbClr val="FFFFFF"/>
                </a:solidFill>
                <a:latin typeface="Calibri" pitchFamily="34" charset="0"/>
                <a:ea typeface="Calibri" pitchFamily="34" charset="-122"/>
                <a:cs typeface="Calibri" pitchFamily="34" charset="-120"/>
              </a:rPr>
              <a:t>10 (+1V)</a:t>
            </a:r>
            <a:endParaRPr lang="en-US"/>
          </a:p>
        </p:txBody>
      </p:sp>
      <p:sp>
        <p:nvSpPr>
          <p:cNvPr id="22" name="Bar_pam4_2"/>
          <p:cNvSpPr/>
          <p:nvPr/>
        </p:nvSpPr>
        <p:spPr>
          <a:xfrm>
            <a:off x="6156960" y="1899480"/>
            <a:ext cx="2438400" cy="54000"/>
          </a:xfrm>
          <a:prstGeom prst="rect">
            <a:avLst/>
          </a:prstGeom>
          <a:solidFill>
            <a:srgbClr val="FF6B35">
              <a:alpha val="80000"/>
            </a:srgbClr>
          </a:solidFill>
          <a:ln/>
        </p:spPr>
        <p:txBody>
          <a:bodyPr wrap="square" lIns="36576" tIns="0" rIns="36576" bIns="0" rtlCol="0" anchor="ctr"/>
          <a:lstStyle/>
          <a:p>
            <a:pPr marL="0" indent="0" algn="ctr">
              <a:buNone/>
            </a:pPr>
            <a:r>
              <a:rPr lang="en-US" sz="800">
                <a:solidFill>
                  <a:srgbClr val="FFFFFF"/>
                </a:solidFill>
                <a:latin typeface="Calibri" pitchFamily="34" charset="0"/>
                <a:ea typeface="Calibri" pitchFamily="34" charset="-122"/>
                <a:cs typeface="Calibri" pitchFamily="34" charset="-120"/>
              </a:rPr>
              <a:t>01 (-1V)</a:t>
            </a:r>
            <a:endParaRPr lang="en-US"/>
          </a:p>
        </p:txBody>
      </p:sp>
      <p:sp>
        <p:nvSpPr>
          <p:cNvPr id="23" name="Bar_pam4_3"/>
          <p:cNvSpPr/>
          <p:nvPr/>
        </p:nvSpPr>
        <p:spPr>
          <a:xfrm>
            <a:off x="6156960" y="2186280"/>
            <a:ext cx="2438400" cy="54000"/>
          </a:xfrm>
          <a:prstGeom prst="rect">
            <a:avLst/>
          </a:prstGeom>
          <a:solidFill>
            <a:srgbClr val="FF6B35">
              <a:alpha val="80000"/>
            </a:srgbClr>
          </a:solidFill>
          <a:ln/>
        </p:spPr>
        <p:txBody>
          <a:bodyPr wrap="square" lIns="36576" tIns="0" rIns="36576" bIns="0" rtlCol="0" anchor="ctr"/>
          <a:lstStyle/>
          <a:p>
            <a:pPr marL="0" indent="0" algn="ctr">
              <a:buNone/>
            </a:pPr>
            <a:r>
              <a:rPr lang="en-US" sz="800">
                <a:solidFill>
                  <a:srgbClr val="FFFFFF"/>
                </a:solidFill>
                <a:latin typeface="Calibri" pitchFamily="34" charset="0"/>
                <a:ea typeface="Calibri" pitchFamily="34" charset="-122"/>
                <a:cs typeface="Calibri" pitchFamily="34" charset="-120"/>
              </a:rPr>
              <a:t>00 (-3V)</a:t>
            </a:r>
            <a:endParaRPr lang="en-US"/>
          </a:p>
        </p:txBody>
      </p:sp>
      <p:sp>
        <p:nvSpPr>
          <p:cNvPr id="24" name="Eye_pam4_0"/>
          <p:cNvSpPr/>
          <p:nvPr/>
        </p:nvSpPr>
        <p:spPr>
          <a:xfrm>
            <a:off x="6156960" y="1379880"/>
            <a:ext cx="2438400" cy="232800"/>
          </a:xfrm>
          <a:prstGeom prst="rect">
            <a:avLst/>
          </a:prstGeom>
          <a:solidFill>
            <a:srgbClr val="FF6B35">
              <a:alpha val="12000"/>
            </a:srgbClr>
          </a:solidFill>
          <a:ln w="9525">
            <a:solidFill>
              <a:srgbClr val="FF6B35">
                <a:alpha val="30000"/>
              </a:srgbClr>
            </a:solidFill>
            <a:prstDash val="dash"/>
          </a:ln>
        </p:spPr>
        <p:txBody>
          <a:bodyPr wrap="square" rtlCol="0" anchor="ctr"/>
          <a:lstStyle/>
          <a:p>
            <a:pPr marL="0" indent="0" algn="ctr">
              <a:buNone/>
            </a:pPr>
            <a:r>
              <a:rPr lang="en-US" sz="1000" dirty="0">
                <a:solidFill>
                  <a:srgbClr val="FF6B35"/>
                </a:solidFill>
                <a:latin typeface="Calibri" pitchFamily="34" charset="0"/>
                <a:ea typeface="Calibri" pitchFamily="34" charset="-122"/>
                <a:cs typeface="Calibri" pitchFamily="34" charset="-120"/>
              </a:rPr>
              <a:t>Eye Height: 25% Swing</a:t>
            </a:r>
            <a:endParaRPr lang="en-US" dirty="0"/>
          </a:p>
        </p:txBody>
      </p:sp>
      <p:sp>
        <p:nvSpPr>
          <p:cNvPr id="25" name="Eye_pam4_1"/>
          <p:cNvSpPr/>
          <p:nvPr/>
        </p:nvSpPr>
        <p:spPr>
          <a:xfrm>
            <a:off x="6156960" y="1666680"/>
            <a:ext cx="2438400" cy="232800"/>
          </a:xfrm>
          <a:prstGeom prst="rect">
            <a:avLst/>
          </a:prstGeom>
          <a:solidFill>
            <a:srgbClr val="FF6B35">
              <a:alpha val="12000"/>
            </a:srgbClr>
          </a:solidFill>
          <a:ln w="9525">
            <a:solidFill>
              <a:srgbClr val="FF6B35">
                <a:alpha val="30000"/>
              </a:srgbClr>
            </a:solidFill>
            <a:prstDash val="dash"/>
          </a:ln>
        </p:spPr>
        <p:txBody>
          <a:bodyPr wrap="square" rtlCol="0" anchor="ctr"/>
          <a:lstStyle/>
          <a:p>
            <a:pPr marL="0" indent="0" algn="ctr">
              <a:buNone/>
            </a:pPr>
            <a:endParaRPr lang="en-US"/>
          </a:p>
        </p:txBody>
      </p:sp>
      <p:sp>
        <p:nvSpPr>
          <p:cNvPr id="26" name="Eye_pam4_2"/>
          <p:cNvSpPr/>
          <p:nvPr/>
        </p:nvSpPr>
        <p:spPr>
          <a:xfrm>
            <a:off x="6156960" y="1953480"/>
            <a:ext cx="2438400" cy="232800"/>
          </a:xfrm>
          <a:prstGeom prst="rect">
            <a:avLst/>
          </a:prstGeom>
          <a:solidFill>
            <a:srgbClr val="FF6B35">
              <a:alpha val="12000"/>
            </a:srgbClr>
          </a:solidFill>
          <a:ln w="9525">
            <a:solidFill>
              <a:srgbClr val="FF6B35">
                <a:alpha val="30000"/>
              </a:srgbClr>
            </a:solidFill>
            <a:prstDash val="dash"/>
          </a:ln>
        </p:spPr>
        <p:txBody>
          <a:bodyPr wrap="square" rtlCol="0" anchor="ctr"/>
          <a:lstStyle/>
          <a:p>
            <a:pPr marL="0" indent="0" algn="ctr">
              <a:buNone/>
            </a:pPr>
            <a:endParaRPr lang="en-US"/>
          </a:p>
        </p:txBody>
      </p:sp>
      <p:sp>
        <p:nvSpPr>
          <p:cNvPr id="27" name="Stats0"/>
          <p:cNvSpPr/>
          <p:nvPr/>
        </p:nvSpPr>
        <p:spPr>
          <a:xfrm>
            <a:off x="548640" y="2276856"/>
            <a:ext cx="2438400" cy="740664"/>
          </a:xfrm>
          <a:prstGeom prst="rect">
            <a:avLst/>
          </a:prstGeom>
          <a:noFill/>
          <a:ln/>
        </p:spPr>
        <p:txBody>
          <a:bodyPr wrap="square" lIns="91440" tIns="45720" rIns="91440" bIns="45720" rtlCol="0" anchor="t"/>
          <a:lstStyle/>
          <a:p>
            <a:pPr marL="342900" indent="-342900" algn="l">
              <a:spcBef>
                <a:spcPts val="200"/>
              </a:spcBef>
              <a:buChar char="•"/>
            </a:pPr>
            <a:r>
              <a:rPr lang="en-US" sz="1050" b="1">
                <a:solidFill>
                  <a:srgbClr val="FFFFFF"/>
                </a:solidFill>
                <a:latin typeface="Calibri" pitchFamily="34" charset="0"/>
                <a:ea typeface="Calibri" pitchFamily="34" charset="-122"/>
                <a:cs typeface="Calibri" pitchFamily="34" charset="-120"/>
              </a:rPr>
              <a:t>2 signal levels</a:t>
            </a:r>
            <a:endParaRPr lang="en-US"/>
          </a:p>
          <a:p>
            <a:pPr marL="342900" indent="-342900" algn="l">
              <a:spcBef>
                <a:spcPts val="200"/>
              </a:spcBef>
              <a:buChar char="•"/>
            </a:pPr>
            <a:r>
              <a:rPr lang="en-US" sz="1050">
                <a:solidFill>
                  <a:srgbClr val="AAAAAA"/>
                </a:solidFill>
                <a:latin typeface="Calibri" pitchFamily="34" charset="0"/>
                <a:ea typeface="Calibri" pitchFamily="34" charset="-122"/>
                <a:cs typeface="Calibri" pitchFamily="34" charset="-120"/>
              </a:rPr>
              <a:t>1 bit per symbol</a:t>
            </a:r>
            <a:endParaRPr lang="en-US"/>
          </a:p>
          <a:p>
            <a:pPr marL="342900" indent="-342900" algn="l">
              <a:spcBef>
                <a:spcPts val="200"/>
              </a:spcBef>
              <a:buChar char="•"/>
            </a:pPr>
            <a:r>
              <a:rPr lang="en-US" sz="1050" b="1">
                <a:solidFill>
                  <a:srgbClr val="FFFFFF"/>
                </a:solidFill>
                <a:latin typeface="Calibri" pitchFamily="34" charset="0"/>
                <a:ea typeface="Calibri" pitchFamily="34" charset="-122"/>
                <a:cs typeface="Calibri" pitchFamily="34" charset="-120"/>
              </a:rPr>
              <a:t>40 GBaud needed for 40 Gbps</a:t>
            </a:r>
            <a:endParaRPr lang="en-US"/>
          </a:p>
          <a:p>
            <a:pPr marL="342900" indent="-342900" algn="l">
              <a:spcBef>
                <a:spcPts val="200"/>
              </a:spcBef>
              <a:buChar char="•"/>
            </a:pPr>
            <a:r>
              <a:rPr lang="en-US" sz="1050">
                <a:solidFill>
                  <a:srgbClr val="AAAAAA"/>
                </a:solidFill>
                <a:latin typeface="Calibri" pitchFamily="34" charset="0"/>
                <a:ea typeface="Calibri" pitchFamily="34" charset="-122"/>
                <a:cs typeface="Calibri" pitchFamily="34" charset="-120"/>
              </a:rPr>
              <a:t>Insertion loss: 49 dB</a:t>
            </a:r>
            <a:endParaRPr lang="en-US"/>
          </a:p>
          <a:p>
            <a:pPr marL="342900" indent="-342900" algn="l">
              <a:spcBef>
                <a:spcPts val="200"/>
              </a:spcBef>
              <a:buChar char="•"/>
            </a:pPr>
            <a:r>
              <a:rPr lang="en-US" sz="1050" b="1">
                <a:solidFill>
                  <a:srgbClr val="FFFFFF"/>
                </a:solidFill>
                <a:latin typeface="Calibri" pitchFamily="34" charset="0"/>
                <a:ea typeface="Calibri" pitchFamily="34" charset="-122"/>
                <a:cs typeface="Calibri" pitchFamily="34" charset="-120"/>
              </a:rPr>
              <a:t>Too much loss for USB-C cables</a:t>
            </a:r>
            <a:endParaRPr lang="en-US"/>
          </a:p>
        </p:txBody>
      </p:sp>
      <p:sp>
        <p:nvSpPr>
          <p:cNvPr id="28" name="Stats1"/>
          <p:cNvSpPr/>
          <p:nvPr/>
        </p:nvSpPr>
        <p:spPr>
          <a:xfrm>
            <a:off x="3352800" y="2275332"/>
            <a:ext cx="2438400" cy="740664"/>
          </a:xfrm>
          <a:prstGeom prst="rect">
            <a:avLst/>
          </a:prstGeom>
          <a:noFill/>
          <a:ln/>
        </p:spPr>
        <p:txBody>
          <a:bodyPr wrap="square" lIns="91440" tIns="45720" rIns="91440" bIns="45720" rtlCol="0" anchor="t"/>
          <a:lstStyle/>
          <a:p>
            <a:pPr marL="342900" indent="-342900" algn="l">
              <a:spcBef>
                <a:spcPts val="200"/>
              </a:spcBef>
              <a:buChar char="•"/>
            </a:pPr>
            <a:r>
              <a:rPr lang="en-US" sz="1050" b="1">
                <a:solidFill>
                  <a:srgbClr val="FFFFFF"/>
                </a:solidFill>
                <a:latin typeface="Calibri" pitchFamily="34" charset="0"/>
                <a:ea typeface="Calibri" pitchFamily="34" charset="-122"/>
                <a:cs typeface="Calibri" pitchFamily="34" charset="-120"/>
              </a:rPr>
              <a:t>3 signal levels</a:t>
            </a:r>
            <a:endParaRPr lang="en-US"/>
          </a:p>
          <a:p>
            <a:pPr marL="342900" indent="-342900" algn="l">
              <a:spcBef>
                <a:spcPts val="200"/>
              </a:spcBef>
              <a:buChar char="•"/>
            </a:pPr>
            <a:r>
              <a:rPr lang="en-US" sz="1050">
                <a:solidFill>
                  <a:srgbClr val="AAAAAA"/>
                </a:solidFill>
                <a:latin typeface="Calibri" pitchFamily="34" charset="0"/>
                <a:ea typeface="Calibri" pitchFamily="34" charset="-122"/>
                <a:cs typeface="Calibri" pitchFamily="34" charset="-120"/>
              </a:rPr>
              <a:t>1.57 bits per symbol (11b/7t)</a:t>
            </a:r>
            <a:endParaRPr lang="en-US"/>
          </a:p>
          <a:p>
            <a:pPr marL="342900" indent="-342900" algn="l">
              <a:spcBef>
                <a:spcPts val="200"/>
              </a:spcBef>
              <a:buChar char="•"/>
            </a:pPr>
            <a:r>
              <a:rPr lang="en-US" sz="1050" b="1">
                <a:solidFill>
                  <a:srgbClr val="FFFFFF"/>
                </a:solidFill>
                <a:latin typeface="Calibri" pitchFamily="34" charset="0"/>
                <a:ea typeface="Calibri" pitchFamily="34" charset="-122"/>
                <a:cs typeface="Calibri" pitchFamily="34" charset="-120"/>
              </a:rPr>
              <a:t>25.6 GBaud for 40 Gbps/lane</a:t>
            </a:r>
            <a:endParaRPr lang="en-US"/>
          </a:p>
          <a:p>
            <a:pPr marL="342900" indent="-342900" algn="l">
              <a:spcBef>
                <a:spcPts val="200"/>
              </a:spcBef>
              <a:buChar char="•"/>
            </a:pPr>
            <a:r>
              <a:rPr lang="en-US" sz="1050">
                <a:solidFill>
                  <a:srgbClr val="AAAAAA"/>
                </a:solidFill>
                <a:latin typeface="Calibri" pitchFamily="34" charset="0"/>
                <a:ea typeface="Calibri" pitchFamily="34" charset="-122"/>
                <a:cs typeface="Calibri" pitchFamily="34" charset="-120"/>
              </a:rPr>
              <a:t>Insertion loss: 28 dB</a:t>
            </a:r>
            <a:endParaRPr lang="en-US"/>
          </a:p>
          <a:p>
            <a:pPr marL="342900" indent="-342900" algn="l">
              <a:spcBef>
                <a:spcPts val="200"/>
              </a:spcBef>
              <a:buChar char="•"/>
            </a:pPr>
            <a:r>
              <a:rPr lang="en-US" sz="1050" b="1">
                <a:solidFill>
                  <a:srgbClr val="FFFFFF"/>
                </a:solidFill>
                <a:latin typeface="Calibri" pitchFamily="34" charset="0"/>
                <a:ea typeface="Calibri" pitchFamily="34" charset="-122"/>
                <a:cs typeface="Calibri" pitchFamily="34" charset="-120"/>
              </a:rPr>
              <a:t>Works with existing USB-C cables</a:t>
            </a:r>
            <a:endParaRPr lang="en-US"/>
          </a:p>
        </p:txBody>
      </p:sp>
      <p:sp>
        <p:nvSpPr>
          <p:cNvPr id="29" name="Stats2"/>
          <p:cNvSpPr/>
          <p:nvPr/>
        </p:nvSpPr>
        <p:spPr>
          <a:xfrm>
            <a:off x="6156960" y="2276856"/>
            <a:ext cx="2438400" cy="740664"/>
          </a:xfrm>
          <a:prstGeom prst="rect">
            <a:avLst/>
          </a:prstGeom>
          <a:noFill/>
          <a:ln/>
        </p:spPr>
        <p:txBody>
          <a:bodyPr wrap="square" lIns="91440" tIns="45720" rIns="91440" bIns="45720" rtlCol="0" anchor="t"/>
          <a:lstStyle/>
          <a:p>
            <a:pPr marL="342900" indent="-342900" algn="l">
              <a:spcBef>
                <a:spcPts val="200"/>
              </a:spcBef>
              <a:buChar char="•"/>
            </a:pPr>
            <a:r>
              <a:rPr lang="en-US" sz="1050" b="1" dirty="0">
                <a:solidFill>
                  <a:srgbClr val="FFFFFF"/>
                </a:solidFill>
                <a:latin typeface="Calibri" pitchFamily="34" charset="0"/>
                <a:ea typeface="Calibri" pitchFamily="34" charset="-122"/>
                <a:cs typeface="Calibri" pitchFamily="34" charset="-120"/>
              </a:rPr>
              <a:t>4 signal levels</a:t>
            </a:r>
            <a:endParaRPr lang="en-US" dirty="0"/>
          </a:p>
          <a:p>
            <a:pPr marL="342900" indent="-342900" algn="l">
              <a:spcBef>
                <a:spcPts val="200"/>
              </a:spcBef>
              <a:buChar char="•"/>
            </a:pPr>
            <a:r>
              <a:rPr lang="en-US" sz="1050" dirty="0">
                <a:solidFill>
                  <a:srgbClr val="AAAAAA"/>
                </a:solidFill>
                <a:latin typeface="Calibri" pitchFamily="34" charset="0"/>
                <a:ea typeface="Calibri" pitchFamily="34" charset="-122"/>
                <a:cs typeface="Calibri" pitchFamily="34" charset="-120"/>
              </a:rPr>
              <a:t>2 bits per symbol</a:t>
            </a:r>
            <a:endParaRPr lang="en-US" dirty="0"/>
          </a:p>
          <a:p>
            <a:pPr marL="342900" indent="-342900" algn="l">
              <a:spcBef>
                <a:spcPts val="200"/>
              </a:spcBef>
              <a:buChar char="•"/>
            </a:pPr>
            <a:r>
              <a:rPr lang="en-US" sz="1050" b="1" dirty="0">
                <a:solidFill>
                  <a:srgbClr val="FFFFFF"/>
                </a:solidFill>
                <a:latin typeface="Calibri" pitchFamily="34" charset="0"/>
                <a:ea typeface="Calibri" pitchFamily="34" charset="-122"/>
                <a:cs typeface="Calibri" pitchFamily="34" charset="-120"/>
              </a:rPr>
              <a:t>20 </a:t>
            </a:r>
            <a:r>
              <a:rPr lang="en-US" sz="1050" b="1" dirty="0" err="1">
                <a:solidFill>
                  <a:srgbClr val="FFFFFF"/>
                </a:solidFill>
                <a:latin typeface="Calibri" pitchFamily="34" charset="0"/>
                <a:ea typeface="Calibri" pitchFamily="34" charset="-122"/>
                <a:cs typeface="Calibri" pitchFamily="34" charset="-120"/>
              </a:rPr>
              <a:t>GBaud</a:t>
            </a:r>
            <a:r>
              <a:rPr lang="en-US" sz="1050" b="1" dirty="0">
                <a:solidFill>
                  <a:srgbClr val="FFFFFF"/>
                </a:solidFill>
                <a:latin typeface="Calibri" pitchFamily="34" charset="0"/>
                <a:ea typeface="Calibri" pitchFamily="34" charset="-122"/>
                <a:cs typeface="Calibri" pitchFamily="34" charset="-120"/>
              </a:rPr>
              <a:t> for 40 Gbps</a:t>
            </a:r>
            <a:endParaRPr lang="en-US" dirty="0"/>
          </a:p>
          <a:p>
            <a:pPr marL="342900" indent="-342900" algn="l">
              <a:spcBef>
                <a:spcPts val="200"/>
              </a:spcBef>
              <a:buChar char="•"/>
            </a:pPr>
            <a:r>
              <a:rPr lang="en-US" sz="1050" dirty="0">
                <a:solidFill>
                  <a:srgbClr val="AAAAAA"/>
                </a:solidFill>
                <a:latin typeface="Calibri" pitchFamily="34" charset="0"/>
                <a:ea typeface="Calibri" pitchFamily="34" charset="-122"/>
                <a:cs typeface="Calibri" pitchFamily="34" charset="-120"/>
              </a:rPr>
              <a:t>Insertion loss: 23 dB</a:t>
            </a:r>
            <a:endParaRPr lang="en-US" dirty="0"/>
          </a:p>
          <a:p>
            <a:pPr marL="342900" indent="-342900" algn="l">
              <a:spcBef>
                <a:spcPts val="200"/>
              </a:spcBef>
              <a:buChar char="•"/>
            </a:pPr>
            <a:r>
              <a:rPr lang="en-US" sz="1050" b="1" dirty="0">
                <a:solidFill>
                  <a:srgbClr val="FFFFFF"/>
                </a:solidFill>
                <a:latin typeface="Calibri" pitchFamily="34" charset="0"/>
                <a:ea typeface="Calibri" pitchFamily="34" charset="-122"/>
                <a:cs typeface="Calibri" pitchFamily="34" charset="-120"/>
              </a:rPr>
              <a:t>Eye too small for 10⁻⁸ BER</a:t>
            </a:r>
            <a:endParaRPr lang="en-US" dirty="0"/>
          </a:p>
        </p:txBody>
      </p:sp>
      <p:sp>
        <p:nvSpPr>
          <p:cNvPr id="30" name="PipelineBg"/>
          <p:cNvSpPr/>
          <p:nvPr/>
        </p:nvSpPr>
        <p:spPr>
          <a:xfrm>
            <a:off x="457200" y="3244596"/>
            <a:ext cx="8229600" cy="1280160"/>
          </a:xfrm>
          <a:prstGeom prst="roundRect">
            <a:avLst/>
          </a:prstGeom>
          <a:solidFill>
            <a:srgbClr val="141414"/>
          </a:solidFill>
          <a:ln/>
        </p:spPr>
        <p:txBody>
          <a:bodyPr/>
          <a:lstStyle/>
          <a:p>
            <a:endParaRPr lang="en-GB"/>
          </a:p>
        </p:txBody>
      </p:sp>
      <p:sp>
        <p:nvSpPr>
          <p:cNvPr id="31" name="PipelineLeft"/>
          <p:cNvSpPr/>
          <p:nvPr/>
        </p:nvSpPr>
        <p:spPr>
          <a:xfrm>
            <a:off x="548640" y="3300984"/>
            <a:ext cx="4754880" cy="1170432"/>
          </a:xfrm>
          <a:prstGeom prst="rect">
            <a:avLst/>
          </a:prstGeom>
          <a:noFill/>
          <a:ln/>
        </p:spPr>
        <p:txBody>
          <a:bodyPr wrap="square" lIns="91440" tIns="45720" rIns="91440" bIns="45720" rtlCol="0" anchor="t"/>
          <a:lstStyle/>
          <a:p>
            <a:pPr marL="0" indent="0" algn="l">
              <a:buNone/>
            </a:pPr>
            <a:r>
              <a:rPr lang="en-US" sz="1400" b="1">
                <a:solidFill>
                  <a:srgbClr val="39FF14"/>
                </a:solidFill>
                <a:latin typeface="Consolas" pitchFamily="34" charset="0"/>
                <a:ea typeface="Consolas" pitchFamily="34" charset="-122"/>
                <a:cs typeface="Consolas" pitchFamily="34" charset="-120"/>
              </a:rPr>
              <a:t>11b/7t Encoding Pipeline</a:t>
            </a:r>
            <a:endParaRPr lang="en-US"/>
          </a:p>
          <a:p>
            <a:pPr marL="0" indent="0" algn="l">
              <a:spcBef>
                <a:spcPts val="400"/>
              </a:spcBef>
              <a:buNone/>
            </a:pPr>
            <a:r>
              <a:rPr lang="en-US" sz="1100" b="1">
                <a:solidFill>
                  <a:srgbClr val="FFFFFF"/>
                </a:solidFill>
                <a:latin typeface="Calibri" pitchFamily="34" charset="0"/>
                <a:ea typeface="Calibri" pitchFamily="34" charset="-122"/>
                <a:cs typeface="Calibri" pitchFamily="34" charset="-120"/>
              </a:rPr>
              <a:t>11 binary bits </a:t>
            </a:r>
            <a:r>
              <a:rPr lang="en-US" sz="1100">
                <a:solidFill>
                  <a:srgbClr val="AAAAAA"/>
                </a:solidFill>
                <a:latin typeface="Calibri" pitchFamily="34" charset="0"/>
                <a:ea typeface="Calibri" pitchFamily="34" charset="-122"/>
                <a:cs typeface="Calibri" pitchFamily="34" charset="-120"/>
              </a:rPr>
              <a:t>→ 7 ternary trits (3 voltage levels)</a:t>
            </a:r>
            <a:endParaRPr lang="en-US"/>
          </a:p>
          <a:p>
            <a:pPr marL="0" indent="0" algn="l">
              <a:spcBef>
                <a:spcPts val="200"/>
              </a:spcBef>
              <a:buNone/>
            </a:pPr>
            <a:r>
              <a:rPr lang="en-US" sz="1100" b="1">
                <a:solidFill>
                  <a:srgbClr val="FFFFFF"/>
                </a:solidFill>
                <a:latin typeface="Calibri" pitchFamily="34" charset="0"/>
                <a:ea typeface="Calibri" pitchFamily="34" charset="-122"/>
                <a:cs typeface="Calibri" pitchFamily="34" charset="-120"/>
              </a:rPr>
              <a:t>Symbol rate: </a:t>
            </a:r>
            <a:r>
              <a:rPr lang="en-US" sz="1100">
                <a:solidFill>
                  <a:srgbClr val="AAAAAA"/>
                </a:solidFill>
                <a:latin typeface="Calibri" pitchFamily="34" charset="0"/>
                <a:ea typeface="Calibri" pitchFamily="34" charset="-122"/>
                <a:cs typeface="Calibri" pitchFamily="34" charset="-120"/>
              </a:rPr>
              <a:t>25.6 GBaud → 40 Gbps per lane</a:t>
            </a:r>
            <a:endParaRPr lang="en-US"/>
          </a:p>
          <a:p>
            <a:pPr marL="0" indent="0" algn="l">
              <a:spcBef>
                <a:spcPts val="200"/>
              </a:spcBef>
              <a:buNone/>
            </a:pPr>
            <a:r>
              <a:rPr lang="en-US" sz="1100" b="1">
                <a:solidFill>
                  <a:srgbClr val="FFFFFF"/>
                </a:solidFill>
                <a:latin typeface="Calibri" pitchFamily="34" charset="0"/>
                <a:ea typeface="Calibri" pitchFamily="34" charset="-122"/>
                <a:cs typeface="Calibri" pitchFamily="34" charset="-120"/>
              </a:rPr>
              <a:t>FEC: </a:t>
            </a:r>
            <a:r>
              <a:rPr lang="en-US" sz="1100">
                <a:solidFill>
                  <a:srgbClr val="AAAAAA"/>
                </a:solidFill>
                <a:latin typeface="Calibri" pitchFamily="34" charset="0"/>
                <a:ea typeface="Calibri" pitchFamily="34" charset="-122"/>
                <a:cs typeface="Calibri" pitchFamily="34" charset="-120"/>
              </a:rPr>
              <a:t>Reed-Solomon corrects 12 errors/block</a:t>
            </a:r>
            <a:endParaRPr lang="en-US"/>
          </a:p>
          <a:p>
            <a:pPr marL="0" indent="0" algn="l">
              <a:spcBef>
                <a:spcPts val="200"/>
              </a:spcBef>
              <a:buNone/>
            </a:pPr>
            <a:r>
              <a:rPr lang="en-US" sz="1100" b="1">
                <a:solidFill>
                  <a:srgbClr val="FFFFFF"/>
                </a:solidFill>
                <a:latin typeface="Calibri" pitchFamily="34" charset="0"/>
                <a:ea typeface="Calibri" pitchFamily="34" charset="-122"/>
                <a:cs typeface="Calibri" pitchFamily="34" charset="-120"/>
              </a:rPr>
              <a:t>Precoding: </a:t>
            </a:r>
            <a:r>
              <a:rPr lang="en-US" sz="1100">
                <a:solidFill>
                  <a:srgbClr val="AAAAAA"/>
                </a:solidFill>
                <a:latin typeface="Calibri" pitchFamily="34" charset="0"/>
                <a:ea typeface="Calibri" pitchFamily="34" charset="-122"/>
                <a:cs typeface="Calibri" pitchFamily="34" charset="-120"/>
              </a:rPr>
              <a:t>Prevents DFE error bursts</a:t>
            </a:r>
            <a:endParaRPr lang="en-US"/>
          </a:p>
          <a:p>
            <a:pPr marL="0" indent="0" algn="l">
              <a:spcBef>
                <a:spcPts val="200"/>
              </a:spcBef>
              <a:buNone/>
            </a:pPr>
            <a:r>
              <a:rPr lang="en-US" sz="1100" b="1">
                <a:solidFill>
                  <a:srgbClr val="00E5FF"/>
                </a:solidFill>
                <a:latin typeface="Calibri" pitchFamily="34" charset="0"/>
                <a:ea typeface="Calibri" pitchFamily="34" charset="-122"/>
                <a:cs typeface="Calibri" pitchFamily="34" charset="-120"/>
              </a:rPr>
              <a:t>Result: BER of 10⁻¹⁹</a:t>
            </a:r>
            <a:r>
              <a:rPr lang="en-US" sz="1100">
                <a:solidFill>
                  <a:srgbClr val="AAAAAA"/>
                </a:solidFill>
                <a:latin typeface="Calibri" pitchFamily="34" charset="0"/>
                <a:ea typeface="Calibri" pitchFamily="34" charset="-122"/>
                <a:cs typeface="Calibri" pitchFamily="34" charset="-120"/>
              </a:rPr>
              <a:t> (vs 10⁻¹² for USB4 Gen3)</a:t>
            </a:r>
            <a:endParaRPr lang="en-US"/>
          </a:p>
        </p:txBody>
      </p:sp>
      <p:sp>
        <p:nvSpPr>
          <p:cNvPr id="32" name="PipelineRight"/>
          <p:cNvSpPr/>
          <p:nvPr/>
        </p:nvSpPr>
        <p:spPr>
          <a:xfrm>
            <a:off x="5394960" y="3300984"/>
            <a:ext cx="3200400" cy="1499616"/>
          </a:xfrm>
          <a:prstGeom prst="rect">
            <a:avLst/>
          </a:prstGeom>
          <a:noFill/>
          <a:ln/>
        </p:spPr>
        <p:txBody>
          <a:bodyPr wrap="square" lIns="91440" tIns="45720" rIns="91440" bIns="45720" rtlCol="0" anchor="t"/>
          <a:lstStyle/>
          <a:p>
            <a:pPr marL="0" indent="0" algn="l">
              <a:buNone/>
            </a:pPr>
            <a:r>
              <a:rPr lang="en-US" sz="1400" b="1" dirty="0">
                <a:solidFill>
                  <a:srgbClr val="00E5FF"/>
                </a:solidFill>
                <a:latin typeface="Consolas" pitchFamily="34" charset="0"/>
                <a:ea typeface="Consolas" pitchFamily="34" charset="-122"/>
                <a:cs typeface="Consolas" pitchFamily="34" charset="-120"/>
              </a:rPr>
              <a:t>Why PAM3 Won</a:t>
            </a:r>
            <a:endParaRPr lang="en-US" dirty="0"/>
          </a:p>
          <a:p>
            <a:pPr marL="342900" indent="-342900" algn="l">
              <a:spcBef>
                <a:spcPts val="400"/>
              </a:spcBef>
              <a:buChar char="•"/>
            </a:pPr>
            <a:r>
              <a:rPr lang="en-US" sz="1100" dirty="0">
                <a:solidFill>
                  <a:srgbClr val="FFFFFF"/>
                </a:solidFill>
                <a:latin typeface="Calibri" pitchFamily="34" charset="0"/>
                <a:ea typeface="Calibri" pitchFamily="34" charset="-122"/>
                <a:cs typeface="Calibri" pitchFamily="34" charset="-120"/>
              </a:rPr>
              <a:t>Lower baud rate than NRZ</a:t>
            </a:r>
            <a:endParaRPr lang="en-US" dirty="0"/>
          </a:p>
          <a:p>
            <a:pPr marL="0" indent="0" algn="l">
              <a:spcBef>
                <a:spcPts val="100"/>
              </a:spcBef>
              <a:buNone/>
            </a:pPr>
            <a:r>
              <a:rPr lang="en-US" sz="1050" i="1" dirty="0">
                <a:solidFill>
                  <a:srgbClr val="39FF14"/>
                </a:solidFill>
                <a:latin typeface="Calibri" pitchFamily="34" charset="0"/>
                <a:ea typeface="Calibri" pitchFamily="34" charset="-122"/>
                <a:cs typeface="Calibri" pitchFamily="34" charset="-120"/>
              </a:rPr>
              <a:t>→ Fits existing USB-C cables</a:t>
            </a:r>
            <a:endParaRPr lang="en-US" dirty="0"/>
          </a:p>
          <a:p>
            <a:pPr marL="342900" indent="-342900" algn="l">
              <a:spcBef>
                <a:spcPts val="300"/>
              </a:spcBef>
              <a:buChar char="•"/>
            </a:pPr>
            <a:r>
              <a:rPr lang="en-US" sz="1100" dirty="0">
                <a:solidFill>
                  <a:srgbClr val="FFFFFF"/>
                </a:solidFill>
                <a:latin typeface="Calibri" pitchFamily="34" charset="0"/>
                <a:ea typeface="Calibri" pitchFamily="34" charset="-122"/>
                <a:cs typeface="Calibri" pitchFamily="34" charset="-120"/>
              </a:rPr>
              <a:t>Larger eye opening than PAM4</a:t>
            </a:r>
            <a:endParaRPr lang="en-US" dirty="0"/>
          </a:p>
          <a:p>
            <a:pPr marL="0" indent="0" algn="l">
              <a:spcBef>
                <a:spcPts val="100"/>
              </a:spcBef>
              <a:buNone/>
            </a:pPr>
            <a:r>
              <a:rPr lang="en-US" sz="1050" i="1" dirty="0">
                <a:solidFill>
                  <a:srgbClr val="39FF14"/>
                </a:solidFill>
                <a:latin typeface="Calibri" pitchFamily="34" charset="0"/>
                <a:ea typeface="Calibri" pitchFamily="34" charset="-122"/>
                <a:cs typeface="Calibri" pitchFamily="34" charset="-120"/>
              </a:rPr>
              <a:t>→ Meets uncoded BER target</a:t>
            </a:r>
            <a:endParaRPr lang="en-US" dirty="0"/>
          </a:p>
          <a:p>
            <a:pPr marL="342900" indent="-342900" algn="l">
              <a:spcBef>
                <a:spcPts val="300"/>
              </a:spcBef>
              <a:buChar char="•"/>
            </a:pPr>
            <a:r>
              <a:rPr lang="en-US" sz="1100" dirty="0">
                <a:solidFill>
                  <a:srgbClr val="FFFFFF"/>
                </a:solidFill>
                <a:latin typeface="Calibri" pitchFamily="34" charset="0"/>
                <a:ea typeface="Calibri" pitchFamily="34" charset="-122"/>
                <a:cs typeface="Calibri" pitchFamily="34" charset="-120"/>
              </a:rPr>
              <a:t>2/3 the bandwidth of NRZ</a:t>
            </a:r>
            <a:endParaRPr lang="en-US" dirty="0"/>
          </a:p>
          <a:p>
            <a:pPr marL="0" indent="0" algn="l">
              <a:spcBef>
                <a:spcPts val="100"/>
              </a:spcBef>
              <a:buNone/>
            </a:pPr>
            <a:r>
              <a:rPr lang="en-US" sz="1050" i="1" dirty="0">
                <a:solidFill>
                  <a:srgbClr val="39FF14"/>
                </a:solidFill>
                <a:latin typeface="Calibri" pitchFamily="34" charset="0"/>
                <a:ea typeface="Calibri" pitchFamily="34" charset="-122"/>
                <a:cs typeface="Calibri" pitchFamily="34" charset="-120"/>
              </a:rPr>
              <a:t>→ Less channel attenuation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1"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8" grpId="0" animBg="1"/>
      <p:bldP spid="29" grpId="0" animBg="1"/>
      <p:bldP spid="30" grpId="0" animBg="1"/>
      <p:bldP spid="3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name="Slide 11">
    <p:bg>
      <p:bgPr>
        <a:solidFill>
          <a:srgbClr val="0A0A0A"/>
        </a:solidFill>
        <a:effectLst/>
      </p:bgPr>
    </p:bg>
    <p:spTree>
      <p:nvGrpSpPr>
        <p:cNvPr id="1" name=""/>
        <p:cNvGrpSpPr/>
        <p:nvPr/>
      </p:nvGrpSpPr>
      <p:grpSpPr>
        <a:xfrm>
          <a:off x="0" y="0"/>
          <a:ext cx="0" cy="0"/>
          <a:chOff x="0" y="0"/>
          <a:chExt cx="0" cy="0"/>
        </a:xfrm>
      </p:grpSpPr>
      <p:sp>
        <p:nvSpPr>
          <p:cNvPr id="2" name="Text 0"/>
          <p:cNvSpPr/>
          <p:nvPr/>
        </p:nvSpPr>
        <p:spPr>
          <a:xfrm>
            <a:off x="7772400" y="4800600"/>
            <a:ext cx="1097280" cy="274320"/>
          </a:xfrm>
          <a:prstGeom prst="rect">
            <a:avLst/>
          </a:prstGeom>
          <a:noFill/>
          <a:ln/>
        </p:spPr>
        <p:txBody>
          <a:bodyPr wrap="square" rtlCol="0" anchor="ctr"/>
          <a:lstStyle/>
          <a:p>
            <a:pPr marL="0" indent="0" algn="r">
              <a:buNone/>
            </a:pPr>
            <a:r>
              <a:rPr lang="en-US" sz="900" dirty="0">
                <a:solidFill>
                  <a:srgbClr val="666666"/>
                </a:solidFill>
                <a:latin typeface="Calibri" pitchFamily="34" charset="0"/>
                <a:ea typeface="Calibri" pitchFamily="34" charset="-122"/>
                <a:cs typeface="Calibri" pitchFamily="34" charset="-120"/>
              </a:rPr>
              <a:t>11 / 24</a:t>
            </a:r>
            <a:endParaRPr lang="en-US" sz="900" dirty="0"/>
          </a:p>
        </p:txBody>
      </p:sp>
      <p:sp>
        <p:nvSpPr>
          <p:cNvPr id="3" name="Text 1"/>
          <p:cNvSpPr/>
          <p:nvPr/>
        </p:nvSpPr>
        <p:spPr>
          <a:xfrm>
            <a:off x="548640" y="274320"/>
            <a:ext cx="8046720" cy="640080"/>
          </a:xfrm>
          <a:prstGeom prst="rect">
            <a:avLst/>
          </a:prstGeom>
          <a:noFill/>
          <a:ln/>
        </p:spPr>
        <p:txBody>
          <a:bodyPr wrap="square" rtlCol="0" anchor="ctr"/>
          <a:lstStyle/>
          <a:p>
            <a:pPr marL="0" indent="0">
              <a:buNone/>
            </a:pPr>
            <a:r>
              <a:rPr lang="en-US" sz="3600" b="1" dirty="0">
                <a:solidFill>
                  <a:srgbClr val="FFFFFF"/>
                </a:solidFill>
                <a:latin typeface="Consolas" pitchFamily="34" charset="0"/>
                <a:ea typeface="Consolas" pitchFamily="34" charset="-122"/>
                <a:cs typeface="Consolas" pitchFamily="34" charset="-120"/>
              </a:rPr>
              <a:t>USB Speed: Then vs Now</a:t>
            </a:r>
            <a:endParaRPr lang="en-US" sz="3600" dirty="0"/>
          </a:p>
        </p:txBody>
      </p:sp>
      <p:graphicFrame>
        <p:nvGraphicFramePr>
          <p:cNvPr id="4" name="Chart 0"/>
          <p:cNvGraphicFramePr/>
          <p:nvPr>
            <p:extLst>
              <p:ext uri="{D42A27DB-BD31-4B8C-83A1-F6EECF244321}">
                <p14:modId xmlns:p14="http://schemas.microsoft.com/office/powerpoint/2010/main" val="3753887221"/>
              </p:ext>
            </p:extLst>
          </p:nvPr>
        </p:nvGraphicFramePr>
        <p:xfrm>
          <a:off x="457200" y="1005840"/>
          <a:ext cx="8229600" cy="384048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4405CD71-7F3E-FD2D-09EE-944F2224E64B}"/>
              </a:ext>
            </a:extLst>
          </p:cNvPr>
          <p:cNvSpPr txBox="1"/>
          <p:nvPr/>
        </p:nvSpPr>
        <p:spPr>
          <a:xfrm rot="16200000">
            <a:off x="370676" y="2507899"/>
            <a:ext cx="1313004" cy="369332"/>
          </a:xfrm>
          <a:prstGeom prst="rect">
            <a:avLst/>
          </a:prstGeom>
          <a:noFill/>
        </p:spPr>
        <p:txBody>
          <a:bodyPr wrap="square" rtlCol="0">
            <a:spAutoFit/>
          </a:bodyPr>
          <a:lstStyle/>
          <a:p>
            <a:pPr algn="ctr"/>
            <a:r>
              <a:rPr lang="en-GB" dirty="0">
                <a:solidFill>
                  <a:schemeClr val="bg1"/>
                </a:solidFill>
              </a:rPr>
              <a:t>Gigabytes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bg>
      <p:bgPr>
        <a:solidFill>
          <a:srgbClr val="0A0A0A"/>
        </a:solidFill>
        <a:effectLst/>
      </p:bgPr>
    </p:bg>
    <p:spTree>
      <p:nvGrpSpPr>
        <p:cNvPr id="1" name=""/>
        <p:cNvGrpSpPr/>
        <p:nvPr/>
      </p:nvGrpSpPr>
      <p:grpSpPr>
        <a:xfrm>
          <a:off x="0" y="0"/>
          <a:ext cx="0" cy="0"/>
          <a:chOff x="0" y="0"/>
          <a:chExt cx="0" cy="0"/>
        </a:xfrm>
      </p:grpSpPr>
      <p:sp>
        <p:nvSpPr>
          <p:cNvPr id="2" name="Text 0"/>
          <p:cNvSpPr/>
          <p:nvPr/>
        </p:nvSpPr>
        <p:spPr>
          <a:xfrm>
            <a:off x="7772400" y="4800600"/>
            <a:ext cx="1097280" cy="274320"/>
          </a:xfrm>
          <a:prstGeom prst="rect">
            <a:avLst/>
          </a:prstGeom>
          <a:noFill/>
          <a:ln/>
        </p:spPr>
        <p:txBody>
          <a:bodyPr wrap="square" rtlCol="0" anchor="ctr"/>
          <a:lstStyle/>
          <a:p>
            <a:pPr marL="0" indent="0" algn="r">
              <a:buNone/>
            </a:pPr>
            <a:r>
              <a:rPr lang="en-US" sz="900" dirty="0">
                <a:solidFill>
                  <a:srgbClr val="666666"/>
                </a:solidFill>
                <a:latin typeface="Calibri" pitchFamily="34" charset="0"/>
                <a:ea typeface="Calibri" pitchFamily="34" charset="-122"/>
                <a:cs typeface="Calibri" pitchFamily="34" charset="-120"/>
              </a:rPr>
              <a:t>12 / 24</a:t>
            </a:r>
            <a:endParaRPr lang="en-US" sz="900" dirty="0"/>
          </a:p>
        </p:txBody>
      </p:sp>
      <p:sp>
        <p:nvSpPr>
          <p:cNvPr id="3" name="Text 1"/>
          <p:cNvSpPr/>
          <p:nvPr/>
        </p:nvSpPr>
        <p:spPr>
          <a:xfrm>
            <a:off x="548640" y="274320"/>
            <a:ext cx="8046720" cy="640080"/>
          </a:xfrm>
          <a:prstGeom prst="rect">
            <a:avLst/>
          </a:prstGeom>
          <a:noFill/>
          <a:ln/>
        </p:spPr>
        <p:txBody>
          <a:bodyPr wrap="square" rtlCol="0" anchor="ctr"/>
          <a:lstStyle/>
          <a:p>
            <a:pPr marL="0" indent="0">
              <a:buNone/>
            </a:pPr>
            <a:r>
              <a:rPr lang="en-US" sz="3200" b="1" dirty="0">
                <a:solidFill>
                  <a:srgbClr val="FFFFFF"/>
                </a:solidFill>
                <a:latin typeface="Consolas" pitchFamily="34" charset="0"/>
                <a:ea typeface="Consolas" pitchFamily="34" charset="-122"/>
                <a:cs typeface="Consolas" pitchFamily="34" charset="-120"/>
              </a:rPr>
              <a:t>Why Are USB Ports Colour Coded?</a:t>
            </a:r>
            <a:endParaRPr lang="en-US" sz="3200" dirty="0"/>
          </a:p>
        </p:txBody>
      </p:sp>
      <p:sp>
        <p:nvSpPr>
          <p:cNvPr id="4" name="Text 2"/>
          <p:cNvSpPr/>
          <p:nvPr/>
        </p:nvSpPr>
        <p:spPr>
          <a:xfrm>
            <a:off x="548640" y="914400"/>
            <a:ext cx="8046720" cy="365760"/>
          </a:xfrm>
          <a:prstGeom prst="rect">
            <a:avLst/>
          </a:prstGeom>
          <a:noFill/>
          <a:ln/>
        </p:spPr>
        <p:txBody>
          <a:bodyPr wrap="square" rtlCol="0" anchor="ctr"/>
          <a:lstStyle/>
          <a:p>
            <a:pPr marL="0" indent="0">
              <a:buNone/>
            </a:pPr>
            <a:r>
              <a:rPr lang="en-US" sz="1500" dirty="0">
                <a:solidFill>
                  <a:schemeClr val="bg1"/>
                </a:solidFill>
                <a:latin typeface="Calibri" pitchFamily="34" charset="0"/>
                <a:ea typeface="Calibri" pitchFamily="34" charset="-122"/>
                <a:cs typeface="Calibri" pitchFamily="34" charset="-120"/>
              </a:rPr>
              <a:t>USB-IF introduced colour coding to help identify port capabilities at a glance:</a:t>
            </a:r>
            <a:endParaRPr lang="en-US" sz="1500" dirty="0">
              <a:solidFill>
                <a:schemeClr val="bg1"/>
              </a:solidFill>
            </a:endParaRPr>
          </a:p>
        </p:txBody>
      </p:sp>
      <p:sp>
        <p:nvSpPr>
          <p:cNvPr id="5" name="Shape 3"/>
          <p:cNvSpPr/>
          <p:nvPr/>
        </p:nvSpPr>
        <p:spPr>
          <a:xfrm>
            <a:off x="548640" y="1325880"/>
            <a:ext cx="731520" cy="457200"/>
          </a:xfrm>
          <a:prstGeom prst="rect">
            <a:avLst/>
          </a:prstGeom>
          <a:solidFill>
            <a:srgbClr val="FFFFFF"/>
          </a:solidFill>
          <a:ln/>
        </p:spPr>
        <p:txBody>
          <a:bodyPr/>
          <a:lstStyle/>
          <a:p>
            <a:endParaRPr lang="en-GB"/>
          </a:p>
        </p:txBody>
      </p:sp>
      <p:sp>
        <p:nvSpPr>
          <p:cNvPr id="6" name="Text 4"/>
          <p:cNvSpPr/>
          <p:nvPr/>
        </p:nvSpPr>
        <p:spPr>
          <a:xfrm>
            <a:off x="548640" y="1325880"/>
            <a:ext cx="731520" cy="457200"/>
          </a:xfrm>
          <a:prstGeom prst="rect">
            <a:avLst/>
          </a:prstGeom>
          <a:noFill/>
          <a:ln/>
        </p:spPr>
        <p:txBody>
          <a:bodyPr wrap="square" rtlCol="0" anchor="ctr"/>
          <a:lstStyle/>
          <a:p>
            <a:pPr marL="0" indent="0" algn="ctr">
              <a:buNone/>
            </a:pPr>
            <a:r>
              <a:rPr lang="en-US" sz="1300" b="1" dirty="0">
                <a:solidFill>
                  <a:srgbClr val="000000"/>
                </a:solidFill>
                <a:latin typeface="Consolas" pitchFamily="34" charset="0"/>
                <a:ea typeface="Consolas" pitchFamily="34" charset="-122"/>
                <a:cs typeface="Consolas" pitchFamily="34" charset="-120"/>
              </a:rPr>
              <a:t>White</a:t>
            </a:r>
            <a:endParaRPr lang="en-US" sz="1300" dirty="0"/>
          </a:p>
        </p:txBody>
      </p:sp>
      <p:sp>
        <p:nvSpPr>
          <p:cNvPr id="7" name="Text 5"/>
          <p:cNvSpPr/>
          <p:nvPr/>
        </p:nvSpPr>
        <p:spPr>
          <a:xfrm>
            <a:off x="1463040" y="1325880"/>
            <a:ext cx="3200400" cy="45720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USB 1.x</a:t>
            </a:r>
            <a:endParaRPr lang="en-US" sz="1600" dirty="0"/>
          </a:p>
        </p:txBody>
      </p:sp>
      <p:sp>
        <p:nvSpPr>
          <p:cNvPr id="8" name="Text 6"/>
          <p:cNvSpPr/>
          <p:nvPr/>
        </p:nvSpPr>
        <p:spPr>
          <a:xfrm>
            <a:off x="4754880" y="1325880"/>
            <a:ext cx="1828800" cy="457200"/>
          </a:xfrm>
          <a:prstGeom prst="rect">
            <a:avLst/>
          </a:prstGeom>
          <a:noFill/>
          <a:ln/>
        </p:spPr>
        <p:txBody>
          <a:bodyPr wrap="square" lIns="0" tIns="0" rIns="0" bIns="0" rtlCol="0" anchor="ctr"/>
          <a:lstStyle/>
          <a:p>
            <a:pPr marL="0" indent="0">
              <a:buNone/>
            </a:pPr>
            <a:r>
              <a:rPr lang="en-US" sz="1600" b="1" dirty="0">
                <a:solidFill>
                  <a:srgbClr val="00E5FF"/>
                </a:solidFill>
                <a:latin typeface="Consolas" pitchFamily="34" charset="0"/>
                <a:ea typeface="Consolas" pitchFamily="34" charset="-122"/>
                <a:cs typeface="Consolas" pitchFamily="34" charset="-120"/>
              </a:rPr>
              <a:t>12 Mbps</a:t>
            </a:r>
            <a:endParaRPr lang="en-US" sz="1600" dirty="0"/>
          </a:p>
        </p:txBody>
      </p:sp>
      <p:sp>
        <p:nvSpPr>
          <p:cNvPr id="9" name="Shape 7"/>
          <p:cNvSpPr/>
          <p:nvPr/>
        </p:nvSpPr>
        <p:spPr>
          <a:xfrm>
            <a:off x="548640" y="1874520"/>
            <a:ext cx="731520" cy="457200"/>
          </a:xfrm>
          <a:prstGeom prst="rect">
            <a:avLst/>
          </a:prstGeom>
          <a:solidFill>
            <a:srgbClr val="333333"/>
          </a:solidFill>
          <a:ln/>
        </p:spPr>
        <p:txBody>
          <a:bodyPr/>
          <a:lstStyle/>
          <a:p>
            <a:endParaRPr lang="en-GB"/>
          </a:p>
        </p:txBody>
      </p:sp>
      <p:sp>
        <p:nvSpPr>
          <p:cNvPr id="10" name="Text 8"/>
          <p:cNvSpPr/>
          <p:nvPr/>
        </p:nvSpPr>
        <p:spPr>
          <a:xfrm>
            <a:off x="548640" y="1874520"/>
            <a:ext cx="731520" cy="457200"/>
          </a:xfrm>
          <a:prstGeom prst="rect">
            <a:avLst/>
          </a:prstGeom>
          <a:noFill/>
          <a:ln/>
        </p:spPr>
        <p:txBody>
          <a:bodyPr wrap="square" rtlCol="0" anchor="ctr"/>
          <a:lstStyle/>
          <a:p>
            <a:pPr marL="0" indent="0" algn="ctr">
              <a:buNone/>
            </a:pPr>
            <a:r>
              <a:rPr lang="en-US" sz="1300" b="1" dirty="0">
                <a:solidFill>
                  <a:srgbClr val="FFFFFF"/>
                </a:solidFill>
                <a:latin typeface="Consolas" pitchFamily="34" charset="0"/>
                <a:ea typeface="Consolas" pitchFamily="34" charset="-122"/>
                <a:cs typeface="Consolas" pitchFamily="34" charset="-120"/>
              </a:rPr>
              <a:t>Black</a:t>
            </a:r>
            <a:endParaRPr lang="en-US" sz="1300" dirty="0"/>
          </a:p>
        </p:txBody>
      </p:sp>
      <p:sp>
        <p:nvSpPr>
          <p:cNvPr id="11" name="Text 9"/>
          <p:cNvSpPr/>
          <p:nvPr/>
        </p:nvSpPr>
        <p:spPr>
          <a:xfrm>
            <a:off x="1463040" y="1874520"/>
            <a:ext cx="3200400" cy="45720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USB 2.0</a:t>
            </a:r>
            <a:endParaRPr lang="en-US" sz="1600" dirty="0"/>
          </a:p>
        </p:txBody>
      </p:sp>
      <p:sp>
        <p:nvSpPr>
          <p:cNvPr id="12" name="Text 10"/>
          <p:cNvSpPr/>
          <p:nvPr/>
        </p:nvSpPr>
        <p:spPr>
          <a:xfrm>
            <a:off x="4754880" y="1874520"/>
            <a:ext cx="1828800" cy="457200"/>
          </a:xfrm>
          <a:prstGeom prst="rect">
            <a:avLst/>
          </a:prstGeom>
          <a:noFill/>
          <a:ln/>
        </p:spPr>
        <p:txBody>
          <a:bodyPr wrap="square" lIns="0" tIns="0" rIns="0" bIns="0" rtlCol="0" anchor="ctr"/>
          <a:lstStyle/>
          <a:p>
            <a:pPr marL="0" indent="0">
              <a:buNone/>
            </a:pPr>
            <a:r>
              <a:rPr lang="en-US" sz="1600" b="1" dirty="0">
                <a:solidFill>
                  <a:srgbClr val="00E5FF"/>
                </a:solidFill>
                <a:latin typeface="Consolas" pitchFamily="34" charset="0"/>
                <a:ea typeface="Consolas" pitchFamily="34" charset="-122"/>
                <a:cs typeface="Consolas" pitchFamily="34" charset="-120"/>
              </a:rPr>
              <a:t>480 Mbps</a:t>
            </a:r>
            <a:endParaRPr lang="en-US" sz="1600" dirty="0"/>
          </a:p>
        </p:txBody>
      </p:sp>
      <p:sp>
        <p:nvSpPr>
          <p:cNvPr id="13" name="Shape 11"/>
          <p:cNvSpPr/>
          <p:nvPr/>
        </p:nvSpPr>
        <p:spPr>
          <a:xfrm>
            <a:off x="548640" y="2423160"/>
            <a:ext cx="731520" cy="457200"/>
          </a:xfrm>
          <a:prstGeom prst="rect">
            <a:avLst/>
          </a:prstGeom>
          <a:solidFill>
            <a:srgbClr val="0066CC"/>
          </a:solidFill>
          <a:ln/>
        </p:spPr>
        <p:txBody>
          <a:bodyPr/>
          <a:lstStyle/>
          <a:p>
            <a:endParaRPr lang="en-GB"/>
          </a:p>
        </p:txBody>
      </p:sp>
      <p:sp>
        <p:nvSpPr>
          <p:cNvPr id="14" name="Text 12"/>
          <p:cNvSpPr/>
          <p:nvPr/>
        </p:nvSpPr>
        <p:spPr>
          <a:xfrm>
            <a:off x="548640" y="2423160"/>
            <a:ext cx="731520" cy="457200"/>
          </a:xfrm>
          <a:prstGeom prst="rect">
            <a:avLst/>
          </a:prstGeom>
          <a:noFill/>
          <a:ln/>
        </p:spPr>
        <p:txBody>
          <a:bodyPr wrap="square" rtlCol="0" anchor="ctr"/>
          <a:lstStyle/>
          <a:p>
            <a:pPr marL="0" indent="0" algn="ctr">
              <a:buNone/>
            </a:pPr>
            <a:r>
              <a:rPr lang="en-US" sz="1300" b="1" dirty="0">
                <a:solidFill>
                  <a:srgbClr val="FFFFFF"/>
                </a:solidFill>
                <a:latin typeface="Consolas" pitchFamily="34" charset="0"/>
                <a:ea typeface="Consolas" pitchFamily="34" charset="-122"/>
                <a:cs typeface="Consolas" pitchFamily="34" charset="-120"/>
              </a:rPr>
              <a:t>Blue</a:t>
            </a:r>
            <a:endParaRPr lang="en-US" sz="1300" dirty="0"/>
          </a:p>
        </p:txBody>
      </p:sp>
      <p:sp>
        <p:nvSpPr>
          <p:cNvPr id="15" name="Text 13"/>
          <p:cNvSpPr/>
          <p:nvPr/>
        </p:nvSpPr>
        <p:spPr>
          <a:xfrm>
            <a:off x="1463040" y="2423160"/>
            <a:ext cx="3200400" cy="45720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USB 3.0</a:t>
            </a:r>
            <a:endParaRPr lang="en-US" sz="1600" dirty="0"/>
          </a:p>
        </p:txBody>
      </p:sp>
      <p:sp>
        <p:nvSpPr>
          <p:cNvPr id="16" name="Text 14"/>
          <p:cNvSpPr/>
          <p:nvPr/>
        </p:nvSpPr>
        <p:spPr>
          <a:xfrm>
            <a:off x="4754880" y="2423160"/>
            <a:ext cx="1828800" cy="457200"/>
          </a:xfrm>
          <a:prstGeom prst="rect">
            <a:avLst/>
          </a:prstGeom>
          <a:noFill/>
          <a:ln/>
        </p:spPr>
        <p:txBody>
          <a:bodyPr wrap="square" lIns="0" tIns="0" rIns="0" bIns="0" rtlCol="0" anchor="ctr"/>
          <a:lstStyle/>
          <a:p>
            <a:pPr marL="0" indent="0">
              <a:buNone/>
            </a:pPr>
            <a:r>
              <a:rPr lang="en-US" sz="1600" b="1" dirty="0">
                <a:solidFill>
                  <a:srgbClr val="00E5FF"/>
                </a:solidFill>
                <a:latin typeface="Consolas" pitchFamily="34" charset="0"/>
                <a:ea typeface="Consolas" pitchFamily="34" charset="-122"/>
                <a:cs typeface="Consolas" pitchFamily="34" charset="-120"/>
              </a:rPr>
              <a:t>5 Gbps</a:t>
            </a:r>
            <a:endParaRPr lang="en-US" sz="1600" dirty="0"/>
          </a:p>
        </p:txBody>
      </p:sp>
      <p:sp>
        <p:nvSpPr>
          <p:cNvPr id="17" name="Shape 15"/>
          <p:cNvSpPr/>
          <p:nvPr/>
        </p:nvSpPr>
        <p:spPr>
          <a:xfrm>
            <a:off x="548640" y="2971800"/>
            <a:ext cx="731520" cy="457200"/>
          </a:xfrm>
          <a:prstGeom prst="rect">
            <a:avLst/>
          </a:prstGeom>
          <a:solidFill>
            <a:srgbClr val="008B8B"/>
          </a:solidFill>
          <a:ln/>
        </p:spPr>
        <p:txBody>
          <a:bodyPr/>
          <a:lstStyle/>
          <a:p>
            <a:endParaRPr lang="en-GB"/>
          </a:p>
        </p:txBody>
      </p:sp>
      <p:sp>
        <p:nvSpPr>
          <p:cNvPr id="18" name="Text 16"/>
          <p:cNvSpPr/>
          <p:nvPr/>
        </p:nvSpPr>
        <p:spPr>
          <a:xfrm>
            <a:off x="548640" y="2971800"/>
            <a:ext cx="731520" cy="457200"/>
          </a:xfrm>
          <a:prstGeom prst="rect">
            <a:avLst/>
          </a:prstGeom>
          <a:noFill/>
          <a:ln/>
        </p:spPr>
        <p:txBody>
          <a:bodyPr wrap="square" rtlCol="0" anchor="ctr"/>
          <a:lstStyle/>
          <a:p>
            <a:pPr marL="0" indent="0" algn="ctr">
              <a:buNone/>
            </a:pPr>
            <a:r>
              <a:rPr lang="en-US" sz="1300" b="1" dirty="0">
                <a:solidFill>
                  <a:srgbClr val="FFFFFF"/>
                </a:solidFill>
                <a:latin typeface="Consolas" pitchFamily="34" charset="0"/>
                <a:ea typeface="Consolas" pitchFamily="34" charset="-122"/>
                <a:cs typeface="Consolas" pitchFamily="34" charset="-120"/>
              </a:rPr>
              <a:t>Teal</a:t>
            </a:r>
            <a:endParaRPr lang="en-US" sz="1300" dirty="0"/>
          </a:p>
        </p:txBody>
      </p:sp>
      <p:sp>
        <p:nvSpPr>
          <p:cNvPr id="19" name="Text 17"/>
          <p:cNvSpPr/>
          <p:nvPr/>
        </p:nvSpPr>
        <p:spPr>
          <a:xfrm>
            <a:off x="1463040" y="2971800"/>
            <a:ext cx="3200400" cy="45720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USB 3.1</a:t>
            </a:r>
            <a:endParaRPr lang="en-US" sz="1600" dirty="0"/>
          </a:p>
        </p:txBody>
      </p:sp>
      <p:sp>
        <p:nvSpPr>
          <p:cNvPr id="20" name="Text 18"/>
          <p:cNvSpPr/>
          <p:nvPr/>
        </p:nvSpPr>
        <p:spPr>
          <a:xfrm>
            <a:off x="4754880" y="2971800"/>
            <a:ext cx="1828800" cy="457200"/>
          </a:xfrm>
          <a:prstGeom prst="rect">
            <a:avLst/>
          </a:prstGeom>
          <a:noFill/>
          <a:ln/>
        </p:spPr>
        <p:txBody>
          <a:bodyPr wrap="square" lIns="0" tIns="0" rIns="0" bIns="0" rtlCol="0" anchor="ctr"/>
          <a:lstStyle/>
          <a:p>
            <a:pPr marL="0" indent="0">
              <a:buNone/>
            </a:pPr>
            <a:r>
              <a:rPr lang="en-US" sz="1600" b="1" dirty="0">
                <a:solidFill>
                  <a:srgbClr val="00E5FF"/>
                </a:solidFill>
                <a:latin typeface="Consolas" pitchFamily="34" charset="0"/>
                <a:ea typeface="Consolas" pitchFamily="34" charset="-122"/>
                <a:cs typeface="Consolas" pitchFamily="34" charset="-120"/>
              </a:rPr>
              <a:t>10 Gbps</a:t>
            </a:r>
            <a:endParaRPr lang="en-US" sz="1600" dirty="0"/>
          </a:p>
        </p:txBody>
      </p:sp>
      <p:sp>
        <p:nvSpPr>
          <p:cNvPr id="21" name="Shape 19"/>
          <p:cNvSpPr/>
          <p:nvPr/>
        </p:nvSpPr>
        <p:spPr>
          <a:xfrm>
            <a:off x="548640" y="3520440"/>
            <a:ext cx="731520" cy="457200"/>
          </a:xfrm>
          <a:prstGeom prst="rect">
            <a:avLst/>
          </a:prstGeom>
          <a:solidFill>
            <a:srgbClr val="CC0000"/>
          </a:solidFill>
          <a:ln/>
        </p:spPr>
        <p:txBody>
          <a:bodyPr/>
          <a:lstStyle/>
          <a:p>
            <a:endParaRPr lang="en-GB"/>
          </a:p>
        </p:txBody>
      </p:sp>
      <p:sp>
        <p:nvSpPr>
          <p:cNvPr id="22" name="Text 20"/>
          <p:cNvSpPr/>
          <p:nvPr/>
        </p:nvSpPr>
        <p:spPr>
          <a:xfrm>
            <a:off x="548640" y="3520440"/>
            <a:ext cx="731520" cy="457200"/>
          </a:xfrm>
          <a:prstGeom prst="rect">
            <a:avLst/>
          </a:prstGeom>
          <a:noFill/>
          <a:ln/>
        </p:spPr>
        <p:txBody>
          <a:bodyPr wrap="square" rtlCol="0" anchor="ctr"/>
          <a:lstStyle/>
          <a:p>
            <a:pPr marL="0" indent="0" algn="ctr">
              <a:buNone/>
            </a:pPr>
            <a:r>
              <a:rPr lang="en-US" sz="1300" b="1" dirty="0">
                <a:solidFill>
                  <a:srgbClr val="FFFFFF"/>
                </a:solidFill>
                <a:latin typeface="Consolas" pitchFamily="34" charset="0"/>
                <a:ea typeface="Consolas" pitchFamily="34" charset="-122"/>
                <a:cs typeface="Consolas" pitchFamily="34" charset="-120"/>
              </a:rPr>
              <a:t>Red</a:t>
            </a:r>
            <a:endParaRPr lang="en-US" sz="1300" dirty="0"/>
          </a:p>
        </p:txBody>
      </p:sp>
      <p:sp>
        <p:nvSpPr>
          <p:cNvPr id="23" name="Text 21"/>
          <p:cNvSpPr/>
          <p:nvPr/>
        </p:nvSpPr>
        <p:spPr>
          <a:xfrm>
            <a:off x="1463040" y="3520440"/>
            <a:ext cx="3200400" cy="45720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Always-On / Charging</a:t>
            </a:r>
            <a:endParaRPr lang="en-US" sz="1600" dirty="0"/>
          </a:p>
        </p:txBody>
      </p:sp>
      <p:sp>
        <p:nvSpPr>
          <p:cNvPr id="24" name="Text 22"/>
          <p:cNvSpPr/>
          <p:nvPr/>
        </p:nvSpPr>
        <p:spPr>
          <a:xfrm>
            <a:off x="4754880" y="3520440"/>
            <a:ext cx="1828800" cy="457200"/>
          </a:xfrm>
          <a:prstGeom prst="rect">
            <a:avLst/>
          </a:prstGeom>
          <a:noFill/>
          <a:ln/>
        </p:spPr>
        <p:txBody>
          <a:bodyPr wrap="square" lIns="0" tIns="0" rIns="0" bIns="0" rtlCol="0" anchor="ctr"/>
          <a:lstStyle/>
          <a:p>
            <a:pPr marL="0" indent="0">
              <a:buNone/>
            </a:pPr>
            <a:r>
              <a:rPr lang="en-US" sz="1600" b="1" dirty="0">
                <a:solidFill>
                  <a:srgbClr val="00E5FF"/>
                </a:solidFill>
                <a:latin typeface="Consolas" pitchFamily="34" charset="0"/>
                <a:ea typeface="Consolas" pitchFamily="34" charset="-122"/>
                <a:cs typeface="Consolas" pitchFamily="34" charset="-120"/>
              </a:rPr>
              <a:t>Varies</a:t>
            </a:r>
            <a:endParaRPr lang="en-US" sz="1600" dirty="0"/>
          </a:p>
        </p:txBody>
      </p:sp>
      <p:sp>
        <p:nvSpPr>
          <p:cNvPr id="25" name="Shape 23"/>
          <p:cNvSpPr/>
          <p:nvPr/>
        </p:nvSpPr>
        <p:spPr>
          <a:xfrm>
            <a:off x="548640" y="4069080"/>
            <a:ext cx="731520" cy="457200"/>
          </a:xfrm>
          <a:prstGeom prst="rect">
            <a:avLst/>
          </a:prstGeom>
          <a:solidFill>
            <a:srgbClr val="FFD700"/>
          </a:solidFill>
          <a:ln/>
        </p:spPr>
        <p:txBody>
          <a:bodyPr/>
          <a:lstStyle/>
          <a:p>
            <a:endParaRPr lang="en-GB"/>
          </a:p>
        </p:txBody>
      </p:sp>
      <p:sp>
        <p:nvSpPr>
          <p:cNvPr id="26" name="Text 24"/>
          <p:cNvSpPr/>
          <p:nvPr/>
        </p:nvSpPr>
        <p:spPr>
          <a:xfrm>
            <a:off x="548640" y="4069080"/>
            <a:ext cx="731520" cy="457200"/>
          </a:xfrm>
          <a:prstGeom prst="rect">
            <a:avLst/>
          </a:prstGeom>
          <a:noFill/>
          <a:ln/>
        </p:spPr>
        <p:txBody>
          <a:bodyPr wrap="square" rtlCol="0" anchor="ctr"/>
          <a:lstStyle/>
          <a:p>
            <a:pPr marL="0" indent="0" algn="ctr">
              <a:buNone/>
            </a:pPr>
            <a:r>
              <a:rPr lang="en-US" sz="1300" b="1" dirty="0">
                <a:solidFill>
                  <a:srgbClr val="000000"/>
                </a:solidFill>
                <a:latin typeface="Consolas" pitchFamily="34" charset="0"/>
                <a:ea typeface="Consolas" pitchFamily="34" charset="-122"/>
                <a:cs typeface="Consolas" pitchFamily="34" charset="-120"/>
              </a:rPr>
              <a:t>Yellow</a:t>
            </a:r>
            <a:endParaRPr lang="en-US" sz="1300" dirty="0"/>
          </a:p>
        </p:txBody>
      </p:sp>
      <p:sp>
        <p:nvSpPr>
          <p:cNvPr id="27" name="Text 25"/>
          <p:cNvSpPr/>
          <p:nvPr/>
        </p:nvSpPr>
        <p:spPr>
          <a:xfrm>
            <a:off x="1463040" y="4069080"/>
            <a:ext cx="3200400" cy="45720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Always-On / Sleep Charge</a:t>
            </a:r>
            <a:endParaRPr lang="en-US" sz="1600" dirty="0"/>
          </a:p>
        </p:txBody>
      </p:sp>
      <p:sp>
        <p:nvSpPr>
          <p:cNvPr id="28" name="Text 26"/>
          <p:cNvSpPr/>
          <p:nvPr/>
        </p:nvSpPr>
        <p:spPr>
          <a:xfrm>
            <a:off x="4754880" y="4069080"/>
            <a:ext cx="1828800" cy="457200"/>
          </a:xfrm>
          <a:prstGeom prst="rect">
            <a:avLst/>
          </a:prstGeom>
          <a:noFill/>
          <a:ln/>
        </p:spPr>
        <p:txBody>
          <a:bodyPr wrap="square" lIns="0" tIns="0" rIns="0" bIns="0" rtlCol="0" anchor="ctr"/>
          <a:lstStyle/>
          <a:p>
            <a:pPr marL="0" indent="0">
              <a:buNone/>
            </a:pPr>
            <a:r>
              <a:rPr lang="en-US" sz="1600" b="1" dirty="0">
                <a:solidFill>
                  <a:srgbClr val="00E5FF"/>
                </a:solidFill>
                <a:latin typeface="Consolas" pitchFamily="34" charset="0"/>
                <a:ea typeface="Consolas" pitchFamily="34" charset="-122"/>
                <a:cs typeface="Consolas" pitchFamily="34" charset="-120"/>
              </a:rPr>
              <a:t>Varies</a:t>
            </a:r>
            <a:endParaRPr lang="en-US" sz="1600" dirty="0"/>
          </a:p>
        </p:txBody>
      </p:sp>
      <p:sp>
        <p:nvSpPr>
          <p:cNvPr id="29" name="Text 27"/>
          <p:cNvSpPr/>
          <p:nvPr/>
        </p:nvSpPr>
        <p:spPr>
          <a:xfrm>
            <a:off x="548640" y="4663440"/>
            <a:ext cx="8046720" cy="320040"/>
          </a:xfrm>
          <a:prstGeom prst="rect">
            <a:avLst/>
          </a:prstGeom>
          <a:noFill/>
          <a:ln/>
        </p:spPr>
        <p:txBody>
          <a:bodyPr wrap="square" rtlCol="0" anchor="ctr"/>
          <a:lstStyle/>
          <a:p>
            <a:pPr marL="0" indent="0">
              <a:buNone/>
            </a:pPr>
            <a:r>
              <a:rPr lang="en-US" sz="1200" i="1" dirty="0">
                <a:solidFill>
                  <a:schemeClr val="bg1"/>
                </a:solidFill>
                <a:latin typeface="Calibri" pitchFamily="34" charset="0"/>
                <a:ea typeface="Calibri" pitchFamily="34" charset="-122"/>
                <a:cs typeface="Calibri" pitchFamily="34" charset="-120"/>
              </a:rPr>
              <a:t>Note: Colour coding is a guideline, not a strict standard. Some manufacturers don't follow it.</a:t>
            </a:r>
            <a:endParaRPr lang="en-US" sz="1200" dirty="0">
              <a:solidFill>
                <a:schemeClr val="bg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bg>
      <p:bgPr>
        <a:solidFill>
          <a:srgbClr val="0A0A0A"/>
        </a:solidFill>
        <a:effectLst/>
      </p:bgPr>
    </p:bg>
    <p:spTree>
      <p:nvGrpSpPr>
        <p:cNvPr id="1" name=""/>
        <p:cNvGrpSpPr/>
        <p:nvPr/>
      </p:nvGrpSpPr>
      <p:grpSpPr>
        <a:xfrm>
          <a:off x="0" y="0"/>
          <a:ext cx="0" cy="0"/>
          <a:chOff x="0" y="0"/>
          <a:chExt cx="0" cy="0"/>
        </a:xfrm>
      </p:grpSpPr>
      <p:sp>
        <p:nvSpPr>
          <p:cNvPr id="2" name="Text 0"/>
          <p:cNvSpPr/>
          <p:nvPr/>
        </p:nvSpPr>
        <p:spPr>
          <a:xfrm>
            <a:off x="7772400" y="4800600"/>
            <a:ext cx="1097280" cy="274320"/>
          </a:xfrm>
          <a:prstGeom prst="rect">
            <a:avLst/>
          </a:prstGeom>
          <a:noFill/>
          <a:ln/>
        </p:spPr>
        <p:txBody>
          <a:bodyPr wrap="square" rtlCol="0" anchor="ctr"/>
          <a:lstStyle/>
          <a:p>
            <a:pPr marL="0" indent="0" algn="r">
              <a:buNone/>
            </a:pPr>
            <a:r>
              <a:rPr lang="en-US" sz="900" dirty="0">
                <a:solidFill>
                  <a:srgbClr val="666666"/>
                </a:solidFill>
                <a:latin typeface="Calibri" pitchFamily="34" charset="0"/>
                <a:ea typeface="Calibri" pitchFamily="34" charset="-122"/>
                <a:cs typeface="Calibri" pitchFamily="34" charset="-120"/>
              </a:rPr>
              <a:t>13 / 24</a:t>
            </a:r>
            <a:endParaRPr lang="en-US" sz="900" dirty="0"/>
          </a:p>
        </p:txBody>
      </p:sp>
      <p:sp>
        <p:nvSpPr>
          <p:cNvPr id="3" name="Text 1"/>
          <p:cNvSpPr/>
          <p:nvPr/>
        </p:nvSpPr>
        <p:spPr>
          <a:xfrm>
            <a:off x="548640" y="274320"/>
            <a:ext cx="8046720" cy="640080"/>
          </a:xfrm>
          <a:prstGeom prst="rect">
            <a:avLst/>
          </a:prstGeom>
          <a:noFill/>
          <a:ln/>
        </p:spPr>
        <p:txBody>
          <a:bodyPr wrap="square" rtlCol="0" anchor="ctr"/>
          <a:lstStyle/>
          <a:p>
            <a:pPr marL="0" indent="0">
              <a:buNone/>
            </a:pPr>
            <a:r>
              <a:rPr lang="en-US" sz="3600" b="1" dirty="0">
                <a:solidFill>
                  <a:srgbClr val="FFFFFF"/>
                </a:solidFill>
                <a:latin typeface="Consolas" pitchFamily="34" charset="0"/>
                <a:ea typeface="Consolas" pitchFamily="34" charset="-122"/>
                <a:cs typeface="Consolas" pitchFamily="34" charset="-120"/>
              </a:rPr>
              <a:t>USB Connector Types</a:t>
            </a:r>
            <a:endParaRPr lang="en-US" sz="3600" dirty="0"/>
          </a:p>
        </p:txBody>
      </p:sp>
      <p:sp>
        <p:nvSpPr>
          <p:cNvPr id="4" name="Shape 2"/>
          <p:cNvSpPr/>
          <p:nvPr/>
        </p:nvSpPr>
        <p:spPr>
          <a:xfrm>
            <a:off x="457200" y="1051560"/>
            <a:ext cx="8229600" cy="658368"/>
          </a:xfrm>
          <a:prstGeom prst="rect">
            <a:avLst/>
          </a:prstGeom>
          <a:solidFill>
            <a:srgbClr val="141414"/>
          </a:solidFill>
          <a:ln/>
        </p:spPr>
        <p:txBody>
          <a:bodyPr/>
          <a:lstStyle/>
          <a:p>
            <a:endParaRPr lang="en-GB"/>
          </a:p>
        </p:txBody>
      </p:sp>
      <p:sp>
        <p:nvSpPr>
          <p:cNvPr id="5" name="Text 3"/>
          <p:cNvSpPr/>
          <p:nvPr/>
        </p:nvSpPr>
        <p:spPr>
          <a:xfrm>
            <a:off x="640080" y="1051560"/>
            <a:ext cx="1645920" cy="658368"/>
          </a:xfrm>
          <a:prstGeom prst="rect">
            <a:avLst/>
          </a:prstGeom>
          <a:noFill/>
          <a:ln/>
        </p:spPr>
        <p:txBody>
          <a:bodyPr wrap="square" lIns="0" tIns="0" rIns="0" bIns="0" rtlCol="0" anchor="ctr"/>
          <a:lstStyle/>
          <a:p>
            <a:pPr marL="0" indent="0">
              <a:buNone/>
            </a:pPr>
            <a:r>
              <a:rPr lang="en-US" sz="1800" b="1" dirty="0">
                <a:solidFill>
                  <a:srgbClr val="00E5FF"/>
                </a:solidFill>
                <a:latin typeface="Consolas" pitchFamily="34" charset="0"/>
                <a:ea typeface="Consolas" pitchFamily="34" charset="-122"/>
                <a:cs typeface="Consolas" pitchFamily="34" charset="-120"/>
              </a:rPr>
              <a:t>Type-A</a:t>
            </a:r>
            <a:endParaRPr lang="en-US" sz="1800" dirty="0"/>
          </a:p>
        </p:txBody>
      </p:sp>
      <p:sp>
        <p:nvSpPr>
          <p:cNvPr id="6" name="Text 4"/>
          <p:cNvSpPr/>
          <p:nvPr/>
        </p:nvSpPr>
        <p:spPr>
          <a:xfrm>
            <a:off x="2377440" y="1051560"/>
            <a:ext cx="6126480" cy="658368"/>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The classic rectangular plug. Found on computers, chargers, and TVs. Keyed — only goes in one way.</a:t>
            </a:r>
            <a:endParaRPr lang="en-US" sz="1400" dirty="0"/>
          </a:p>
        </p:txBody>
      </p:sp>
      <p:sp>
        <p:nvSpPr>
          <p:cNvPr id="7" name="Shape 5"/>
          <p:cNvSpPr/>
          <p:nvPr/>
        </p:nvSpPr>
        <p:spPr>
          <a:xfrm>
            <a:off x="457200" y="1828800"/>
            <a:ext cx="8229600" cy="658368"/>
          </a:xfrm>
          <a:prstGeom prst="rect">
            <a:avLst/>
          </a:prstGeom>
          <a:solidFill>
            <a:srgbClr val="141414"/>
          </a:solidFill>
          <a:ln/>
        </p:spPr>
        <p:txBody>
          <a:bodyPr/>
          <a:lstStyle/>
          <a:p>
            <a:endParaRPr lang="en-GB"/>
          </a:p>
        </p:txBody>
      </p:sp>
      <p:sp>
        <p:nvSpPr>
          <p:cNvPr id="8" name="Text 6"/>
          <p:cNvSpPr/>
          <p:nvPr/>
        </p:nvSpPr>
        <p:spPr>
          <a:xfrm>
            <a:off x="640080" y="1828800"/>
            <a:ext cx="1645920" cy="658368"/>
          </a:xfrm>
          <a:prstGeom prst="rect">
            <a:avLst/>
          </a:prstGeom>
          <a:noFill/>
          <a:ln/>
        </p:spPr>
        <p:txBody>
          <a:bodyPr wrap="square" lIns="0" tIns="0" rIns="0" bIns="0" rtlCol="0" anchor="ctr"/>
          <a:lstStyle/>
          <a:p>
            <a:pPr marL="0" indent="0">
              <a:buNone/>
            </a:pPr>
            <a:r>
              <a:rPr lang="en-US" sz="1800" b="1" dirty="0">
                <a:solidFill>
                  <a:srgbClr val="88AACC"/>
                </a:solidFill>
                <a:latin typeface="Consolas" pitchFamily="34" charset="0"/>
                <a:ea typeface="Consolas" pitchFamily="34" charset="-122"/>
                <a:cs typeface="Consolas" pitchFamily="34" charset="-120"/>
              </a:rPr>
              <a:t>Type-B</a:t>
            </a:r>
            <a:endParaRPr lang="en-US" sz="1800" dirty="0"/>
          </a:p>
        </p:txBody>
      </p:sp>
      <p:sp>
        <p:nvSpPr>
          <p:cNvPr id="9" name="Text 7"/>
          <p:cNvSpPr/>
          <p:nvPr/>
        </p:nvSpPr>
        <p:spPr>
          <a:xfrm>
            <a:off x="2377440" y="1828800"/>
            <a:ext cx="6126480" cy="658368"/>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Square-ish connector for printers, scanners, and external drives. Less common today.</a:t>
            </a:r>
            <a:endParaRPr lang="en-US" sz="1400" dirty="0"/>
          </a:p>
        </p:txBody>
      </p:sp>
      <p:sp>
        <p:nvSpPr>
          <p:cNvPr id="10" name="Shape 8"/>
          <p:cNvSpPr/>
          <p:nvPr/>
        </p:nvSpPr>
        <p:spPr>
          <a:xfrm>
            <a:off x="457200" y="2606040"/>
            <a:ext cx="8229600" cy="658368"/>
          </a:xfrm>
          <a:prstGeom prst="rect">
            <a:avLst/>
          </a:prstGeom>
          <a:solidFill>
            <a:srgbClr val="141414"/>
          </a:solidFill>
          <a:ln/>
        </p:spPr>
        <p:txBody>
          <a:bodyPr/>
          <a:lstStyle/>
          <a:p>
            <a:endParaRPr lang="en-GB"/>
          </a:p>
        </p:txBody>
      </p:sp>
      <p:sp>
        <p:nvSpPr>
          <p:cNvPr id="11" name="Text 9"/>
          <p:cNvSpPr/>
          <p:nvPr/>
        </p:nvSpPr>
        <p:spPr>
          <a:xfrm>
            <a:off x="640080" y="2606040"/>
            <a:ext cx="1645920" cy="658368"/>
          </a:xfrm>
          <a:prstGeom prst="rect">
            <a:avLst/>
          </a:prstGeom>
          <a:noFill/>
          <a:ln/>
        </p:spPr>
        <p:txBody>
          <a:bodyPr wrap="square" lIns="0" tIns="0" rIns="0" bIns="0" rtlCol="0" anchor="ctr"/>
          <a:lstStyle/>
          <a:p>
            <a:pPr marL="0" indent="0">
              <a:buNone/>
            </a:pPr>
            <a:r>
              <a:rPr lang="en-US" sz="1800" b="1" dirty="0">
                <a:solidFill>
                  <a:srgbClr val="AAAAAA"/>
                </a:solidFill>
                <a:latin typeface="Consolas" pitchFamily="34" charset="0"/>
                <a:ea typeface="Consolas" pitchFamily="34" charset="-122"/>
                <a:cs typeface="Consolas" pitchFamily="34" charset="-120"/>
              </a:rPr>
              <a:t>Mini-USB</a:t>
            </a:r>
            <a:endParaRPr lang="en-US" sz="1800" dirty="0"/>
          </a:p>
        </p:txBody>
      </p:sp>
      <p:sp>
        <p:nvSpPr>
          <p:cNvPr id="12" name="Text 10"/>
          <p:cNvSpPr/>
          <p:nvPr/>
        </p:nvSpPr>
        <p:spPr>
          <a:xfrm>
            <a:off x="2377440" y="2606040"/>
            <a:ext cx="6126480" cy="658368"/>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Smaller version for early cameras and MP3 players. Largely obsolete now.</a:t>
            </a:r>
            <a:endParaRPr lang="en-US" sz="1400" dirty="0"/>
          </a:p>
        </p:txBody>
      </p:sp>
      <p:sp>
        <p:nvSpPr>
          <p:cNvPr id="13" name="Shape 11"/>
          <p:cNvSpPr/>
          <p:nvPr/>
        </p:nvSpPr>
        <p:spPr>
          <a:xfrm>
            <a:off x="457200" y="3383280"/>
            <a:ext cx="8229600" cy="658368"/>
          </a:xfrm>
          <a:prstGeom prst="rect">
            <a:avLst/>
          </a:prstGeom>
          <a:solidFill>
            <a:srgbClr val="141414"/>
          </a:solidFill>
          <a:ln/>
        </p:spPr>
        <p:txBody>
          <a:bodyPr/>
          <a:lstStyle/>
          <a:p>
            <a:endParaRPr lang="en-GB"/>
          </a:p>
        </p:txBody>
      </p:sp>
      <p:sp>
        <p:nvSpPr>
          <p:cNvPr id="14" name="Text 12"/>
          <p:cNvSpPr/>
          <p:nvPr/>
        </p:nvSpPr>
        <p:spPr>
          <a:xfrm>
            <a:off x="640080" y="3383280"/>
            <a:ext cx="1645920" cy="658368"/>
          </a:xfrm>
          <a:prstGeom prst="rect">
            <a:avLst/>
          </a:prstGeom>
          <a:noFill/>
          <a:ln/>
        </p:spPr>
        <p:txBody>
          <a:bodyPr wrap="square" lIns="0" tIns="0" rIns="0" bIns="0" rtlCol="0" anchor="ctr"/>
          <a:lstStyle/>
          <a:p>
            <a:pPr marL="0" indent="0">
              <a:buNone/>
            </a:pPr>
            <a:r>
              <a:rPr lang="en-US" sz="1800" b="1" dirty="0">
                <a:solidFill>
                  <a:srgbClr val="88CC88"/>
                </a:solidFill>
                <a:latin typeface="Consolas" pitchFamily="34" charset="0"/>
                <a:ea typeface="Consolas" pitchFamily="34" charset="-122"/>
                <a:cs typeface="Consolas" pitchFamily="34" charset="-120"/>
              </a:rPr>
              <a:t>Micro-USB</a:t>
            </a:r>
            <a:endParaRPr lang="en-US" sz="1800" dirty="0"/>
          </a:p>
        </p:txBody>
      </p:sp>
      <p:sp>
        <p:nvSpPr>
          <p:cNvPr id="15" name="Text 13"/>
          <p:cNvSpPr/>
          <p:nvPr/>
        </p:nvSpPr>
        <p:spPr>
          <a:xfrm>
            <a:off x="2377440" y="3383280"/>
            <a:ext cx="6126480" cy="658368"/>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Dominated phones for a decade. Still on budget devices. Fragile connector.</a:t>
            </a:r>
            <a:endParaRPr lang="en-US" sz="1400" dirty="0"/>
          </a:p>
        </p:txBody>
      </p:sp>
      <p:sp>
        <p:nvSpPr>
          <p:cNvPr id="16" name="Shape 14"/>
          <p:cNvSpPr/>
          <p:nvPr/>
        </p:nvSpPr>
        <p:spPr>
          <a:xfrm>
            <a:off x="457200" y="4160520"/>
            <a:ext cx="8229600" cy="658368"/>
          </a:xfrm>
          <a:prstGeom prst="rect">
            <a:avLst/>
          </a:prstGeom>
          <a:solidFill>
            <a:srgbClr val="141414"/>
          </a:solidFill>
          <a:ln/>
        </p:spPr>
        <p:txBody>
          <a:bodyPr/>
          <a:lstStyle/>
          <a:p>
            <a:endParaRPr lang="en-GB"/>
          </a:p>
        </p:txBody>
      </p:sp>
      <p:sp>
        <p:nvSpPr>
          <p:cNvPr id="17" name="Text 15"/>
          <p:cNvSpPr/>
          <p:nvPr/>
        </p:nvSpPr>
        <p:spPr>
          <a:xfrm>
            <a:off x="640080" y="4160520"/>
            <a:ext cx="1645920" cy="658368"/>
          </a:xfrm>
          <a:prstGeom prst="rect">
            <a:avLst/>
          </a:prstGeom>
          <a:noFill/>
          <a:ln/>
        </p:spPr>
        <p:txBody>
          <a:bodyPr wrap="square" lIns="0" tIns="0" rIns="0" bIns="0" rtlCol="0" anchor="ctr"/>
          <a:lstStyle/>
          <a:p>
            <a:pPr marL="0" indent="0">
              <a:buNone/>
            </a:pPr>
            <a:r>
              <a:rPr lang="en-US" sz="1800" b="1" dirty="0">
                <a:solidFill>
                  <a:srgbClr val="39FF14"/>
                </a:solidFill>
                <a:latin typeface="Consolas" pitchFamily="34" charset="0"/>
                <a:ea typeface="Consolas" pitchFamily="34" charset="-122"/>
                <a:cs typeface="Consolas" pitchFamily="34" charset="-120"/>
              </a:rPr>
              <a:t>Type-C</a:t>
            </a:r>
            <a:endParaRPr lang="en-US" sz="1800" dirty="0"/>
          </a:p>
        </p:txBody>
      </p:sp>
      <p:sp>
        <p:nvSpPr>
          <p:cNvPr id="18" name="Text 16"/>
          <p:cNvSpPr/>
          <p:nvPr/>
        </p:nvSpPr>
        <p:spPr>
          <a:xfrm>
            <a:off x="2377440" y="4160520"/>
            <a:ext cx="6126480" cy="658368"/>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The future. Reversible, supports USB4, Thunderbolt, DisplayPort, and up to 240W charging.</a:t>
            </a:r>
            <a:endParaRPr lang="en-U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P spid="12" grpId="0" animBg="1"/>
      <p:bldP spid="14" grpId="0" animBg="1"/>
      <p:bldP spid="15" grpId="0" animBg="1"/>
      <p:bldP spid="17" grpId="0" animBg="1"/>
      <p:bldP spid="1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name="Slide 14">
    <p:bg>
      <p:bgPr>
        <a:solidFill>
          <a:srgbClr val="0A0A0A"/>
        </a:solidFill>
        <a:effectLst/>
      </p:bgPr>
    </p:bg>
    <p:spTree>
      <p:nvGrpSpPr>
        <p:cNvPr id="1" name=""/>
        <p:cNvGrpSpPr/>
        <p:nvPr/>
      </p:nvGrpSpPr>
      <p:grpSpPr>
        <a:xfrm>
          <a:off x="0" y="0"/>
          <a:ext cx="0" cy="0"/>
          <a:chOff x="0" y="0"/>
          <a:chExt cx="0" cy="0"/>
        </a:xfrm>
      </p:grpSpPr>
      <p:sp>
        <p:nvSpPr>
          <p:cNvPr id="2" name="Text 0"/>
          <p:cNvSpPr/>
          <p:nvPr/>
        </p:nvSpPr>
        <p:spPr>
          <a:xfrm>
            <a:off x="7772400" y="4800600"/>
            <a:ext cx="1097280" cy="274320"/>
          </a:xfrm>
          <a:prstGeom prst="rect">
            <a:avLst/>
          </a:prstGeom>
          <a:noFill/>
          <a:ln/>
        </p:spPr>
        <p:txBody>
          <a:bodyPr wrap="square" rtlCol="0" anchor="ctr"/>
          <a:lstStyle/>
          <a:p>
            <a:pPr marL="0" indent="0" algn="r">
              <a:buNone/>
            </a:pPr>
            <a:r>
              <a:rPr lang="en-US" sz="900" dirty="0">
                <a:solidFill>
                  <a:srgbClr val="666666"/>
                </a:solidFill>
                <a:latin typeface="Calibri" pitchFamily="34" charset="0"/>
                <a:ea typeface="Calibri" pitchFamily="34" charset="-122"/>
                <a:cs typeface="Calibri" pitchFamily="34" charset="-120"/>
              </a:rPr>
              <a:t>14 / 24</a:t>
            </a:r>
            <a:endParaRPr lang="en-US" sz="900" dirty="0"/>
          </a:p>
        </p:txBody>
      </p:sp>
      <p:sp>
        <p:nvSpPr>
          <p:cNvPr id="3" name="Text 1"/>
          <p:cNvSpPr/>
          <p:nvPr/>
        </p:nvSpPr>
        <p:spPr>
          <a:xfrm>
            <a:off x="548640" y="182880"/>
            <a:ext cx="5029200" cy="822960"/>
          </a:xfrm>
          <a:prstGeom prst="rect">
            <a:avLst/>
          </a:prstGeom>
          <a:noFill/>
          <a:ln/>
        </p:spPr>
        <p:txBody>
          <a:bodyPr wrap="square" rtlCol="0" anchor="ctr"/>
          <a:lstStyle/>
          <a:p>
            <a:pPr marL="0" indent="0">
              <a:buNone/>
            </a:pPr>
            <a:r>
              <a:rPr lang="en-US" sz="2800" b="1" dirty="0">
                <a:solidFill>
                  <a:srgbClr val="FFFFFF"/>
                </a:solidFill>
                <a:latin typeface="Consolas" pitchFamily="34" charset="0"/>
                <a:ea typeface="Consolas" pitchFamily="34" charset="-122"/>
                <a:cs typeface="Consolas" pitchFamily="34" charset="-120"/>
              </a:rPr>
              <a:t>Why Is USB-A One Way</a:t>
            </a:r>
            <a:endParaRPr lang="en-US" sz="2800" dirty="0"/>
          </a:p>
          <a:p>
            <a:pPr marL="0" indent="0">
              <a:buNone/>
            </a:pPr>
            <a:r>
              <a:rPr lang="en-US" sz="2800" b="1" dirty="0">
                <a:solidFill>
                  <a:srgbClr val="FFFFFF"/>
                </a:solidFill>
                <a:latin typeface="Consolas" pitchFamily="34" charset="0"/>
                <a:ea typeface="Consolas" pitchFamily="34" charset="-122"/>
                <a:cs typeface="Consolas" pitchFamily="34" charset="-120"/>
              </a:rPr>
              <a:t>but USB-C Reversible?</a:t>
            </a:r>
            <a:endParaRPr lang="en-US" sz="2800" dirty="0"/>
          </a:p>
        </p:txBody>
      </p:sp>
      <p:pic>
        <p:nvPicPr>
          <p:cNvPr id="4" name="Image 0" descr="/agent/turn3/workspace/images/detailed-technical-illustration-of-a-usb-type-c-co_2026-05-11T12-58-10_image_DAS_0.jpg"/>
          <p:cNvPicPr>
            <a:picLocks noChangeAspect="1"/>
          </p:cNvPicPr>
          <p:nvPr/>
        </p:nvPicPr>
        <p:blipFill>
          <a:blip r:embed="rId3"/>
          <a:srcRect l="9134" r="9134"/>
          <a:stretch/>
        </p:blipFill>
        <p:spPr>
          <a:xfrm>
            <a:off x="5486400" y="182880"/>
            <a:ext cx="3383280" cy="2560320"/>
          </a:xfrm>
          <a:prstGeom prst="rect">
            <a:avLst/>
          </a:prstGeom>
        </p:spPr>
      </p:pic>
      <p:sp>
        <p:nvSpPr>
          <p:cNvPr id="5" name="Shape 2"/>
          <p:cNvSpPr/>
          <p:nvPr/>
        </p:nvSpPr>
        <p:spPr>
          <a:xfrm>
            <a:off x="457200" y="1188720"/>
            <a:ext cx="4754880" cy="1920240"/>
          </a:xfrm>
          <a:prstGeom prst="rect">
            <a:avLst/>
          </a:prstGeom>
          <a:solidFill>
            <a:srgbClr val="141414"/>
          </a:solidFill>
          <a:ln/>
        </p:spPr>
        <p:txBody>
          <a:bodyPr/>
          <a:lstStyle/>
          <a:p>
            <a:endParaRPr lang="en-GB"/>
          </a:p>
        </p:txBody>
      </p:sp>
      <p:sp>
        <p:nvSpPr>
          <p:cNvPr id="6" name="Text 3"/>
          <p:cNvSpPr/>
          <p:nvPr/>
        </p:nvSpPr>
        <p:spPr>
          <a:xfrm>
            <a:off x="640080" y="1280160"/>
            <a:ext cx="4389120" cy="365760"/>
          </a:xfrm>
          <a:prstGeom prst="rect">
            <a:avLst/>
          </a:prstGeom>
          <a:noFill/>
          <a:ln/>
        </p:spPr>
        <p:txBody>
          <a:bodyPr wrap="square" lIns="0" tIns="0" rIns="0" bIns="0" rtlCol="0" anchor="ctr"/>
          <a:lstStyle/>
          <a:p>
            <a:pPr marL="0" indent="0">
              <a:buNone/>
            </a:pPr>
            <a:r>
              <a:rPr lang="en-US" sz="1800" b="1" dirty="0">
                <a:solidFill>
                  <a:srgbClr val="00E5FF"/>
                </a:solidFill>
                <a:latin typeface="Consolas" pitchFamily="34" charset="0"/>
                <a:ea typeface="Consolas" pitchFamily="34" charset="-122"/>
                <a:cs typeface="Consolas" pitchFamily="34" charset="-120"/>
              </a:rPr>
              <a:t>USB Type-A</a:t>
            </a:r>
            <a:endParaRPr lang="en-US" sz="1800" dirty="0"/>
          </a:p>
        </p:txBody>
      </p:sp>
      <p:sp>
        <p:nvSpPr>
          <p:cNvPr id="7" name="Text 4"/>
          <p:cNvSpPr/>
          <p:nvPr/>
        </p:nvSpPr>
        <p:spPr>
          <a:xfrm>
            <a:off x="640080" y="1691640"/>
            <a:ext cx="4389120" cy="1280160"/>
          </a:xfrm>
          <a:prstGeom prst="rect">
            <a:avLst/>
          </a:prstGeom>
          <a:noFill/>
          <a:ln/>
        </p:spPr>
        <p:txBody>
          <a:bodyPr wrap="square" rtlCol="0" anchor="ctr"/>
          <a:lstStyle/>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4 pins in a flat rectangular shape</a:t>
            </a:r>
            <a:endParaRPr lang="en-US" sz="1400" dirty="0"/>
          </a:p>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Pins are on ONE side only</a:t>
            </a:r>
            <a:endParaRPr lang="en-US" sz="1400" dirty="0"/>
          </a:p>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Plastic tab prevents wrong insertion</a:t>
            </a:r>
            <a:endParaRPr lang="en-US" sz="1400" dirty="0"/>
          </a:p>
          <a:p>
            <a:pPr marL="342900" indent="-342900">
              <a:buSzPct val="100000"/>
              <a:buChar char="•"/>
            </a:pPr>
            <a:r>
              <a:rPr lang="en-US" sz="1300" dirty="0">
                <a:solidFill>
                  <a:srgbClr val="AAAAAA"/>
                </a:solidFill>
                <a:latin typeface="Calibri" pitchFamily="34" charset="0"/>
                <a:ea typeface="Calibri" pitchFamily="34" charset="-122"/>
                <a:cs typeface="Calibri" pitchFamily="34" charset="-120"/>
              </a:rPr>
              <a:t>Designed in 1996 — simplicity was the goal</a:t>
            </a:r>
            <a:endParaRPr lang="en-US" sz="1400" dirty="0"/>
          </a:p>
        </p:txBody>
      </p:sp>
      <p:sp>
        <p:nvSpPr>
          <p:cNvPr id="8" name="Shape 5"/>
          <p:cNvSpPr/>
          <p:nvPr/>
        </p:nvSpPr>
        <p:spPr>
          <a:xfrm>
            <a:off x="457200" y="3246120"/>
            <a:ext cx="8229600" cy="1645920"/>
          </a:xfrm>
          <a:prstGeom prst="rect">
            <a:avLst/>
          </a:prstGeom>
          <a:solidFill>
            <a:srgbClr val="141414"/>
          </a:solidFill>
          <a:ln/>
        </p:spPr>
        <p:txBody>
          <a:bodyPr/>
          <a:lstStyle/>
          <a:p>
            <a:endParaRPr lang="en-GB"/>
          </a:p>
        </p:txBody>
      </p:sp>
      <p:sp>
        <p:nvSpPr>
          <p:cNvPr id="9" name="Text 6"/>
          <p:cNvSpPr/>
          <p:nvPr/>
        </p:nvSpPr>
        <p:spPr>
          <a:xfrm>
            <a:off x="640080" y="3291840"/>
            <a:ext cx="7863840" cy="365760"/>
          </a:xfrm>
          <a:prstGeom prst="rect">
            <a:avLst/>
          </a:prstGeom>
          <a:noFill/>
          <a:ln/>
        </p:spPr>
        <p:txBody>
          <a:bodyPr wrap="square" lIns="0" tIns="0" rIns="0" bIns="0" rtlCol="0" anchor="ctr"/>
          <a:lstStyle/>
          <a:p>
            <a:pPr marL="0" indent="0">
              <a:buNone/>
            </a:pPr>
            <a:r>
              <a:rPr lang="en-US" sz="1800" b="1" dirty="0">
                <a:solidFill>
                  <a:srgbClr val="39FF14"/>
                </a:solidFill>
                <a:latin typeface="Consolas" pitchFamily="34" charset="0"/>
                <a:ea typeface="Consolas" pitchFamily="34" charset="-122"/>
                <a:cs typeface="Consolas" pitchFamily="34" charset="-120"/>
              </a:rPr>
              <a:t>USB Type-C: 24 Symmetrical Pins</a:t>
            </a:r>
            <a:endParaRPr lang="en-US" sz="1800" dirty="0"/>
          </a:p>
        </p:txBody>
      </p:sp>
      <p:sp>
        <p:nvSpPr>
          <p:cNvPr id="10" name="Text 7"/>
          <p:cNvSpPr/>
          <p:nvPr/>
        </p:nvSpPr>
        <p:spPr>
          <a:xfrm>
            <a:off x="640080" y="3703320"/>
            <a:ext cx="7863840" cy="1097280"/>
          </a:xfrm>
          <a:prstGeom prst="rect">
            <a:avLst/>
          </a:prstGeom>
          <a:noFill/>
          <a:ln/>
        </p:spPr>
        <p:txBody>
          <a:bodyPr wrap="square" rtlCol="0" anchor="ctr"/>
          <a:lstStyle/>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24 contact points arranged symmetrically — 12 on each side, mirrored</a:t>
            </a:r>
            <a:endParaRPr lang="en-US" sz="1400" dirty="0"/>
          </a:p>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CC (Configuration Channel) pins detect which way the plug is inserted</a:t>
            </a:r>
            <a:endParaRPr lang="en-US" sz="1400" dirty="0"/>
          </a:p>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The device internally routes signals based on orientation detection</a:t>
            </a:r>
            <a:endParaRPr lang="en-US" sz="1400" dirty="0"/>
          </a:p>
          <a:p>
            <a:pPr marL="342900" indent="-342900">
              <a:buSzPct val="100000"/>
              <a:buChar char="•"/>
            </a:pPr>
            <a:r>
              <a:rPr lang="en-US" sz="1300" dirty="0">
                <a:solidFill>
                  <a:srgbClr val="AAAAAA"/>
                </a:solidFill>
                <a:latin typeface="Calibri" pitchFamily="34" charset="0"/>
                <a:ea typeface="Calibri" pitchFamily="34" charset="-122"/>
                <a:cs typeface="Calibri" pitchFamily="34" charset="-120"/>
              </a:rPr>
              <a:t>USB 2.0 D+/D− pairs are tied together internally so they work either way</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5">
    <p:bg>
      <p:bgPr>
        <a:solidFill>
          <a:srgbClr val="0A0A0A"/>
        </a:solidFill>
        <a:effectLst/>
      </p:bgPr>
    </p:bg>
    <p:spTree>
      <p:nvGrpSpPr>
        <p:cNvPr id="1" name=""/>
        <p:cNvGrpSpPr/>
        <p:nvPr/>
      </p:nvGrpSpPr>
      <p:grpSpPr>
        <a:xfrm>
          <a:off x="0" y="0"/>
          <a:ext cx="0" cy="0"/>
          <a:chOff x="0" y="0"/>
          <a:chExt cx="0" cy="0"/>
        </a:xfrm>
      </p:grpSpPr>
      <p:sp>
        <p:nvSpPr>
          <p:cNvPr id="2" name="Text 0"/>
          <p:cNvSpPr/>
          <p:nvPr/>
        </p:nvSpPr>
        <p:spPr>
          <a:xfrm>
            <a:off x="7772400" y="4800600"/>
            <a:ext cx="1097280" cy="274320"/>
          </a:xfrm>
          <a:prstGeom prst="rect">
            <a:avLst/>
          </a:prstGeom>
          <a:noFill/>
          <a:ln/>
        </p:spPr>
        <p:txBody>
          <a:bodyPr wrap="square" rtlCol="0" anchor="ctr"/>
          <a:lstStyle/>
          <a:p>
            <a:pPr marL="0" indent="0" algn="r">
              <a:buNone/>
            </a:pPr>
            <a:r>
              <a:rPr lang="en-US" sz="900" dirty="0">
                <a:solidFill>
                  <a:srgbClr val="666666"/>
                </a:solidFill>
                <a:latin typeface="Calibri" pitchFamily="34" charset="0"/>
                <a:ea typeface="Calibri" pitchFamily="34" charset="-122"/>
                <a:cs typeface="Calibri" pitchFamily="34" charset="-120"/>
              </a:rPr>
              <a:t>15 / 24</a:t>
            </a:r>
            <a:endParaRPr lang="en-US" sz="900" dirty="0"/>
          </a:p>
        </p:txBody>
      </p:sp>
      <p:sp>
        <p:nvSpPr>
          <p:cNvPr id="3" name="Text 1"/>
          <p:cNvSpPr/>
          <p:nvPr/>
        </p:nvSpPr>
        <p:spPr>
          <a:xfrm>
            <a:off x="548640" y="182880"/>
            <a:ext cx="8046720" cy="822960"/>
          </a:xfrm>
          <a:prstGeom prst="rect">
            <a:avLst/>
          </a:prstGeom>
          <a:noFill/>
          <a:ln/>
        </p:spPr>
        <p:txBody>
          <a:bodyPr wrap="square" rtlCol="0" anchor="ctr"/>
          <a:lstStyle/>
          <a:p>
            <a:pPr marL="0" indent="0">
              <a:buNone/>
            </a:pPr>
            <a:r>
              <a:rPr lang="en-US" sz="3200" b="1" dirty="0">
                <a:solidFill>
                  <a:srgbClr val="FFFFFF"/>
                </a:solidFill>
                <a:latin typeface="Consolas" pitchFamily="34" charset="0"/>
                <a:ea typeface="Consolas" pitchFamily="34" charset="-122"/>
                <a:cs typeface="Consolas" pitchFamily="34" charset="-120"/>
              </a:rPr>
              <a:t>Can I Use a USB 1 Cable</a:t>
            </a:r>
            <a:endParaRPr lang="en-US" sz="3200" dirty="0"/>
          </a:p>
          <a:p>
            <a:pPr marL="0" indent="0">
              <a:buNone/>
            </a:pPr>
            <a:r>
              <a:rPr lang="en-US" sz="3200" b="1" dirty="0">
                <a:solidFill>
                  <a:srgbClr val="FFFFFF"/>
                </a:solidFill>
                <a:latin typeface="Consolas" pitchFamily="34" charset="0"/>
                <a:ea typeface="Consolas" pitchFamily="34" charset="-122"/>
                <a:cs typeface="Consolas" pitchFamily="34" charset="-120"/>
              </a:rPr>
              <a:t>on a USB4 Device?</a:t>
            </a:r>
            <a:endParaRPr lang="en-US" sz="3200" dirty="0"/>
          </a:p>
        </p:txBody>
      </p:sp>
      <p:sp>
        <p:nvSpPr>
          <p:cNvPr id="4" name="Shape 2"/>
          <p:cNvSpPr/>
          <p:nvPr/>
        </p:nvSpPr>
        <p:spPr>
          <a:xfrm>
            <a:off x="457200" y="1188720"/>
            <a:ext cx="2743200" cy="1371600"/>
          </a:xfrm>
          <a:prstGeom prst="rect">
            <a:avLst/>
          </a:prstGeom>
          <a:solidFill>
            <a:srgbClr val="0A2A0A"/>
          </a:solidFill>
          <a:ln/>
        </p:spPr>
        <p:txBody>
          <a:bodyPr/>
          <a:lstStyle/>
          <a:p>
            <a:endParaRPr lang="en-GB"/>
          </a:p>
        </p:txBody>
      </p:sp>
      <p:sp>
        <p:nvSpPr>
          <p:cNvPr id="5" name="Text 3"/>
          <p:cNvSpPr/>
          <p:nvPr/>
        </p:nvSpPr>
        <p:spPr>
          <a:xfrm>
            <a:off x="457200" y="1188720"/>
            <a:ext cx="2743200" cy="914400"/>
          </a:xfrm>
          <a:prstGeom prst="rect">
            <a:avLst/>
          </a:prstGeom>
          <a:noFill/>
          <a:ln/>
        </p:spPr>
        <p:txBody>
          <a:bodyPr wrap="square" lIns="0" tIns="0" rIns="0" bIns="0" rtlCol="0" anchor="ctr"/>
          <a:lstStyle/>
          <a:p>
            <a:pPr marL="0" indent="0" algn="ctr">
              <a:buNone/>
            </a:pPr>
            <a:r>
              <a:rPr lang="en-US" sz="4800" b="1" dirty="0">
                <a:solidFill>
                  <a:srgbClr val="39FF14"/>
                </a:solidFill>
                <a:latin typeface="Consolas" pitchFamily="34" charset="0"/>
                <a:ea typeface="Consolas" pitchFamily="34" charset="-122"/>
                <a:cs typeface="Consolas" pitchFamily="34" charset="-120"/>
              </a:rPr>
              <a:t>YES!</a:t>
            </a:r>
            <a:endParaRPr lang="en-US" sz="4800" dirty="0"/>
          </a:p>
        </p:txBody>
      </p:sp>
      <p:sp>
        <p:nvSpPr>
          <p:cNvPr id="6" name="Text 4"/>
          <p:cNvSpPr/>
          <p:nvPr/>
        </p:nvSpPr>
        <p:spPr>
          <a:xfrm>
            <a:off x="457200" y="2011680"/>
            <a:ext cx="2743200" cy="365760"/>
          </a:xfrm>
          <a:prstGeom prst="rect">
            <a:avLst/>
          </a:prstGeom>
          <a:noFill/>
          <a:ln/>
        </p:spPr>
        <p:txBody>
          <a:bodyPr wrap="square" lIns="0" tIns="0" rIns="0" bIns="0" rtlCol="0" anchor="ctr"/>
          <a:lstStyle/>
          <a:p>
            <a:pPr marL="0" indent="0" algn="ctr">
              <a:buNone/>
            </a:pPr>
            <a:r>
              <a:rPr lang="en-US" sz="1600" i="1" dirty="0">
                <a:solidFill>
                  <a:srgbClr val="AAAAAA"/>
                </a:solidFill>
                <a:latin typeface="Calibri" pitchFamily="34" charset="0"/>
                <a:ea typeface="Calibri" pitchFamily="34" charset="-122"/>
                <a:cs typeface="Calibri" pitchFamily="34" charset="-120"/>
              </a:rPr>
              <a:t>...but with caveats</a:t>
            </a:r>
            <a:endParaRPr lang="en-US" sz="1600" dirty="0"/>
          </a:p>
        </p:txBody>
      </p:sp>
      <p:sp>
        <p:nvSpPr>
          <p:cNvPr id="7" name="Text 5"/>
          <p:cNvSpPr/>
          <p:nvPr/>
        </p:nvSpPr>
        <p:spPr>
          <a:xfrm>
            <a:off x="3474720" y="1188720"/>
            <a:ext cx="5303520" cy="3200400"/>
          </a:xfrm>
          <a:prstGeom prst="rect">
            <a:avLst/>
          </a:prstGeom>
          <a:noFill/>
          <a:ln/>
        </p:spPr>
        <p:txBody>
          <a:bodyPr wrap="square" rtlCol="0" anchor="ctr"/>
          <a:lstStyle/>
          <a:p>
            <a:pPr marL="342900" indent="-342900">
              <a:buSzPct val="100000"/>
              <a:buChar char="•"/>
            </a:pPr>
            <a:r>
              <a:rPr lang="en-US" sz="1500" dirty="0">
                <a:solidFill>
                  <a:srgbClr val="FFFFFF"/>
                </a:solidFill>
                <a:latin typeface="Calibri" pitchFamily="34" charset="0"/>
                <a:ea typeface="Calibri" pitchFamily="34" charset="-122"/>
                <a:cs typeface="Calibri" pitchFamily="34" charset="-120"/>
              </a:rPr>
              <a:t>USB is backward compatible — older cables work on newer ports</a:t>
            </a:r>
            <a:endParaRPr lang="en-US" sz="1500" dirty="0"/>
          </a:p>
          <a:p>
            <a:pPr marL="342900" indent="-342900">
              <a:buSzPct val="100000"/>
              <a:buChar char="•"/>
            </a:pPr>
            <a:r>
              <a:rPr lang="en-US" sz="1500" b="1" dirty="0">
                <a:solidFill>
                  <a:srgbClr val="00E5FF"/>
                </a:solidFill>
                <a:latin typeface="Calibri" pitchFamily="34" charset="0"/>
                <a:ea typeface="Calibri" pitchFamily="34" charset="-122"/>
                <a:cs typeface="Calibri" pitchFamily="34" charset="-120"/>
              </a:rPr>
              <a:t>But you will only get the speed of the SLOWEST link</a:t>
            </a:r>
            <a:endParaRPr lang="en-US" sz="1500" dirty="0"/>
          </a:p>
          <a:p>
            <a:pPr marL="342900" indent="-342900">
              <a:buSzPct val="100000"/>
              <a:buChar char="•"/>
            </a:pPr>
            <a:r>
              <a:rPr lang="en-US" sz="1500" dirty="0">
                <a:solidFill>
                  <a:srgbClr val="FFFFFF"/>
                </a:solidFill>
                <a:latin typeface="Calibri" pitchFamily="34" charset="0"/>
                <a:ea typeface="Calibri" pitchFamily="34" charset="-122"/>
                <a:cs typeface="Calibri" pitchFamily="34" charset="-120"/>
              </a:rPr>
              <a:t>A USB 2.0 cable on a USB4 port = USB 2.0 speeds (480 Mbps)</a:t>
            </a:r>
            <a:endParaRPr lang="en-US" sz="1500" dirty="0"/>
          </a:p>
          <a:p>
            <a:pPr marL="342900" indent="-342900">
              <a:buSzPct val="100000"/>
              <a:buChar char="•"/>
            </a:pPr>
            <a:r>
              <a:rPr lang="en-US" sz="1500" dirty="0">
                <a:solidFill>
                  <a:srgbClr val="FFFFFF"/>
                </a:solidFill>
                <a:latin typeface="Calibri" pitchFamily="34" charset="0"/>
                <a:ea typeface="Calibri" pitchFamily="34" charset="-122"/>
                <a:cs typeface="Calibri" pitchFamily="34" charset="-120"/>
              </a:rPr>
              <a:t>The physical connector also matters — you may need an adapter</a:t>
            </a:r>
            <a:endParaRPr lang="en-US" sz="1500" dirty="0"/>
          </a:p>
          <a:p>
            <a:pPr marL="342900" indent="-342900">
              <a:buSzPct val="100000"/>
              <a:buChar char="•"/>
            </a:pPr>
            <a:r>
              <a:rPr lang="en-US" sz="1500" dirty="0">
                <a:solidFill>
                  <a:srgbClr val="FFFFFF"/>
                </a:solidFill>
                <a:latin typeface="Calibri" pitchFamily="34" charset="0"/>
                <a:ea typeface="Calibri" pitchFamily="34" charset="-122"/>
                <a:cs typeface="Calibri" pitchFamily="34" charset="-120"/>
              </a:rPr>
              <a:t>USB4 requires a USB-C connector, so old Type-A cables need a dongle</a:t>
            </a:r>
            <a:endParaRPr lang="en-US" sz="1500" dirty="0"/>
          </a:p>
          <a:p>
            <a:pPr marL="0" indent="0">
              <a:buNone/>
            </a:pPr>
            <a:endParaRPr lang="en-US" sz="1500" dirty="0"/>
          </a:p>
          <a:p>
            <a:pPr marL="0" indent="0">
              <a:buNone/>
            </a:pPr>
            <a:r>
              <a:rPr lang="en-US" sz="1500" i="1" dirty="0">
                <a:solidFill>
                  <a:srgbClr val="39FF14"/>
                </a:solidFill>
                <a:latin typeface="Calibri" pitchFamily="34" charset="0"/>
                <a:ea typeface="Calibri" pitchFamily="34" charset="-122"/>
                <a:cs typeface="Calibri" pitchFamily="34" charset="-120"/>
              </a:rPr>
              <a:t>Think of it like a motorway: even if the road allows 70 mph, your car might only do 30!</a:t>
            </a:r>
            <a:endParaRPr lang="en-US" sz="1500" dirty="0"/>
          </a:p>
        </p:txBody>
      </p:sp>
      <p:sp>
        <p:nvSpPr>
          <p:cNvPr id="8" name="Text 6"/>
          <p:cNvSpPr/>
          <p:nvPr/>
        </p:nvSpPr>
        <p:spPr>
          <a:xfrm>
            <a:off x="457200" y="4480560"/>
            <a:ext cx="8229600" cy="365760"/>
          </a:xfrm>
          <a:prstGeom prst="rect">
            <a:avLst/>
          </a:prstGeom>
          <a:noFill/>
          <a:ln/>
        </p:spPr>
        <p:txBody>
          <a:bodyPr wrap="square" rtlCol="0" anchor="ctr"/>
          <a:lstStyle/>
          <a:p>
            <a:pPr marL="0" indent="0">
              <a:buNone/>
            </a:pPr>
            <a:r>
              <a:rPr lang="en-US" sz="1400" i="1" dirty="0">
                <a:solidFill>
                  <a:schemeClr val="bg1"/>
                </a:solidFill>
                <a:latin typeface="Calibri" pitchFamily="34" charset="0"/>
                <a:ea typeface="Calibri" pitchFamily="34" charset="-122"/>
                <a:cs typeface="Calibri" pitchFamily="34" charset="-120"/>
              </a:rPr>
              <a:t>Pro tip: Check the cable's USB logo — certified cables show their speed rating on the connector</a:t>
            </a:r>
            <a:endParaRPr lang="en-US" sz="1400" dirty="0">
              <a:solidFill>
                <a:schemeClr val="bg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6">
    <p:bg>
      <p:bgPr>
        <a:solidFill>
          <a:srgbClr val="0A0A0A"/>
        </a:solidFill>
        <a:effectLst/>
      </p:bgPr>
    </p:bg>
    <p:spTree>
      <p:nvGrpSpPr>
        <p:cNvPr id="1" name=""/>
        <p:cNvGrpSpPr/>
        <p:nvPr/>
      </p:nvGrpSpPr>
      <p:grpSpPr>
        <a:xfrm>
          <a:off x="0" y="0"/>
          <a:ext cx="0" cy="0"/>
          <a:chOff x="0" y="0"/>
          <a:chExt cx="0" cy="0"/>
        </a:xfrm>
      </p:grpSpPr>
      <p:sp>
        <p:nvSpPr>
          <p:cNvPr id="2" name="Text 0"/>
          <p:cNvSpPr/>
          <p:nvPr/>
        </p:nvSpPr>
        <p:spPr>
          <a:xfrm>
            <a:off x="7772400" y="4800600"/>
            <a:ext cx="1097280" cy="274320"/>
          </a:xfrm>
          <a:prstGeom prst="rect">
            <a:avLst/>
          </a:prstGeom>
          <a:noFill/>
          <a:ln/>
        </p:spPr>
        <p:txBody>
          <a:bodyPr wrap="square" rtlCol="0" anchor="ctr"/>
          <a:lstStyle/>
          <a:p>
            <a:pPr marL="0" indent="0" algn="r">
              <a:buNone/>
            </a:pPr>
            <a:r>
              <a:rPr lang="en-US" sz="900" dirty="0">
                <a:solidFill>
                  <a:srgbClr val="666666"/>
                </a:solidFill>
                <a:latin typeface="Calibri" pitchFamily="34" charset="0"/>
                <a:ea typeface="Calibri" pitchFamily="34" charset="-122"/>
                <a:cs typeface="Calibri" pitchFamily="34" charset="-120"/>
              </a:rPr>
              <a:t>16 / 24</a:t>
            </a:r>
            <a:endParaRPr lang="en-US" sz="900" dirty="0"/>
          </a:p>
        </p:txBody>
      </p:sp>
      <p:sp>
        <p:nvSpPr>
          <p:cNvPr id="3" name="Text 1"/>
          <p:cNvSpPr/>
          <p:nvPr/>
        </p:nvSpPr>
        <p:spPr>
          <a:xfrm>
            <a:off x="548640" y="274320"/>
            <a:ext cx="5029200" cy="640080"/>
          </a:xfrm>
          <a:prstGeom prst="rect">
            <a:avLst/>
          </a:prstGeom>
          <a:noFill/>
          <a:ln/>
        </p:spPr>
        <p:txBody>
          <a:bodyPr wrap="square" rtlCol="0" anchor="ctr"/>
          <a:lstStyle/>
          <a:p>
            <a:pPr marL="0" indent="0">
              <a:buNone/>
            </a:pPr>
            <a:r>
              <a:rPr lang="en-US" sz="3600" b="1" dirty="0">
                <a:solidFill>
                  <a:srgbClr val="FFFFFF"/>
                </a:solidFill>
                <a:latin typeface="Consolas" pitchFamily="34" charset="0"/>
                <a:ea typeface="Consolas" pitchFamily="34" charset="-122"/>
                <a:cs typeface="Consolas" pitchFamily="34" charset="-120"/>
              </a:rPr>
              <a:t>What Is Bandwidth?</a:t>
            </a:r>
            <a:endParaRPr lang="en-US" sz="3600" dirty="0"/>
          </a:p>
        </p:txBody>
      </p:sp>
      <p:pic>
        <p:nvPicPr>
          <p:cNvPr id="4" name="Image 0" descr="/agent/turn3/workspace/images/abstract-digital-art-visualization-of-data-bandwid_2026-05-11T12-56-56_image_DAS_0.jpg"/>
          <p:cNvPicPr>
            <a:picLocks noChangeAspect="1"/>
          </p:cNvPicPr>
          <p:nvPr/>
        </p:nvPicPr>
        <p:blipFill>
          <a:blip r:embed="rId3"/>
          <a:srcRect l="3571" r="3571"/>
          <a:stretch/>
        </p:blipFill>
        <p:spPr>
          <a:xfrm>
            <a:off x="5303520" y="182880"/>
            <a:ext cx="3566160" cy="2560320"/>
          </a:xfrm>
          <a:prstGeom prst="rect">
            <a:avLst/>
          </a:prstGeom>
        </p:spPr>
      </p:pic>
      <p:sp>
        <p:nvSpPr>
          <p:cNvPr id="5" name="Text 2"/>
          <p:cNvSpPr/>
          <p:nvPr/>
        </p:nvSpPr>
        <p:spPr>
          <a:xfrm>
            <a:off x="548640" y="1005840"/>
            <a:ext cx="4572000" cy="365760"/>
          </a:xfrm>
          <a:prstGeom prst="rect">
            <a:avLst/>
          </a:prstGeom>
          <a:noFill/>
          <a:ln/>
        </p:spPr>
        <p:txBody>
          <a:bodyPr wrap="square" rtlCol="0" anchor="ctr"/>
          <a:lstStyle/>
          <a:p>
            <a:pPr marL="0" indent="0">
              <a:buNone/>
            </a:pPr>
            <a:r>
              <a:rPr lang="en-US" sz="1700" b="1" dirty="0">
                <a:solidFill>
                  <a:srgbClr val="00E5FF"/>
                </a:solidFill>
                <a:latin typeface="Calibri" pitchFamily="34" charset="0"/>
                <a:ea typeface="Calibri" pitchFamily="34" charset="-122"/>
                <a:cs typeface="Calibri" pitchFamily="34" charset="-120"/>
              </a:rPr>
              <a:t>Think of bandwidth as the width of a pipe.</a:t>
            </a:r>
            <a:endParaRPr lang="en-US" sz="1700" dirty="0"/>
          </a:p>
        </p:txBody>
      </p:sp>
      <p:sp>
        <p:nvSpPr>
          <p:cNvPr id="6" name="Text 3"/>
          <p:cNvSpPr/>
          <p:nvPr/>
        </p:nvSpPr>
        <p:spPr>
          <a:xfrm>
            <a:off x="457200" y="1463040"/>
            <a:ext cx="5291328" cy="3383280"/>
          </a:xfrm>
          <a:prstGeom prst="rect">
            <a:avLst/>
          </a:prstGeom>
          <a:noFill/>
          <a:ln/>
        </p:spPr>
        <p:txBody>
          <a:bodyPr wrap="square" rtlCol="0" anchor="ctr"/>
          <a:lstStyle/>
          <a:p>
            <a:pPr marL="342900" indent="-342900">
              <a:buSzPct val="100000"/>
              <a:buChar char="•"/>
            </a:pPr>
            <a:r>
              <a:rPr lang="en-US" sz="1500" dirty="0">
                <a:solidFill>
                  <a:srgbClr val="FFFFFF"/>
                </a:solidFill>
                <a:latin typeface="Calibri" pitchFamily="34" charset="0"/>
                <a:ea typeface="Calibri" pitchFamily="34" charset="-122"/>
                <a:cs typeface="Calibri" pitchFamily="34" charset="-120"/>
              </a:rPr>
              <a:t>A wider pipe carries more water per second</a:t>
            </a:r>
            <a:endParaRPr lang="en-US" sz="1500" dirty="0"/>
          </a:p>
          <a:p>
            <a:pPr marL="342900" indent="-342900">
              <a:buSzPct val="100000"/>
              <a:buChar char="•"/>
            </a:pPr>
            <a:r>
              <a:rPr lang="en-US" sz="1500" dirty="0">
                <a:solidFill>
                  <a:srgbClr val="FFFFFF"/>
                </a:solidFill>
                <a:latin typeface="Calibri" pitchFamily="34" charset="0"/>
                <a:ea typeface="Calibri" pitchFamily="34" charset="-122"/>
                <a:cs typeface="Calibri" pitchFamily="34" charset="-120"/>
              </a:rPr>
              <a:t>Bandwidth = how much data can flow through a </a:t>
            </a:r>
            <a:br>
              <a:rPr lang="en-US" sz="1500" dirty="0">
                <a:solidFill>
                  <a:srgbClr val="FFFFFF"/>
                </a:solidFill>
                <a:latin typeface="Calibri" pitchFamily="34" charset="0"/>
                <a:ea typeface="Calibri" pitchFamily="34" charset="-122"/>
                <a:cs typeface="Calibri" pitchFamily="34" charset="-120"/>
              </a:rPr>
            </a:br>
            <a:r>
              <a:rPr lang="en-US" sz="1500" dirty="0">
                <a:solidFill>
                  <a:srgbClr val="FFFFFF"/>
                </a:solidFill>
                <a:latin typeface="Calibri" pitchFamily="34" charset="0"/>
                <a:ea typeface="Calibri" pitchFamily="34" charset="-122"/>
                <a:cs typeface="Calibri" pitchFamily="34" charset="-120"/>
              </a:rPr>
              <a:t>cable per second</a:t>
            </a:r>
            <a:endParaRPr lang="en-US" sz="1500" dirty="0"/>
          </a:p>
          <a:p>
            <a:pPr marL="342900" indent="-342900">
              <a:buSzPct val="100000"/>
              <a:buChar char="•"/>
            </a:pPr>
            <a:r>
              <a:rPr lang="en-US" sz="1500" dirty="0">
                <a:solidFill>
                  <a:srgbClr val="FFFFFF"/>
                </a:solidFill>
                <a:latin typeface="Calibri" pitchFamily="34" charset="0"/>
                <a:ea typeface="Calibri" pitchFamily="34" charset="-122"/>
                <a:cs typeface="Calibri" pitchFamily="34" charset="-120"/>
              </a:rPr>
              <a:t>Measured in bits per second (Mbps or Gbps)</a:t>
            </a:r>
            <a:endParaRPr lang="en-US" sz="1500" dirty="0"/>
          </a:p>
          <a:p>
            <a:pPr marL="0" indent="0">
              <a:buNone/>
            </a:pPr>
            <a:endParaRPr lang="en-US" sz="1500" dirty="0"/>
          </a:p>
          <a:p>
            <a:pPr marL="0" indent="0">
              <a:buNone/>
            </a:pPr>
            <a:r>
              <a:rPr lang="en-US" sz="1600" b="1" dirty="0">
                <a:solidFill>
                  <a:srgbClr val="39FF14"/>
                </a:solidFill>
                <a:latin typeface="Calibri" pitchFamily="34" charset="0"/>
                <a:ea typeface="Calibri" pitchFamily="34" charset="-122"/>
                <a:cs typeface="Calibri" pitchFamily="34" charset="-120"/>
              </a:rPr>
              <a:t>Why it matters:</a:t>
            </a:r>
            <a:endParaRPr lang="en-US" sz="1500" dirty="0"/>
          </a:p>
          <a:p>
            <a:pPr marL="342900" indent="-342900">
              <a:buSzPct val="100000"/>
              <a:buChar char="•"/>
            </a:pPr>
            <a:r>
              <a:rPr lang="en-US" sz="1500" dirty="0">
                <a:solidFill>
                  <a:srgbClr val="FFFFFF"/>
                </a:solidFill>
                <a:latin typeface="Calibri" pitchFamily="34" charset="0"/>
                <a:ea typeface="Calibri" pitchFamily="34" charset="-122"/>
                <a:cs typeface="Calibri" pitchFamily="34" charset="-120"/>
              </a:rPr>
              <a:t>Higher bandwidth = faster file transfers</a:t>
            </a:r>
            <a:endParaRPr lang="en-US" sz="1500" dirty="0"/>
          </a:p>
          <a:p>
            <a:pPr marL="342900" indent="-342900">
              <a:buSzPct val="100000"/>
              <a:buChar char="•"/>
            </a:pPr>
            <a:r>
              <a:rPr lang="en-US" sz="1500" dirty="0">
                <a:solidFill>
                  <a:srgbClr val="FFFFFF"/>
                </a:solidFill>
                <a:latin typeface="Calibri" pitchFamily="34" charset="0"/>
                <a:ea typeface="Calibri" pitchFamily="34" charset="-122"/>
                <a:cs typeface="Calibri" pitchFamily="34" charset="-120"/>
              </a:rPr>
              <a:t>Higher bandwidth = better video quality (4K, 8K)</a:t>
            </a:r>
            <a:endParaRPr lang="en-US" sz="1500" dirty="0"/>
          </a:p>
          <a:p>
            <a:pPr marL="342900" indent="-342900">
              <a:buSzPct val="100000"/>
              <a:buChar char="•"/>
            </a:pPr>
            <a:r>
              <a:rPr lang="en-US" sz="1500" dirty="0">
                <a:solidFill>
                  <a:srgbClr val="FFFFFF"/>
                </a:solidFill>
                <a:latin typeface="Calibri" pitchFamily="34" charset="0"/>
                <a:ea typeface="Calibri" pitchFamily="34" charset="-122"/>
                <a:cs typeface="Calibri" pitchFamily="34" charset="-120"/>
              </a:rPr>
              <a:t>Higher bandwidth = more devices on one connection</a:t>
            </a:r>
            <a:endParaRPr lang="en-US" sz="1500" dirty="0"/>
          </a:p>
          <a:p>
            <a:pPr marL="0" indent="0">
              <a:buNone/>
            </a:pPr>
            <a:endParaRPr lang="en-US" sz="1500" dirty="0"/>
          </a:p>
          <a:p>
            <a:pPr marL="0" indent="0">
              <a:buNone/>
            </a:pPr>
            <a:r>
              <a:rPr lang="en-US" sz="1400" i="1" dirty="0">
                <a:solidFill>
                  <a:schemeClr val="bg1"/>
                </a:solidFill>
                <a:latin typeface="Calibri" pitchFamily="34" charset="0"/>
                <a:ea typeface="Calibri" pitchFamily="34" charset="-122"/>
                <a:cs typeface="Calibri" pitchFamily="34" charset="-120"/>
              </a:rPr>
              <a:t>1 Gbps = 1,000 Mbps = transferring a full HD movie in ~30 seconds</a:t>
            </a:r>
            <a:endParaRPr lang="en-US" sz="1500" dirty="0">
              <a:solidFill>
                <a:schemeClr val="bg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7">
    <p:bg>
      <p:bgPr>
        <a:solidFill>
          <a:srgbClr val="0A0A0A"/>
        </a:solidFill>
        <a:effectLst/>
      </p:bgPr>
    </p:bg>
    <p:spTree>
      <p:nvGrpSpPr>
        <p:cNvPr id="1" name=""/>
        <p:cNvGrpSpPr/>
        <p:nvPr/>
      </p:nvGrpSpPr>
      <p:grpSpPr>
        <a:xfrm>
          <a:off x="0" y="0"/>
          <a:ext cx="0" cy="0"/>
          <a:chOff x="0" y="0"/>
          <a:chExt cx="0" cy="0"/>
        </a:xfrm>
      </p:grpSpPr>
      <p:sp>
        <p:nvSpPr>
          <p:cNvPr id="2" name="Text 0"/>
          <p:cNvSpPr/>
          <p:nvPr/>
        </p:nvSpPr>
        <p:spPr>
          <a:xfrm>
            <a:off x="7772400" y="4800600"/>
            <a:ext cx="1097280" cy="274320"/>
          </a:xfrm>
          <a:prstGeom prst="rect">
            <a:avLst/>
          </a:prstGeom>
          <a:noFill/>
          <a:ln/>
        </p:spPr>
        <p:txBody>
          <a:bodyPr wrap="square" rtlCol="0" anchor="ctr"/>
          <a:lstStyle/>
          <a:p>
            <a:pPr marL="0" indent="0" algn="r">
              <a:buNone/>
            </a:pPr>
            <a:r>
              <a:rPr lang="en-US" sz="900" dirty="0">
                <a:solidFill>
                  <a:srgbClr val="666666"/>
                </a:solidFill>
                <a:latin typeface="Calibri" pitchFamily="34" charset="0"/>
                <a:ea typeface="Calibri" pitchFamily="34" charset="-122"/>
                <a:cs typeface="Calibri" pitchFamily="34" charset="-120"/>
              </a:rPr>
              <a:t>17 / 24</a:t>
            </a:r>
            <a:endParaRPr lang="en-US" sz="900" dirty="0"/>
          </a:p>
        </p:txBody>
      </p:sp>
      <p:sp>
        <p:nvSpPr>
          <p:cNvPr id="3" name="Text 1"/>
          <p:cNvSpPr/>
          <p:nvPr/>
        </p:nvSpPr>
        <p:spPr>
          <a:xfrm>
            <a:off x="548640" y="137160"/>
            <a:ext cx="8046720" cy="822960"/>
          </a:xfrm>
          <a:prstGeom prst="rect">
            <a:avLst/>
          </a:prstGeom>
          <a:noFill/>
          <a:ln/>
        </p:spPr>
        <p:txBody>
          <a:bodyPr wrap="square" rtlCol="0" anchor="ctr"/>
          <a:lstStyle/>
          <a:p>
            <a:pPr marL="0" indent="0">
              <a:buNone/>
            </a:pPr>
            <a:r>
              <a:rPr lang="en-US" sz="2800" b="1" dirty="0">
                <a:solidFill>
                  <a:srgbClr val="FFFFFF"/>
                </a:solidFill>
                <a:latin typeface="Consolas" pitchFamily="34" charset="0"/>
                <a:ea typeface="Consolas" pitchFamily="34" charset="-122"/>
                <a:cs typeface="Consolas" pitchFamily="34" charset="-120"/>
              </a:rPr>
              <a:t>Why Does My Phone Charge</a:t>
            </a:r>
            <a:endParaRPr lang="en-US" sz="2800" dirty="0"/>
          </a:p>
          <a:p>
            <a:pPr marL="0" indent="0">
              <a:buNone/>
            </a:pPr>
            <a:r>
              <a:rPr lang="en-US" sz="2800" b="1" dirty="0">
                <a:solidFill>
                  <a:srgbClr val="FFFFFF"/>
                </a:solidFill>
                <a:latin typeface="Consolas" pitchFamily="34" charset="0"/>
                <a:ea typeface="Consolas" pitchFamily="34" charset="-122"/>
                <a:cs typeface="Consolas" pitchFamily="34" charset="-120"/>
              </a:rPr>
              <a:t>Faster With Some Cables?</a:t>
            </a:r>
            <a:endParaRPr lang="en-US" sz="2800" dirty="0"/>
          </a:p>
        </p:txBody>
      </p:sp>
      <p:pic>
        <p:nvPicPr>
          <p:cNvPr id="4" name="Image 0" descr="/agent/turn3/workspace/images/creative-comparison-image-showing-two-phone-chargi_2026-05-11T12-56-46_image_DAS_0.jpg"/>
          <p:cNvPicPr>
            <a:picLocks noChangeAspect="1"/>
          </p:cNvPicPr>
          <p:nvPr/>
        </p:nvPicPr>
        <p:blipFill>
          <a:blip r:embed="rId3">
            <a:alphaModFix amt="15000"/>
          </a:blip>
          <a:srcRect t="7813" b="7813"/>
          <a:stretch/>
        </p:blipFill>
        <p:spPr>
          <a:xfrm>
            <a:off x="0" y="0"/>
            <a:ext cx="9144000" cy="5143500"/>
          </a:xfrm>
          <a:prstGeom prst="rect">
            <a:avLst/>
          </a:prstGeom>
        </p:spPr>
      </p:pic>
      <p:sp>
        <p:nvSpPr>
          <p:cNvPr id="5" name="Shape 2"/>
          <p:cNvSpPr/>
          <p:nvPr/>
        </p:nvSpPr>
        <p:spPr>
          <a:xfrm>
            <a:off x="365760" y="1097280"/>
            <a:ext cx="2651760" cy="3657600"/>
          </a:xfrm>
          <a:prstGeom prst="rect">
            <a:avLst/>
          </a:prstGeom>
          <a:solidFill>
            <a:srgbClr val="141414"/>
          </a:solidFill>
          <a:ln/>
        </p:spPr>
        <p:txBody>
          <a:bodyPr/>
          <a:lstStyle/>
          <a:p>
            <a:endParaRPr lang="en-GB"/>
          </a:p>
        </p:txBody>
      </p:sp>
      <p:sp>
        <p:nvSpPr>
          <p:cNvPr id="6" name="Text 3"/>
          <p:cNvSpPr/>
          <p:nvPr/>
        </p:nvSpPr>
        <p:spPr>
          <a:xfrm>
            <a:off x="502920" y="1188720"/>
            <a:ext cx="2377440" cy="457200"/>
          </a:xfrm>
          <a:prstGeom prst="rect">
            <a:avLst/>
          </a:prstGeom>
          <a:noFill/>
          <a:ln/>
        </p:spPr>
        <p:txBody>
          <a:bodyPr wrap="square" lIns="0" tIns="0" rIns="0" bIns="0" rtlCol="0" anchor="ctr"/>
          <a:lstStyle/>
          <a:p>
            <a:pPr marL="0" indent="0">
              <a:buNone/>
            </a:pPr>
            <a:r>
              <a:rPr lang="en-US" sz="1600" b="1" dirty="0">
                <a:solidFill>
                  <a:srgbClr val="00E5FF"/>
                </a:solidFill>
                <a:latin typeface="Consolas" pitchFamily="34" charset="0"/>
                <a:ea typeface="Consolas" pitchFamily="34" charset="-122"/>
                <a:cs typeface="Consolas" pitchFamily="34" charset="-120"/>
              </a:rPr>
              <a:t>Wire Gauge (AWG)</a:t>
            </a:r>
            <a:endParaRPr lang="en-US" sz="1600" dirty="0"/>
          </a:p>
        </p:txBody>
      </p:sp>
      <p:sp>
        <p:nvSpPr>
          <p:cNvPr id="7" name="Text 4"/>
          <p:cNvSpPr/>
          <p:nvPr/>
        </p:nvSpPr>
        <p:spPr>
          <a:xfrm>
            <a:off x="502920" y="1737360"/>
            <a:ext cx="2377440" cy="283464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Thicker wires = less resistance = more power</a:t>
            </a:r>
            <a:endParaRPr lang="en-US" sz="1400" dirty="0"/>
          </a:p>
          <a:p>
            <a:pPr marL="0" indent="0">
              <a:buNone/>
            </a:pPr>
            <a:endParaRPr lang="en-US" sz="1400" dirty="0"/>
          </a:p>
          <a:p>
            <a:pPr marL="0" indent="0">
              <a:buNone/>
            </a:pPr>
            <a:r>
              <a:rPr lang="en-US" sz="1400" dirty="0">
                <a:solidFill>
                  <a:srgbClr val="FFFFFF"/>
                </a:solidFill>
                <a:latin typeface="Calibri" pitchFamily="34" charset="0"/>
                <a:ea typeface="Calibri" pitchFamily="34" charset="-122"/>
                <a:cs typeface="Calibri" pitchFamily="34" charset="-120"/>
              </a:rPr>
              <a:t>28 AWG (thin): slow charge</a:t>
            </a:r>
            <a:endParaRPr lang="en-US" sz="1400" dirty="0"/>
          </a:p>
          <a:p>
            <a:pPr marL="0" indent="0">
              <a:buNone/>
            </a:pPr>
            <a:r>
              <a:rPr lang="en-US" sz="1400" dirty="0">
                <a:solidFill>
                  <a:srgbClr val="FFFFFF"/>
                </a:solidFill>
                <a:latin typeface="Calibri" pitchFamily="34" charset="0"/>
                <a:ea typeface="Calibri" pitchFamily="34" charset="-122"/>
                <a:cs typeface="Calibri" pitchFamily="34" charset="-120"/>
              </a:rPr>
              <a:t>24 AWG: standard</a:t>
            </a:r>
            <a:endParaRPr lang="en-US" sz="1400" dirty="0"/>
          </a:p>
          <a:p>
            <a:pPr marL="0" indent="0">
              <a:buNone/>
            </a:pPr>
            <a:r>
              <a:rPr lang="en-US" sz="1400" dirty="0">
                <a:solidFill>
                  <a:srgbClr val="FFFFFF"/>
                </a:solidFill>
                <a:latin typeface="Calibri" pitchFamily="34" charset="0"/>
                <a:ea typeface="Calibri" pitchFamily="34" charset="-122"/>
                <a:cs typeface="Calibri" pitchFamily="34" charset="-120"/>
              </a:rPr>
              <a:t>20 AWG (thick): fast charge</a:t>
            </a:r>
            <a:endParaRPr lang="en-US" sz="1400" dirty="0"/>
          </a:p>
        </p:txBody>
      </p:sp>
      <p:sp>
        <p:nvSpPr>
          <p:cNvPr id="8" name="Shape 5"/>
          <p:cNvSpPr/>
          <p:nvPr/>
        </p:nvSpPr>
        <p:spPr>
          <a:xfrm>
            <a:off x="3200400" y="1097280"/>
            <a:ext cx="2651760" cy="3657600"/>
          </a:xfrm>
          <a:prstGeom prst="rect">
            <a:avLst/>
          </a:prstGeom>
          <a:solidFill>
            <a:srgbClr val="141414"/>
          </a:solidFill>
          <a:ln/>
        </p:spPr>
        <p:txBody>
          <a:bodyPr/>
          <a:lstStyle/>
          <a:p>
            <a:endParaRPr lang="en-GB"/>
          </a:p>
        </p:txBody>
      </p:sp>
      <p:sp>
        <p:nvSpPr>
          <p:cNvPr id="9" name="Text 6"/>
          <p:cNvSpPr/>
          <p:nvPr/>
        </p:nvSpPr>
        <p:spPr>
          <a:xfrm>
            <a:off x="3337560" y="1188720"/>
            <a:ext cx="2377440" cy="457200"/>
          </a:xfrm>
          <a:prstGeom prst="rect">
            <a:avLst/>
          </a:prstGeom>
          <a:noFill/>
          <a:ln/>
        </p:spPr>
        <p:txBody>
          <a:bodyPr wrap="square" lIns="0" tIns="0" rIns="0" bIns="0" rtlCol="0" anchor="ctr"/>
          <a:lstStyle/>
          <a:p>
            <a:pPr marL="0" indent="0">
              <a:buNone/>
            </a:pPr>
            <a:r>
              <a:rPr lang="en-US" sz="1600" b="1" dirty="0">
                <a:solidFill>
                  <a:srgbClr val="00E5FF"/>
                </a:solidFill>
                <a:latin typeface="Consolas" pitchFamily="34" charset="0"/>
                <a:ea typeface="Consolas" pitchFamily="34" charset="-122"/>
                <a:cs typeface="Consolas" pitchFamily="34" charset="-120"/>
              </a:rPr>
              <a:t>Cable Length</a:t>
            </a:r>
            <a:endParaRPr lang="en-US" sz="1600" dirty="0"/>
          </a:p>
        </p:txBody>
      </p:sp>
      <p:sp>
        <p:nvSpPr>
          <p:cNvPr id="10" name="Text 7"/>
          <p:cNvSpPr/>
          <p:nvPr/>
        </p:nvSpPr>
        <p:spPr>
          <a:xfrm>
            <a:off x="3337560" y="1737360"/>
            <a:ext cx="2377440" cy="283464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Longer cable = more resistance = voltage drop</a:t>
            </a:r>
            <a:endParaRPr lang="en-US" sz="1400" dirty="0"/>
          </a:p>
          <a:p>
            <a:pPr marL="0" indent="0">
              <a:buNone/>
            </a:pPr>
            <a:endParaRPr lang="en-US" sz="1400" dirty="0"/>
          </a:p>
          <a:p>
            <a:pPr marL="0" indent="0">
              <a:buNone/>
            </a:pPr>
            <a:r>
              <a:rPr lang="en-US" sz="1400" dirty="0">
                <a:solidFill>
                  <a:srgbClr val="FFFFFF"/>
                </a:solidFill>
                <a:latin typeface="Calibri" pitchFamily="34" charset="0"/>
                <a:ea typeface="Calibri" pitchFamily="34" charset="-122"/>
                <a:cs typeface="Calibri" pitchFamily="34" charset="-120"/>
              </a:rPr>
              <a:t>1m cable: minimal loss</a:t>
            </a:r>
            <a:endParaRPr lang="en-US" sz="1400" dirty="0"/>
          </a:p>
          <a:p>
            <a:pPr marL="0" indent="0">
              <a:buNone/>
            </a:pPr>
            <a:r>
              <a:rPr lang="en-US" sz="1400" dirty="0">
                <a:solidFill>
                  <a:srgbClr val="FFFFFF"/>
                </a:solidFill>
                <a:latin typeface="Calibri" pitchFamily="34" charset="0"/>
                <a:ea typeface="Calibri" pitchFamily="34" charset="-122"/>
                <a:cs typeface="Calibri" pitchFamily="34" charset="-120"/>
              </a:rPr>
              <a:t>2m cable: slight loss</a:t>
            </a:r>
            <a:endParaRPr lang="en-US" sz="1400" dirty="0"/>
          </a:p>
          <a:p>
            <a:pPr marL="0" indent="0">
              <a:buNone/>
            </a:pPr>
            <a:r>
              <a:rPr lang="en-US" sz="1400" dirty="0">
                <a:solidFill>
                  <a:srgbClr val="FFFFFF"/>
                </a:solidFill>
                <a:latin typeface="Calibri" pitchFamily="34" charset="0"/>
                <a:ea typeface="Calibri" pitchFamily="34" charset="-122"/>
                <a:cs typeface="Calibri" pitchFamily="34" charset="-120"/>
              </a:rPr>
              <a:t>3m+ cable: noticeable slowdown</a:t>
            </a:r>
            <a:endParaRPr lang="en-US" sz="1400" dirty="0"/>
          </a:p>
        </p:txBody>
      </p:sp>
      <p:sp>
        <p:nvSpPr>
          <p:cNvPr id="11" name="Shape 8"/>
          <p:cNvSpPr/>
          <p:nvPr/>
        </p:nvSpPr>
        <p:spPr>
          <a:xfrm>
            <a:off x="6035040" y="1097280"/>
            <a:ext cx="2651760" cy="3657600"/>
          </a:xfrm>
          <a:prstGeom prst="rect">
            <a:avLst/>
          </a:prstGeom>
          <a:solidFill>
            <a:srgbClr val="141414"/>
          </a:solidFill>
          <a:ln/>
        </p:spPr>
        <p:txBody>
          <a:bodyPr/>
          <a:lstStyle/>
          <a:p>
            <a:endParaRPr lang="en-GB"/>
          </a:p>
        </p:txBody>
      </p:sp>
      <p:sp>
        <p:nvSpPr>
          <p:cNvPr id="12" name="Text 9"/>
          <p:cNvSpPr/>
          <p:nvPr/>
        </p:nvSpPr>
        <p:spPr>
          <a:xfrm>
            <a:off x="6172200" y="1188720"/>
            <a:ext cx="2377440" cy="457200"/>
          </a:xfrm>
          <a:prstGeom prst="rect">
            <a:avLst/>
          </a:prstGeom>
          <a:noFill/>
          <a:ln/>
        </p:spPr>
        <p:txBody>
          <a:bodyPr wrap="square" lIns="0" tIns="0" rIns="0" bIns="0" rtlCol="0" anchor="ctr"/>
          <a:lstStyle/>
          <a:p>
            <a:pPr marL="0" indent="0">
              <a:buNone/>
            </a:pPr>
            <a:r>
              <a:rPr lang="en-US" sz="1600" b="1" dirty="0">
                <a:solidFill>
                  <a:srgbClr val="00E5FF"/>
                </a:solidFill>
                <a:latin typeface="Consolas" pitchFamily="34" charset="0"/>
                <a:ea typeface="Consolas" pitchFamily="34" charset="-122"/>
                <a:cs typeface="Consolas" pitchFamily="34" charset="-120"/>
              </a:rPr>
              <a:t>USB Power Delivery</a:t>
            </a:r>
            <a:endParaRPr lang="en-US" sz="1600" dirty="0"/>
          </a:p>
        </p:txBody>
      </p:sp>
      <p:sp>
        <p:nvSpPr>
          <p:cNvPr id="13" name="Text 10"/>
          <p:cNvSpPr/>
          <p:nvPr/>
        </p:nvSpPr>
        <p:spPr>
          <a:xfrm>
            <a:off x="6172200" y="1737360"/>
            <a:ext cx="2377440" cy="283464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Smart negotiation between device &amp; charger</a:t>
            </a:r>
            <a:endParaRPr lang="en-US" sz="1400" dirty="0"/>
          </a:p>
          <a:p>
            <a:pPr marL="0" indent="0">
              <a:buNone/>
            </a:pPr>
            <a:endParaRPr lang="en-US" sz="1400" dirty="0"/>
          </a:p>
          <a:p>
            <a:pPr marL="0" indent="0">
              <a:buNone/>
            </a:pPr>
            <a:r>
              <a:rPr lang="en-US" sz="1400" dirty="0">
                <a:solidFill>
                  <a:srgbClr val="FFFFFF"/>
                </a:solidFill>
                <a:latin typeface="Calibri" pitchFamily="34" charset="0"/>
                <a:ea typeface="Calibri" pitchFamily="34" charset="-122"/>
                <a:cs typeface="Calibri" pitchFamily="34" charset="-120"/>
              </a:rPr>
              <a:t>USB 2.0: 2.5W (5V, 0.5A)</a:t>
            </a:r>
            <a:endParaRPr lang="en-US" sz="1400" dirty="0"/>
          </a:p>
          <a:p>
            <a:pPr marL="0" indent="0">
              <a:buNone/>
            </a:pPr>
            <a:r>
              <a:rPr lang="en-US" sz="1400" dirty="0">
                <a:solidFill>
                  <a:srgbClr val="FFFFFF"/>
                </a:solidFill>
                <a:latin typeface="Calibri" pitchFamily="34" charset="0"/>
                <a:ea typeface="Calibri" pitchFamily="34" charset="-122"/>
                <a:cs typeface="Calibri" pitchFamily="34" charset="-120"/>
              </a:rPr>
              <a:t>USB BC 1.2: 7.5W</a:t>
            </a:r>
            <a:endParaRPr lang="en-US" sz="1400" dirty="0"/>
          </a:p>
          <a:p>
            <a:pPr marL="0" indent="0">
              <a:buNone/>
            </a:pPr>
            <a:r>
              <a:rPr lang="en-US" sz="1400" dirty="0">
                <a:solidFill>
                  <a:srgbClr val="FFFFFF"/>
                </a:solidFill>
                <a:latin typeface="Calibri" pitchFamily="34" charset="0"/>
                <a:ea typeface="Calibri" pitchFamily="34" charset="-122"/>
                <a:cs typeface="Calibri" pitchFamily="34" charset="-120"/>
              </a:rPr>
              <a:t>USB PD: up to 240W!</a:t>
            </a:r>
            <a:endParaRPr lang="en-U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name="Slide 18">
    <p:bg>
      <p:bgPr>
        <a:solidFill>
          <a:srgbClr val="0A0A0A"/>
        </a:solidFill>
        <a:effectLst/>
      </p:bgPr>
    </p:bg>
    <p:spTree>
      <p:nvGrpSpPr>
        <p:cNvPr id="1" name=""/>
        <p:cNvGrpSpPr/>
        <p:nvPr/>
      </p:nvGrpSpPr>
      <p:grpSpPr>
        <a:xfrm>
          <a:off x="0" y="0"/>
          <a:ext cx="0" cy="0"/>
          <a:chOff x="0" y="0"/>
          <a:chExt cx="0" cy="0"/>
        </a:xfrm>
      </p:grpSpPr>
      <p:sp>
        <p:nvSpPr>
          <p:cNvPr id="2" name="Text 0"/>
          <p:cNvSpPr/>
          <p:nvPr/>
        </p:nvSpPr>
        <p:spPr>
          <a:xfrm>
            <a:off x="7772400" y="4800600"/>
            <a:ext cx="1097280" cy="274320"/>
          </a:xfrm>
          <a:prstGeom prst="rect">
            <a:avLst/>
          </a:prstGeom>
          <a:noFill/>
          <a:ln/>
        </p:spPr>
        <p:txBody>
          <a:bodyPr wrap="square" rtlCol="0" anchor="ctr"/>
          <a:lstStyle/>
          <a:p>
            <a:pPr marL="0" indent="0" algn="r">
              <a:buNone/>
            </a:pPr>
            <a:r>
              <a:rPr lang="en-US" sz="900" dirty="0">
                <a:solidFill>
                  <a:srgbClr val="666666"/>
                </a:solidFill>
                <a:latin typeface="Calibri" pitchFamily="34" charset="0"/>
                <a:ea typeface="Calibri" pitchFamily="34" charset="-122"/>
                <a:cs typeface="Calibri" pitchFamily="34" charset="-120"/>
              </a:rPr>
              <a:t>18 / 24</a:t>
            </a:r>
            <a:endParaRPr lang="en-US" sz="900" dirty="0"/>
          </a:p>
        </p:txBody>
      </p:sp>
      <p:sp>
        <p:nvSpPr>
          <p:cNvPr id="3" name="Text 1"/>
          <p:cNvSpPr/>
          <p:nvPr/>
        </p:nvSpPr>
        <p:spPr>
          <a:xfrm>
            <a:off x="548640" y="274320"/>
            <a:ext cx="8046720" cy="640080"/>
          </a:xfrm>
          <a:prstGeom prst="rect">
            <a:avLst/>
          </a:prstGeom>
          <a:noFill/>
          <a:ln/>
        </p:spPr>
        <p:txBody>
          <a:bodyPr wrap="square" rtlCol="0" anchor="ctr"/>
          <a:lstStyle/>
          <a:p>
            <a:pPr marL="0" indent="0">
              <a:buNone/>
            </a:pPr>
            <a:r>
              <a:rPr lang="en-US" sz="3200" b="1" dirty="0">
                <a:solidFill>
                  <a:srgbClr val="FFFFFF"/>
                </a:solidFill>
                <a:latin typeface="Consolas" pitchFamily="34" charset="0"/>
                <a:ea typeface="Consolas" pitchFamily="34" charset="-122"/>
                <a:cs typeface="Consolas" pitchFamily="34" charset="-120"/>
              </a:rPr>
              <a:t>Same Phone, Different Cables</a:t>
            </a:r>
            <a:endParaRPr lang="en-US" sz="3200" dirty="0"/>
          </a:p>
        </p:txBody>
      </p:sp>
      <p:sp>
        <p:nvSpPr>
          <p:cNvPr id="4" name="Text 2"/>
          <p:cNvSpPr/>
          <p:nvPr/>
        </p:nvSpPr>
        <p:spPr>
          <a:xfrm>
            <a:off x="548640" y="914400"/>
            <a:ext cx="8046720" cy="365760"/>
          </a:xfrm>
          <a:prstGeom prst="rect">
            <a:avLst/>
          </a:prstGeom>
          <a:noFill/>
          <a:ln/>
        </p:spPr>
        <p:txBody>
          <a:bodyPr wrap="square" rtlCol="0" anchor="ctr"/>
          <a:lstStyle/>
          <a:p>
            <a:pPr marL="0" indent="0">
              <a:buNone/>
            </a:pPr>
            <a:r>
              <a:rPr lang="en-US" sz="1500" dirty="0">
                <a:solidFill>
                  <a:srgbClr val="AAAAAA"/>
                </a:solidFill>
                <a:latin typeface="Calibri" pitchFamily="34" charset="0"/>
                <a:ea typeface="Calibri" pitchFamily="34" charset="-122"/>
                <a:cs typeface="Calibri" pitchFamily="34" charset="-120"/>
              </a:rPr>
              <a:t>Charging a typical 4,500 mAh smartphone battery from 0 to 100%:</a:t>
            </a:r>
            <a:endParaRPr lang="en-US" sz="1500" dirty="0"/>
          </a:p>
        </p:txBody>
      </p:sp>
      <p:sp>
        <p:nvSpPr>
          <p:cNvPr id="5" name="Text 3"/>
          <p:cNvSpPr/>
          <p:nvPr/>
        </p:nvSpPr>
        <p:spPr>
          <a:xfrm>
            <a:off x="457200" y="1463040"/>
            <a:ext cx="3200400" cy="320040"/>
          </a:xfrm>
          <a:prstGeom prst="rect">
            <a:avLst/>
          </a:prstGeom>
          <a:noFill/>
          <a:ln/>
        </p:spPr>
        <p:txBody>
          <a:bodyPr wrap="square" lIns="0" tIns="0" rIns="0" bIns="0" rtlCol="0" anchor="ctr"/>
          <a:lstStyle/>
          <a:p>
            <a:pPr marL="0" indent="0">
              <a:buNone/>
            </a:pPr>
            <a:r>
              <a:rPr lang="en-US" sz="1500" dirty="0">
                <a:solidFill>
                  <a:srgbClr val="FFFFFF"/>
                </a:solidFill>
                <a:latin typeface="Calibri" pitchFamily="34" charset="0"/>
                <a:ea typeface="Calibri" pitchFamily="34" charset="-122"/>
                <a:cs typeface="Calibri" pitchFamily="34" charset="-120"/>
              </a:rPr>
              <a:t>Cheap 3m thin cable</a:t>
            </a:r>
            <a:endParaRPr lang="en-US" sz="1500" dirty="0"/>
          </a:p>
        </p:txBody>
      </p:sp>
      <p:sp>
        <p:nvSpPr>
          <p:cNvPr id="6" name="Text 4"/>
          <p:cNvSpPr/>
          <p:nvPr/>
        </p:nvSpPr>
        <p:spPr>
          <a:xfrm>
            <a:off x="457200" y="1783080"/>
            <a:ext cx="914400" cy="274320"/>
          </a:xfrm>
          <a:prstGeom prst="rect">
            <a:avLst/>
          </a:prstGeom>
          <a:noFill/>
          <a:ln/>
        </p:spPr>
        <p:txBody>
          <a:bodyPr wrap="square" lIns="0" tIns="0" rIns="0" bIns="0" rtlCol="0" anchor="ctr"/>
          <a:lstStyle/>
          <a:p>
            <a:pPr marL="0" indent="0">
              <a:buNone/>
            </a:pPr>
            <a:r>
              <a:rPr lang="en-US" sz="1300" dirty="0">
                <a:solidFill>
                  <a:srgbClr val="AAAAAA"/>
                </a:solidFill>
                <a:latin typeface="Consolas" pitchFamily="34" charset="0"/>
                <a:ea typeface="Consolas" pitchFamily="34" charset="-122"/>
                <a:cs typeface="Consolas" pitchFamily="34" charset="-120"/>
              </a:rPr>
              <a:t>5W</a:t>
            </a:r>
            <a:endParaRPr lang="en-US" sz="1300" dirty="0"/>
          </a:p>
        </p:txBody>
      </p:sp>
      <p:sp>
        <p:nvSpPr>
          <p:cNvPr id="7" name="Shape 5"/>
          <p:cNvSpPr/>
          <p:nvPr/>
        </p:nvSpPr>
        <p:spPr>
          <a:xfrm>
            <a:off x="3657600" y="1554480"/>
            <a:ext cx="603504" cy="320040"/>
          </a:xfrm>
          <a:prstGeom prst="rect">
            <a:avLst/>
          </a:prstGeom>
          <a:solidFill>
            <a:srgbClr val="CC3333"/>
          </a:solidFill>
          <a:ln/>
        </p:spPr>
        <p:txBody>
          <a:bodyPr/>
          <a:lstStyle/>
          <a:p>
            <a:endParaRPr lang="en-GB"/>
          </a:p>
        </p:txBody>
      </p:sp>
      <p:sp>
        <p:nvSpPr>
          <p:cNvPr id="8" name="Text 6"/>
          <p:cNvSpPr/>
          <p:nvPr/>
        </p:nvSpPr>
        <p:spPr>
          <a:xfrm>
            <a:off x="4398264" y="1508760"/>
            <a:ext cx="2560320" cy="411480"/>
          </a:xfrm>
          <a:prstGeom prst="rect">
            <a:avLst/>
          </a:prstGeom>
          <a:noFill/>
          <a:ln/>
        </p:spPr>
        <p:txBody>
          <a:bodyPr wrap="square" lIns="0" tIns="0" rIns="0" bIns="0" rtlCol="0" anchor="ctr"/>
          <a:lstStyle/>
          <a:p>
            <a:pPr marL="0" indent="0">
              <a:buNone/>
            </a:pPr>
            <a:r>
              <a:rPr lang="en-US" sz="1500" b="1" dirty="0">
                <a:solidFill>
                  <a:srgbClr val="FFFFFF"/>
                </a:solidFill>
                <a:latin typeface="Consolas" pitchFamily="34" charset="0"/>
                <a:ea typeface="Consolas" pitchFamily="34" charset="-122"/>
                <a:cs typeface="Consolas" pitchFamily="34" charset="-120"/>
              </a:rPr>
              <a:t>~4–5 hours</a:t>
            </a:r>
            <a:endParaRPr lang="en-US" sz="1500" dirty="0"/>
          </a:p>
        </p:txBody>
      </p:sp>
      <p:sp>
        <p:nvSpPr>
          <p:cNvPr id="9" name="Text 7"/>
          <p:cNvSpPr/>
          <p:nvPr/>
        </p:nvSpPr>
        <p:spPr>
          <a:xfrm>
            <a:off x="457200" y="2286000"/>
            <a:ext cx="3200400" cy="320040"/>
          </a:xfrm>
          <a:prstGeom prst="rect">
            <a:avLst/>
          </a:prstGeom>
          <a:noFill/>
          <a:ln/>
        </p:spPr>
        <p:txBody>
          <a:bodyPr wrap="square" lIns="0" tIns="0" rIns="0" bIns="0" rtlCol="0" anchor="ctr"/>
          <a:lstStyle/>
          <a:p>
            <a:pPr marL="0" indent="0">
              <a:buNone/>
            </a:pPr>
            <a:r>
              <a:rPr lang="en-US" sz="1500" dirty="0">
                <a:solidFill>
                  <a:srgbClr val="FFFFFF"/>
                </a:solidFill>
                <a:latin typeface="Calibri" pitchFamily="34" charset="0"/>
                <a:ea typeface="Calibri" pitchFamily="34" charset="-122"/>
                <a:cs typeface="Calibri" pitchFamily="34" charset="-120"/>
              </a:rPr>
              <a:t>Standard USB 2.0 cable</a:t>
            </a:r>
            <a:endParaRPr lang="en-US" sz="1500" dirty="0"/>
          </a:p>
        </p:txBody>
      </p:sp>
      <p:sp>
        <p:nvSpPr>
          <p:cNvPr id="10" name="Text 8"/>
          <p:cNvSpPr/>
          <p:nvPr/>
        </p:nvSpPr>
        <p:spPr>
          <a:xfrm>
            <a:off x="457200" y="2606040"/>
            <a:ext cx="914400" cy="274320"/>
          </a:xfrm>
          <a:prstGeom prst="rect">
            <a:avLst/>
          </a:prstGeom>
          <a:noFill/>
          <a:ln/>
        </p:spPr>
        <p:txBody>
          <a:bodyPr wrap="square" lIns="0" tIns="0" rIns="0" bIns="0" rtlCol="0" anchor="ctr"/>
          <a:lstStyle/>
          <a:p>
            <a:pPr marL="0" indent="0">
              <a:buNone/>
            </a:pPr>
            <a:r>
              <a:rPr lang="en-US" sz="1300" dirty="0">
                <a:solidFill>
                  <a:srgbClr val="AAAAAA"/>
                </a:solidFill>
                <a:latin typeface="Consolas" pitchFamily="34" charset="0"/>
                <a:ea typeface="Consolas" pitchFamily="34" charset="-122"/>
                <a:cs typeface="Consolas" pitchFamily="34" charset="-120"/>
              </a:rPr>
              <a:t>10W</a:t>
            </a:r>
            <a:endParaRPr lang="en-US" sz="1300" dirty="0"/>
          </a:p>
        </p:txBody>
      </p:sp>
      <p:sp>
        <p:nvSpPr>
          <p:cNvPr id="11" name="Shape 9"/>
          <p:cNvSpPr/>
          <p:nvPr/>
        </p:nvSpPr>
        <p:spPr>
          <a:xfrm>
            <a:off x="3657600" y="2377440"/>
            <a:ext cx="1257300" cy="320040"/>
          </a:xfrm>
          <a:prstGeom prst="rect">
            <a:avLst/>
          </a:prstGeom>
          <a:solidFill>
            <a:srgbClr val="CCAA33"/>
          </a:solidFill>
          <a:ln/>
        </p:spPr>
        <p:txBody>
          <a:bodyPr/>
          <a:lstStyle/>
          <a:p>
            <a:endParaRPr lang="en-GB"/>
          </a:p>
        </p:txBody>
      </p:sp>
      <p:sp>
        <p:nvSpPr>
          <p:cNvPr id="12" name="Text 10"/>
          <p:cNvSpPr/>
          <p:nvPr/>
        </p:nvSpPr>
        <p:spPr>
          <a:xfrm>
            <a:off x="5052060" y="2331720"/>
            <a:ext cx="2560320" cy="411480"/>
          </a:xfrm>
          <a:prstGeom prst="rect">
            <a:avLst/>
          </a:prstGeom>
          <a:noFill/>
          <a:ln/>
        </p:spPr>
        <p:txBody>
          <a:bodyPr wrap="square" lIns="0" tIns="0" rIns="0" bIns="0" rtlCol="0" anchor="ctr"/>
          <a:lstStyle/>
          <a:p>
            <a:pPr marL="0" indent="0">
              <a:buNone/>
            </a:pPr>
            <a:r>
              <a:rPr lang="en-US" sz="1500" b="1" dirty="0">
                <a:solidFill>
                  <a:srgbClr val="FFFFFF"/>
                </a:solidFill>
                <a:latin typeface="Consolas" pitchFamily="34" charset="0"/>
                <a:ea typeface="Consolas" pitchFamily="34" charset="-122"/>
                <a:cs typeface="Consolas" pitchFamily="34" charset="-120"/>
              </a:rPr>
              <a:t>~2–2.5 hours</a:t>
            </a:r>
            <a:endParaRPr lang="en-US" sz="1500" dirty="0"/>
          </a:p>
        </p:txBody>
      </p:sp>
      <p:sp>
        <p:nvSpPr>
          <p:cNvPr id="13" name="Text 11"/>
          <p:cNvSpPr/>
          <p:nvPr/>
        </p:nvSpPr>
        <p:spPr>
          <a:xfrm>
            <a:off x="457200" y="3108960"/>
            <a:ext cx="3200400" cy="320040"/>
          </a:xfrm>
          <a:prstGeom prst="rect">
            <a:avLst/>
          </a:prstGeom>
          <a:noFill/>
          <a:ln/>
        </p:spPr>
        <p:txBody>
          <a:bodyPr wrap="square" lIns="0" tIns="0" rIns="0" bIns="0" rtlCol="0" anchor="ctr"/>
          <a:lstStyle/>
          <a:p>
            <a:pPr marL="0" indent="0">
              <a:buNone/>
            </a:pPr>
            <a:r>
              <a:rPr lang="en-US" sz="1500" dirty="0">
                <a:solidFill>
                  <a:srgbClr val="FFFFFF"/>
                </a:solidFill>
                <a:latin typeface="Calibri" pitchFamily="34" charset="0"/>
                <a:ea typeface="Calibri" pitchFamily="34" charset="-122"/>
                <a:cs typeface="Calibri" pitchFamily="34" charset="-120"/>
              </a:rPr>
              <a:t>Quality USB-C PD cable</a:t>
            </a:r>
            <a:endParaRPr lang="en-US" sz="1500" dirty="0"/>
          </a:p>
        </p:txBody>
      </p:sp>
      <p:sp>
        <p:nvSpPr>
          <p:cNvPr id="14" name="Text 12"/>
          <p:cNvSpPr/>
          <p:nvPr/>
        </p:nvSpPr>
        <p:spPr>
          <a:xfrm>
            <a:off x="457200" y="3429000"/>
            <a:ext cx="914400" cy="274320"/>
          </a:xfrm>
          <a:prstGeom prst="rect">
            <a:avLst/>
          </a:prstGeom>
          <a:noFill/>
          <a:ln/>
        </p:spPr>
        <p:txBody>
          <a:bodyPr wrap="square" lIns="0" tIns="0" rIns="0" bIns="0" rtlCol="0" anchor="ctr"/>
          <a:lstStyle/>
          <a:p>
            <a:pPr marL="0" indent="0">
              <a:buNone/>
            </a:pPr>
            <a:r>
              <a:rPr lang="en-US" sz="1300" dirty="0">
                <a:solidFill>
                  <a:srgbClr val="AAAAAA"/>
                </a:solidFill>
                <a:latin typeface="Consolas" pitchFamily="34" charset="0"/>
                <a:ea typeface="Consolas" pitchFamily="34" charset="-122"/>
                <a:cs typeface="Consolas" pitchFamily="34" charset="-120"/>
              </a:rPr>
              <a:t>25W</a:t>
            </a:r>
            <a:endParaRPr lang="en-US" sz="1300" dirty="0"/>
          </a:p>
        </p:txBody>
      </p:sp>
      <p:sp>
        <p:nvSpPr>
          <p:cNvPr id="15" name="Shape 13"/>
          <p:cNvSpPr/>
          <p:nvPr/>
        </p:nvSpPr>
        <p:spPr>
          <a:xfrm>
            <a:off x="3657600" y="3200400"/>
            <a:ext cx="2011680" cy="320040"/>
          </a:xfrm>
          <a:prstGeom prst="rect">
            <a:avLst/>
          </a:prstGeom>
          <a:solidFill>
            <a:srgbClr val="33CC33"/>
          </a:solidFill>
          <a:ln/>
        </p:spPr>
        <p:txBody>
          <a:bodyPr/>
          <a:lstStyle/>
          <a:p>
            <a:endParaRPr lang="en-GB"/>
          </a:p>
        </p:txBody>
      </p:sp>
      <p:sp>
        <p:nvSpPr>
          <p:cNvPr id="16" name="Text 14"/>
          <p:cNvSpPr/>
          <p:nvPr/>
        </p:nvSpPr>
        <p:spPr>
          <a:xfrm>
            <a:off x="5806440" y="3154680"/>
            <a:ext cx="2560320" cy="411480"/>
          </a:xfrm>
          <a:prstGeom prst="rect">
            <a:avLst/>
          </a:prstGeom>
          <a:noFill/>
          <a:ln/>
        </p:spPr>
        <p:txBody>
          <a:bodyPr wrap="square" lIns="0" tIns="0" rIns="0" bIns="0" rtlCol="0" anchor="ctr"/>
          <a:lstStyle/>
          <a:p>
            <a:pPr marL="0" indent="0">
              <a:buNone/>
            </a:pPr>
            <a:r>
              <a:rPr lang="en-US" sz="1500" b="1" dirty="0">
                <a:solidFill>
                  <a:srgbClr val="FFFFFF"/>
                </a:solidFill>
                <a:latin typeface="Consolas" pitchFamily="34" charset="0"/>
                <a:ea typeface="Consolas" pitchFamily="34" charset="-122"/>
                <a:cs typeface="Consolas" pitchFamily="34" charset="-120"/>
              </a:rPr>
              <a:t>~1–1.5 hours</a:t>
            </a:r>
            <a:endParaRPr lang="en-US" sz="1500" dirty="0"/>
          </a:p>
        </p:txBody>
      </p:sp>
      <p:sp>
        <p:nvSpPr>
          <p:cNvPr id="17" name="Text 15"/>
          <p:cNvSpPr/>
          <p:nvPr/>
        </p:nvSpPr>
        <p:spPr>
          <a:xfrm>
            <a:off x="457200" y="3931920"/>
            <a:ext cx="3200400" cy="320040"/>
          </a:xfrm>
          <a:prstGeom prst="rect">
            <a:avLst/>
          </a:prstGeom>
          <a:noFill/>
          <a:ln/>
        </p:spPr>
        <p:txBody>
          <a:bodyPr wrap="square" lIns="0" tIns="0" rIns="0" bIns="0" rtlCol="0" anchor="ctr"/>
          <a:lstStyle/>
          <a:p>
            <a:pPr marL="0" indent="0">
              <a:buNone/>
            </a:pPr>
            <a:r>
              <a:rPr lang="en-US" sz="1500" dirty="0">
                <a:solidFill>
                  <a:srgbClr val="FFFFFF"/>
                </a:solidFill>
                <a:latin typeface="Calibri" pitchFamily="34" charset="0"/>
                <a:ea typeface="Calibri" pitchFamily="34" charset="-122"/>
                <a:cs typeface="Calibri" pitchFamily="34" charset="-120"/>
              </a:rPr>
              <a:t>Premium USB-C PD 3.1</a:t>
            </a:r>
            <a:endParaRPr lang="en-US" sz="1500" dirty="0"/>
          </a:p>
        </p:txBody>
      </p:sp>
      <p:sp>
        <p:nvSpPr>
          <p:cNvPr id="18" name="Text 16"/>
          <p:cNvSpPr/>
          <p:nvPr/>
        </p:nvSpPr>
        <p:spPr>
          <a:xfrm>
            <a:off x="457200" y="4251960"/>
            <a:ext cx="914400" cy="274320"/>
          </a:xfrm>
          <a:prstGeom prst="rect">
            <a:avLst/>
          </a:prstGeom>
          <a:noFill/>
          <a:ln/>
        </p:spPr>
        <p:txBody>
          <a:bodyPr wrap="square" lIns="0" tIns="0" rIns="0" bIns="0" rtlCol="0" anchor="ctr"/>
          <a:lstStyle/>
          <a:p>
            <a:pPr marL="0" indent="0">
              <a:buNone/>
            </a:pPr>
            <a:r>
              <a:rPr lang="en-US" sz="1300" dirty="0">
                <a:solidFill>
                  <a:srgbClr val="AAAAAA"/>
                </a:solidFill>
                <a:latin typeface="Consolas" pitchFamily="34" charset="0"/>
                <a:ea typeface="Consolas" pitchFamily="34" charset="-122"/>
                <a:cs typeface="Consolas" pitchFamily="34" charset="-120"/>
              </a:rPr>
              <a:t>65W+</a:t>
            </a:r>
            <a:endParaRPr lang="en-US" sz="1300" dirty="0"/>
          </a:p>
        </p:txBody>
      </p:sp>
      <p:sp>
        <p:nvSpPr>
          <p:cNvPr id="19" name="Shape 17"/>
          <p:cNvSpPr/>
          <p:nvPr/>
        </p:nvSpPr>
        <p:spPr>
          <a:xfrm>
            <a:off x="3657600" y="4023360"/>
            <a:ext cx="2615184" cy="320040"/>
          </a:xfrm>
          <a:prstGeom prst="rect">
            <a:avLst/>
          </a:prstGeom>
          <a:solidFill>
            <a:srgbClr val="00E5FF"/>
          </a:solidFill>
          <a:ln/>
        </p:spPr>
        <p:txBody>
          <a:bodyPr/>
          <a:lstStyle/>
          <a:p>
            <a:endParaRPr lang="en-GB"/>
          </a:p>
        </p:txBody>
      </p:sp>
      <p:sp>
        <p:nvSpPr>
          <p:cNvPr id="20" name="Text 18"/>
          <p:cNvSpPr/>
          <p:nvPr/>
        </p:nvSpPr>
        <p:spPr>
          <a:xfrm>
            <a:off x="6400800" y="3977640"/>
            <a:ext cx="2560320" cy="411480"/>
          </a:xfrm>
          <a:prstGeom prst="rect">
            <a:avLst/>
          </a:prstGeom>
          <a:noFill/>
          <a:ln/>
        </p:spPr>
        <p:txBody>
          <a:bodyPr wrap="square" lIns="0" tIns="0" rIns="0" bIns="0" rtlCol="0" anchor="ctr"/>
          <a:lstStyle/>
          <a:p>
            <a:pPr marL="0" indent="0">
              <a:buNone/>
            </a:pPr>
            <a:r>
              <a:rPr lang="en-US" sz="1500" b="1" dirty="0">
                <a:solidFill>
                  <a:srgbClr val="FFFFFF"/>
                </a:solidFill>
                <a:latin typeface="Consolas" pitchFamily="34" charset="0"/>
                <a:ea typeface="Consolas" pitchFamily="34" charset="-122"/>
                <a:cs typeface="Consolas" pitchFamily="34" charset="-120"/>
              </a:rPr>
              <a:t>~30–45 min</a:t>
            </a:r>
            <a:endParaRPr lang="en-US" sz="1500" dirty="0"/>
          </a:p>
        </p:txBody>
      </p:sp>
      <p:sp>
        <p:nvSpPr>
          <p:cNvPr id="21" name="Text 19"/>
          <p:cNvSpPr/>
          <p:nvPr/>
        </p:nvSpPr>
        <p:spPr>
          <a:xfrm>
            <a:off x="457200" y="4572000"/>
            <a:ext cx="8229600" cy="365760"/>
          </a:xfrm>
          <a:prstGeom prst="rect">
            <a:avLst/>
          </a:prstGeom>
          <a:noFill/>
          <a:ln/>
        </p:spPr>
        <p:txBody>
          <a:bodyPr wrap="square" rtlCol="0" anchor="ctr"/>
          <a:lstStyle/>
          <a:p>
            <a:pPr marL="0" indent="0">
              <a:buNone/>
            </a:pPr>
            <a:r>
              <a:rPr lang="en-US" sz="1400" i="1" dirty="0">
                <a:solidFill>
                  <a:srgbClr val="00E5FF"/>
                </a:solidFill>
                <a:latin typeface="Calibri" pitchFamily="34" charset="0"/>
                <a:ea typeface="Calibri" pitchFamily="34" charset="-122"/>
                <a:cs typeface="Calibri" pitchFamily="34" charset="-120"/>
              </a:rPr>
              <a:t>The cable is only ONE factor — the charger wattage and phone's maximum input matter too!</a:t>
            </a:r>
            <a:endParaRPr lang="en-U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name="Slide 19">
    <p:bg>
      <p:bgPr>
        <a:solidFill>
          <a:srgbClr val="0A0A0A"/>
        </a:solidFill>
        <a:effectLst/>
      </p:bgPr>
    </p:bg>
    <p:spTree>
      <p:nvGrpSpPr>
        <p:cNvPr id="1" name=""/>
        <p:cNvGrpSpPr/>
        <p:nvPr/>
      </p:nvGrpSpPr>
      <p:grpSpPr>
        <a:xfrm>
          <a:off x="0" y="0"/>
          <a:ext cx="0" cy="0"/>
          <a:chOff x="0" y="0"/>
          <a:chExt cx="0" cy="0"/>
        </a:xfrm>
      </p:grpSpPr>
      <p:sp>
        <p:nvSpPr>
          <p:cNvPr id="2" name="Text 0"/>
          <p:cNvSpPr/>
          <p:nvPr/>
        </p:nvSpPr>
        <p:spPr>
          <a:xfrm>
            <a:off x="7772400" y="4800600"/>
            <a:ext cx="1097280" cy="274320"/>
          </a:xfrm>
          <a:prstGeom prst="rect">
            <a:avLst/>
          </a:prstGeom>
          <a:noFill/>
          <a:ln/>
        </p:spPr>
        <p:txBody>
          <a:bodyPr wrap="square" rtlCol="0" anchor="ctr"/>
          <a:lstStyle/>
          <a:p>
            <a:pPr marL="0" indent="0" algn="r">
              <a:buNone/>
            </a:pPr>
            <a:r>
              <a:rPr lang="en-US" sz="900" dirty="0">
                <a:solidFill>
                  <a:srgbClr val="666666"/>
                </a:solidFill>
                <a:latin typeface="Calibri" pitchFamily="34" charset="0"/>
                <a:ea typeface="Calibri" pitchFamily="34" charset="-122"/>
                <a:cs typeface="Calibri" pitchFamily="34" charset="-120"/>
              </a:rPr>
              <a:t>19 / 24</a:t>
            </a:r>
            <a:endParaRPr lang="en-US" sz="900" dirty="0"/>
          </a:p>
        </p:txBody>
      </p:sp>
      <p:sp>
        <p:nvSpPr>
          <p:cNvPr id="3" name="Text 1"/>
          <p:cNvSpPr/>
          <p:nvPr/>
        </p:nvSpPr>
        <p:spPr>
          <a:xfrm>
            <a:off x="548640" y="274320"/>
            <a:ext cx="5029200" cy="640080"/>
          </a:xfrm>
          <a:prstGeom prst="rect">
            <a:avLst/>
          </a:prstGeom>
          <a:noFill/>
          <a:ln/>
        </p:spPr>
        <p:txBody>
          <a:bodyPr wrap="square" rtlCol="0" anchor="ctr"/>
          <a:lstStyle/>
          <a:p>
            <a:pPr marL="0" indent="0">
              <a:buNone/>
            </a:pPr>
            <a:r>
              <a:rPr lang="en-US" sz="3200" b="1" dirty="0">
                <a:solidFill>
                  <a:srgbClr val="FFFFFF"/>
                </a:solidFill>
                <a:latin typeface="Consolas" pitchFamily="34" charset="0"/>
                <a:ea typeface="Consolas" pitchFamily="34" charset="-122"/>
                <a:cs typeface="Consolas" pitchFamily="34" charset="-120"/>
              </a:rPr>
              <a:t>HDMI: Versions &amp; Capabilities</a:t>
            </a:r>
            <a:endParaRPr lang="en-US" sz="3200" dirty="0"/>
          </a:p>
        </p:txBody>
      </p:sp>
      <p:pic>
        <p:nvPicPr>
          <p:cNvPr id="4" name="Image 0" descr="/agent/turn3/workspace/images/collection-of-modern-display-cables-including-hdmi_2026-05-11T12-56-56_image_DAS_0.jpg"/>
          <p:cNvPicPr>
            <a:picLocks noChangeAspect="1"/>
          </p:cNvPicPr>
          <p:nvPr/>
        </p:nvPicPr>
        <p:blipFill>
          <a:blip r:embed="rId3"/>
          <a:srcRect l="3333" r="3333"/>
          <a:stretch/>
        </p:blipFill>
        <p:spPr>
          <a:xfrm>
            <a:off x="5669280" y="182880"/>
            <a:ext cx="3200400" cy="2286000"/>
          </a:xfrm>
          <a:prstGeom prst="rect">
            <a:avLst/>
          </a:prstGeom>
        </p:spPr>
      </p:pic>
      <p:graphicFrame>
        <p:nvGraphicFramePr>
          <p:cNvPr id="20" name="Table 0"/>
          <p:cNvGraphicFramePr>
            <a:graphicFrameLocks noGrp="1"/>
          </p:cNvGraphicFramePr>
          <p:nvPr>
            <p:extLst>
              <p:ext uri="{D42A27DB-BD31-4B8C-83A1-F6EECF244321}">
                <p14:modId xmlns:p14="http://schemas.microsoft.com/office/powerpoint/2010/main" val="603832361"/>
              </p:ext>
            </p:extLst>
          </p:nvPr>
        </p:nvGraphicFramePr>
        <p:xfrm>
          <a:off x="365760" y="1051560"/>
          <a:ext cx="8412480" cy="2194560"/>
        </p:xfrm>
        <a:graphic>
          <a:graphicData uri="http://schemas.openxmlformats.org/drawingml/2006/table">
            <a:tbl>
              <a:tblPr/>
              <a:tblGrid>
                <a:gridCol w="91440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2011680">
                  <a:extLst>
                    <a:ext uri="{9D8B030D-6E8A-4147-A177-3AD203B41FA5}">
                      <a16:colId xmlns:a16="http://schemas.microsoft.com/office/drawing/2014/main" val="20003"/>
                    </a:ext>
                  </a:extLst>
                </a:gridCol>
                <a:gridCol w="3108960">
                  <a:extLst>
                    <a:ext uri="{9D8B030D-6E8A-4147-A177-3AD203B41FA5}">
                      <a16:colId xmlns:a16="http://schemas.microsoft.com/office/drawing/2014/main" val="20004"/>
                    </a:ext>
                  </a:extLst>
                </a:gridCol>
              </a:tblGrid>
              <a:tr h="365760">
                <a:tc>
                  <a:txBody>
                    <a:bodyPr/>
                    <a:lstStyle/>
                    <a:p>
                      <a:pPr marL="0" indent="0">
                        <a:buNone/>
                      </a:pPr>
                      <a:r>
                        <a:rPr lang="en-US" sz="1300" b="1">
                          <a:solidFill>
                            <a:srgbClr val="000000"/>
                          </a:solidFill>
                          <a:latin typeface="Consolas" pitchFamily="34" charset="0"/>
                          <a:ea typeface="Consolas" pitchFamily="34" charset="-122"/>
                          <a:cs typeface="Consolas" pitchFamily="34" charset="-120"/>
                        </a:rPr>
                        <a:t>Version</a:t>
                      </a:r>
                      <a:endParaRPr lang="en-US" sz="1300" dirty="0">
                        <a:latin typeface="Consolas" charset="0"/>
                        <a:ea typeface="Consolas" charset="0"/>
                        <a:cs typeface="Consolas" charset="0"/>
                      </a:endParaRPr>
                    </a:p>
                  </a:txBody>
                  <a:tcPr>
                    <a:lnL w="6350" cap="flat" cmpd="sng" algn="ctr">
                      <a:solidFill>
                        <a:srgbClr val="1A3A3A"/>
                      </a:solidFill>
                      <a:prstDash val="solid"/>
                      <a:round/>
                      <a:headEnd type="none" w="med" len="med"/>
                      <a:tailEnd type="none" w="med" len="med"/>
                    </a:lnL>
                    <a:lnR w="6350" cap="flat" cmpd="sng" algn="ctr">
                      <a:solidFill>
                        <a:srgbClr val="1A3A3A"/>
                      </a:solidFill>
                      <a:prstDash val="solid"/>
                      <a:round/>
                      <a:headEnd type="none" w="med" len="med"/>
                      <a:tailEnd type="none" w="med" len="med"/>
                    </a:lnR>
                    <a:lnT w="6350" cap="flat" cmpd="sng" algn="ctr">
                      <a:solidFill>
                        <a:srgbClr val="1A3A3A"/>
                      </a:solidFill>
                      <a:prstDash val="solid"/>
                      <a:round/>
                      <a:headEnd type="none" w="med" len="med"/>
                      <a:tailEnd type="none" w="med" len="med"/>
                    </a:lnT>
                    <a:lnB w="6350" cap="flat" cmpd="sng" algn="ctr">
                      <a:solidFill>
                        <a:srgbClr val="1A3A3A"/>
                      </a:solidFill>
                      <a:prstDash val="solid"/>
                      <a:round/>
                      <a:headEnd type="none" w="med" len="med"/>
                      <a:tailEnd type="none" w="med" len="med"/>
                    </a:lnB>
                    <a:solidFill>
                      <a:srgbClr val="00E5FF"/>
                    </a:solidFill>
                  </a:tcPr>
                </a:tc>
                <a:tc>
                  <a:txBody>
                    <a:bodyPr/>
                    <a:lstStyle/>
                    <a:p>
                      <a:pPr marL="0" indent="0">
                        <a:buNone/>
                      </a:pPr>
                      <a:r>
                        <a:rPr lang="en-US" sz="1300" b="1">
                          <a:solidFill>
                            <a:srgbClr val="000000"/>
                          </a:solidFill>
                          <a:latin typeface="Consolas" pitchFamily="34" charset="0"/>
                          <a:ea typeface="Consolas" pitchFamily="34" charset="-122"/>
                          <a:cs typeface="Consolas" pitchFamily="34" charset="-120"/>
                        </a:rPr>
                        <a:t>Year</a:t>
                      </a:r>
                      <a:endParaRPr lang="en-US" sz="1300" dirty="0">
                        <a:latin typeface="Consolas" charset="0"/>
                        <a:ea typeface="Consolas" charset="0"/>
                        <a:cs typeface="Consolas" charset="0"/>
                      </a:endParaRPr>
                    </a:p>
                  </a:txBody>
                  <a:tcPr>
                    <a:lnL w="6350" cap="flat" cmpd="sng" algn="ctr">
                      <a:solidFill>
                        <a:srgbClr val="1A3A3A"/>
                      </a:solidFill>
                      <a:prstDash val="solid"/>
                      <a:round/>
                      <a:headEnd type="none" w="med" len="med"/>
                      <a:tailEnd type="none" w="med" len="med"/>
                    </a:lnL>
                    <a:lnR w="6350" cap="flat" cmpd="sng" algn="ctr">
                      <a:solidFill>
                        <a:srgbClr val="1A3A3A"/>
                      </a:solidFill>
                      <a:prstDash val="solid"/>
                      <a:round/>
                      <a:headEnd type="none" w="med" len="med"/>
                      <a:tailEnd type="none" w="med" len="med"/>
                    </a:lnR>
                    <a:lnT w="6350" cap="flat" cmpd="sng" algn="ctr">
                      <a:solidFill>
                        <a:srgbClr val="1A3A3A"/>
                      </a:solidFill>
                      <a:prstDash val="solid"/>
                      <a:round/>
                      <a:headEnd type="none" w="med" len="med"/>
                      <a:tailEnd type="none" w="med" len="med"/>
                    </a:lnT>
                    <a:lnB w="6350" cap="flat" cmpd="sng" algn="ctr">
                      <a:solidFill>
                        <a:srgbClr val="1A3A3A"/>
                      </a:solidFill>
                      <a:prstDash val="solid"/>
                      <a:round/>
                      <a:headEnd type="none" w="med" len="med"/>
                      <a:tailEnd type="none" w="med" len="med"/>
                    </a:lnB>
                    <a:solidFill>
                      <a:srgbClr val="00E5FF"/>
                    </a:solidFill>
                  </a:tcPr>
                </a:tc>
                <a:tc>
                  <a:txBody>
                    <a:bodyPr/>
                    <a:lstStyle/>
                    <a:p>
                      <a:pPr marL="0" indent="0">
                        <a:buNone/>
                      </a:pPr>
                      <a:r>
                        <a:rPr lang="en-US" sz="1300" b="1">
                          <a:solidFill>
                            <a:srgbClr val="000000"/>
                          </a:solidFill>
                          <a:latin typeface="Consolas" pitchFamily="34" charset="0"/>
                          <a:ea typeface="Consolas" pitchFamily="34" charset="-122"/>
                          <a:cs typeface="Consolas" pitchFamily="34" charset="-120"/>
                        </a:rPr>
                        <a:t>Bandwidth</a:t>
                      </a:r>
                      <a:endParaRPr lang="en-US" sz="1300" dirty="0">
                        <a:latin typeface="Consolas" charset="0"/>
                        <a:ea typeface="Consolas" charset="0"/>
                        <a:cs typeface="Consolas" charset="0"/>
                      </a:endParaRPr>
                    </a:p>
                  </a:txBody>
                  <a:tcPr>
                    <a:lnL w="6350" cap="flat" cmpd="sng" algn="ctr">
                      <a:solidFill>
                        <a:srgbClr val="1A3A3A"/>
                      </a:solidFill>
                      <a:prstDash val="solid"/>
                      <a:round/>
                      <a:headEnd type="none" w="med" len="med"/>
                      <a:tailEnd type="none" w="med" len="med"/>
                    </a:lnL>
                    <a:lnR w="6350" cap="flat" cmpd="sng" algn="ctr">
                      <a:solidFill>
                        <a:srgbClr val="1A3A3A"/>
                      </a:solidFill>
                      <a:prstDash val="solid"/>
                      <a:round/>
                      <a:headEnd type="none" w="med" len="med"/>
                      <a:tailEnd type="none" w="med" len="med"/>
                    </a:lnR>
                    <a:lnT w="6350" cap="flat" cmpd="sng" algn="ctr">
                      <a:solidFill>
                        <a:srgbClr val="1A3A3A"/>
                      </a:solidFill>
                      <a:prstDash val="solid"/>
                      <a:round/>
                      <a:headEnd type="none" w="med" len="med"/>
                      <a:tailEnd type="none" w="med" len="med"/>
                    </a:lnT>
                    <a:lnB w="6350" cap="flat" cmpd="sng" algn="ctr">
                      <a:solidFill>
                        <a:srgbClr val="1A3A3A"/>
                      </a:solidFill>
                      <a:prstDash val="solid"/>
                      <a:round/>
                      <a:headEnd type="none" w="med" len="med"/>
                      <a:tailEnd type="none" w="med" len="med"/>
                    </a:lnB>
                    <a:solidFill>
                      <a:srgbClr val="00E5FF"/>
                    </a:solidFill>
                  </a:tcPr>
                </a:tc>
                <a:tc>
                  <a:txBody>
                    <a:bodyPr/>
                    <a:lstStyle/>
                    <a:p>
                      <a:pPr marL="0" indent="0">
                        <a:buNone/>
                      </a:pPr>
                      <a:r>
                        <a:rPr lang="en-US" sz="1300" b="1" dirty="0">
                          <a:solidFill>
                            <a:srgbClr val="000000"/>
                          </a:solidFill>
                          <a:latin typeface="Consolas" pitchFamily="34" charset="0"/>
                          <a:ea typeface="Consolas" pitchFamily="34" charset="-122"/>
                          <a:cs typeface="Consolas" pitchFamily="34" charset="-120"/>
                        </a:rPr>
                        <a:t>Max Resolution</a:t>
                      </a:r>
                      <a:endParaRPr lang="en-US" sz="1300" dirty="0">
                        <a:latin typeface="Consolas" charset="0"/>
                        <a:ea typeface="Consolas" charset="0"/>
                        <a:cs typeface="Consolas" charset="0"/>
                      </a:endParaRPr>
                    </a:p>
                  </a:txBody>
                  <a:tcPr>
                    <a:lnL w="6350" cap="flat" cmpd="sng" algn="ctr">
                      <a:solidFill>
                        <a:srgbClr val="1A3A3A"/>
                      </a:solidFill>
                      <a:prstDash val="solid"/>
                      <a:round/>
                      <a:headEnd type="none" w="med" len="med"/>
                      <a:tailEnd type="none" w="med" len="med"/>
                    </a:lnL>
                    <a:lnR w="6350" cap="flat" cmpd="sng" algn="ctr">
                      <a:solidFill>
                        <a:srgbClr val="1A3A3A"/>
                      </a:solidFill>
                      <a:prstDash val="solid"/>
                      <a:round/>
                      <a:headEnd type="none" w="med" len="med"/>
                      <a:tailEnd type="none" w="med" len="med"/>
                    </a:lnR>
                    <a:lnT w="6350" cap="flat" cmpd="sng" algn="ctr">
                      <a:solidFill>
                        <a:srgbClr val="1A3A3A"/>
                      </a:solidFill>
                      <a:prstDash val="solid"/>
                      <a:round/>
                      <a:headEnd type="none" w="med" len="med"/>
                      <a:tailEnd type="none" w="med" len="med"/>
                    </a:lnT>
                    <a:lnB w="6350" cap="flat" cmpd="sng" algn="ctr">
                      <a:solidFill>
                        <a:srgbClr val="1A3A3A"/>
                      </a:solidFill>
                      <a:prstDash val="solid"/>
                      <a:round/>
                      <a:headEnd type="none" w="med" len="med"/>
                      <a:tailEnd type="none" w="med" len="med"/>
                    </a:lnB>
                    <a:solidFill>
                      <a:srgbClr val="00E5FF"/>
                    </a:solidFill>
                  </a:tcPr>
                </a:tc>
                <a:tc>
                  <a:txBody>
                    <a:bodyPr/>
                    <a:lstStyle/>
                    <a:p>
                      <a:pPr marL="0" indent="0">
                        <a:buNone/>
                      </a:pPr>
                      <a:r>
                        <a:rPr lang="en-US" sz="1300" b="1">
                          <a:solidFill>
                            <a:srgbClr val="000000"/>
                          </a:solidFill>
                          <a:latin typeface="Consolas" pitchFamily="34" charset="0"/>
                          <a:ea typeface="Consolas" pitchFamily="34" charset="-122"/>
                          <a:cs typeface="Consolas" pitchFamily="34" charset="-120"/>
                        </a:rPr>
                        <a:t>Key Feature</a:t>
                      </a:r>
                      <a:endParaRPr lang="en-US" sz="1300" dirty="0">
                        <a:latin typeface="Consolas" charset="0"/>
                        <a:ea typeface="Consolas" charset="0"/>
                        <a:cs typeface="Consolas" charset="0"/>
                      </a:endParaRPr>
                    </a:p>
                  </a:txBody>
                  <a:tcPr>
                    <a:lnL w="6350" cap="flat" cmpd="sng" algn="ctr">
                      <a:solidFill>
                        <a:srgbClr val="1A3A3A"/>
                      </a:solidFill>
                      <a:prstDash val="solid"/>
                      <a:round/>
                      <a:headEnd type="none" w="med" len="med"/>
                      <a:tailEnd type="none" w="med" len="med"/>
                    </a:lnL>
                    <a:lnR w="6350" cap="flat" cmpd="sng" algn="ctr">
                      <a:solidFill>
                        <a:srgbClr val="1A3A3A"/>
                      </a:solidFill>
                      <a:prstDash val="solid"/>
                      <a:round/>
                      <a:headEnd type="none" w="med" len="med"/>
                      <a:tailEnd type="none" w="med" len="med"/>
                    </a:lnR>
                    <a:lnT w="6350" cap="flat" cmpd="sng" algn="ctr">
                      <a:solidFill>
                        <a:srgbClr val="1A3A3A"/>
                      </a:solidFill>
                      <a:prstDash val="solid"/>
                      <a:round/>
                      <a:headEnd type="none" w="med" len="med"/>
                      <a:tailEnd type="none" w="med" len="med"/>
                    </a:lnT>
                    <a:lnB w="6350" cap="flat" cmpd="sng" algn="ctr">
                      <a:solidFill>
                        <a:srgbClr val="1A3A3A"/>
                      </a:solidFill>
                      <a:prstDash val="solid"/>
                      <a:round/>
                      <a:headEnd type="none" w="med" len="med"/>
                      <a:tailEnd type="none" w="med" len="med"/>
                    </a:lnB>
                    <a:solidFill>
                      <a:srgbClr val="00E5FF"/>
                    </a:solidFill>
                  </a:tcPr>
                </a:tc>
                <a:extLst>
                  <a:ext uri="{0D108BD9-81ED-4DB2-BD59-A6C34878D82A}">
                    <a16:rowId xmlns:a16="http://schemas.microsoft.com/office/drawing/2014/main" val="10000"/>
                  </a:ext>
                </a:extLst>
              </a:tr>
              <a:tr h="365760">
                <a:tc>
                  <a:txBody>
                    <a:bodyPr/>
                    <a:lstStyle/>
                    <a:p>
                      <a:pPr marL="0" indent="0">
                        <a:buNone/>
                      </a:pPr>
                      <a:r>
                        <a:rPr lang="en-US" sz="1300">
                          <a:solidFill>
                            <a:srgbClr val="FFFFFF"/>
                          </a:solidFill>
                        </a:rPr>
                        <a:t>1.0</a:t>
                      </a:r>
                      <a:endParaRPr lang="en-US" sz="1300" dirty="0"/>
                    </a:p>
                  </a:txBody>
                  <a:tcPr>
                    <a:lnL w="6350" cap="flat" cmpd="sng" algn="ctr">
                      <a:solidFill>
                        <a:srgbClr val="1A3A3A"/>
                      </a:solidFill>
                      <a:prstDash val="solid"/>
                      <a:round/>
                      <a:headEnd type="none" w="med" len="med"/>
                      <a:tailEnd type="none" w="med" len="med"/>
                    </a:lnL>
                    <a:lnR w="6350" cap="flat" cmpd="sng" algn="ctr">
                      <a:solidFill>
                        <a:srgbClr val="1A3A3A"/>
                      </a:solidFill>
                      <a:prstDash val="solid"/>
                      <a:round/>
                      <a:headEnd type="none" w="med" len="med"/>
                      <a:tailEnd type="none" w="med" len="med"/>
                    </a:lnR>
                    <a:lnT w="6350" cap="flat" cmpd="sng" algn="ctr">
                      <a:solidFill>
                        <a:srgbClr val="1A3A3A"/>
                      </a:solidFill>
                      <a:prstDash val="solid"/>
                      <a:round/>
                      <a:headEnd type="none" w="med" len="med"/>
                      <a:tailEnd type="none" w="med" len="med"/>
                    </a:lnT>
                    <a:lnB w="6350" cap="flat" cmpd="sng" algn="ctr">
                      <a:solidFill>
                        <a:srgbClr val="1A3A3A"/>
                      </a:solidFill>
                      <a:prstDash val="solid"/>
                      <a:round/>
                      <a:headEnd type="none" w="med" len="med"/>
                      <a:tailEnd type="none" w="med" len="med"/>
                    </a:lnB>
                    <a:solidFill>
                      <a:srgbClr val="141414"/>
                    </a:solidFill>
                  </a:tcPr>
                </a:tc>
                <a:tc>
                  <a:txBody>
                    <a:bodyPr/>
                    <a:lstStyle/>
                    <a:p>
                      <a:pPr marL="0" indent="0">
                        <a:buNone/>
                      </a:pPr>
                      <a:r>
                        <a:rPr lang="en-US" sz="1300">
                          <a:solidFill>
                            <a:srgbClr val="AAAAAA"/>
                          </a:solidFill>
                        </a:rPr>
                        <a:t>2002</a:t>
                      </a:r>
                      <a:endParaRPr lang="en-US" sz="1300" dirty="0"/>
                    </a:p>
                  </a:txBody>
                  <a:tcPr>
                    <a:lnL w="6350" cap="flat" cmpd="sng" algn="ctr">
                      <a:solidFill>
                        <a:srgbClr val="1A3A3A"/>
                      </a:solidFill>
                      <a:prstDash val="solid"/>
                      <a:round/>
                      <a:headEnd type="none" w="med" len="med"/>
                      <a:tailEnd type="none" w="med" len="med"/>
                    </a:lnL>
                    <a:lnR w="6350" cap="flat" cmpd="sng" algn="ctr">
                      <a:solidFill>
                        <a:srgbClr val="1A3A3A"/>
                      </a:solidFill>
                      <a:prstDash val="solid"/>
                      <a:round/>
                      <a:headEnd type="none" w="med" len="med"/>
                      <a:tailEnd type="none" w="med" len="med"/>
                    </a:lnR>
                    <a:lnT w="6350" cap="flat" cmpd="sng" algn="ctr">
                      <a:solidFill>
                        <a:srgbClr val="1A3A3A"/>
                      </a:solidFill>
                      <a:prstDash val="solid"/>
                      <a:round/>
                      <a:headEnd type="none" w="med" len="med"/>
                      <a:tailEnd type="none" w="med" len="med"/>
                    </a:lnT>
                    <a:lnB w="6350" cap="flat" cmpd="sng" algn="ctr">
                      <a:solidFill>
                        <a:srgbClr val="1A3A3A"/>
                      </a:solidFill>
                      <a:prstDash val="solid"/>
                      <a:round/>
                      <a:headEnd type="none" w="med" len="med"/>
                      <a:tailEnd type="none" w="med" len="med"/>
                    </a:lnB>
                    <a:solidFill>
                      <a:srgbClr val="141414"/>
                    </a:solidFill>
                  </a:tcPr>
                </a:tc>
                <a:tc>
                  <a:txBody>
                    <a:bodyPr/>
                    <a:lstStyle/>
                    <a:p>
                      <a:pPr marL="0" indent="0">
                        <a:buNone/>
                      </a:pPr>
                      <a:r>
                        <a:rPr lang="en-US" sz="1300">
                          <a:solidFill>
                            <a:srgbClr val="39FF14"/>
                          </a:solidFill>
                        </a:rPr>
                        <a:t>4.95 Gbps</a:t>
                      </a:r>
                      <a:endParaRPr lang="en-US" sz="1300" dirty="0"/>
                    </a:p>
                  </a:txBody>
                  <a:tcPr>
                    <a:lnL w="6350" cap="flat" cmpd="sng" algn="ctr">
                      <a:solidFill>
                        <a:srgbClr val="1A3A3A"/>
                      </a:solidFill>
                      <a:prstDash val="solid"/>
                      <a:round/>
                      <a:headEnd type="none" w="med" len="med"/>
                      <a:tailEnd type="none" w="med" len="med"/>
                    </a:lnL>
                    <a:lnR w="6350" cap="flat" cmpd="sng" algn="ctr">
                      <a:solidFill>
                        <a:srgbClr val="1A3A3A"/>
                      </a:solidFill>
                      <a:prstDash val="solid"/>
                      <a:round/>
                      <a:headEnd type="none" w="med" len="med"/>
                      <a:tailEnd type="none" w="med" len="med"/>
                    </a:lnR>
                    <a:lnT w="6350" cap="flat" cmpd="sng" algn="ctr">
                      <a:solidFill>
                        <a:srgbClr val="1A3A3A"/>
                      </a:solidFill>
                      <a:prstDash val="solid"/>
                      <a:round/>
                      <a:headEnd type="none" w="med" len="med"/>
                      <a:tailEnd type="none" w="med" len="med"/>
                    </a:lnT>
                    <a:lnB w="6350" cap="flat" cmpd="sng" algn="ctr">
                      <a:solidFill>
                        <a:srgbClr val="1A3A3A"/>
                      </a:solidFill>
                      <a:prstDash val="solid"/>
                      <a:round/>
                      <a:headEnd type="none" w="med" len="med"/>
                      <a:tailEnd type="none" w="med" len="med"/>
                    </a:lnB>
                    <a:solidFill>
                      <a:srgbClr val="141414"/>
                    </a:solidFill>
                  </a:tcPr>
                </a:tc>
                <a:tc>
                  <a:txBody>
                    <a:bodyPr/>
                    <a:lstStyle/>
                    <a:p>
                      <a:pPr marL="0" indent="0">
                        <a:buNone/>
                      </a:pPr>
                      <a:r>
                        <a:rPr lang="en-US" sz="1300">
                          <a:solidFill>
                            <a:srgbClr val="FFFFFF"/>
                          </a:solidFill>
                        </a:rPr>
                        <a:t>1080p @ 60Hz</a:t>
                      </a:r>
                      <a:endParaRPr lang="en-US" sz="1300" dirty="0"/>
                    </a:p>
                  </a:txBody>
                  <a:tcPr>
                    <a:lnL w="6350" cap="flat" cmpd="sng" algn="ctr">
                      <a:solidFill>
                        <a:srgbClr val="1A3A3A"/>
                      </a:solidFill>
                      <a:prstDash val="solid"/>
                      <a:round/>
                      <a:headEnd type="none" w="med" len="med"/>
                      <a:tailEnd type="none" w="med" len="med"/>
                    </a:lnL>
                    <a:lnR w="6350" cap="flat" cmpd="sng" algn="ctr">
                      <a:solidFill>
                        <a:srgbClr val="1A3A3A"/>
                      </a:solidFill>
                      <a:prstDash val="solid"/>
                      <a:round/>
                      <a:headEnd type="none" w="med" len="med"/>
                      <a:tailEnd type="none" w="med" len="med"/>
                    </a:lnR>
                    <a:lnT w="6350" cap="flat" cmpd="sng" algn="ctr">
                      <a:solidFill>
                        <a:srgbClr val="1A3A3A"/>
                      </a:solidFill>
                      <a:prstDash val="solid"/>
                      <a:round/>
                      <a:headEnd type="none" w="med" len="med"/>
                      <a:tailEnd type="none" w="med" len="med"/>
                    </a:lnT>
                    <a:lnB w="6350" cap="flat" cmpd="sng" algn="ctr">
                      <a:solidFill>
                        <a:srgbClr val="1A3A3A"/>
                      </a:solidFill>
                      <a:prstDash val="solid"/>
                      <a:round/>
                      <a:headEnd type="none" w="med" len="med"/>
                      <a:tailEnd type="none" w="med" len="med"/>
                    </a:lnB>
                    <a:solidFill>
                      <a:srgbClr val="141414"/>
                    </a:solidFill>
                  </a:tcPr>
                </a:tc>
                <a:tc>
                  <a:txBody>
                    <a:bodyPr/>
                    <a:lstStyle/>
                    <a:p>
                      <a:pPr marL="0" indent="0">
                        <a:buNone/>
                      </a:pPr>
                      <a:r>
                        <a:rPr lang="en-US" sz="1200">
                          <a:solidFill>
                            <a:srgbClr val="AAAAAA"/>
                          </a:solidFill>
                        </a:rPr>
                        <a:t>First digital A/V cable</a:t>
                      </a:r>
                      <a:endParaRPr lang="en-US" sz="1200" dirty="0"/>
                    </a:p>
                  </a:txBody>
                  <a:tcPr>
                    <a:lnL w="6350" cap="flat" cmpd="sng" algn="ctr">
                      <a:solidFill>
                        <a:srgbClr val="1A3A3A"/>
                      </a:solidFill>
                      <a:prstDash val="solid"/>
                      <a:round/>
                      <a:headEnd type="none" w="med" len="med"/>
                      <a:tailEnd type="none" w="med" len="med"/>
                    </a:lnL>
                    <a:lnR w="6350" cap="flat" cmpd="sng" algn="ctr">
                      <a:solidFill>
                        <a:srgbClr val="1A3A3A"/>
                      </a:solidFill>
                      <a:prstDash val="solid"/>
                      <a:round/>
                      <a:headEnd type="none" w="med" len="med"/>
                      <a:tailEnd type="none" w="med" len="med"/>
                    </a:lnR>
                    <a:lnT w="6350" cap="flat" cmpd="sng" algn="ctr">
                      <a:solidFill>
                        <a:srgbClr val="1A3A3A"/>
                      </a:solidFill>
                      <a:prstDash val="solid"/>
                      <a:round/>
                      <a:headEnd type="none" w="med" len="med"/>
                      <a:tailEnd type="none" w="med" len="med"/>
                    </a:lnT>
                    <a:lnB w="6350" cap="flat" cmpd="sng" algn="ctr">
                      <a:solidFill>
                        <a:srgbClr val="1A3A3A"/>
                      </a:solidFill>
                      <a:prstDash val="solid"/>
                      <a:round/>
                      <a:headEnd type="none" w="med" len="med"/>
                      <a:tailEnd type="none" w="med" len="med"/>
                    </a:lnB>
                    <a:solidFill>
                      <a:srgbClr val="141414"/>
                    </a:solidFill>
                  </a:tcPr>
                </a:tc>
                <a:extLst>
                  <a:ext uri="{0D108BD9-81ED-4DB2-BD59-A6C34878D82A}">
                    <a16:rowId xmlns:a16="http://schemas.microsoft.com/office/drawing/2014/main" val="10001"/>
                  </a:ext>
                </a:extLst>
              </a:tr>
              <a:tr h="365760">
                <a:tc>
                  <a:txBody>
                    <a:bodyPr/>
                    <a:lstStyle/>
                    <a:p>
                      <a:pPr marL="0" indent="0">
                        <a:buNone/>
                      </a:pPr>
                      <a:r>
                        <a:rPr lang="en-US" sz="1300">
                          <a:solidFill>
                            <a:srgbClr val="FFFFFF"/>
                          </a:solidFill>
                        </a:rPr>
                        <a:t>1.4</a:t>
                      </a:r>
                      <a:endParaRPr lang="en-US" sz="1300" dirty="0"/>
                    </a:p>
                  </a:txBody>
                  <a:tcPr>
                    <a:lnL w="6350" cap="flat" cmpd="sng" algn="ctr">
                      <a:solidFill>
                        <a:srgbClr val="1A3A3A"/>
                      </a:solidFill>
                      <a:prstDash val="solid"/>
                      <a:round/>
                      <a:headEnd type="none" w="med" len="med"/>
                      <a:tailEnd type="none" w="med" len="med"/>
                    </a:lnL>
                    <a:lnR w="6350" cap="flat" cmpd="sng" algn="ctr">
                      <a:solidFill>
                        <a:srgbClr val="1A3A3A"/>
                      </a:solidFill>
                      <a:prstDash val="solid"/>
                      <a:round/>
                      <a:headEnd type="none" w="med" len="med"/>
                      <a:tailEnd type="none" w="med" len="med"/>
                    </a:lnR>
                    <a:lnT w="6350" cap="flat" cmpd="sng" algn="ctr">
                      <a:solidFill>
                        <a:srgbClr val="1A3A3A"/>
                      </a:solidFill>
                      <a:prstDash val="solid"/>
                      <a:round/>
                      <a:headEnd type="none" w="med" len="med"/>
                      <a:tailEnd type="none" w="med" len="med"/>
                    </a:lnT>
                    <a:lnB w="6350" cap="flat" cmpd="sng" algn="ctr">
                      <a:solidFill>
                        <a:srgbClr val="1A3A3A"/>
                      </a:solidFill>
                      <a:prstDash val="solid"/>
                      <a:round/>
                      <a:headEnd type="none" w="med" len="med"/>
                      <a:tailEnd type="none" w="med" len="med"/>
                    </a:lnB>
                    <a:solidFill>
                      <a:srgbClr val="1A1A1A"/>
                    </a:solidFill>
                  </a:tcPr>
                </a:tc>
                <a:tc>
                  <a:txBody>
                    <a:bodyPr/>
                    <a:lstStyle/>
                    <a:p>
                      <a:pPr marL="0" indent="0">
                        <a:buNone/>
                      </a:pPr>
                      <a:r>
                        <a:rPr lang="en-US" sz="1300">
                          <a:solidFill>
                            <a:srgbClr val="AAAAAA"/>
                          </a:solidFill>
                        </a:rPr>
                        <a:t>2009</a:t>
                      </a:r>
                      <a:endParaRPr lang="en-US" sz="1300" dirty="0"/>
                    </a:p>
                  </a:txBody>
                  <a:tcPr>
                    <a:lnL w="6350" cap="flat" cmpd="sng" algn="ctr">
                      <a:solidFill>
                        <a:srgbClr val="1A3A3A"/>
                      </a:solidFill>
                      <a:prstDash val="solid"/>
                      <a:round/>
                      <a:headEnd type="none" w="med" len="med"/>
                      <a:tailEnd type="none" w="med" len="med"/>
                    </a:lnL>
                    <a:lnR w="6350" cap="flat" cmpd="sng" algn="ctr">
                      <a:solidFill>
                        <a:srgbClr val="1A3A3A"/>
                      </a:solidFill>
                      <a:prstDash val="solid"/>
                      <a:round/>
                      <a:headEnd type="none" w="med" len="med"/>
                      <a:tailEnd type="none" w="med" len="med"/>
                    </a:lnR>
                    <a:lnT w="6350" cap="flat" cmpd="sng" algn="ctr">
                      <a:solidFill>
                        <a:srgbClr val="1A3A3A"/>
                      </a:solidFill>
                      <a:prstDash val="solid"/>
                      <a:round/>
                      <a:headEnd type="none" w="med" len="med"/>
                      <a:tailEnd type="none" w="med" len="med"/>
                    </a:lnT>
                    <a:lnB w="6350" cap="flat" cmpd="sng" algn="ctr">
                      <a:solidFill>
                        <a:srgbClr val="1A3A3A"/>
                      </a:solidFill>
                      <a:prstDash val="solid"/>
                      <a:round/>
                      <a:headEnd type="none" w="med" len="med"/>
                      <a:tailEnd type="none" w="med" len="med"/>
                    </a:lnB>
                    <a:solidFill>
                      <a:srgbClr val="1A1A1A"/>
                    </a:solidFill>
                  </a:tcPr>
                </a:tc>
                <a:tc>
                  <a:txBody>
                    <a:bodyPr/>
                    <a:lstStyle/>
                    <a:p>
                      <a:pPr marL="0" indent="0">
                        <a:buNone/>
                      </a:pPr>
                      <a:r>
                        <a:rPr lang="en-US" sz="1300">
                          <a:solidFill>
                            <a:srgbClr val="39FF14"/>
                          </a:solidFill>
                        </a:rPr>
                        <a:t>10.2 Gbps</a:t>
                      </a:r>
                      <a:endParaRPr lang="en-US" sz="1300" dirty="0"/>
                    </a:p>
                  </a:txBody>
                  <a:tcPr>
                    <a:lnL w="6350" cap="flat" cmpd="sng" algn="ctr">
                      <a:solidFill>
                        <a:srgbClr val="1A3A3A"/>
                      </a:solidFill>
                      <a:prstDash val="solid"/>
                      <a:round/>
                      <a:headEnd type="none" w="med" len="med"/>
                      <a:tailEnd type="none" w="med" len="med"/>
                    </a:lnL>
                    <a:lnR w="6350" cap="flat" cmpd="sng" algn="ctr">
                      <a:solidFill>
                        <a:srgbClr val="1A3A3A"/>
                      </a:solidFill>
                      <a:prstDash val="solid"/>
                      <a:round/>
                      <a:headEnd type="none" w="med" len="med"/>
                      <a:tailEnd type="none" w="med" len="med"/>
                    </a:lnR>
                    <a:lnT w="6350" cap="flat" cmpd="sng" algn="ctr">
                      <a:solidFill>
                        <a:srgbClr val="1A3A3A"/>
                      </a:solidFill>
                      <a:prstDash val="solid"/>
                      <a:round/>
                      <a:headEnd type="none" w="med" len="med"/>
                      <a:tailEnd type="none" w="med" len="med"/>
                    </a:lnT>
                    <a:lnB w="6350" cap="flat" cmpd="sng" algn="ctr">
                      <a:solidFill>
                        <a:srgbClr val="1A3A3A"/>
                      </a:solidFill>
                      <a:prstDash val="solid"/>
                      <a:round/>
                      <a:headEnd type="none" w="med" len="med"/>
                      <a:tailEnd type="none" w="med" len="med"/>
                    </a:lnB>
                    <a:solidFill>
                      <a:srgbClr val="1A1A1A"/>
                    </a:solidFill>
                  </a:tcPr>
                </a:tc>
                <a:tc>
                  <a:txBody>
                    <a:bodyPr/>
                    <a:lstStyle/>
                    <a:p>
                      <a:pPr marL="0" indent="0">
                        <a:buNone/>
                      </a:pPr>
                      <a:r>
                        <a:rPr lang="en-US" sz="1300">
                          <a:solidFill>
                            <a:srgbClr val="FFFFFF"/>
                          </a:solidFill>
                        </a:rPr>
                        <a:t>4K @ 30Hz</a:t>
                      </a:r>
                      <a:endParaRPr lang="en-US" sz="1300" dirty="0"/>
                    </a:p>
                  </a:txBody>
                  <a:tcPr>
                    <a:lnL w="6350" cap="flat" cmpd="sng" algn="ctr">
                      <a:solidFill>
                        <a:srgbClr val="1A3A3A"/>
                      </a:solidFill>
                      <a:prstDash val="solid"/>
                      <a:round/>
                      <a:headEnd type="none" w="med" len="med"/>
                      <a:tailEnd type="none" w="med" len="med"/>
                    </a:lnL>
                    <a:lnR w="6350" cap="flat" cmpd="sng" algn="ctr">
                      <a:solidFill>
                        <a:srgbClr val="1A3A3A"/>
                      </a:solidFill>
                      <a:prstDash val="solid"/>
                      <a:round/>
                      <a:headEnd type="none" w="med" len="med"/>
                      <a:tailEnd type="none" w="med" len="med"/>
                    </a:lnR>
                    <a:lnT w="6350" cap="flat" cmpd="sng" algn="ctr">
                      <a:solidFill>
                        <a:srgbClr val="1A3A3A"/>
                      </a:solidFill>
                      <a:prstDash val="solid"/>
                      <a:round/>
                      <a:headEnd type="none" w="med" len="med"/>
                      <a:tailEnd type="none" w="med" len="med"/>
                    </a:lnT>
                    <a:lnB w="6350" cap="flat" cmpd="sng" algn="ctr">
                      <a:solidFill>
                        <a:srgbClr val="1A3A3A"/>
                      </a:solidFill>
                      <a:prstDash val="solid"/>
                      <a:round/>
                      <a:headEnd type="none" w="med" len="med"/>
                      <a:tailEnd type="none" w="med" len="med"/>
                    </a:lnB>
                    <a:solidFill>
                      <a:srgbClr val="1A1A1A"/>
                    </a:solidFill>
                  </a:tcPr>
                </a:tc>
                <a:tc>
                  <a:txBody>
                    <a:bodyPr/>
                    <a:lstStyle/>
                    <a:p>
                      <a:pPr marL="0" indent="0">
                        <a:buNone/>
                      </a:pPr>
                      <a:r>
                        <a:rPr lang="en-US" sz="1200">
                          <a:solidFill>
                            <a:srgbClr val="AAAAAA"/>
                          </a:solidFill>
                        </a:rPr>
                        <a:t>First 4K + ARC support</a:t>
                      </a:r>
                      <a:endParaRPr lang="en-US" sz="1200" dirty="0"/>
                    </a:p>
                  </a:txBody>
                  <a:tcPr>
                    <a:lnL w="6350" cap="flat" cmpd="sng" algn="ctr">
                      <a:solidFill>
                        <a:srgbClr val="1A3A3A"/>
                      </a:solidFill>
                      <a:prstDash val="solid"/>
                      <a:round/>
                      <a:headEnd type="none" w="med" len="med"/>
                      <a:tailEnd type="none" w="med" len="med"/>
                    </a:lnL>
                    <a:lnR w="6350" cap="flat" cmpd="sng" algn="ctr">
                      <a:solidFill>
                        <a:srgbClr val="1A3A3A"/>
                      </a:solidFill>
                      <a:prstDash val="solid"/>
                      <a:round/>
                      <a:headEnd type="none" w="med" len="med"/>
                      <a:tailEnd type="none" w="med" len="med"/>
                    </a:lnR>
                    <a:lnT w="6350" cap="flat" cmpd="sng" algn="ctr">
                      <a:solidFill>
                        <a:srgbClr val="1A3A3A"/>
                      </a:solidFill>
                      <a:prstDash val="solid"/>
                      <a:round/>
                      <a:headEnd type="none" w="med" len="med"/>
                      <a:tailEnd type="none" w="med" len="med"/>
                    </a:lnT>
                    <a:lnB w="6350" cap="flat" cmpd="sng" algn="ctr">
                      <a:solidFill>
                        <a:srgbClr val="1A3A3A"/>
                      </a:solidFill>
                      <a:prstDash val="solid"/>
                      <a:round/>
                      <a:headEnd type="none" w="med" len="med"/>
                      <a:tailEnd type="none" w="med" len="med"/>
                    </a:lnB>
                    <a:solidFill>
                      <a:srgbClr val="1A1A1A"/>
                    </a:solidFill>
                  </a:tcPr>
                </a:tc>
                <a:extLst>
                  <a:ext uri="{0D108BD9-81ED-4DB2-BD59-A6C34878D82A}">
                    <a16:rowId xmlns:a16="http://schemas.microsoft.com/office/drawing/2014/main" val="10002"/>
                  </a:ext>
                </a:extLst>
              </a:tr>
              <a:tr h="365760">
                <a:tc>
                  <a:txBody>
                    <a:bodyPr/>
                    <a:lstStyle/>
                    <a:p>
                      <a:pPr marL="0" indent="0">
                        <a:buNone/>
                      </a:pPr>
                      <a:r>
                        <a:rPr lang="en-US" sz="1300">
                          <a:solidFill>
                            <a:srgbClr val="FFFFFF"/>
                          </a:solidFill>
                        </a:rPr>
                        <a:t>2.0</a:t>
                      </a:r>
                      <a:endParaRPr lang="en-US" sz="1300" dirty="0"/>
                    </a:p>
                  </a:txBody>
                  <a:tcPr>
                    <a:lnL w="6350" cap="flat" cmpd="sng" algn="ctr">
                      <a:solidFill>
                        <a:srgbClr val="1A3A3A"/>
                      </a:solidFill>
                      <a:prstDash val="solid"/>
                      <a:round/>
                      <a:headEnd type="none" w="med" len="med"/>
                      <a:tailEnd type="none" w="med" len="med"/>
                    </a:lnL>
                    <a:lnR w="6350" cap="flat" cmpd="sng" algn="ctr">
                      <a:solidFill>
                        <a:srgbClr val="1A3A3A"/>
                      </a:solidFill>
                      <a:prstDash val="solid"/>
                      <a:round/>
                      <a:headEnd type="none" w="med" len="med"/>
                      <a:tailEnd type="none" w="med" len="med"/>
                    </a:lnR>
                    <a:lnT w="6350" cap="flat" cmpd="sng" algn="ctr">
                      <a:solidFill>
                        <a:srgbClr val="1A3A3A"/>
                      </a:solidFill>
                      <a:prstDash val="solid"/>
                      <a:round/>
                      <a:headEnd type="none" w="med" len="med"/>
                      <a:tailEnd type="none" w="med" len="med"/>
                    </a:lnT>
                    <a:lnB w="6350" cap="flat" cmpd="sng" algn="ctr">
                      <a:solidFill>
                        <a:srgbClr val="1A3A3A"/>
                      </a:solidFill>
                      <a:prstDash val="solid"/>
                      <a:round/>
                      <a:headEnd type="none" w="med" len="med"/>
                      <a:tailEnd type="none" w="med" len="med"/>
                    </a:lnB>
                    <a:solidFill>
                      <a:srgbClr val="141414"/>
                    </a:solidFill>
                  </a:tcPr>
                </a:tc>
                <a:tc>
                  <a:txBody>
                    <a:bodyPr/>
                    <a:lstStyle/>
                    <a:p>
                      <a:pPr marL="0" indent="0">
                        <a:buNone/>
                      </a:pPr>
                      <a:r>
                        <a:rPr lang="en-US" sz="1300">
                          <a:solidFill>
                            <a:srgbClr val="AAAAAA"/>
                          </a:solidFill>
                        </a:rPr>
                        <a:t>2013</a:t>
                      </a:r>
                      <a:endParaRPr lang="en-US" sz="1300" dirty="0"/>
                    </a:p>
                  </a:txBody>
                  <a:tcPr>
                    <a:lnL w="6350" cap="flat" cmpd="sng" algn="ctr">
                      <a:solidFill>
                        <a:srgbClr val="1A3A3A"/>
                      </a:solidFill>
                      <a:prstDash val="solid"/>
                      <a:round/>
                      <a:headEnd type="none" w="med" len="med"/>
                      <a:tailEnd type="none" w="med" len="med"/>
                    </a:lnL>
                    <a:lnR w="6350" cap="flat" cmpd="sng" algn="ctr">
                      <a:solidFill>
                        <a:srgbClr val="1A3A3A"/>
                      </a:solidFill>
                      <a:prstDash val="solid"/>
                      <a:round/>
                      <a:headEnd type="none" w="med" len="med"/>
                      <a:tailEnd type="none" w="med" len="med"/>
                    </a:lnR>
                    <a:lnT w="6350" cap="flat" cmpd="sng" algn="ctr">
                      <a:solidFill>
                        <a:srgbClr val="1A3A3A"/>
                      </a:solidFill>
                      <a:prstDash val="solid"/>
                      <a:round/>
                      <a:headEnd type="none" w="med" len="med"/>
                      <a:tailEnd type="none" w="med" len="med"/>
                    </a:lnT>
                    <a:lnB w="6350" cap="flat" cmpd="sng" algn="ctr">
                      <a:solidFill>
                        <a:srgbClr val="1A3A3A"/>
                      </a:solidFill>
                      <a:prstDash val="solid"/>
                      <a:round/>
                      <a:headEnd type="none" w="med" len="med"/>
                      <a:tailEnd type="none" w="med" len="med"/>
                    </a:lnB>
                    <a:solidFill>
                      <a:srgbClr val="141414"/>
                    </a:solidFill>
                  </a:tcPr>
                </a:tc>
                <a:tc>
                  <a:txBody>
                    <a:bodyPr/>
                    <a:lstStyle/>
                    <a:p>
                      <a:pPr marL="0" indent="0">
                        <a:buNone/>
                      </a:pPr>
                      <a:r>
                        <a:rPr lang="en-US" sz="1300">
                          <a:solidFill>
                            <a:srgbClr val="39FF14"/>
                          </a:solidFill>
                        </a:rPr>
                        <a:t>18 Gbps</a:t>
                      </a:r>
                      <a:endParaRPr lang="en-US" sz="1300" dirty="0"/>
                    </a:p>
                  </a:txBody>
                  <a:tcPr>
                    <a:lnL w="6350" cap="flat" cmpd="sng" algn="ctr">
                      <a:solidFill>
                        <a:srgbClr val="1A3A3A"/>
                      </a:solidFill>
                      <a:prstDash val="solid"/>
                      <a:round/>
                      <a:headEnd type="none" w="med" len="med"/>
                      <a:tailEnd type="none" w="med" len="med"/>
                    </a:lnL>
                    <a:lnR w="6350" cap="flat" cmpd="sng" algn="ctr">
                      <a:solidFill>
                        <a:srgbClr val="1A3A3A"/>
                      </a:solidFill>
                      <a:prstDash val="solid"/>
                      <a:round/>
                      <a:headEnd type="none" w="med" len="med"/>
                      <a:tailEnd type="none" w="med" len="med"/>
                    </a:lnR>
                    <a:lnT w="6350" cap="flat" cmpd="sng" algn="ctr">
                      <a:solidFill>
                        <a:srgbClr val="1A3A3A"/>
                      </a:solidFill>
                      <a:prstDash val="solid"/>
                      <a:round/>
                      <a:headEnd type="none" w="med" len="med"/>
                      <a:tailEnd type="none" w="med" len="med"/>
                    </a:lnT>
                    <a:lnB w="6350" cap="flat" cmpd="sng" algn="ctr">
                      <a:solidFill>
                        <a:srgbClr val="1A3A3A"/>
                      </a:solidFill>
                      <a:prstDash val="solid"/>
                      <a:round/>
                      <a:headEnd type="none" w="med" len="med"/>
                      <a:tailEnd type="none" w="med" len="med"/>
                    </a:lnB>
                    <a:solidFill>
                      <a:srgbClr val="141414"/>
                    </a:solidFill>
                  </a:tcPr>
                </a:tc>
                <a:tc>
                  <a:txBody>
                    <a:bodyPr/>
                    <a:lstStyle/>
                    <a:p>
                      <a:pPr marL="0" indent="0">
                        <a:buNone/>
                      </a:pPr>
                      <a:r>
                        <a:rPr lang="en-US" sz="1300">
                          <a:solidFill>
                            <a:srgbClr val="FFFFFF"/>
                          </a:solidFill>
                        </a:rPr>
                        <a:t>4K @ 60Hz</a:t>
                      </a:r>
                      <a:endParaRPr lang="en-US" sz="1300" dirty="0"/>
                    </a:p>
                  </a:txBody>
                  <a:tcPr>
                    <a:lnL w="6350" cap="flat" cmpd="sng" algn="ctr">
                      <a:solidFill>
                        <a:srgbClr val="1A3A3A"/>
                      </a:solidFill>
                      <a:prstDash val="solid"/>
                      <a:round/>
                      <a:headEnd type="none" w="med" len="med"/>
                      <a:tailEnd type="none" w="med" len="med"/>
                    </a:lnL>
                    <a:lnR w="6350" cap="flat" cmpd="sng" algn="ctr">
                      <a:solidFill>
                        <a:srgbClr val="1A3A3A"/>
                      </a:solidFill>
                      <a:prstDash val="solid"/>
                      <a:round/>
                      <a:headEnd type="none" w="med" len="med"/>
                      <a:tailEnd type="none" w="med" len="med"/>
                    </a:lnR>
                    <a:lnT w="6350" cap="flat" cmpd="sng" algn="ctr">
                      <a:solidFill>
                        <a:srgbClr val="1A3A3A"/>
                      </a:solidFill>
                      <a:prstDash val="solid"/>
                      <a:round/>
                      <a:headEnd type="none" w="med" len="med"/>
                      <a:tailEnd type="none" w="med" len="med"/>
                    </a:lnT>
                    <a:lnB w="6350" cap="flat" cmpd="sng" algn="ctr">
                      <a:solidFill>
                        <a:srgbClr val="1A3A3A"/>
                      </a:solidFill>
                      <a:prstDash val="solid"/>
                      <a:round/>
                      <a:headEnd type="none" w="med" len="med"/>
                      <a:tailEnd type="none" w="med" len="med"/>
                    </a:lnB>
                    <a:solidFill>
                      <a:srgbClr val="141414"/>
                    </a:solidFill>
                  </a:tcPr>
                </a:tc>
                <a:tc>
                  <a:txBody>
                    <a:bodyPr/>
                    <a:lstStyle/>
                    <a:p>
                      <a:pPr marL="0" indent="0">
                        <a:buNone/>
                      </a:pPr>
                      <a:r>
                        <a:rPr lang="en-US" sz="1200">
                          <a:solidFill>
                            <a:srgbClr val="AAAAAA"/>
                          </a:solidFill>
                        </a:rPr>
                        <a:t>HDR + wider colour</a:t>
                      </a:r>
                      <a:endParaRPr lang="en-US" sz="1200" dirty="0"/>
                    </a:p>
                  </a:txBody>
                  <a:tcPr>
                    <a:lnL w="6350" cap="flat" cmpd="sng" algn="ctr">
                      <a:solidFill>
                        <a:srgbClr val="1A3A3A"/>
                      </a:solidFill>
                      <a:prstDash val="solid"/>
                      <a:round/>
                      <a:headEnd type="none" w="med" len="med"/>
                      <a:tailEnd type="none" w="med" len="med"/>
                    </a:lnL>
                    <a:lnR w="6350" cap="flat" cmpd="sng" algn="ctr">
                      <a:solidFill>
                        <a:srgbClr val="1A3A3A"/>
                      </a:solidFill>
                      <a:prstDash val="solid"/>
                      <a:round/>
                      <a:headEnd type="none" w="med" len="med"/>
                      <a:tailEnd type="none" w="med" len="med"/>
                    </a:lnR>
                    <a:lnT w="6350" cap="flat" cmpd="sng" algn="ctr">
                      <a:solidFill>
                        <a:srgbClr val="1A3A3A"/>
                      </a:solidFill>
                      <a:prstDash val="solid"/>
                      <a:round/>
                      <a:headEnd type="none" w="med" len="med"/>
                      <a:tailEnd type="none" w="med" len="med"/>
                    </a:lnT>
                    <a:lnB w="6350" cap="flat" cmpd="sng" algn="ctr">
                      <a:solidFill>
                        <a:srgbClr val="1A3A3A"/>
                      </a:solidFill>
                      <a:prstDash val="solid"/>
                      <a:round/>
                      <a:headEnd type="none" w="med" len="med"/>
                      <a:tailEnd type="none" w="med" len="med"/>
                    </a:lnB>
                    <a:solidFill>
                      <a:srgbClr val="141414"/>
                    </a:solidFill>
                  </a:tcPr>
                </a:tc>
                <a:extLst>
                  <a:ext uri="{0D108BD9-81ED-4DB2-BD59-A6C34878D82A}">
                    <a16:rowId xmlns:a16="http://schemas.microsoft.com/office/drawing/2014/main" val="10003"/>
                  </a:ext>
                </a:extLst>
              </a:tr>
              <a:tr h="365760">
                <a:tc>
                  <a:txBody>
                    <a:bodyPr/>
                    <a:lstStyle/>
                    <a:p>
                      <a:pPr marL="0" indent="0">
                        <a:buNone/>
                      </a:pPr>
                      <a:r>
                        <a:rPr lang="en-US" sz="1300">
                          <a:solidFill>
                            <a:srgbClr val="FFFFFF"/>
                          </a:solidFill>
                        </a:rPr>
                        <a:t>2.1</a:t>
                      </a:r>
                      <a:endParaRPr lang="en-US" sz="1300" dirty="0"/>
                    </a:p>
                  </a:txBody>
                  <a:tcPr>
                    <a:lnL w="6350" cap="flat" cmpd="sng" algn="ctr">
                      <a:solidFill>
                        <a:srgbClr val="1A3A3A"/>
                      </a:solidFill>
                      <a:prstDash val="solid"/>
                      <a:round/>
                      <a:headEnd type="none" w="med" len="med"/>
                      <a:tailEnd type="none" w="med" len="med"/>
                    </a:lnL>
                    <a:lnR w="6350" cap="flat" cmpd="sng" algn="ctr">
                      <a:solidFill>
                        <a:srgbClr val="1A3A3A"/>
                      </a:solidFill>
                      <a:prstDash val="solid"/>
                      <a:round/>
                      <a:headEnd type="none" w="med" len="med"/>
                      <a:tailEnd type="none" w="med" len="med"/>
                    </a:lnR>
                    <a:lnT w="6350" cap="flat" cmpd="sng" algn="ctr">
                      <a:solidFill>
                        <a:srgbClr val="1A3A3A"/>
                      </a:solidFill>
                      <a:prstDash val="solid"/>
                      <a:round/>
                      <a:headEnd type="none" w="med" len="med"/>
                      <a:tailEnd type="none" w="med" len="med"/>
                    </a:lnT>
                    <a:lnB w="6350" cap="flat" cmpd="sng" algn="ctr">
                      <a:solidFill>
                        <a:srgbClr val="1A3A3A"/>
                      </a:solidFill>
                      <a:prstDash val="solid"/>
                      <a:round/>
                      <a:headEnd type="none" w="med" len="med"/>
                      <a:tailEnd type="none" w="med" len="med"/>
                    </a:lnB>
                    <a:solidFill>
                      <a:srgbClr val="1A1A1A"/>
                    </a:solidFill>
                  </a:tcPr>
                </a:tc>
                <a:tc>
                  <a:txBody>
                    <a:bodyPr/>
                    <a:lstStyle/>
                    <a:p>
                      <a:pPr marL="0" indent="0">
                        <a:buNone/>
                      </a:pPr>
                      <a:r>
                        <a:rPr lang="en-US" sz="1300">
                          <a:solidFill>
                            <a:srgbClr val="AAAAAA"/>
                          </a:solidFill>
                        </a:rPr>
                        <a:t>2017</a:t>
                      </a:r>
                      <a:endParaRPr lang="en-US" sz="1300" dirty="0"/>
                    </a:p>
                  </a:txBody>
                  <a:tcPr>
                    <a:lnL w="6350" cap="flat" cmpd="sng" algn="ctr">
                      <a:solidFill>
                        <a:srgbClr val="1A3A3A"/>
                      </a:solidFill>
                      <a:prstDash val="solid"/>
                      <a:round/>
                      <a:headEnd type="none" w="med" len="med"/>
                      <a:tailEnd type="none" w="med" len="med"/>
                    </a:lnL>
                    <a:lnR w="6350" cap="flat" cmpd="sng" algn="ctr">
                      <a:solidFill>
                        <a:srgbClr val="1A3A3A"/>
                      </a:solidFill>
                      <a:prstDash val="solid"/>
                      <a:round/>
                      <a:headEnd type="none" w="med" len="med"/>
                      <a:tailEnd type="none" w="med" len="med"/>
                    </a:lnR>
                    <a:lnT w="6350" cap="flat" cmpd="sng" algn="ctr">
                      <a:solidFill>
                        <a:srgbClr val="1A3A3A"/>
                      </a:solidFill>
                      <a:prstDash val="solid"/>
                      <a:round/>
                      <a:headEnd type="none" w="med" len="med"/>
                      <a:tailEnd type="none" w="med" len="med"/>
                    </a:lnT>
                    <a:lnB w="6350" cap="flat" cmpd="sng" algn="ctr">
                      <a:solidFill>
                        <a:srgbClr val="1A3A3A"/>
                      </a:solidFill>
                      <a:prstDash val="solid"/>
                      <a:round/>
                      <a:headEnd type="none" w="med" len="med"/>
                      <a:tailEnd type="none" w="med" len="med"/>
                    </a:lnB>
                    <a:solidFill>
                      <a:srgbClr val="1A1A1A"/>
                    </a:solidFill>
                  </a:tcPr>
                </a:tc>
                <a:tc>
                  <a:txBody>
                    <a:bodyPr/>
                    <a:lstStyle/>
                    <a:p>
                      <a:pPr marL="0" indent="0">
                        <a:buNone/>
                      </a:pPr>
                      <a:r>
                        <a:rPr lang="en-US" sz="1300">
                          <a:solidFill>
                            <a:srgbClr val="39FF14"/>
                          </a:solidFill>
                        </a:rPr>
                        <a:t>48 Gbps</a:t>
                      </a:r>
                      <a:endParaRPr lang="en-US" sz="1300" dirty="0"/>
                    </a:p>
                  </a:txBody>
                  <a:tcPr>
                    <a:lnL w="6350" cap="flat" cmpd="sng" algn="ctr">
                      <a:solidFill>
                        <a:srgbClr val="1A3A3A"/>
                      </a:solidFill>
                      <a:prstDash val="solid"/>
                      <a:round/>
                      <a:headEnd type="none" w="med" len="med"/>
                      <a:tailEnd type="none" w="med" len="med"/>
                    </a:lnL>
                    <a:lnR w="6350" cap="flat" cmpd="sng" algn="ctr">
                      <a:solidFill>
                        <a:srgbClr val="1A3A3A"/>
                      </a:solidFill>
                      <a:prstDash val="solid"/>
                      <a:round/>
                      <a:headEnd type="none" w="med" len="med"/>
                      <a:tailEnd type="none" w="med" len="med"/>
                    </a:lnR>
                    <a:lnT w="6350" cap="flat" cmpd="sng" algn="ctr">
                      <a:solidFill>
                        <a:srgbClr val="1A3A3A"/>
                      </a:solidFill>
                      <a:prstDash val="solid"/>
                      <a:round/>
                      <a:headEnd type="none" w="med" len="med"/>
                      <a:tailEnd type="none" w="med" len="med"/>
                    </a:lnT>
                    <a:lnB w="6350" cap="flat" cmpd="sng" algn="ctr">
                      <a:solidFill>
                        <a:srgbClr val="1A3A3A"/>
                      </a:solidFill>
                      <a:prstDash val="solid"/>
                      <a:round/>
                      <a:headEnd type="none" w="med" len="med"/>
                      <a:tailEnd type="none" w="med" len="med"/>
                    </a:lnB>
                    <a:solidFill>
                      <a:srgbClr val="1A1A1A"/>
                    </a:solidFill>
                  </a:tcPr>
                </a:tc>
                <a:tc>
                  <a:txBody>
                    <a:bodyPr/>
                    <a:lstStyle/>
                    <a:p>
                      <a:pPr marL="0" indent="0">
                        <a:buNone/>
                      </a:pPr>
                      <a:r>
                        <a:rPr lang="en-US" sz="1300">
                          <a:solidFill>
                            <a:srgbClr val="FFFFFF"/>
                          </a:solidFill>
                        </a:rPr>
                        <a:t>8K @ 60Hz</a:t>
                      </a:r>
                      <a:endParaRPr lang="en-US" sz="1300" dirty="0"/>
                    </a:p>
                  </a:txBody>
                  <a:tcPr>
                    <a:lnL w="6350" cap="flat" cmpd="sng" algn="ctr">
                      <a:solidFill>
                        <a:srgbClr val="1A3A3A"/>
                      </a:solidFill>
                      <a:prstDash val="solid"/>
                      <a:round/>
                      <a:headEnd type="none" w="med" len="med"/>
                      <a:tailEnd type="none" w="med" len="med"/>
                    </a:lnL>
                    <a:lnR w="6350" cap="flat" cmpd="sng" algn="ctr">
                      <a:solidFill>
                        <a:srgbClr val="1A3A3A"/>
                      </a:solidFill>
                      <a:prstDash val="solid"/>
                      <a:round/>
                      <a:headEnd type="none" w="med" len="med"/>
                      <a:tailEnd type="none" w="med" len="med"/>
                    </a:lnR>
                    <a:lnT w="6350" cap="flat" cmpd="sng" algn="ctr">
                      <a:solidFill>
                        <a:srgbClr val="1A3A3A"/>
                      </a:solidFill>
                      <a:prstDash val="solid"/>
                      <a:round/>
                      <a:headEnd type="none" w="med" len="med"/>
                      <a:tailEnd type="none" w="med" len="med"/>
                    </a:lnT>
                    <a:lnB w="6350" cap="flat" cmpd="sng" algn="ctr">
                      <a:solidFill>
                        <a:srgbClr val="1A3A3A"/>
                      </a:solidFill>
                      <a:prstDash val="solid"/>
                      <a:round/>
                      <a:headEnd type="none" w="med" len="med"/>
                      <a:tailEnd type="none" w="med" len="med"/>
                    </a:lnB>
                    <a:solidFill>
                      <a:srgbClr val="1A1A1A"/>
                    </a:solidFill>
                  </a:tcPr>
                </a:tc>
                <a:tc>
                  <a:txBody>
                    <a:bodyPr/>
                    <a:lstStyle/>
                    <a:p>
                      <a:pPr marL="0" indent="0">
                        <a:buNone/>
                      </a:pPr>
                      <a:r>
                        <a:rPr lang="en-US" sz="1200">
                          <a:solidFill>
                            <a:srgbClr val="AAAAAA"/>
                          </a:solidFill>
                        </a:rPr>
                        <a:t>VRR + eARC + gaming</a:t>
                      </a:r>
                      <a:endParaRPr lang="en-US" sz="1200" dirty="0"/>
                    </a:p>
                  </a:txBody>
                  <a:tcPr>
                    <a:lnL w="6350" cap="flat" cmpd="sng" algn="ctr">
                      <a:solidFill>
                        <a:srgbClr val="1A3A3A"/>
                      </a:solidFill>
                      <a:prstDash val="solid"/>
                      <a:round/>
                      <a:headEnd type="none" w="med" len="med"/>
                      <a:tailEnd type="none" w="med" len="med"/>
                    </a:lnL>
                    <a:lnR w="6350" cap="flat" cmpd="sng" algn="ctr">
                      <a:solidFill>
                        <a:srgbClr val="1A3A3A"/>
                      </a:solidFill>
                      <a:prstDash val="solid"/>
                      <a:round/>
                      <a:headEnd type="none" w="med" len="med"/>
                      <a:tailEnd type="none" w="med" len="med"/>
                    </a:lnR>
                    <a:lnT w="6350" cap="flat" cmpd="sng" algn="ctr">
                      <a:solidFill>
                        <a:srgbClr val="1A3A3A"/>
                      </a:solidFill>
                      <a:prstDash val="solid"/>
                      <a:round/>
                      <a:headEnd type="none" w="med" len="med"/>
                      <a:tailEnd type="none" w="med" len="med"/>
                    </a:lnT>
                    <a:lnB w="6350" cap="flat" cmpd="sng" algn="ctr">
                      <a:solidFill>
                        <a:srgbClr val="1A3A3A"/>
                      </a:solidFill>
                      <a:prstDash val="solid"/>
                      <a:round/>
                      <a:headEnd type="none" w="med" len="med"/>
                      <a:tailEnd type="none" w="med" len="med"/>
                    </a:lnB>
                    <a:solidFill>
                      <a:srgbClr val="1A1A1A"/>
                    </a:solidFill>
                  </a:tcPr>
                </a:tc>
                <a:extLst>
                  <a:ext uri="{0D108BD9-81ED-4DB2-BD59-A6C34878D82A}">
                    <a16:rowId xmlns:a16="http://schemas.microsoft.com/office/drawing/2014/main" val="10004"/>
                  </a:ext>
                </a:extLst>
              </a:tr>
              <a:tr h="365760">
                <a:tc>
                  <a:txBody>
                    <a:bodyPr/>
                    <a:lstStyle/>
                    <a:p>
                      <a:pPr marL="0" indent="0">
                        <a:buNone/>
                      </a:pPr>
                      <a:r>
                        <a:rPr lang="en-US" sz="1300">
                          <a:solidFill>
                            <a:srgbClr val="FFFFFF"/>
                          </a:solidFill>
                        </a:rPr>
                        <a:t>2.2</a:t>
                      </a:r>
                      <a:endParaRPr lang="en-US" sz="1300" dirty="0"/>
                    </a:p>
                  </a:txBody>
                  <a:tcPr>
                    <a:lnL w="6350" cap="flat" cmpd="sng" algn="ctr">
                      <a:solidFill>
                        <a:srgbClr val="1A3A3A"/>
                      </a:solidFill>
                      <a:prstDash val="solid"/>
                      <a:round/>
                      <a:headEnd type="none" w="med" len="med"/>
                      <a:tailEnd type="none" w="med" len="med"/>
                    </a:lnL>
                    <a:lnR w="6350" cap="flat" cmpd="sng" algn="ctr">
                      <a:solidFill>
                        <a:srgbClr val="1A3A3A"/>
                      </a:solidFill>
                      <a:prstDash val="solid"/>
                      <a:round/>
                      <a:headEnd type="none" w="med" len="med"/>
                      <a:tailEnd type="none" w="med" len="med"/>
                    </a:lnR>
                    <a:lnT w="6350" cap="flat" cmpd="sng" algn="ctr">
                      <a:solidFill>
                        <a:srgbClr val="1A3A3A"/>
                      </a:solidFill>
                      <a:prstDash val="solid"/>
                      <a:round/>
                      <a:headEnd type="none" w="med" len="med"/>
                      <a:tailEnd type="none" w="med" len="med"/>
                    </a:lnT>
                    <a:lnB w="6350" cap="flat" cmpd="sng" algn="ctr">
                      <a:solidFill>
                        <a:srgbClr val="1A3A3A"/>
                      </a:solidFill>
                      <a:prstDash val="solid"/>
                      <a:round/>
                      <a:headEnd type="none" w="med" len="med"/>
                      <a:tailEnd type="none" w="med" len="med"/>
                    </a:lnB>
                    <a:solidFill>
                      <a:srgbClr val="141414"/>
                    </a:solidFill>
                  </a:tcPr>
                </a:tc>
                <a:tc>
                  <a:txBody>
                    <a:bodyPr/>
                    <a:lstStyle/>
                    <a:p>
                      <a:pPr marL="0" indent="0">
                        <a:buNone/>
                      </a:pPr>
                      <a:r>
                        <a:rPr lang="en-US" sz="1300">
                          <a:solidFill>
                            <a:srgbClr val="AAAAAA"/>
                          </a:solidFill>
                        </a:rPr>
                        <a:t>2025</a:t>
                      </a:r>
                      <a:endParaRPr lang="en-US" sz="1300" dirty="0"/>
                    </a:p>
                  </a:txBody>
                  <a:tcPr>
                    <a:lnL w="6350" cap="flat" cmpd="sng" algn="ctr">
                      <a:solidFill>
                        <a:srgbClr val="1A3A3A"/>
                      </a:solidFill>
                      <a:prstDash val="solid"/>
                      <a:round/>
                      <a:headEnd type="none" w="med" len="med"/>
                      <a:tailEnd type="none" w="med" len="med"/>
                    </a:lnL>
                    <a:lnR w="6350" cap="flat" cmpd="sng" algn="ctr">
                      <a:solidFill>
                        <a:srgbClr val="1A3A3A"/>
                      </a:solidFill>
                      <a:prstDash val="solid"/>
                      <a:round/>
                      <a:headEnd type="none" w="med" len="med"/>
                      <a:tailEnd type="none" w="med" len="med"/>
                    </a:lnR>
                    <a:lnT w="6350" cap="flat" cmpd="sng" algn="ctr">
                      <a:solidFill>
                        <a:srgbClr val="1A3A3A"/>
                      </a:solidFill>
                      <a:prstDash val="solid"/>
                      <a:round/>
                      <a:headEnd type="none" w="med" len="med"/>
                      <a:tailEnd type="none" w="med" len="med"/>
                    </a:lnT>
                    <a:lnB w="6350" cap="flat" cmpd="sng" algn="ctr">
                      <a:solidFill>
                        <a:srgbClr val="1A3A3A"/>
                      </a:solidFill>
                      <a:prstDash val="solid"/>
                      <a:round/>
                      <a:headEnd type="none" w="med" len="med"/>
                      <a:tailEnd type="none" w="med" len="med"/>
                    </a:lnB>
                    <a:solidFill>
                      <a:srgbClr val="141414"/>
                    </a:solidFill>
                  </a:tcPr>
                </a:tc>
                <a:tc>
                  <a:txBody>
                    <a:bodyPr/>
                    <a:lstStyle/>
                    <a:p>
                      <a:pPr marL="0" indent="0">
                        <a:buNone/>
                      </a:pPr>
                      <a:r>
                        <a:rPr lang="en-US" sz="1300">
                          <a:solidFill>
                            <a:srgbClr val="39FF14"/>
                          </a:solidFill>
                        </a:rPr>
                        <a:t>96 Gbps</a:t>
                      </a:r>
                      <a:endParaRPr lang="en-US" sz="1300" dirty="0"/>
                    </a:p>
                  </a:txBody>
                  <a:tcPr>
                    <a:lnL w="6350" cap="flat" cmpd="sng" algn="ctr">
                      <a:solidFill>
                        <a:srgbClr val="1A3A3A"/>
                      </a:solidFill>
                      <a:prstDash val="solid"/>
                      <a:round/>
                      <a:headEnd type="none" w="med" len="med"/>
                      <a:tailEnd type="none" w="med" len="med"/>
                    </a:lnL>
                    <a:lnR w="6350" cap="flat" cmpd="sng" algn="ctr">
                      <a:solidFill>
                        <a:srgbClr val="1A3A3A"/>
                      </a:solidFill>
                      <a:prstDash val="solid"/>
                      <a:round/>
                      <a:headEnd type="none" w="med" len="med"/>
                      <a:tailEnd type="none" w="med" len="med"/>
                    </a:lnR>
                    <a:lnT w="6350" cap="flat" cmpd="sng" algn="ctr">
                      <a:solidFill>
                        <a:srgbClr val="1A3A3A"/>
                      </a:solidFill>
                      <a:prstDash val="solid"/>
                      <a:round/>
                      <a:headEnd type="none" w="med" len="med"/>
                      <a:tailEnd type="none" w="med" len="med"/>
                    </a:lnT>
                    <a:lnB w="6350" cap="flat" cmpd="sng" algn="ctr">
                      <a:solidFill>
                        <a:srgbClr val="1A3A3A"/>
                      </a:solidFill>
                      <a:prstDash val="solid"/>
                      <a:round/>
                      <a:headEnd type="none" w="med" len="med"/>
                      <a:tailEnd type="none" w="med" len="med"/>
                    </a:lnB>
                    <a:solidFill>
                      <a:srgbClr val="141414"/>
                    </a:solidFill>
                  </a:tcPr>
                </a:tc>
                <a:tc>
                  <a:txBody>
                    <a:bodyPr/>
                    <a:lstStyle/>
                    <a:p>
                      <a:pPr marL="0" indent="0">
                        <a:buNone/>
                      </a:pPr>
                      <a:r>
                        <a:rPr lang="en-US" sz="1300">
                          <a:solidFill>
                            <a:srgbClr val="FFFFFF"/>
                          </a:solidFill>
                        </a:rPr>
                        <a:t>10K+</a:t>
                      </a:r>
                      <a:endParaRPr lang="en-US" sz="1300" dirty="0"/>
                    </a:p>
                  </a:txBody>
                  <a:tcPr>
                    <a:lnL w="6350" cap="flat" cmpd="sng" algn="ctr">
                      <a:solidFill>
                        <a:srgbClr val="1A3A3A"/>
                      </a:solidFill>
                      <a:prstDash val="solid"/>
                      <a:round/>
                      <a:headEnd type="none" w="med" len="med"/>
                      <a:tailEnd type="none" w="med" len="med"/>
                    </a:lnL>
                    <a:lnR w="6350" cap="flat" cmpd="sng" algn="ctr">
                      <a:solidFill>
                        <a:srgbClr val="1A3A3A"/>
                      </a:solidFill>
                      <a:prstDash val="solid"/>
                      <a:round/>
                      <a:headEnd type="none" w="med" len="med"/>
                      <a:tailEnd type="none" w="med" len="med"/>
                    </a:lnR>
                    <a:lnT w="6350" cap="flat" cmpd="sng" algn="ctr">
                      <a:solidFill>
                        <a:srgbClr val="1A3A3A"/>
                      </a:solidFill>
                      <a:prstDash val="solid"/>
                      <a:round/>
                      <a:headEnd type="none" w="med" len="med"/>
                      <a:tailEnd type="none" w="med" len="med"/>
                    </a:lnT>
                    <a:lnB w="6350" cap="flat" cmpd="sng" algn="ctr">
                      <a:solidFill>
                        <a:srgbClr val="1A3A3A"/>
                      </a:solidFill>
                      <a:prstDash val="solid"/>
                      <a:round/>
                      <a:headEnd type="none" w="med" len="med"/>
                      <a:tailEnd type="none" w="med" len="med"/>
                    </a:lnB>
                    <a:solidFill>
                      <a:srgbClr val="141414"/>
                    </a:solidFill>
                  </a:tcPr>
                </a:tc>
                <a:tc>
                  <a:txBody>
                    <a:bodyPr/>
                    <a:lstStyle/>
                    <a:p>
                      <a:pPr marL="0" indent="0">
                        <a:buNone/>
                      </a:pPr>
                      <a:r>
                        <a:rPr lang="en-US" sz="1200" dirty="0">
                          <a:solidFill>
                            <a:srgbClr val="AAAAAA"/>
                          </a:solidFill>
                        </a:rPr>
                        <a:t>Latest standard</a:t>
                      </a:r>
                      <a:endParaRPr lang="en-US" sz="1200" dirty="0"/>
                    </a:p>
                  </a:txBody>
                  <a:tcPr>
                    <a:lnL w="6350" cap="flat" cmpd="sng" algn="ctr">
                      <a:solidFill>
                        <a:srgbClr val="1A3A3A"/>
                      </a:solidFill>
                      <a:prstDash val="solid"/>
                      <a:round/>
                      <a:headEnd type="none" w="med" len="med"/>
                      <a:tailEnd type="none" w="med" len="med"/>
                    </a:lnL>
                    <a:lnR w="6350" cap="flat" cmpd="sng" algn="ctr">
                      <a:solidFill>
                        <a:srgbClr val="1A3A3A"/>
                      </a:solidFill>
                      <a:prstDash val="solid"/>
                      <a:round/>
                      <a:headEnd type="none" w="med" len="med"/>
                      <a:tailEnd type="none" w="med" len="med"/>
                    </a:lnR>
                    <a:lnT w="6350" cap="flat" cmpd="sng" algn="ctr">
                      <a:solidFill>
                        <a:srgbClr val="1A3A3A"/>
                      </a:solidFill>
                      <a:prstDash val="solid"/>
                      <a:round/>
                      <a:headEnd type="none" w="med" len="med"/>
                      <a:tailEnd type="none" w="med" len="med"/>
                    </a:lnT>
                    <a:lnB w="6350" cap="flat" cmpd="sng" algn="ctr">
                      <a:solidFill>
                        <a:srgbClr val="1A3A3A"/>
                      </a:solidFill>
                      <a:prstDash val="solid"/>
                      <a:round/>
                      <a:headEnd type="none" w="med" len="med"/>
                      <a:tailEnd type="none" w="med" len="med"/>
                    </a:lnB>
                    <a:solidFill>
                      <a:srgbClr val="141414"/>
                    </a:solidFill>
                  </a:tcPr>
                </a:tc>
                <a:extLst>
                  <a:ext uri="{0D108BD9-81ED-4DB2-BD59-A6C34878D82A}">
                    <a16:rowId xmlns:a16="http://schemas.microsoft.com/office/drawing/2014/main" val="10005"/>
                  </a:ext>
                </a:extLst>
              </a:tr>
            </a:tbl>
          </a:graphicData>
        </a:graphic>
      </p:graphicFrame>
      <p:sp>
        <p:nvSpPr>
          <p:cNvPr id="6" name="Text 2"/>
          <p:cNvSpPr/>
          <p:nvPr/>
        </p:nvSpPr>
        <p:spPr>
          <a:xfrm>
            <a:off x="457200" y="4206240"/>
            <a:ext cx="8229600" cy="548640"/>
          </a:xfrm>
          <a:prstGeom prst="rect">
            <a:avLst/>
          </a:prstGeom>
          <a:noFill/>
          <a:ln/>
        </p:spPr>
        <p:txBody>
          <a:bodyPr wrap="square" rtlCol="0" anchor="ctr"/>
          <a:lstStyle/>
          <a:p>
            <a:pPr marL="0" indent="0">
              <a:buNone/>
            </a:pPr>
            <a:r>
              <a:rPr lang="en-US" sz="1400" dirty="0">
                <a:solidFill>
                  <a:schemeClr val="bg1"/>
                </a:solidFill>
                <a:latin typeface="Calibri" pitchFamily="34" charset="0"/>
                <a:ea typeface="Calibri" pitchFamily="34" charset="-122"/>
                <a:cs typeface="Calibri" pitchFamily="34" charset="-120"/>
              </a:rPr>
              <a:t>HDMI replaced SCART, Composite, S-Video, and VGA. Same 19-pin connector since 2002 — backward compatible!</a:t>
            </a:r>
            <a:endParaRPr lang="en-US" sz="1400" dirty="0">
              <a:solidFill>
                <a:schemeClr val="bg1"/>
              </a:solidFill>
            </a:endParaRPr>
          </a:p>
        </p:txBody>
      </p:sp>
      <p:grpSp>
        <p:nvGrpSpPr>
          <p:cNvPr id="16" name="Group 15">
            <a:extLst>
              <a:ext uri="{FF2B5EF4-FFF2-40B4-BE49-F238E27FC236}">
                <a16:creationId xmlns:a16="http://schemas.microsoft.com/office/drawing/2014/main" id="{7D68D014-2FBE-9561-DDF6-65F2C7F8521C}"/>
              </a:ext>
            </a:extLst>
          </p:cNvPr>
          <p:cNvGrpSpPr/>
          <p:nvPr/>
        </p:nvGrpSpPr>
        <p:grpSpPr>
          <a:xfrm>
            <a:off x="5393174" y="3540621"/>
            <a:ext cx="2216420" cy="371118"/>
            <a:chOff x="3686294" y="3694176"/>
            <a:chExt cx="2216420" cy="371118"/>
          </a:xfrm>
        </p:grpSpPr>
        <p:sp>
          <p:nvSpPr>
            <p:cNvPr id="13" name="Rectangle 12">
              <a:extLst>
                <a:ext uri="{FF2B5EF4-FFF2-40B4-BE49-F238E27FC236}">
                  <a16:creationId xmlns:a16="http://schemas.microsoft.com/office/drawing/2014/main" id="{02817201-46FC-CE27-08CB-AE024CE8DC18}"/>
                </a:ext>
              </a:extLst>
            </p:cNvPr>
            <p:cNvSpPr/>
            <p:nvPr/>
          </p:nvSpPr>
          <p:spPr>
            <a:xfrm>
              <a:off x="3870960" y="3694176"/>
              <a:ext cx="1847088" cy="369332"/>
            </a:xfrm>
            <a:prstGeom prst="rect">
              <a:avLst/>
            </a:prstGeom>
            <a:solidFill>
              <a:srgbClr val="00E5FF"/>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0E970707-0B93-9DCE-AC20-288AE822883E}"/>
                </a:ext>
              </a:extLst>
            </p:cNvPr>
            <p:cNvSpPr/>
            <p:nvPr/>
          </p:nvSpPr>
          <p:spPr>
            <a:xfrm>
              <a:off x="3686294" y="3694176"/>
              <a:ext cx="369332" cy="369332"/>
            </a:xfrm>
            <a:prstGeom prst="ellipse">
              <a:avLst/>
            </a:prstGeom>
            <a:solidFill>
              <a:srgbClr val="00E5FF"/>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9C0A12AB-3E38-5A33-2BEE-559CB9859063}"/>
                </a:ext>
              </a:extLst>
            </p:cNvPr>
            <p:cNvSpPr/>
            <p:nvPr/>
          </p:nvSpPr>
          <p:spPr>
            <a:xfrm>
              <a:off x="5533382" y="3695962"/>
              <a:ext cx="369332" cy="369332"/>
            </a:xfrm>
            <a:prstGeom prst="ellipse">
              <a:avLst/>
            </a:prstGeom>
            <a:solidFill>
              <a:srgbClr val="00E5FF"/>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GB"/>
            </a:p>
          </p:txBody>
        </p:sp>
      </p:grpSp>
      <p:sp>
        <p:nvSpPr>
          <p:cNvPr id="12" name="TextBox 11">
            <a:extLst>
              <a:ext uri="{FF2B5EF4-FFF2-40B4-BE49-F238E27FC236}">
                <a16:creationId xmlns:a16="http://schemas.microsoft.com/office/drawing/2014/main" id="{97E839C4-221A-CBED-05EB-CD2401DBFD77}"/>
              </a:ext>
            </a:extLst>
          </p:cNvPr>
          <p:cNvSpPr txBox="1"/>
          <p:nvPr/>
        </p:nvSpPr>
        <p:spPr>
          <a:xfrm>
            <a:off x="5802282" y="3541514"/>
            <a:ext cx="1398203" cy="369332"/>
          </a:xfrm>
          <a:prstGeom prst="rect">
            <a:avLst/>
          </a:prstGeom>
          <a:noFill/>
        </p:spPr>
        <p:txBody>
          <a:bodyPr wrap="none" rtlCol="0">
            <a:spAutoFit/>
          </a:bodyPr>
          <a:lstStyle/>
          <a:p>
            <a:r>
              <a:rPr lang="en-GB" u="sng" dirty="0">
                <a:solidFill>
                  <a:srgbClr val="0070C0"/>
                </a:solidFill>
                <a:hlinkClick r:id="rId4">
                  <a:extLst>
                    <a:ext uri="{A12FA001-AC4F-418D-AE19-62706E023703}">
                      <ahyp:hlinkClr xmlns:ahyp="http://schemas.microsoft.com/office/drawing/2018/hyperlinkcolor" val="tx"/>
                    </a:ext>
                  </a:extLst>
                </a:hlinkClick>
              </a:rPr>
              <a:t>How to Geek</a:t>
            </a:r>
            <a:endParaRPr lang="en-GB" u="sng"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name="Slide 20">
    <p:bg>
      <p:bgPr>
        <a:solidFill>
          <a:srgbClr val="0A0A0A"/>
        </a:solidFill>
        <a:effectLst/>
      </p:bgPr>
    </p:bg>
    <p:spTree>
      <p:nvGrpSpPr>
        <p:cNvPr id="1" name=""/>
        <p:cNvGrpSpPr/>
        <p:nvPr/>
      </p:nvGrpSpPr>
      <p:grpSpPr>
        <a:xfrm>
          <a:off x="0" y="0"/>
          <a:ext cx="0" cy="0"/>
          <a:chOff x="0" y="0"/>
          <a:chExt cx="0" cy="0"/>
        </a:xfrm>
      </p:grpSpPr>
      <p:sp>
        <p:nvSpPr>
          <p:cNvPr id="2" name="Text 0"/>
          <p:cNvSpPr/>
          <p:nvPr/>
        </p:nvSpPr>
        <p:spPr>
          <a:xfrm>
            <a:off x="7772400" y="4800600"/>
            <a:ext cx="1097280" cy="274320"/>
          </a:xfrm>
          <a:prstGeom prst="rect">
            <a:avLst/>
          </a:prstGeom>
          <a:noFill/>
          <a:ln/>
        </p:spPr>
        <p:txBody>
          <a:bodyPr wrap="square" rtlCol="0" anchor="ctr"/>
          <a:lstStyle/>
          <a:p>
            <a:pPr marL="0" indent="0" algn="r">
              <a:buNone/>
            </a:pPr>
            <a:r>
              <a:rPr lang="en-US" sz="900" dirty="0">
                <a:solidFill>
                  <a:srgbClr val="666666"/>
                </a:solidFill>
                <a:latin typeface="Calibri" pitchFamily="34" charset="0"/>
                <a:ea typeface="Calibri" pitchFamily="34" charset="-122"/>
                <a:cs typeface="Calibri" pitchFamily="34" charset="-120"/>
              </a:rPr>
              <a:t>20 / 24</a:t>
            </a:r>
            <a:endParaRPr lang="en-US" sz="900" dirty="0"/>
          </a:p>
        </p:txBody>
      </p:sp>
      <p:sp>
        <p:nvSpPr>
          <p:cNvPr id="3" name="Text 1"/>
          <p:cNvSpPr/>
          <p:nvPr/>
        </p:nvSpPr>
        <p:spPr>
          <a:xfrm>
            <a:off x="548640" y="274320"/>
            <a:ext cx="8046720" cy="640080"/>
          </a:xfrm>
          <a:prstGeom prst="rect">
            <a:avLst/>
          </a:prstGeom>
          <a:noFill/>
          <a:ln/>
        </p:spPr>
        <p:txBody>
          <a:bodyPr wrap="square" rtlCol="0" anchor="ctr"/>
          <a:lstStyle/>
          <a:p>
            <a:pPr marL="0" indent="0">
              <a:buNone/>
            </a:pPr>
            <a:r>
              <a:rPr lang="en-US" sz="3200" b="1" dirty="0">
                <a:solidFill>
                  <a:srgbClr val="FFFFFF"/>
                </a:solidFill>
                <a:latin typeface="Consolas" pitchFamily="34" charset="0"/>
                <a:ea typeface="Consolas" pitchFamily="34" charset="-122"/>
                <a:cs typeface="Consolas" pitchFamily="34" charset="-120"/>
              </a:rPr>
              <a:t>DisplayPort: The Gamer's Choice</a:t>
            </a:r>
            <a:endParaRPr lang="en-US" sz="3200" dirty="0"/>
          </a:p>
        </p:txBody>
      </p:sp>
      <p:sp>
        <p:nvSpPr>
          <p:cNvPr id="4" name="Shape 2"/>
          <p:cNvSpPr/>
          <p:nvPr/>
        </p:nvSpPr>
        <p:spPr>
          <a:xfrm>
            <a:off x="457200" y="1097280"/>
            <a:ext cx="8229600" cy="777240"/>
          </a:xfrm>
          <a:prstGeom prst="rect">
            <a:avLst/>
          </a:prstGeom>
          <a:solidFill>
            <a:srgbClr val="141414"/>
          </a:solidFill>
          <a:ln/>
        </p:spPr>
        <p:txBody>
          <a:bodyPr/>
          <a:lstStyle/>
          <a:p>
            <a:endParaRPr lang="en-GB"/>
          </a:p>
        </p:txBody>
      </p:sp>
      <p:sp>
        <p:nvSpPr>
          <p:cNvPr id="5" name="Text 3"/>
          <p:cNvSpPr/>
          <p:nvPr/>
        </p:nvSpPr>
        <p:spPr>
          <a:xfrm>
            <a:off x="640080" y="1097280"/>
            <a:ext cx="1097280" cy="777240"/>
          </a:xfrm>
          <a:prstGeom prst="rect">
            <a:avLst/>
          </a:prstGeom>
          <a:noFill/>
          <a:ln/>
        </p:spPr>
        <p:txBody>
          <a:bodyPr wrap="square" lIns="0" tIns="0" rIns="0" bIns="0" rtlCol="0" anchor="ctr"/>
          <a:lstStyle/>
          <a:p>
            <a:pPr marL="0" indent="0">
              <a:buNone/>
            </a:pPr>
            <a:r>
              <a:rPr lang="en-US" sz="1800" b="1" dirty="0">
                <a:solidFill>
                  <a:srgbClr val="00E5FF"/>
                </a:solidFill>
                <a:latin typeface="Consolas" pitchFamily="34" charset="0"/>
                <a:ea typeface="Consolas" pitchFamily="34" charset="-122"/>
                <a:cs typeface="Consolas" pitchFamily="34" charset="-120"/>
              </a:rPr>
              <a:t>DP 1.2</a:t>
            </a:r>
            <a:endParaRPr lang="en-US" sz="1800" dirty="0"/>
          </a:p>
        </p:txBody>
      </p:sp>
      <p:sp>
        <p:nvSpPr>
          <p:cNvPr id="6" name="Text 4"/>
          <p:cNvSpPr/>
          <p:nvPr/>
        </p:nvSpPr>
        <p:spPr>
          <a:xfrm>
            <a:off x="1828800" y="1097280"/>
            <a:ext cx="1645920" cy="777240"/>
          </a:xfrm>
          <a:prstGeom prst="rect">
            <a:avLst/>
          </a:prstGeom>
          <a:noFill/>
          <a:ln/>
        </p:spPr>
        <p:txBody>
          <a:bodyPr wrap="square" lIns="0" tIns="0" rIns="0" bIns="0" rtlCol="0" anchor="ctr"/>
          <a:lstStyle/>
          <a:p>
            <a:pPr marL="0" indent="0">
              <a:buNone/>
            </a:pPr>
            <a:r>
              <a:rPr lang="en-US" sz="1600" b="1" dirty="0">
                <a:solidFill>
                  <a:srgbClr val="39FF14"/>
                </a:solidFill>
                <a:latin typeface="Consolas" pitchFamily="34" charset="0"/>
                <a:ea typeface="Consolas" pitchFamily="34" charset="-122"/>
                <a:cs typeface="Consolas" pitchFamily="34" charset="-120"/>
              </a:rPr>
              <a:t>17.28 Gbps</a:t>
            </a:r>
            <a:endParaRPr lang="en-US" sz="1600" dirty="0"/>
          </a:p>
        </p:txBody>
      </p:sp>
      <p:sp>
        <p:nvSpPr>
          <p:cNvPr id="7" name="Text 5"/>
          <p:cNvSpPr/>
          <p:nvPr/>
        </p:nvSpPr>
        <p:spPr>
          <a:xfrm>
            <a:off x="3566160" y="1097280"/>
            <a:ext cx="1645920" cy="777240"/>
          </a:xfrm>
          <a:prstGeom prst="rect">
            <a:avLst/>
          </a:prstGeom>
          <a:noFill/>
          <a:ln/>
        </p:spPr>
        <p:txBody>
          <a:bodyPr wrap="square" lIns="0" tIns="0" rIns="0" bIns="0" rtlCol="0" anchor="ctr"/>
          <a:lstStyle/>
          <a:p>
            <a:pPr marL="0" indent="0">
              <a:buNone/>
            </a:pPr>
            <a:r>
              <a:rPr lang="en-US" sz="1500" dirty="0">
                <a:solidFill>
                  <a:srgbClr val="FFFFFF"/>
                </a:solidFill>
                <a:latin typeface="Calibri" pitchFamily="34" charset="0"/>
                <a:ea typeface="Calibri" pitchFamily="34" charset="-122"/>
                <a:cs typeface="Calibri" pitchFamily="34" charset="-120"/>
              </a:rPr>
              <a:t>4K @ 60Hz</a:t>
            </a:r>
            <a:endParaRPr lang="en-US" sz="1500" dirty="0"/>
          </a:p>
        </p:txBody>
      </p:sp>
      <p:sp>
        <p:nvSpPr>
          <p:cNvPr id="8" name="Text 6"/>
          <p:cNvSpPr/>
          <p:nvPr/>
        </p:nvSpPr>
        <p:spPr>
          <a:xfrm>
            <a:off x="5303520" y="1097280"/>
            <a:ext cx="3200400" cy="777240"/>
          </a:xfrm>
          <a:prstGeom prst="rect">
            <a:avLst/>
          </a:prstGeom>
          <a:noFill/>
          <a:ln/>
        </p:spPr>
        <p:txBody>
          <a:bodyPr wrap="square" lIns="0" tIns="0" rIns="0" bIns="0" rtlCol="0" anchor="ctr"/>
          <a:lstStyle/>
          <a:p>
            <a:pPr marL="0" indent="0">
              <a:buNone/>
            </a:pPr>
            <a:r>
              <a:rPr lang="en-US" sz="1400" dirty="0">
                <a:solidFill>
                  <a:srgbClr val="AAAAAA"/>
                </a:solidFill>
                <a:latin typeface="Calibri" pitchFamily="34" charset="0"/>
                <a:ea typeface="Calibri" pitchFamily="34" charset="-122"/>
                <a:cs typeface="Calibri" pitchFamily="34" charset="-120"/>
              </a:rPr>
              <a:t>Multi-Stream Transport (daisy-chain monitors)</a:t>
            </a:r>
            <a:endParaRPr lang="en-US" sz="1400" dirty="0"/>
          </a:p>
        </p:txBody>
      </p:sp>
      <p:sp>
        <p:nvSpPr>
          <p:cNvPr id="9" name="Shape 7"/>
          <p:cNvSpPr/>
          <p:nvPr/>
        </p:nvSpPr>
        <p:spPr>
          <a:xfrm>
            <a:off x="457200" y="2011680"/>
            <a:ext cx="8229600" cy="777240"/>
          </a:xfrm>
          <a:prstGeom prst="rect">
            <a:avLst/>
          </a:prstGeom>
          <a:solidFill>
            <a:srgbClr val="1A1A1A"/>
          </a:solidFill>
          <a:ln/>
        </p:spPr>
        <p:txBody>
          <a:bodyPr/>
          <a:lstStyle/>
          <a:p>
            <a:endParaRPr lang="en-GB"/>
          </a:p>
        </p:txBody>
      </p:sp>
      <p:sp>
        <p:nvSpPr>
          <p:cNvPr id="10" name="Text 8"/>
          <p:cNvSpPr/>
          <p:nvPr/>
        </p:nvSpPr>
        <p:spPr>
          <a:xfrm>
            <a:off x="640080" y="2011680"/>
            <a:ext cx="1097280" cy="777240"/>
          </a:xfrm>
          <a:prstGeom prst="rect">
            <a:avLst/>
          </a:prstGeom>
          <a:noFill/>
          <a:ln/>
        </p:spPr>
        <p:txBody>
          <a:bodyPr wrap="square" lIns="0" tIns="0" rIns="0" bIns="0" rtlCol="0" anchor="ctr"/>
          <a:lstStyle/>
          <a:p>
            <a:pPr marL="0" indent="0">
              <a:buNone/>
            </a:pPr>
            <a:r>
              <a:rPr lang="en-US" sz="1800" b="1" dirty="0">
                <a:solidFill>
                  <a:srgbClr val="00E5FF"/>
                </a:solidFill>
                <a:latin typeface="Consolas" pitchFamily="34" charset="0"/>
                <a:ea typeface="Consolas" pitchFamily="34" charset="-122"/>
                <a:cs typeface="Consolas" pitchFamily="34" charset="-120"/>
              </a:rPr>
              <a:t>DP 1.4</a:t>
            </a:r>
            <a:endParaRPr lang="en-US" sz="1800" dirty="0"/>
          </a:p>
        </p:txBody>
      </p:sp>
      <p:sp>
        <p:nvSpPr>
          <p:cNvPr id="11" name="Text 9"/>
          <p:cNvSpPr/>
          <p:nvPr/>
        </p:nvSpPr>
        <p:spPr>
          <a:xfrm>
            <a:off x="1828800" y="2011680"/>
            <a:ext cx="1645920" cy="777240"/>
          </a:xfrm>
          <a:prstGeom prst="rect">
            <a:avLst/>
          </a:prstGeom>
          <a:noFill/>
          <a:ln/>
        </p:spPr>
        <p:txBody>
          <a:bodyPr wrap="square" lIns="0" tIns="0" rIns="0" bIns="0" rtlCol="0" anchor="ctr"/>
          <a:lstStyle/>
          <a:p>
            <a:pPr marL="0" indent="0">
              <a:buNone/>
            </a:pPr>
            <a:r>
              <a:rPr lang="en-US" sz="1600" b="1" dirty="0">
                <a:solidFill>
                  <a:srgbClr val="39FF14"/>
                </a:solidFill>
                <a:latin typeface="Consolas" pitchFamily="34" charset="0"/>
                <a:ea typeface="Consolas" pitchFamily="34" charset="-122"/>
                <a:cs typeface="Consolas" pitchFamily="34" charset="-120"/>
              </a:rPr>
              <a:t>25.92 Gbps</a:t>
            </a:r>
            <a:endParaRPr lang="en-US" sz="1600" dirty="0"/>
          </a:p>
        </p:txBody>
      </p:sp>
      <p:sp>
        <p:nvSpPr>
          <p:cNvPr id="12" name="Text 10"/>
          <p:cNvSpPr/>
          <p:nvPr/>
        </p:nvSpPr>
        <p:spPr>
          <a:xfrm>
            <a:off x="3566160" y="2011680"/>
            <a:ext cx="1645920" cy="777240"/>
          </a:xfrm>
          <a:prstGeom prst="rect">
            <a:avLst/>
          </a:prstGeom>
          <a:noFill/>
          <a:ln/>
        </p:spPr>
        <p:txBody>
          <a:bodyPr wrap="square" lIns="0" tIns="0" rIns="0" bIns="0" rtlCol="0" anchor="ctr"/>
          <a:lstStyle/>
          <a:p>
            <a:pPr marL="0" indent="0">
              <a:buNone/>
            </a:pPr>
            <a:r>
              <a:rPr lang="en-US" sz="1500" dirty="0">
                <a:solidFill>
                  <a:srgbClr val="FFFFFF"/>
                </a:solidFill>
                <a:latin typeface="Calibri" pitchFamily="34" charset="0"/>
                <a:ea typeface="Calibri" pitchFamily="34" charset="-122"/>
                <a:cs typeface="Calibri" pitchFamily="34" charset="-120"/>
              </a:rPr>
              <a:t>8K @ 60Hz</a:t>
            </a:r>
            <a:endParaRPr lang="en-US" sz="1500" dirty="0"/>
          </a:p>
        </p:txBody>
      </p:sp>
      <p:sp>
        <p:nvSpPr>
          <p:cNvPr id="13" name="Text 11"/>
          <p:cNvSpPr/>
          <p:nvPr/>
        </p:nvSpPr>
        <p:spPr>
          <a:xfrm>
            <a:off x="5303520" y="2011680"/>
            <a:ext cx="3200400" cy="777240"/>
          </a:xfrm>
          <a:prstGeom prst="rect">
            <a:avLst/>
          </a:prstGeom>
          <a:noFill/>
          <a:ln/>
        </p:spPr>
        <p:txBody>
          <a:bodyPr wrap="square" lIns="0" tIns="0" rIns="0" bIns="0" rtlCol="0" anchor="ctr"/>
          <a:lstStyle/>
          <a:p>
            <a:pPr marL="0" indent="0">
              <a:buNone/>
            </a:pPr>
            <a:r>
              <a:rPr lang="en-US" sz="1400" dirty="0">
                <a:solidFill>
                  <a:srgbClr val="AAAAAA"/>
                </a:solidFill>
                <a:latin typeface="Calibri" pitchFamily="34" charset="0"/>
                <a:ea typeface="Calibri" pitchFamily="34" charset="-122"/>
                <a:cs typeface="Calibri" pitchFamily="34" charset="-120"/>
              </a:rPr>
              <a:t>HDR10, DSC compression, 4K @ 120Hz</a:t>
            </a:r>
            <a:endParaRPr lang="en-US" sz="1400" dirty="0"/>
          </a:p>
        </p:txBody>
      </p:sp>
      <p:sp>
        <p:nvSpPr>
          <p:cNvPr id="14" name="Shape 12"/>
          <p:cNvSpPr/>
          <p:nvPr/>
        </p:nvSpPr>
        <p:spPr>
          <a:xfrm>
            <a:off x="457200" y="2926080"/>
            <a:ext cx="8229600" cy="777240"/>
          </a:xfrm>
          <a:prstGeom prst="rect">
            <a:avLst/>
          </a:prstGeom>
          <a:solidFill>
            <a:srgbClr val="141414"/>
          </a:solidFill>
          <a:ln/>
        </p:spPr>
        <p:txBody>
          <a:bodyPr/>
          <a:lstStyle/>
          <a:p>
            <a:endParaRPr lang="en-GB"/>
          </a:p>
        </p:txBody>
      </p:sp>
      <p:sp>
        <p:nvSpPr>
          <p:cNvPr id="15" name="Text 13"/>
          <p:cNvSpPr/>
          <p:nvPr/>
        </p:nvSpPr>
        <p:spPr>
          <a:xfrm>
            <a:off x="640080" y="2926080"/>
            <a:ext cx="1097280" cy="777240"/>
          </a:xfrm>
          <a:prstGeom prst="rect">
            <a:avLst/>
          </a:prstGeom>
          <a:noFill/>
          <a:ln/>
        </p:spPr>
        <p:txBody>
          <a:bodyPr wrap="square" lIns="0" tIns="0" rIns="0" bIns="0" rtlCol="0" anchor="ctr"/>
          <a:lstStyle/>
          <a:p>
            <a:pPr marL="0" indent="0">
              <a:buNone/>
            </a:pPr>
            <a:r>
              <a:rPr lang="en-US" sz="1800" b="1" dirty="0">
                <a:solidFill>
                  <a:srgbClr val="00E5FF"/>
                </a:solidFill>
                <a:latin typeface="Consolas" pitchFamily="34" charset="0"/>
                <a:ea typeface="Consolas" pitchFamily="34" charset="-122"/>
                <a:cs typeface="Consolas" pitchFamily="34" charset="-120"/>
              </a:rPr>
              <a:t>DP 2.0</a:t>
            </a:r>
            <a:endParaRPr lang="en-US" sz="1800" dirty="0"/>
          </a:p>
        </p:txBody>
      </p:sp>
      <p:sp>
        <p:nvSpPr>
          <p:cNvPr id="16" name="Text 14"/>
          <p:cNvSpPr/>
          <p:nvPr/>
        </p:nvSpPr>
        <p:spPr>
          <a:xfrm>
            <a:off x="1828800" y="2926080"/>
            <a:ext cx="1645920" cy="777240"/>
          </a:xfrm>
          <a:prstGeom prst="rect">
            <a:avLst/>
          </a:prstGeom>
          <a:noFill/>
          <a:ln/>
        </p:spPr>
        <p:txBody>
          <a:bodyPr wrap="square" lIns="0" tIns="0" rIns="0" bIns="0" rtlCol="0" anchor="ctr"/>
          <a:lstStyle/>
          <a:p>
            <a:pPr marL="0" indent="0">
              <a:buNone/>
            </a:pPr>
            <a:r>
              <a:rPr lang="en-US" sz="1600" b="1" dirty="0">
                <a:solidFill>
                  <a:srgbClr val="39FF14"/>
                </a:solidFill>
                <a:latin typeface="Consolas" pitchFamily="34" charset="0"/>
                <a:ea typeface="Consolas" pitchFamily="34" charset="-122"/>
                <a:cs typeface="Consolas" pitchFamily="34" charset="-120"/>
              </a:rPr>
              <a:t>80 Gbps</a:t>
            </a:r>
            <a:endParaRPr lang="en-US" sz="1600" dirty="0"/>
          </a:p>
        </p:txBody>
      </p:sp>
      <p:sp>
        <p:nvSpPr>
          <p:cNvPr id="17" name="Text 15"/>
          <p:cNvSpPr/>
          <p:nvPr/>
        </p:nvSpPr>
        <p:spPr>
          <a:xfrm>
            <a:off x="3566160" y="2926080"/>
            <a:ext cx="1645920" cy="777240"/>
          </a:xfrm>
          <a:prstGeom prst="rect">
            <a:avLst/>
          </a:prstGeom>
          <a:noFill/>
          <a:ln/>
        </p:spPr>
        <p:txBody>
          <a:bodyPr wrap="square" lIns="0" tIns="0" rIns="0" bIns="0" rtlCol="0" anchor="ctr"/>
          <a:lstStyle/>
          <a:p>
            <a:pPr marL="0" indent="0">
              <a:buNone/>
            </a:pPr>
            <a:r>
              <a:rPr lang="en-US" sz="1500" dirty="0">
                <a:solidFill>
                  <a:srgbClr val="FFFFFF"/>
                </a:solidFill>
                <a:latin typeface="Calibri" pitchFamily="34" charset="0"/>
                <a:ea typeface="Calibri" pitchFamily="34" charset="-122"/>
                <a:cs typeface="Calibri" pitchFamily="34" charset="-120"/>
              </a:rPr>
              <a:t>16K @ 60Hz</a:t>
            </a:r>
            <a:endParaRPr lang="en-US" sz="1500" dirty="0"/>
          </a:p>
        </p:txBody>
      </p:sp>
      <p:sp>
        <p:nvSpPr>
          <p:cNvPr id="18" name="Text 16"/>
          <p:cNvSpPr/>
          <p:nvPr/>
        </p:nvSpPr>
        <p:spPr>
          <a:xfrm>
            <a:off x="5303520" y="2926080"/>
            <a:ext cx="3200400" cy="777240"/>
          </a:xfrm>
          <a:prstGeom prst="rect">
            <a:avLst/>
          </a:prstGeom>
          <a:noFill/>
          <a:ln/>
        </p:spPr>
        <p:txBody>
          <a:bodyPr wrap="square" lIns="0" tIns="0" rIns="0" bIns="0" rtlCol="0" anchor="ctr"/>
          <a:lstStyle/>
          <a:p>
            <a:pPr marL="0" indent="0">
              <a:buNone/>
            </a:pPr>
            <a:r>
              <a:rPr lang="en-US" sz="1400" dirty="0">
                <a:solidFill>
                  <a:srgbClr val="AAAAAA"/>
                </a:solidFill>
                <a:latin typeface="Calibri" pitchFamily="34" charset="0"/>
                <a:ea typeface="Calibri" pitchFamily="34" charset="-122"/>
                <a:cs typeface="Calibri" pitchFamily="34" charset="-120"/>
              </a:rPr>
              <a:t>Massive bandwidth leap, AR/VR ready</a:t>
            </a:r>
            <a:endParaRPr lang="en-US" sz="1400" dirty="0"/>
          </a:p>
        </p:txBody>
      </p:sp>
      <p:sp>
        <p:nvSpPr>
          <p:cNvPr id="19" name="Shape 17"/>
          <p:cNvSpPr/>
          <p:nvPr/>
        </p:nvSpPr>
        <p:spPr>
          <a:xfrm>
            <a:off x="457200" y="3840480"/>
            <a:ext cx="8229600" cy="777240"/>
          </a:xfrm>
          <a:prstGeom prst="rect">
            <a:avLst/>
          </a:prstGeom>
          <a:solidFill>
            <a:srgbClr val="1A1A1A"/>
          </a:solidFill>
          <a:ln/>
        </p:spPr>
        <p:txBody>
          <a:bodyPr/>
          <a:lstStyle/>
          <a:p>
            <a:endParaRPr lang="en-GB"/>
          </a:p>
        </p:txBody>
      </p:sp>
      <p:sp>
        <p:nvSpPr>
          <p:cNvPr id="20" name="Text 18"/>
          <p:cNvSpPr/>
          <p:nvPr/>
        </p:nvSpPr>
        <p:spPr>
          <a:xfrm>
            <a:off x="640080" y="3840480"/>
            <a:ext cx="1097280" cy="777240"/>
          </a:xfrm>
          <a:prstGeom prst="rect">
            <a:avLst/>
          </a:prstGeom>
          <a:noFill/>
          <a:ln/>
        </p:spPr>
        <p:txBody>
          <a:bodyPr wrap="square" lIns="0" tIns="0" rIns="0" bIns="0" rtlCol="0" anchor="ctr"/>
          <a:lstStyle/>
          <a:p>
            <a:pPr marL="0" indent="0">
              <a:buNone/>
            </a:pPr>
            <a:r>
              <a:rPr lang="en-US" sz="1800" b="1" dirty="0">
                <a:solidFill>
                  <a:srgbClr val="00E5FF"/>
                </a:solidFill>
                <a:latin typeface="Consolas" pitchFamily="34" charset="0"/>
                <a:ea typeface="Consolas" pitchFamily="34" charset="-122"/>
                <a:cs typeface="Consolas" pitchFamily="34" charset="-120"/>
              </a:rPr>
              <a:t>DP 2.1</a:t>
            </a:r>
            <a:endParaRPr lang="en-US" sz="1800" dirty="0"/>
          </a:p>
        </p:txBody>
      </p:sp>
      <p:sp>
        <p:nvSpPr>
          <p:cNvPr id="21" name="Text 19"/>
          <p:cNvSpPr/>
          <p:nvPr/>
        </p:nvSpPr>
        <p:spPr>
          <a:xfrm>
            <a:off x="1828800" y="3840480"/>
            <a:ext cx="1645920" cy="777240"/>
          </a:xfrm>
          <a:prstGeom prst="rect">
            <a:avLst/>
          </a:prstGeom>
          <a:noFill/>
          <a:ln/>
        </p:spPr>
        <p:txBody>
          <a:bodyPr wrap="square" lIns="0" tIns="0" rIns="0" bIns="0" rtlCol="0" anchor="ctr"/>
          <a:lstStyle/>
          <a:p>
            <a:pPr marL="0" indent="0">
              <a:buNone/>
            </a:pPr>
            <a:r>
              <a:rPr lang="en-US" sz="1600" b="1" dirty="0">
                <a:solidFill>
                  <a:srgbClr val="39FF14"/>
                </a:solidFill>
                <a:latin typeface="Consolas" pitchFamily="34" charset="0"/>
                <a:ea typeface="Consolas" pitchFamily="34" charset="-122"/>
                <a:cs typeface="Consolas" pitchFamily="34" charset="-120"/>
              </a:rPr>
              <a:t>80 Gbps</a:t>
            </a:r>
            <a:endParaRPr lang="en-US" sz="1600" dirty="0"/>
          </a:p>
        </p:txBody>
      </p:sp>
      <p:sp>
        <p:nvSpPr>
          <p:cNvPr id="22" name="Text 20"/>
          <p:cNvSpPr/>
          <p:nvPr/>
        </p:nvSpPr>
        <p:spPr>
          <a:xfrm>
            <a:off x="3566160" y="3840480"/>
            <a:ext cx="1645920" cy="777240"/>
          </a:xfrm>
          <a:prstGeom prst="rect">
            <a:avLst/>
          </a:prstGeom>
          <a:noFill/>
          <a:ln/>
        </p:spPr>
        <p:txBody>
          <a:bodyPr wrap="square" lIns="0" tIns="0" rIns="0" bIns="0" rtlCol="0" anchor="ctr"/>
          <a:lstStyle/>
          <a:p>
            <a:pPr marL="0" indent="0">
              <a:buNone/>
            </a:pPr>
            <a:r>
              <a:rPr lang="en-US" sz="1500" dirty="0">
                <a:solidFill>
                  <a:srgbClr val="FFFFFF"/>
                </a:solidFill>
                <a:latin typeface="Calibri" pitchFamily="34" charset="0"/>
                <a:ea typeface="Calibri" pitchFamily="34" charset="-122"/>
                <a:cs typeface="Calibri" pitchFamily="34" charset="-120"/>
              </a:rPr>
              <a:t>16K @ 120Hz</a:t>
            </a:r>
            <a:endParaRPr lang="en-US" sz="1500" dirty="0"/>
          </a:p>
        </p:txBody>
      </p:sp>
      <p:sp>
        <p:nvSpPr>
          <p:cNvPr id="23" name="Text 21"/>
          <p:cNvSpPr/>
          <p:nvPr/>
        </p:nvSpPr>
        <p:spPr>
          <a:xfrm>
            <a:off x="5303520" y="3840480"/>
            <a:ext cx="3200400" cy="777240"/>
          </a:xfrm>
          <a:prstGeom prst="rect">
            <a:avLst/>
          </a:prstGeom>
          <a:noFill/>
          <a:ln/>
        </p:spPr>
        <p:txBody>
          <a:bodyPr wrap="square" lIns="0" tIns="0" rIns="0" bIns="0" rtlCol="0" anchor="ctr"/>
          <a:lstStyle/>
          <a:p>
            <a:pPr marL="0" indent="0">
              <a:buNone/>
            </a:pPr>
            <a:r>
              <a:rPr lang="en-US" sz="1400" dirty="0">
                <a:solidFill>
                  <a:srgbClr val="AAAAAA"/>
                </a:solidFill>
                <a:latin typeface="Calibri" pitchFamily="34" charset="0"/>
                <a:ea typeface="Calibri" pitchFamily="34" charset="-122"/>
                <a:cs typeface="Calibri" pitchFamily="34" charset="-120"/>
              </a:rPr>
              <a:t>Better USB-C/USB4 compatibility</a:t>
            </a:r>
            <a:endParaRPr lang="en-US" sz="1400" dirty="0"/>
          </a:p>
        </p:txBody>
      </p:sp>
      <p:sp>
        <p:nvSpPr>
          <p:cNvPr id="24" name="Text 22"/>
          <p:cNvSpPr/>
          <p:nvPr/>
        </p:nvSpPr>
        <p:spPr>
          <a:xfrm>
            <a:off x="457200" y="4572000"/>
            <a:ext cx="8229600" cy="411480"/>
          </a:xfrm>
          <a:prstGeom prst="rect">
            <a:avLst/>
          </a:prstGeom>
          <a:noFill/>
          <a:ln/>
        </p:spPr>
        <p:txBody>
          <a:bodyPr wrap="square" rtlCol="0" anchor="ctr"/>
          <a:lstStyle/>
          <a:p>
            <a:pPr marL="0" indent="0">
              <a:buNone/>
            </a:pPr>
            <a:r>
              <a:rPr lang="en-US" sz="1400" i="1" dirty="0">
                <a:solidFill>
                  <a:schemeClr val="bg1"/>
                </a:solidFill>
                <a:latin typeface="Calibri" pitchFamily="34" charset="0"/>
                <a:ea typeface="Calibri" pitchFamily="34" charset="-122"/>
                <a:cs typeface="Calibri" pitchFamily="34" charset="-120"/>
              </a:rPr>
              <a:t>DisplayPort vs HDMI: DP is preferred for PC gaming (higher refresh rates, FreeSync/G-Sync). HDMI dominates TVs and consoles.</a:t>
            </a:r>
            <a:endParaRPr lang="en-US" sz="1400" dirty="0">
              <a:solidFill>
                <a:schemeClr val="bg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1">
    <p:bg>
      <p:bgPr>
        <a:solidFill>
          <a:srgbClr val="0A0A0A"/>
        </a:solidFill>
        <a:effectLst/>
      </p:bgPr>
    </p:bg>
    <p:spTree>
      <p:nvGrpSpPr>
        <p:cNvPr id="1" name=""/>
        <p:cNvGrpSpPr/>
        <p:nvPr/>
      </p:nvGrpSpPr>
      <p:grpSpPr>
        <a:xfrm>
          <a:off x="0" y="0"/>
          <a:ext cx="0" cy="0"/>
          <a:chOff x="0" y="0"/>
          <a:chExt cx="0" cy="0"/>
        </a:xfrm>
      </p:grpSpPr>
      <p:sp>
        <p:nvSpPr>
          <p:cNvPr id="2" name="Text 0"/>
          <p:cNvSpPr/>
          <p:nvPr/>
        </p:nvSpPr>
        <p:spPr>
          <a:xfrm>
            <a:off x="7772400" y="4800600"/>
            <a:ext cx="1097280" cy="274320"/>
          </a:xfrm>
          <a:prstGeom prst="rect">
            <a:avLst/>
          </a:prstGeom>
          <a:noFill/>
          <a:ln/>
        </p:spPr>
        <p:txBody>
          <a:bodyPr wrap="square" rtlCol="0" anchor="ctr"/>
          <a:lstStyle/>
          <a:p>
            <a:pPr marL="0" indent="0" algn="r">
              <a:buNone/>
            </a:pPr>
            <a:r>
              <a:rPr lang="en-US" sz="900" dirty="0">
                <a:solidFill>
                  <a:srgbClr val="666666"/>
                </a:solidFill>
                <a:latin typeface="Calibri" pitchFamily="34" charset="0"/>
                <a:ea typeface="Calibri" pitchFamily="34" charset="-122"/>
                <a:cs typeface="Calibri" pitchFamily="34" charset="-120"/>
              </a:rPr>
              <a:t>21 / 24</a:t>
            </a:r>
            <a:endParaRPr lang="en-US" sz="900" dirty="0"/>
          </a:p>
        </p:txBody>
      </p:sp>
      <p:sp>
        <p:nvSpPr>
          <p:cNvPr id="3" name="Text 1"/>
          <p:cNvSpPr/>
          <p:nvPr/>
        </p:nvSpPr>
        <p:spPr>
          <a:xfrm>
            <a:off x="548640" y="274320"/>
            <a:ext cx="8046720" cy="640080"/>
          </a:xfrm>
          <a:prstGeom prst="rect">
            <a:avLst/>
          </a:prstGeom>
          <a:noFill/>
          <a:ln/>
        </p:spPr>
        <p:txBody>
          <a:bodyPr wrap="square" rtlCol="0" anchor="ctr"/>
          <a:lstStyle/>
          <a:p>
            <a:pPr marL="0" indent="0">
              <a:buNone/>
            </a:pPr>
            <a:r>
              <a:rPr lang="en-US" sz="3600" b="1" dirty="0">
                <a:solidFill>
                  <a:srgbClr val="FFFFFF"/>
                </a:solidFill>
                <a:latin typeface="Consolas" pitchFamily="34" charset="0"/>
                <a:ea typeface="Consolas" pitchFamily="34" charset="-122"/>
                <a:cs typeface="Consolas" pitchFamily="34" charset="-120"/>
              </a:rPr>
              <a:t>Lightning vs USB-C</a:t>
            </a:r>
            <a:endParaRPr lang="en-US" sz="3600" dirty="0"/>
          </a:p>
        </p:txBody>
      </p:sp>
      <p:sp>
        <p:nvSpPr>
          <p:cNvPr id="4" name="Shape 2"/>
          <p:cNvSpPr/>
          <p:nvPr/>
        </p:nvSpPr>
        <p:spPr>
          <a:xfrm>
            <a:off x="365760" y="1005840"/>
            <a:ext cx="4023360" cy="3749040"/>
          </a:xfrm>
          <a:prstGeom prst="rect">
            <a:avLst/>
          </a:prstGeom>
          <a:solidFill>
            <a:srgbClr val="141414"/>
          </a:solidFill>
          <a:ln/>
        </p:spPr>
        <p:txBody>
          <a:bodyPr/>
          <a:lstStyle/>
          <a:p>
            <a:endParaRPr lang="en-GB"/>
          </a:p>
        </p:txBody>
      </p:sp>
      <p:sp>
        <p:nvSpPr>
          <p:cNvPr id="5" name="Text 3"/>
          <p:cNvSpPr/>
          <p:nvPr/>
        </p:nvSpPr>
        <p:spPr>
          <a:xfrm>
            <a:off x="548640" y="1097280"/>
            <a:ext cx="3657600" cy="457200"/>
          </a:xfrm>
          <a:prstGeom prst="rect">
            <a:avLst/>
          </a:prstGeom>
          <a:noFill/>
          <a:ln/>
        </p:spPr>
        <p:txBody>
          <a:bodyPr wrap="square" lIns="0" tIns="0" rIns="0" bIns="0" rtlCol="0" anchor="ctr"/>
          <a:lstStyle/>
          <a:p>
            <a:pPr marL="0" indent="0">
              <a:buNone/>
            </a:pPr>
            <a:r>
              <a:rPr lang="en-US" sz="2200" b="1" dirty="0">
                <a:solidFill>
                  <a:srgbClr val="AAAAFF"/>
                </a:solidFill>
                <a:latin typeface="Consolas" pitchFamily="34" charset="0"/>
                <a:ea typeface="Consolas" pitchFamily="34" charset="-122"/>
                <a:cs typeface="Consolas" pitchFamily="34" charset="-120"/>
              </a:rPr>
              <a:t>Lightning</a:t>
            </a:r>
            <a:endParaRPr lang="en-US" sz="2200" dirty="0"/>
          </a:p>
        </p:txBody>
      </p:sp>
      <p:sp>
        <p:nvSpPr>
          <p:cNvPr id="6" name="Text 4"/>
          <p:cNvSpPr/>
          <p:nvPr/>
        </p:nvSpPr>
        <p:spPr>
          <a:xfrm>
            <a:off x="548640" y="1645920"/>
            <a:ext cx="3657600" cy="2926080"/>
          </a:xfrm>
          <a:prstGeom prst="rect">
            <a:avLst/>
          </a:prstGeom>
          <a:noFill/>
          <a:ln/>
        </p:spPr>
        <p:txBody>
          <a:bodyPr wrap="square" rtlCol="0" anchor="ctr"/>
          <a:lstStyle/>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Apple proprietary (2012)</a:t>
            </a:r>
            <a:endParaRPr lang="en-US" sz="1400" dirty="0"/>
          </a:p>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8 pins, reversible design</a:t>
            </a:r>
            <a:endParaRPr lang="en-US" sz="1400" dirty="0"/>
          </a:p>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Max: USB 2.0 speed (480 Mbps)</a:t>
            </a:r>
            <a:endParaRPr lang="en-US" sz="1400" dirty="0"/>
          </a:p>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Max charging: ~20–30W</a:t>
            </a:r>
            <a:endParaRPr lang="en-US" sz="1400" dirty="0"/>
          </a:p>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Robust "male tab" design</a:t>
            </a:r>
            <a:endParaRPr lang="en-US" sz="1400" dirty="0"/>
          </a:p>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Pins on cable (easy to clean port)</a:t>
            </a:r>
            <a:endParaRPr lang="en-US" sz="1400" dirty="0"/>
          </a:p>
          <a:p>
            <a:pPr marL="0" indent="0">
              <a:buNone/>
            </a:pPr>
            <a:endParaRPr lang="en-US" sz="1400" dirty="0"/>
          </a:p>
          <a:p>
            <a:pPr marL="0" indent="0">
              <a:buNone/>
            </a:pPr>
            <a:r>
              <a:rPr lang="en-US" sz="1300" i="1" dirty="0">
                <a:solidFill>
                  <a:srgbClr val="AAAAAA"/>
                </a:solidFill>
                <a:latin typeface="Calibri" pitchFamily="34" charset="0"/>
                <a:ea typeface="Calibri" pitchFamily="34" charset="-122"/>
                <a:cs typeface="Calibri" pitchFamily="34" charset="-120"/>
              </a:rPr>
              <a:t>Being phased out — iPhone 15+ uses USB-C</a:t>
            </a:r>
            <a:endParaRPr lang="en-US" sz="1400" dirty="0"/>
          </a:p>
        </p:txBody>
      </p:sp>
      <p:sp>
        <p:nvSpPr>
          <p:cNvPr id="7" name="Shape 5"/>
          <p:cNvSpPr/>
          <p:nvPr/>
        </p:nvSpPr>
        <p:spPr>
          <a:xfrm>
            <a:off x="4754880" y="1005840"/>
            <a:ext cx="4023360" cy="3749040"/>
          </a:xfrm>
          <a:prstGeom prst="rect">
            <a:avLst/>
          </a:prstGeom>
          <a:solidFill>
            <a:srgbClr val="141414"/>
          </a:solidFill>
          <a:ln/>
        </p:spPr>
        <p:txBody>
          <a:bodyPr/>
          <a:lstStyle/>
          <a:p>
            <a:endParaRPr lang="en-GB"/>
          </a:p>
        </p:txBody>
      </p:sp>
      <p:sp>
        <p:nvSpPr>
          <p:cNvPr id="8" name="Text 6"/>
          <p:cNvSpPr/>
          <p:nvPr/>
        </p:nvSpPr>
        <p:spPr>
          <a:xfrm>
            <a:off x="4937760" y="1097280"/>
            <a:ext cx="3657600" cy="457200"/>
          </a:xfrm>
          <a:prstGeom prst="rect">
            <a:avLst/>
          </a:prstGeom>
          <a:noFill/>
          <a:ln/>
        </p:spPr>
        <p:txBody>
          <a:bodyPr wrap="square" lIns="0" tIns="0" rIns="0" bIns="0" rtlCol="0" anchor="ctr"/>
          <a:lstStyle/>
          <a:p>
            <a:pPr marL="0" indent="0">
              <a:buNone/>
            </a:pPr>
            <a:r>
              <a:rPr lang="en-US" sz="2200" b="1" dirty="0">
                <a:solidFill>
                  <a:srgbClr val="39FF14"/>
                </a:solidFill>
                <a:latin typeface="Consolas" pitchFamily="34" charset="0"/>
                <a:ea typeface="Consolas" pitchFamily="34" charset="-122"/>
                <a:cs typeface="Consolas" pitchFamily="34" charset="-120"/>
              </a:rPr>
              <a:t>USB-C</a:t>
            </a:r>
            <a:endParaRPr lang="en-US" sz="2200" dirty="0"/>
          </a:p>
        </p:txBody>
      </p:sp>
      <p:sp>
        <p:nvSpPr>
          <p:cNvPr id="9" name="Text 7"/>
          <p:cNvSpPr/>
          <p:nvPr/>
        </p:nvSpPr>
        <p:spPr>
          <a:xfrm>
            <a:off x="4937760" y="1645920"/>
            <a:ext cx="3657600" cy="2926080"/>
          </a:xfrm>
          <a:prstGeom prst="rect">
            <a:avLst/>
          </a:prstGeom>
          <a:noFill/>
          <a:ln/>
        </p:spPr>
        <p:txBody>
          <a:bodyPr wrap="square" rtlCol="0" anchor="ctr"/>
          <a:lstStyle/>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Universal open standard (2014)</a:t>
            </a:r>
            <a:endParaRPr lang="en-US" sz="1400" dirty="0"/>
          </a:p>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24 pins, reversible design</a:t>
            </a:r>
            <a:endParaRPr lang="en-US" sz="1400" dirty="0"/>
          </a:p>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Up to USB4: 40 Gbps (83x faster!)</a:t>
            </a:r>
            <a:endParaRPr lang="en-US" sz="1400" dirty="0"/>
          </a:p>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Up to 240W power delivery</a:t>
            </a:r>
            <a:endParaRPr lang="en-US" sz="1400" dirty="0"/>
          </a:p>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Carries video (DP, HDMI alt mode)</a:t>
            </a:r>
            <a:endParaRPr lang="en-US" sz="1400" dirty="0"/>
          </a:p>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EU mandated as standard charger</a:t>
            </a:r>
            <a:endParaRPr lang="en-US" sz="1400" dirty="0"/>
          </a:p>
          <a:p>
            <a:pPr marL="0" indent="0">
              <a:buNone/>
            </a:pPr>
            <a:endParaRPr lang="en-US" sz="1400" dirty="0"/>
          </a:p>
          <a:p>
            <a:pPr marL="0" indent="0">
              <a:buNone/>
            </a:pPr>
            <a:r>
              <a:rPr lang="en-US" sz="1300" i="1" dirty="0">
                <a:solidFill>
                  <a:srgbClr val="00E5FF"/>
                </a:solidFill>
                <a:latin typeface="Calibri" pitchFamily="34" charset="0"/>
                <a:ea typeface="Calibri" pitchFamily="34" charset="-122"/>
                <a:cs typeface="Calibri" pitchFamily="34" charset="-120"/>
              </a:rPr>
              <a:t>One cable for phones, laptops, tablets, monitors</a:t>
            </a:r>
            <a:endParaRPr lang="en-U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name="Slide 22">
    <p:bg>
      <p:bgPr>
        <a:solidFill>
          <a:srgbClr val="0A0A0A"/>
        </a:solidFill>
        <a:effectLst/>
      </p:bgPr>
    </p:bg>
    <p:spTree>
      <p:nvGrpSpPr>
        <p:cNvPr id="1" name=""/>
        <p:cNvGrpSpPr/>
        <p:nvPr/>
      </p:nvGrpSpPr>
      <p:grpSpPr>
        <a:xfrm>
          <a:off x="0" y="0"/>
          <a:ext cx="0" cy="0"/>
          <a:chOff x="0" y="0"/>
          <a:chExt cx="0" cy="0"/>
        </a:xfrm>
      </p:grpSpPr>
      <p:sp>
        <p:nvSpPr>
          <p:cNvPr id="2" name="Text 0"/>
          <p:cNvSpPr/>
          <p:nvPr/>
        </p:nvSpPr>
        <p:spPr>
          <a:xfrm>
            <a:off x="7772400" y="4800600"/>
            <a:ext cx="1097280" cy="274320"/>
          </a:xfrm>
          <a:prstGeom prst="rect">
            <a:avLst/>
          </a:prstGeom>
          <a:noFill/>
          <a:ln/>
        </p:spPr>
        <p:txBody>
          <a:bodyPr wrap="square" rtlCol="0" anchor="ctr"/>
          <a:lstStyle/>
          <a:p>
            <a:pPr marL="0" indent="0" algn="r">
              <a:buNone/>
            </a:pPr>
            <a:r>
              <a:rPr lang="en-US" sz="900" dirty="0">
                <a:solidFill>
                  <a:srgbClr val="666666"/>
                </a:solidFill>
                <a:latin typeface="Calibri" pitchFamily="34" charset="0"/>
                <a:ea typeface="Calibri" pitchFamily="34" charset="-122"/>
                <a:cs typeface="Calibri" pitchFamily="34" charset="-120"/>
              </a:rPr>
              <a:t>22 / 24</a:t>
            </a:r>
            <a:endParaRPr lang="en-US" sz="900" dirty="0"/>
          </a:p>
        </p:txBody>
      </p:sp>
      <p:sp>
        <p:nvSpPr>
          <p:cNvPr id="3" name="Text 1"/>
          <p:cNvSpPr/>
          <p:nvPr/>
        </p:nvSpPr>
        <p:spPr>
          <a:xfrm>
            <a:off x="548640" y="274320"/>
            <a:ext cx="5029200" cy="640080"/>
          </a:xfrm>
          <a:prstGeom prst="rect">
            <a:avLst/>
          </a:prstGeom>
          <a:noFill/>
          <a:ln/>
        </p:spPr>
        <p:txBody>
          <a:bodyPr wrap="square" rtlCol="0" anchor="ctr"/>
          <a:lstStyle/>
          <a:p>
            <a:pPr marL="0" indent="0">
              <a:buNone/>
            </a:pPr>
            <a:r>
              <a:rPr lang="en-US" sz="3600" b="1" dirty="0">
                <a:solidFill>
                  <a:srgbClr val="FFFFFF"/>
                </a:solidFill>
                <a:latin typeface="Consolas" pitchFamily="34" charset="0"/>
                <a:ea typeface="Consolas" pitchFamily="34" charset="-122"/>
                <a:cs typeface="Consolas" pitchFamily="34" charset="-120"/>
              </a:rPr>
              <a:t>Audio Cables Explained</a:t>
            </a:r>
            <a:endParaRPr lang="en-US" sz="3600" dirty="0"/>
          </a:p>
        </p:txBody>
      </p:sp>
      <p:pic>
        <p:nvPicPr>
          <p:cNvPr id="4" name="Image 0" descr="/agent/turn3/workspace/images/audio-cables-collection-including-35mm-headphone-j_2026-05-11T12-56-58_image_DAS_0.jpg"/>
          <p:cNvPicPr>
            <a:picLocks noChangeAspect="1"/>
          </p:cNvPicPr>
          <p:nvPr/>
        </p:nvPicPr>
        <p:blipFill>
          <a:blip r:embed="rId3"/>
          <a:srcRect l="5952" r="5952"/>
          <a:stretch/>
        </p:blipFill>
        <p:spPr>
          <a:xfrm>
            <a:off x="5486400" y="182880"/>
            <a:ext cx="3383280" cy="2560320"/>
          </a:xfrm>
          <a:prstGeom prst="rect">
            <a:avLst/>
          </a:prstGeom>
        </p:spPr>
      </p:pic>
      <p:sp>
        <p:nvSpPr>
          <p:cNvPr id="5" name="Shape 2"/>
          <p:cNvSpPr/>
          <p:nvPr/>
        </p:nvSpPr>
        <p:spPr>
          <a:xfrm>
            <a:off x="365760" y="1051560"/>
            <a:ext cx="4937760" cy="868680"/>
          </a:xfrm>
          <a:prstGeom prst="rect">
            <a:avLst/>
          </a:prstGeom>
          <a:solidFill>
            <a:srgbClr val="141414"/>
          </a:solidFill>
          <a:ln/>
        </p:spPr>
        <p:txBody>
          <a:bodyPr/>
          <a:lstStyle/>
          <a:p>
            <a:endParaRPr lang="en-GB"/>
          </a:p>
        </p:txBody>
      </p:sp>
      <p:sp>
        <p:nvSpPr>
          <p:cNvPr id="6" name="Text 3"/>
          <p:cNvSpPr/>
          <p:nvPr/>
        </p:nvSpPr>
        <p:spPr>
          <a:xfrm>
            <a:off x="502920" y="1097280"/>
            <a:ext cx="4663440" cy="274320"/>
          </a:xfrm>
          <a:prstGeom prst="rect">
            <a:avLst/>
          </a:prstGeom>
          <a:noFill/>
          <a:ln/>
        </p:spPr>
        <p:txBody>
          <a:bodyPr wrap="square" lIns="0" tIns="0" rIns="0" bIns="0" rtlCol="0" anchor="ctr"/>
          <a:lstStyle/>
          <a:p>
            <a:pPr marL="0" indent="0">
              <a:buNone/>
            </a:pPr>
            <a:r>
              <a:rPr lang="en-US" sz="1500" b="1" dirty="0">
                <a:solidFill>
                  <a:srgbClr val="39FF14"/>
                </a:solidFill>
                <a:latin typeface="Consolas" pitchFamily="34" charset="0"/>
                <a:ea typeface="Consolas" pitchFamily="34" charset="-122"/>
                <a:cs typeface="Consolas" pitchFamily="34" charset="-120"/>
              </a:rPr>
              <a:t>3.5mm (TRS/TRRS)</a:t>
            </a:r>
            <a:endParaRPr lang="en-US" sz="1500" dirty="0"/>
          </a:p>
        </p:txBody>
      </p:sp>
      <p:sp>
        <p:nvSpPr>
          <p:cNvPr id="7" name="Text 4"/>
          <p:cNvSpPr/>
          <p:nvPr/>
        </p:nvSpPr>
        <p:spPr>
          <a:xfrm>
            <a:off x="502920" y="1371600"/>
            <a:ext cx="4663440" cy="502920"/>
          </a:xfrm>
          <a:prstGeom prst="rect">
            <a:avLst/>
          </a:prstGeom>
          <a:noFill/>
          <a:ln/>
        </p:spPr>
        <p:txBody>
          <a:bodyPr wrap="square" lIns="0" tIns="0" rIns="0" bIns="0" rtlCol="0" anchor="ctr"/>
          <a:lstStyle/>
          <a:p>
            <a:pPr marL="0" indent="0">
              <a:buNone/>
            </a:pPr>
            <a:r>
              <a:rPr lang="en-US" sz="1200" dirty="0">
                <a:solidFill>
                  <a:schemeClr val="bg1"/>
                </a:solidFill>
                <a:latin typeface="Calibri" pitchFamily="34" charset="0"/>
                <a:ea typeface="Calibri" pitchFamily="34" charset="-122"/>
                <a:cs typeface="Calibri" pitchFamily="34" charset="-120"/>
              </a:rPr>
              <a:t>The classic headphone jack. TRS = stereo, TRRS adds a microphone. Analogue signal, simple, universal. Found on headphones, speakers, and (some) phones.</a:t>
            </a:r>
            <a:endParaRPr lang="en-US" sz="1200" dirty="0">
              <a:solidFill>
                <a:schemeClr val="bg1"/>
              </a:solidFill>
            </a:endParaRPr>
          </a:p>
        </p:txBody>
      </p:sp>
      <p:sp>
        <p:nvSpPr>
          <p:cNvPr id="8" name="Shape 5"/>
          <p:cNvSpPr/>
          <p:nvPr/>
        </p:nvSpPr>
        <p:spPr>
          <a:xfrm>
            <a:off x="365760" y="2039112"/>
            <a:ext cx="4937760" cy="868680"/>
          </a:xfrm>
          <a:prstGeom prst="rect">
            <a:avLst/>
          </a:prstGeom>
          <a:solidFill>
            <a:srgbClr val="141414"/>
          </a:solidFill>
          <a:ln/>
        </p:spPr>
        <p:txBody>
          <a:bodyPr/>
          <a:lstStyle/>
          <a:p>
            <a:endParaRPr lang="en-GB"/>
          </a:p>
        </p:txBody>
      </p:sp>
      <p:sp>
        <p:nvSpPr>
          <p:cNvPr id="9" name="Text 6"/>
          <p:cNvSpPr/>
          <p:nvPr/>
        </p:nvSpPr>
        <p:spPr>
          <a:xfrm>
            <a:off x="502920" y="2084832"/>
            <a:ext cx="4663440" cy="274320"/>
          </a:xfrm>
          <a:prstGeom prst="rect">
            <a:avLst/>
          </a:prstGeom>
          <a:noFill/>
          <a:ln/>
        </p:spPr>
        <p:txBody>
          <a:bodyPr wrap="square" lIns="0" tIns="0" rIns="0" bIns="0" rtlCol="0" anchor="ctr"/>
          <a:lstStyle/>
          <a:p>
            <a:pPr marL="0" indent="0">
              <a:buNone/>
            </a:pPr>
            <a:r>
              <a:rPr lang="en-US" sz="1500" b="1" dirty="0">
                <a:solidFill>
                  <a:srgbClr val="FF4444"/>
                </a:solidFill>
                <a:latin typeface="Consolas" pitchFamily="34" charset="0"/>
                <a:ea typeface="Consolas" pitchFamily="34" charset="-122"/>
                <a:cs typeface="Consolas" pitchFamily="34" charset="-120"/>
              </a:rPr>
              <a:t>Optical / TOSLINK</a:t>
            </a:r>
            <a:endParaRPr lang="en-US" sz="1500" dirty="0"/>
          </a:p>
        </p:txBody>
      </p:sp>
      <p:sp>
        <p:nvSpPr>
          <p:cNvPr id="10" name="Text 7"/>
          <p:cNvSpPr/>
          <p:nvPr/>
        </p:nvSpPr>
        <p:spPr>
          <a:xfrm>
            <a:off x="502920" y="2359152"/>
            <a:ext cx="4663440" cy="502920"/>
          </a:xfrm>
          <a:prstGeom prst="rect">
            <a:avLst/>
          </a:prstGeom>
          <a:noFill/>
          <a:ln/>
        </p:spPr>
        <p:txBody>
          <a:bodyPr wrap="square" lIns="0" tIns="0" rIns="0" bIns="0" rtlCol="0" anchor="ctr"/>
          <a:lstStyle/>
          <a:p>
            <a:pPr marL="0" indent="0">
              <a:buNone/>
            </a:pPr>
            <a:r>
              <a:rPr lang="en-US" sz="1200" dirty="0">
                <a:solidFill>
                  <a:schemeClr val="bg1"/>
                </a:solidFill>
                <a:latin typeface="Calibri" pitchFamily="34" charset="0"/>
                <a:ea typeface="Calibri" pitchFamily="34" charset="-122"/>
                <a:cs typeface="Calibri" pitchFamily="34" charset="-120"/>
              </a:rPr>
              <a:t>Fibre optic audio cable created by Toshiba in 1983. Carries digital audio via light pulses (650nm red LED). Immune to electrical interference. Great for TV-to-soundbar connections.</a:t>
            </a:r>
            <a:endParaRPr lang="en-US" sz="1200" dirty="0">
              <a:solidFill>
                <a:schemeClr val="bg1"/>
              </a:solidFill>
            </a:endParaRPr>
          </a:p>
        </p:txBody>
      </p:sp>
      <p:sp>
        <p:nvSpPr>
          <p:cNvPr id="11" name="Shape 8"/>
          <p:cNvSpPr/>
          <p:nvPr/>
        </p:nvSpPr>
        <p:spPr>
          <a:xfrm>
            <a:off x="365760" y="3026664"/>
            <a:ext cx="4937760" cy="868680"/>
          </a:xfrm>
          <a:prstGeom prst="rect">
            <a:avLst/>
          </a:prstGeom>
          <a:solidFill>
            <a:srgbClr val="141414"/>
          </a:solidFill>
          <a:ln/>
        </p:spPr>
        <p:txBody>
          <a:bodyPr/>
          <a:lstStyle/>
          <a:p>
            <a:endParaRPr lang="en-GB"/>
          </a:p>
        </p:txBody>
      </p:sp>
      <p:sp>
        <p:nvSpPr>
          <p:cNvPr id="12" name="Text 9"/>
          <p:cNvSpPr/>
          <p:nvPr/>
        </p:nvSpPr>
        <p:spPr>
          <a:xfrm>
            <a:off x="502920" y="3072384"/>
            <a:ext cx="4663440" cy="274320"/>
          </a:xfrm>
          <a:prstGeom prst="rect">
            <a:avLst/>
          </a:prstGeom>
          <a:noFill/>
          <a:ln/>
        </p:spPr>
        <p:txBody>
          <a:bodyPr wrap="square" lIns="0" tIns="0" rIns="0" bIns="0" rtlCol="0" anchor="ctr"/>
          <a:lstStyle/>
          <a:p>
            <a:pPr marL="0" indent="0">
              <a:buNone/>
            </a:pPr>
            <a:r>
              <a:rPr lang="en-US" sz="1500" b="1" dirty="0">
                <a:solidFill>
                  <a:srgbClr val="00E5FF"/>
                </a:solidFill>
                <a:latin typeface="Consolas" pitchFamily="34" charset="0"/>
                <a:ea typeface="Consolas" pitchFamily="34" charset="-122"/>
                <a:cs typeface="Consolas" pitchFamily="34" charset="-120"/>
              </a:rPr>
              <a:t>XLR</a:t>
            </a:r>
            <a:endParaRPr lang="en-US" sz="1500" dirty="0"/>
          </a:p>
        </p:txBody>
      </p:sp>
      <p:sp>
        <p:nvSpPr>
          <p:cNvPr id="13" name="Text 10"/>
          <p:cNvSpPr/>
          <p:nvPr/>
        </p:nvSpPr>
        <p:spPr>
          <a:xfrm>
            <a:off x="502920" y="3346704"/>
            <a:ext cx="4663440" cy="502920"/>
          </a:xfrm>
          <a:prstGeom prst="rect">
            <a:avLst/>
          </a:prstGeom>
          <a:noFill/>
          <a:ln/>
        </p:spPr>
        <p:txBody>
          <a:bodyPr wrap="square" lIns="0" tIns="0" rIns="0" bIns="0" rtlCol="0" anchor="ctr"/>
          <a:lstStyle/>
          <a:p>
            <a:pPr marL="0" indent="0">
              <a:buNone/>
            </a:pPr>
            <a:r>
              <a:rPr lang="en-US" sz="1200" dirty="0">
                <a:solidFill>
                  <a:schemeClr val="bg1"/>
                </a:solidFill>
                <a:latin typeface="Calibri" pitchFamily="34" charset="0"/>
                <a:ea typeface="Calibri" pitchFamily="34" charset="-122"/>
                <a:cs typeface="Calibri" pitchFamily="34" charset="-120"/>
              </a:rPr>
              <a:t>Professional balanced audio connector developed in the 1950s. 3-pin design cancels noise over long distances. The gold standard for microphones and studio equipment.</a:t>
            </a:r>
            <a:endParaRPr lang="en-US" sz="1200" dirty="0">
              <a:solidFill>
                <a:schemeClr val="bg1"/>
              </a:solidFill>
            </a:endParaRPr>
          </a:p>
        </p:txBody>
      </p:sp>
      <p:sp>
        <p:nvSpPr>
          <p:cNvPr id="14" name="Shape 11"/>
          <p:cNvSpPr/>
          <p:nvPr/>
        </p:nvSpPr>
        <p:spPr>
          <a:xfrm>
            <a:off x="365760" y="4014216"/>
            <a:ext cx="4937760" cy="868680"/>
          </a:xfrm>
          <a:prstGeom prst="rect">
            <a:avLst/>
          </a:prstGeom>
          <a:solidFill>
            <a:srgbClr val="141414"/>
          </a:solidFill>
          <a:ln/>
        </p:spPr>
        <p:txBody>
          <a:bodyPr/>
          <a:lstStyle/>
          <a:p>
            <a:endParaRPr lang="en-GB"/>
          </a:p>
        </p:txBody>
      </p:sp>
      <p:sp>
        <p:nvSpPr>
          <p:cNvPr id="15" name="Text 12"/>
          <p:cNvSpPr/>
          <p:nvPr/>
        </p:nvSpPr>
        <p:spPr>
          <a:xfrm>
            <a:off x="502920" y="4059936"/>
            <a:ext cx="4663440" cy="274320"/>
          </a:xfrm>
          <a:prstGeom prst="rect">
            <a:avLst/>
          </a:prstGeom>
          <a:noFill/>
          <a:ln/>
        </p:spPr>
        <p:txBody>
          <a:bodyPr wrap="square" lIns="0" tIns="0" rIns="0" bIns="0" rtlCol="0" anchor="ctr"/>
          <a:lstStyle/>
          <a:p>
            <a:pPr marL="0" indent="0">
              <a:buNone/>
            </a:pPr>
            <a:r>
              <a:rPr lang="en-US" sz="1500" b="1" dirty="0">
                <a:solidFill>
                  <a:srgbClr val="FFAA33"/>
                </a:solidFill>
                <a:latin typeface="Consolas" pitchFamily="34" charset="0"/>
                <a:ea typeface="Consolas" pitchFamily="34" charset="-122"/>
                <a:cs typeface="Consolas" pitchFamily="34" charset="-120"/>
              </a:rPr>
              <a:t>RCA / Phono</a:t>
            </a:r>
            <a:endParaRPr lang="en-US" sz="1500" dirty="0"/>
          </a:p>
        </p:txBody>
      </p:sp>
      <p:sp>
        <p:nvSpPr>
          <p:cNvPr id="16" name="Text 13"/>
          <p:cNvSpPr/>
          <p:nvPr/>
        </p:nvSpPr>
        <p:spPr>
          <a:xfrm>
            <a:off x="502920" y="4334256"/>
            <a:ext cx="4663440" cy="502920"/>
          </a:xfrm>
          <a:prstGeom prst="rect">
            <a:avLst/>
          </a:prstGeom>
          <a:noFill/>
          <a:ln/>
        </p:spPr>
        <p:txBody>
          <a:bodyPr wrap="square" lIns="0" tIns="0" rIns="0" bIns="0" rtlCol="0" anchor="ctr"/>
          <a:lstStyle/>
          <a:p>
            <a:pPr marL="0" indent="0">
              <a:buNone/>
            </a:pPr>
            <a:r>
              <a:rPr lang="en-US" sz="1200" dirty="0">
                <a:solidFill>
                  <a:schemeClr val="bg1"/>
                </a:solidFill>
                <a:latin typeface="Calibri" pitchFamily="34" charset="0"/>
                <a:ea typeface="Calibri" pitchFamily="34" charset="-122"/>
                <a:cs typeface="Calibri" pitchFamily="34" charset="-120"/>
              </a:rPr>
              <a:t>Developed by RCA in the 1940s. Red = right audio, white = left audio. Unbalanced signal, still common on hi-fi equipment and turntables.</a:t>
            </a:r>
            <a:endParaRPr lang="en-US" sz="12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3" grpId="0" animBg="1"/>
      <p:bldP spid="15" grpId="0" animBg="1"/>
      <p:bldP spid="1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name="Slide 23">
    <p:bg>
      <p:bgPr>
        <a:solidFill>
          <a:srgbClr val="0A0A0A"/>
        </a:solidFill>
        <a:effectLst/>
      </p:bgPr>
    </p:bg>
    <p:spTree>
      <p:nvGrpSpPr>
        <p:cNvPr id="1" name=""/>
        <p:cNvGrpSpPr/>
        <p:nvPr/>
      </p:nvGrpSpPr>
      <p:grpSpPr>
        <a:xfrm>
          <a:off x="0" y="0"/>
          <a:ext cx="0" cy="0"/>
          <a:chOff x="0" y="0"/>
          <a:chExt cx="0" cy="0"/>
        </a:xfrm>
      </p:grpSpPr>
      <p:sp>
        <p:nvSpPr>
          <p:cNvPr id="2" name="Text 0"/>
          <p:cNvSpPr/>
          <p:nvPr/>
        </p:nvSpPr>
        <p:spPr>
          <a:xfrm>
            <a:off x="7772400" y="4800600"/>
            <a:ext cx="1097280" cy="274320"/>
          </a:xfrm>
          <a:prstGeom prst="rect">
            <a:avLst/>
          </a:prstGeom>
          <a:noFill/>
          <a:ln/>
        </p:spPr>
        <p:txBody>
          <a:bodyPr wrap="square" rtlCol="0" anchor="ctr"/>
          <a:lstStyle/>
          <a:p>
            <a:pPr marL="0" indent="0" algn="r">
              <a:buNone/>
            </a:pPr>
            <a:r>
              <a:rPr lang="en-US" sz="900" dirty="0">
                <a:solidFill>
                  <a:srgbClr val="666666"/>
                </a:solidFill>
                <a:latin typeface="Calibri" pitchFamily="34" charset="0"/>
                <a:ea typeface="Calibri" pitchFamily="34" charset="-122"/>
                <a:cs typeface="Calibri" pitchFamily="34" charset="-120"/>
              </a:rPr>
              <a:t>23 / 24</a:t>
            </a:r>
            <a:endParaRPr lang="en-US" sz="900" dirty="0"/>
          </a:p>
        </p:txBody>
      </p:sp>
      <p:sp>
        <p:nvSpPr>
          <p:cNvPr id="3" name="Text 1"/>
          <p:cNvSpPr/>
          <p:nvPr/>
        </p:nvSpPr>
        <p:spPr>
          <a:xfrm>
            <a:off x="548640" y="182880"/>
            <a:ext cx="8229600" cy="640080"/>
          </a:xfrm>
          <a:prstGeom prst="rect">
            <a:avLst/>
          </a:prstGeom>
          <a:noFill/>
          <a:ln/>
        </p:spPr>
        <p:txBody>
          <a:bodyPr wrap="square" rtlCol="0" anchor="ctr"/>
          <a:lstStyle/>
          <a:p>
            <a:pPr marL="0" indent="0">
              <a:buNone/>
            </a:pPr>
            <a:r>
              <a:rPr lang="en-US" sz="3000" b="1" dirty="0">
                <a:solidFill>
                  <a:srgbClr val="FFFFFF"/>
                </a:solidFill>
                <a:latin typeface="Consolas" pitchFamily="34" charset="0"/>
                <a:ea typeface="Consolas" pitchFamily="34" charset="-122"/>
                <a:cs typeface="Consolas" pitchFamily="34" charset="-120"/>
              </a:rPr>
              <a:t>Are Gold Plated Contacts Worth the Extra Money?</a:t>
            </a:r>
            <a:endParaRPr lang="en-US" sz="3000" dirty="0"/>
          </a:p>
        </p:txBody>
      </p:sp>
      <p:pic>
        <p:nvPicPr>
          <p:cNvPr id="4" name="Image 0" descr="/agent/turn3/workspace/images/close-up-photograph-of-gold-plated-cable-connector_2026-05-11T12-56-59_image_DAS_0.jpg"/>
          <p:cNvPicPr>
            <a:picLocks noChangeAspect="1"/>
          </p:cNvPicPr>
          <p:nvPr/>
        </p:nvPicPr>
        <p:blipFill>
          <a:blip r:embed="rId3"/>
          <a:srcRect t="2857" b="2857"/>
          <a:stretch/>
        </p:blipFill>
        <p:spPr>
          <a:xfrm>
            <a:off x="5669280" y="914400"/>
            <a:ext cx="3200400" cy="2011680"/>
          </a:xfrm>
          <a:prstGeom prst="rect">
            <a:avLst/>
          </a:prstGeom>
        </p:spPr>
      </p:pic>
      <p:sp>
        <p:nvSpPr>
          <p:cNvPr id="5" name="Shape 2"/>
          <p:cNvSpPr/>
          <p:nvPr/>
        </p:nvSpPr>
        <p:spPr>
          <a:xfrm>
            <a:off x="365760" y="914400"/>
            <a:ext cx="5029200" cy="1645920"/>
          </a:xfrm>
          <a:prstGeom prst="rect">
            <a:avLst/>
          </a:prstGeom>
          <a:solidFill>
            <a:srgbClr val="1A1A0D"/>
          </a:solidFill>
          <a:ln/>
        </p:spPr>
        <p:txBody>
          <a:bodyPr/>
          <a:lstStyle/>
          <a:p>
            <a:endParaRPr lang="en-GB" dirty="0"/>
          </a:p>
        </p:txBody>
      </p:sp>
      <p:sp>
        <p:nvSpPr>
          <p:cNvPr id="6" name="Text 3"/>
          <p:cNvSpPr/>
          <p:nvPr/>
        </p:nvSpPr>
        <p:spPr>
          <a:xfrm>
            <a:off x="548640" y="960120"/>
            <a:ext cx="4754880" cy="320040"/>
          </a:xfrm>
          <a:prstGeom prst="rect">
            <a:avLst/>
          </a:prstGeom>
          <a:noFill/>
          <a:ln/>
        </p:spPr>
        <p:txBody>
          <a:bodyPr wrap="square" lIns="0" tIns="0" rIns="0" bIns="0" rtlCol="0" anchor="ctr"/>
          <a:lstStyle/>
          <a:p>
            <a:pPr marL="0" indent="0">
              <a:buNone/>
            </a:pPr>
            <a:r>
              <a:rPr lang="en-US" sz="1800" b="1" dirty="0">
                <a:solidFill>
                  <a:srgbClr val="FFD700"/>
                </a:solidFill>
                <a:latin typeface="Consolas" pitchFamily="34" charset="0"/>
                <a:ea typeface="Consolas" pitchFamily="34" charset="-122"/>
                <a:cs typeface="Consolas" pitchFamily="34" charset="-120"/>
              </a:rPr>
              <a:t>The Science</a:t>
            </a:r>
            <a:endParaRPr lang="en-US" sz="1800" dirty="0"/>
          </a:p>
        </p:txBody>
      </p:sp>
      <p:sp>
        <p:nvSpPr>
          <p:cNvPr id="7" name="Text 4"/>
          <p:cNvSpPr/>
          <p:nvPr/>
        </p:nvSpPr>
        <p:spPr>
          <a:xfrm>
            <a:off x="548640" y="1298448"/>
            <a:ext cx="4754880" cy="1188720"/>
          </a:xfrm>
          <a:prstGeom prst="rect">
            <a:avLst/>
          </a:prstGeom>
          <a:noFill/>
          <a:ln/>
        </p:spPr>
        <p:txBody>
          <a:bodyPr wrap="square" rtlCol="0" anchor="ctr"/>
          <a:lstStyle/>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Gold doesn't oxidise — it resists corrosion</a:t>
            </a:r>
            <a:endParaRPr lang="en-US" sz="1400" dirty="0"/>
          </a:p>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But gold is 30% LESS conductive than copper</a:t>
            </a:r>
            <a:endParaRPr lang="en-US" sz="1400" dirty="0"/>
          </a:p>
          <a:p>
            <a:pPr marL="342900" indent="-342900">
              <a:buSzPct val="100000"/>
              <a:buChar char="•"/>
            </a:pPr>
            <a:r>
              <a:rPr lang="en-US" sz="1400" dirty="0">
                <a:solidFill>
                  <a:srgbClr val="FFFFFF"/>
                </a:solidFill>
                <a:latin typeface="Calibri" pitchFamily="34" charset="0"/>
                <a:ea typeface="Calibri" pitchFamily="34" charset="-122"/>
                <a:cs typeface="Calibri" pitchFamily="34" charset="-120"/>
              </a:rPr>
              <a:t>The plating is microscopically thin (flash gold)</a:t>
            </a:r>
            <a:endParaRPr lang="en-US" sz="1400" dirty="0"/>
          </a:p>
          <a:p>
            <a:pPr marL="342900" indent="-342900">
              <a:buSzPct val="100000"/>
              <a:buChar char="•"/>
            </a:pPr>
            <a:r>
              <a:rPr lang="en-US" sz="1300" dirty="0">
                <a:solidFill>
                  <a:srgbClr val="AAAAAA"/>
                </a:solidFill>
                <a:latin typeface="Calibri" pitchFamily="34" charset="0"/>
                <a:ea typeface="Calibri" pitchFamily="34" charset="-122"/>
                <a:cs typeface="Calibri" pitchFamily="34" charset="-120"/>
              </a:rPr>
              <a:t>Silver would actually be the best conductor (+5%)</a:t>
            </a:r>
            <a:endParaRPr lang="en-US" sz="1400" dirty="0"/>
          </a:p>
        </p:txBody>
      </p:sp>
      <p:sp>
        <p:nvSpPr>
          <p:cNvPr id="8" name="Shape 5"/>
          <p:cNvSpPr/>
          <p:nvPr/>
        </p:nvSpPr>
        <p:spPr>
          <a:xfrm>
            <a:off x="365760" y="2697480"/>
            <a:ext cx="8412480" cy="2194560"/>
          </a:xfrm>
          <a:prstGeom prst="rect">
            <a:avLst/>
          </a:prstGeom>
          <a:solidFill>
            <a:srgbClr val="141414"/>
          </a:solidFill>
          <a:ln/>
        </p:spPr>
        <p:txBody>
          <a:bodyPr/>
          <a:lstStyle/>
          <a:p>
            <a:endParaRPr lang="en-GB"/>
          </a:p>
        </p:txBody>
      </p:sp>
      <p:sp>
        <p:nvSpPr>
          <p:cNvPr id="9" name="Text 6"/>
          <p:cNvSpPr/>
          <p:nvPr/>
        </p:nvSpPr>
        <p:spPr>
          <a:xfrm>
            <a:off x="548640" y="2743200"/>
            <a:ext cx="8046720" cy="320040"/>
          </a:xfrm>
          <a:prstGeom prst="rect">
            <a:avLst/>
          </a:prstGeom>
          <a:noFill/>
          <a:ln/>
        </p:spPr>
        <p:txBody>
          <a:bodyPr wrap="square" lIns="0" tIns="0" rIns="0" bIns="0" rtlCol="0" anchor="ctr"/>
          <a:lstStyle/>
          <a:p>
            <a:pPr marL="0" indent="0">
              <a:buNone/>
            </a:pPr>
            <a:r>
              <a:rPr lang="en-US" sz="1800" b="1" dirty="0">
                <a:solidFill>
                  <a:srgbClr val="00E5FF"/>
                </a:solidFill>
                <a:latin typeface="Consolas" pitchFamily="34" charset="0"/>
                <a:ea typeface="Consolas" pitchFamily="34" charset="-122"/>
                <a:cs typeface="Consolas" pitchFamily="34" charset="-120"/>
              </a:rPr>
              <a:t>The Verdict</a:t>
            </a:r>
            <a:endParaRPr lang="en-US" sz="1800" dirty="0"/>
          </a:p>
        </p:txBody>
      </p:sp>
      <p:sp>
        <p:nvSpPr>
          <p:cNvPr id="10" name="Text 7"/>
          <p:cNvSpPr/>
          <p:nvPr/>
        </p:nvSpPr>
        <p:spPr>
          <a:xfrm>
            <a:off x="548640" y="3108960"/>
            <a:ext cx="8046720" cy="1645920"/>
          </a:xfrm>
          <a:prstGeom prst="rect">
            <a:avLst/>
          </a:prstGeom>
          <a:noFill/>
          <a:ln/>
        </p:spPr>
        <p:txBody>
          <a:bodyPr wrap="square" rtlCol="0" anchor="ctr"/>
          <a:lstStyle/>
          <a:p>
            <a:pPr marL="342900" indent="-342900">
              <a:buSzPct val="100000"/>
              <a:buChar char="•"/>
            </a:pPr>
            <a:r>
              <a:rPr lang="en-US" sz="1500" dirty="0">
                <a:solidFill>
                  <a:srgbClr val="FFFFFF"/>
                </a:solidFill>
                <a:latin typeface="Calibri" pitchFamily="34" charset="0"/>
                <a:ea typeface="Calibri" pitchFamily="34" charset="-122"/>
                <a:cs typeface="Calibri" pitchFamily="34" charset="-120"/>
              </a:rPr>
              <a:t>For digital cables (HDMI, USB, optical): NO difference</a:t>
            </a:r>
            <a:endParaRPr lang="en-US" sz="1500" dirty="0"/>
          </a:p>
          <a:p>
            <a:pPr marL="342900" indent="-342900">
              <a:buSzPct val="100000"/>
              <a:buChar char="•"/>
            </a:pPr>
            <a:r>
              <a:rPr lang="en-US" sz="1400" dirty="0">
                <a:solidFill>
                  <a:srgbClr val="AAAAAA"/>
                </a:solidFill>
                <a:latin typeface="Calibri" pitchFamily="34" charset="0"/>
                <a:ea typeface="Calibri" pitchFamily="34" charset="-122"/>
                <a:cs typeface="Calibri" pitchFamily="34" charset="-120"/>
              </a:rPr>
              <a:t>Digital signals are 1s and 0s — they either arrive or they don't</a:t>
            </a:r>
            <a:endParaRPr lang="en-US" sz="1500" dirty="0"/>
          </a:p>
          <a:p>
            <a:pPr marL="342900" indent="-342900">
              <a:buSzPct val="100000"/>
              <a:buChar char="•"/>
            </a:pPr>
            <a:r>
              <a:rPr lang="en-US" sz="1500" dirty="0">
                <a:solidFill>
                  <a:srgbClr val="FFFFFF"/>
                </a:solidFill>
                <a:latin typeface="Calibri" pitchFamily="34" charset="0"/>
                <a:ea typeface="Calibri" pitchFamily="34" charset="-122"/>
                <a:cs typeface="Calibri" pitchFamily="34" charset="-120"/>
              </a:rPr>
              <a:t>For analogue audio: marginal benefit in humid environments</a:t>
            </a:r>
            <a:endParaRPr lang="en-US" sz="1500" dirty="0"/>
          </a:p>
          <a:p>
            <a:pPr marL="342900" indent="-342900">
              <a:buSzPct val="100000"/>
              <a:buChar char="•"/>
            </a:pPr>
            <a:r>
              <a:rPr lang="en-US" sz="1500" dirty="0">
                <a:solidFill>
                  <a:srgbClr val="FFFFFF"/>
                </a:solidFill>
                <a:latin typeface="Calibri" pitchFamily="34" charset="0"/>
                <a:ea typeface="Calibri" pitchFamily="34" charset="-122"/>
                <a:cs typeface="Calibri" pitchFamily="34" charset="-120"/>
              </a:rPr>
              <a:t>For pro equipment plugged/unplugged thousands of times: corrosion resistance helps</a:t>
            </a:r>
            <a:endParaRPr lang="en-US" sz="1500" dirty="0"/>
          </a:p>
          <a:p>
            <a:pPr marL="0" indent="0">
              <a:buNone/>
            </a:pPr>
            <a:endParaRPr lang="en-US" sz="1500" dirty="0"/>
          </a:p>
        </p:txBody>
      </p:sp>
      <p:sp>
        <p:nvSpPr>
          <p:cNvPr id="11" name="TextBox 10">
            <a:extLst>
              <a:ext uri="{FF2B5EF4-FFF2-40B4-BE49-F238E27FC236}">
                <a16:creationId xmlns:a16="http://schemas.microsoft.com/office/drawing/2014/main" id="{636E7196-3096-DDD6-0C54-D8C70EBFED69}"/>
              </a:ext>
            </a:extLst>
          </p:cNvPr>
          <p:cNvSpPr txBox="1"/>
          <p:nvPr/>
        </p:nvSpPr>
        <p:spPr>
          <a:xfrm>
            <a:off x="457200" y="4428589"/>
            <a:ext cx="8046720" cy="646331"/>
          </a:xfrm>
          <a:prstGeom prst="rect">
            <a:avLst/>
          </a:prstGeom>
          <a:noFill/>
        </p:spPr>
        <p:txBody>
          <a:bodyPr wrap="square" rtlCol="0">
            <a:spAutoFit/>
          </a:bodyPr>
          <a:lstStyle/>
          <a:p>
            <a:r>
              <a:rPr lang="en-US" b="1" dirty="0">
                <a:solidFill>
                  <a:srgbClr val="39FF14"/>
                </a:solidFill>
                <a:latin typeface="Calibri" pitchFamily="34" charset="0"/>
                <a:ea typeface="Calibri" pitchFamily="34" charset="-122"/>
                <a:cs typeface="Calibri" pitchFamily="34" charset="-120"/>
              </a:rPr>
              <a:t>Save your money. A £5 HDMI cable performs identically to a £50 gold-plated one.</a:t>
            </a:r>
            <a:endParaRPr lang="en-US" dirty="0"/>
          </a:p>
          <a:p>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animBg="1"/>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name="Slide 24">
    <p:bg>
      <p:bgPr>
        <a:solidFill>
          <a:srgbClr val="0A0A0A"/>
        </a:solidFill>
        <a:effectLst/>
      </p:bgPr>
    </p:bg>
    <p:spTree>
      <p:nvGrpSpPr>
        <p:cNvPr id="1" name=""/>
        <p:cNvGrpSpPr/>
        <p:nvPr/>
      </p:nvGrpSpPr>
      <p:grpSpPr>
        <a:xfrm>
          <a:off x="0" y="0"/>
          <a:ext cx="0" cy="0"/>
          <a:chOff x="0" y="0"/>
          <a:chExt cx="0" cy="0"/>
        </a:xfrm>
      </p:grpSpPr>
      <p:sp>
        <p:nvSpPr>
          <p:cNvPr id="2" name="Text 0"/>
          <p:cNvSpPr/>
          <p:nvPr/>
        </p:nvSpPr>
        <p:spPr>
          <a:xfrm>
            <a:off x="7772400" y="4800600"/>
            <a:ext cx="1097280" cy="274320"/>
          </a:xfrm>
          <a:prstGeom prst="rect">
            <a:avLst/>
          </a:prstGeom>
          <a:noFill/>
          <a:ln/>
        </p:spPr>
        <p:txBody>
          <a:bodyPr wrap="square" rtlCol="0" anchor="ctr"/>
          <a:lstStyle/>
          <a:p>
            <a:pPr marL="0" indent="0" algn="r">
              <a:buNone/>
            </a:pPr>
            <a:r>
              <a:rPr lang="en-US" sz="900" dirty="0">
                <a:solidFill>
                  <a:srgbClr val="666666"/>
                </a:solidFill>
                <a:latin typeface="Calibri" pitchFamily="34" charset="0"/>
                <a:ea typeface="Calibri" pitchFamily="34" charset="-122"/>
                <a:cs typeface="Calibri" pitchFamily="34" charset="-120"/>
              </a:rPr>
              <a:t>24 / 24</a:t>
            </a:r>
            <a:endParaRPr lang="en-US" sz="900" dirty="0"/>
          </a:p>
        </p:txBody>
      </p:sp>
      <p:sp>
        <p:nvSpPr>
          <p:cNvPr id="3" name="Text 1"/>
          <p:cNvSpPr/>
          <p:nvPr/>
        </p:nvSpPr>
        <p:spPr>
          <a:xfrm>
            <a:off x="548640" y="274320"/>
            <a:ext cx="8046720" cy="640080"/>
          </a:xfrm>
          <a:prstGeom prst="rect">
            <a:avLst/>
          </a:prstGeom>
          <a:noFill/>
          <a:ln/>
        </p:spPr>
        <p:txBody>
          <a:bodyPr wrap="square" rtlCol="0" anchor="ctr"/>
          <a:lstStyle/>
          <a:p>
            <a:pPr marL="0" indent="0">
              <a:buNone/>
            </a:pPr>
            <a:r>
              <a:rPr lang="en-US" sz="3600" b="1" dirty="0">
                <a:solidFill>
                  <a:srgbClr val="FFFFFF"/>
                </a:solidFill>
                <a:latin typeface="Consolas" pitchFamily="34" charset="0"/>
                <a:ea typeface="Consolas" pitchFamily="34" charset="-122"/>
                <a:cs typeface="Consolas" pitchFamily="34" charset="-120"/>
              </a:rPr>
              <a:t>Cable Myths Busted</a:t>
            </a:r>
            <a:endParaRPr lang="en-US" sz="3600" dirty="0"/>
          </a:p>
        </p:txBody>
      </p:sp>
      <p:sp>
        <p:nvSpPr>
          <p:cNvPr id="4" name="Shape 2"/>
          <p:cNvSpPr/>
          <p:nvPr/>
        </p:nvSpPr>
        <p:spPr>
          <a:xfrm>
            <a:off x="365760" y="1005840"/>
            <a:ext cx="8412480" cy="868680"/>
          </a:xfrm>
          <a:prstGeom prst="rect">
            <a:avLst/>
          </a:prstGeom>
          <a:solidFill>
            <a:srgbClr val="141414"/>
          </a:solidFill>
          <a:ln/>
        </p:spPr>
        <p:txBody>
          <a:bodyPr/>
          <a:lstStyle/>
          <a:p>
            <a:endParaRPr lang="en-GB"/>
          </a:p>
        </p:txBody>
      </p:sp>
      <p:sp>
        <p:nvSpPr>
          <p:cNvPr id="5" name="Text 3"/>
          <p:cNvSpPr/>
          <p:nvPr/>
        </p:nvSpPr>
        <p:spPr>
          <a:xfrm>
            <a:off x="548640" y="1024128"/>
            <a:ext cx="2926080" cy="822960"/>
          </a:xfrm>
          <a:prstGeom prst="rect">
            <a:avLst/>
          </a:prstGeom>
          <a:noFill/>
          <a:ln/>
        </p:spPr>
        <p:txBody>
          <a:bodyPr wrap="square" lIns="0" tIns="0" rIns="0" bIns="0" rtlCol="0" anchor="ctr"/>
          <a:lstStyle/>
          <a:p>
            <a:pPr marL="0" indent="0">
              <a:buNone/>
            </a:pPr>
            <a:r>
              <a:rPr lang="en-US" sz="1400" dirty="0">
                <a:solidFill>
                  <a:srgbClr val="FF4444"/>
                </a:solidFill>
                <a:latin typeface="Consolas" pitchFamily="34" charset="0"/>
                <a:ea typeface="Consolas" pitchFamily="34" charset="-122"/>
                <a:cs typeface="Consolas" pitchFamily="34" charset="-120"/>
              </a:rPr>
              <a:t>"Expensive cables give better picture quality"</a:t>
            </a:r>
            <a:endParaRPr lang="en-US" sz="1400" dirty="0"/>
          </a:p>
        </p:txBody>
      </p:sp>
      <p:sp>
        <p:nvSpPr>
          <p:cNvPr id="6" name="Text 4"/>
          <p:cNvSpPr/>
          <p:nvPr/>
        </p:nvSpPr>
        <p:spPr>
          <a:xfrm>
            <a:off x="3566160" y="1024128"/>
            <a:ext cx="5029200" cy="82296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Digital is digital. A £5 HDMI cable carries the same 1s and 0s as a £100 one. Either it works or it doesn't — there's no "better" signal.</a:t>
            </a:r>
            <a:endParaRPr lang="en-US" sz="1300" dirty="0"/>
          </a:p>
        </p:txBody>
      </p:sp>
      <p:sp>
        <p:nvSpPr>
          <p:cNvPr id="7" name="Shape 5"/>
          <p:cNvSpPr/>
          <p:nvPr/>
        </p:nvSpPr>
        <p:spPr>
          <a:xfrm>
            <a:off x="365760" y="2011680"/>
            <a:ext cx="8412480" cy="868680"/>
          </a:xfrm>
          <a:prstGeom prst="rect">
            <a:avLst/>
          </a:prstGeom>
          <a:solidFill>
            <a:srgbClr val="141414"/>
          </a:solidFill>
          <a:ln/>
        </p:spPr>
        <p:txBody>
          <a:bodyPr/>
          <a:lstStyle/>
          <a:p>
            <a:endParaRPr lang="en-GB"/>
          </a:p>
        </p:txBody>
      </p:sp>
      <p:sp>
        <p:nvSpPr>
          <p:cNvPr id="8" name="Text 6"/>
          <p:cNvSpPr/>
          <p:nvPr/>
        </p:nvSpPr>
        <p:spPr>
          <a:xfrm>
            <a:off x="548640" y="2029968"/>
            <a:ext cx="2926080" cy="822960"/>
          </a:xfrm>
          <a:prstGeom prst="rect">
            <a:avLst/>
          </a:prstGeom>
          <a:noFill/>
          <a:ln/>
        </p:spPr>
        <p:txBody>
          <a:bodyPr wrap="square" lIns="0" tIns="0" rIns="0" bIns="0" rtlCol="0" anchor="ctr"/>
          <a:lstStyle/>
          <a:p>
            <a:pPr marL="0" indent="0">
              <a:buNone/>
            </a:pPr>
            <a:r>
              <a:rPr lang="en-US" sz="1400" dirty="0">
                <a:solidFill>
                  <a:srgbClr val="FF4444"/>
                </a:solidFill>
                <a:latin typeface="Consolas" pitchFamily="34" charset="0"/>
                <a:ea typeface="Consolas" pitchFamily="34" charset="-122"/>
                <a:cs typeface="Consolas" pitchFamily="34" charset="-120"/>
              </a:rPr>
              <a:t>"Thicker cables are always faster"</a:t>
            </a:r>
            <a:endParaRPr lang="en-US" sz="1400" dirty="0"/>
          </a:p>
        </p:txBody>
      </p:sp>
      <p:sp>
        <p:nvSpPr>
          <p:cNvPr id="9" name="Text 7"/>
          <p:cNvSpPr/>
          <p:nvPr/>
        </p:nvSpPr>
        <p:spPr>
          <a:xfrm>
            <a:off x="3566160" y="2029968"/>
            <a:ext cx="5029200" cy="82296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Thickness affects power delivery and durability, not data speed. Speed is determined by the USB/HDMI standard the cable supports.</a:t>
            </a:r>
            <a:endParaRPr lang="en-US" sz="1300" dirty="0"/>
          </a:p>
        </p:txBody>
      </p:sp>
      <p:sp>
        <p:nvSpPr>
          <p:cNvPr id="10" name="Shape 8"/>
          <p:cNvSpPr/>
          <p:nvPr/>
        </p:nvSpPr>
        <p:spPr>
          <a:xfrm>
            <a:off x="365760" y="3017520"/>
            <a:ext cx="8412480" cy="868680"/>
          </a:xfrm>
          <a:prstGeom prst="rect">
            <a:avLst/>
          </a:prstGeom>
          <a:solidFill>
            <a:srgbClr val="141414"/>
          </a:solidFill>
          <a:ln/>
        </p:spPr>
        <p:txBody>
          <a:bodyPr/>
          <a:lstStyle/>
          <a:p>
            <a:endParaRPr lang="en-GB"/>
          </a:p>
        </p:txBody>
      </p:sp>
      <p:sp>
        <p:nvSpPr>
          <p:cNvPr id="11" name="Text 9"/>
          <p:cNvSpPr/>
          <p:nvPr/>
        </p:nvSpPr>
        <p:spPr>
          <a:xfrm>
            <a:off x="548640" y="3035808"/>
            <a:ext cx="2926080" cy="822960"/>
          </a:xfrm>
          <a:prstGeom prst="rect">
            <a:avLst/>
          </a:prstGeom>
          <a:noFill/>
          <a:ln/>
        </p:spPr>
        <p:txBody>
          <a:bodyPr wrap="square" lIns="0" tIns="0" rIns="0" bIns="0" rtlCol="0" anchor="ctr"/>
          <a:lstStyle/>
          <a:p>
            <a:pPr marL="0" indent="0">
              <a:buNone/>
            </a:pPr>
            <a:r>
              <a:rPr lang="en-US" sz="1400" dirty="0">
                <a:solidFill>
                  <a:srgbClr val="FF4444"/>
                </a:solidFill>
                <a:latin typeface="Consolas" pitchFamily="34" charset="0"/>
                <a:ea typeface="Consolas" pitchFamily="34" charset="-122"/>
                <a:cs typeface="Consolas" pitchFamily="34" charset="-120"/>
              </a:rPr>
              <a:t>"USB-C means USB 3.0 or faster"</a:t>
            </a:r>
            <a:endParaRPr lang="en-US" sz="1400" dirty="0"/>
          </a:p>
        </p:txBody>
      </p:sp>
      <p:sp>
        <p:nvSpPr>
          <p:cNvPr id="12" name="Text 10"/>
          <p:cNvSpPr/>
          <p:nvPr/>
        </p:nvSpPr>
        <p:spPr>
          <a:xfrm>
            <a:off x="3566160" y="3035808"/>
            <a:ext cx="5029200" cy="82296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USB-C is just a connector shape! A USB-C cable can carry USB 2.0 (480 Mbps) or USB4 (40 Gbps). Always check the specification.</a:t>
            </a:r>
            <a:endParaRPr lang="en-US" sz="1300" dirty="0"/>
          </a:p>
        </p:txBody>
      </p:sp>
      <p:sp>
        <p:nvSpPr>
          <p:cNvPr id="13" name="Shape 11"/>
          <p:cNvSpPr/>
          <p:nvPr/>
        </p:nvSpPr>
        <p:spPr>
          <a:xfrm>
            <a:off x="365760" y="4023360"/>
            <a:ext cx="8412480" cy="868680"/>
          </a:xfrm>
          <a:prstGeom prst="rect">
            <a:avLst/>
          </a:prstGeom>
          <a:solidFill>
            <a:srgbClr val="141414"/>
          </a:solidFill>
          <a:ln/>
        </p:spPr>
        <p:txBody>
          <a:bodyPr/>
          <a:lstStyle/>
          <a:p>
            <a:endParaRPr lang="en-GB"/>
          </a:p>
        </p:txBody>
      </p:sp>
      <p:sp>
        <p:nvSpPr>
          <p:cNvPr id="14" name="Text 12"/>
          <p:cNvSpPr/>
          <p:nvPr/>
        </p:nvSpPr>
        <p:spPr>
          <a:xfrm>
            <a:off x="548640" y="4041648"/>
            <a:ext cx="2926080" cy="822960"/>
          </a:xfrm>
          <a:prstGeom prst="rect">
            <a:avLst/>
          </a:prstGeom>
          <a:noFill/>
          <a:ln/>
        </p:spPr>
        <p:txBody>
          <a:bodyPr wrap="square" lIns="0" tIns="0" rIns="0" bIns="0" rtlCol="0" anchor="ctr"/>
          <a:lstStyle/>
          <a:p>
            <a:pPr marL="0" indent="0">
              <a:buNone/>
            </a:pPr>
            <a:r>
              <a:rPr lang="en-US" sz="1400" dirty="0">
                <a:solidFill>
                  <a:srgbClr val="FF4444"/>
                </a:solidFill>
                <a:latin typeface="Consolas" pitchFamily="34" charset="0"/>
                <a:ea typeface="Consolas" pitchFamily="34" charset="-122"/>
                <a:cs typeface="Consolas" pitchFamily="34" charset="-120"/>
              </a:rPr>
              <a:t>"All cables that fit will work the same"</a:t>
            </a:r>
            <a:endParaRPr lang="en-US" sz="1400" dirty="0"/>
          </a:p>
        </p:txBody>
      </p:sp>
      <p:sp>
        <p:nvSpPr>
          <p:cNvPr id="15" name="Text 13"/>
          <p:cNvSpPr/>
          <p:nvPr/>
        </p:nvSpPr>
        <p:spPr>
          <a:xfrm>
            <a:off x="3566160" y="4041648"/>
            <a:ext cx="5029200" cy="82296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A cheap charging-only cable may have no data wires at all. Certified cables guarantee both data and power to specification.</a:t>
            </a:r>
            <a:endParaRPr lang="en-US" sz="13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1" grpId="0" animBg="1"/>
      <p:bldP spid="12" grpId="0" animBg="1"/>
      <p:bldP spid="14" grpId="0" animBg="1"/>
      <p:bldP spid="1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482B5D2-A603-83D8-6A17-44A55A98A7D3}"/>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7072B433-8AC6-E3EF-769D-DCF8E3E378CA}"/>
              </a:ext>
            </a:extLst>
          </p:cNvPr>
          <p:cNvSpPr/>
          <p:nvPr/>
        </p:nvSpPr>
        <p:spPr>
          <a:xfrm>
            <a:off x="0" y="0"/>
            <a:ext cx="9144000" cy="5143500"/>
          </a:xfrm>
          <a:prstGeom prst="rect">
            <a:avLst/>
          </a:prstGeom>
          <a:solidFill>
            <a:srgbClr val="000000">
              <a:alpha val="40000"/>
            </a:srgbClr>
          </a:solidFill>
          <a:ln/>
        </p:spPr>
        <p:txBody>
          <a:bodyPr/>
          <a:lstStyle/>
          <a:p>
            <a:endParaRPr lang="en-GB"/>
          </a:p>
        </p:txBody>
      </p:sp>
      <p:sp>
        <p:nvSpPr>
          <p:cNvPr id="3" name="Text 1">
            <a:extLst>
              <a:ext uri="{FF2B5EF4-FFF2-40B4-BE49-F238E27FC236}">
                <a16:creationId xmlns:a16="http://schemas.microsoft.com/office/drawing/2014/main" id="{64A2BD30-A5C9-66A7-2A81-972B5954449F}"/>
              </a:ext>
            </a:extLst>
          </p:cNvPr>
          <p:cNvSpPr/>
          <p:nvPr/>
        </p:nvSpPr>
        <p:spPr>
          <a:xfrm>
            <a:off x="457200" y="1371600"/>
            <a:ext cx="8229600" cy="1097280"/>
          </a:xfrm>
          <a:prstGeom prst="rect">
            <a:avLst/>
          </a:prstGeom>
          <a:noFill/>
          <a:ln/>
        </p:spPr>
        <p:txBody>
          <a:bodyPr wrap="square" rtlCol="0" anchor="ctr"/>
          <a:lstStyle/>
          <a:p>
            <a:pPr marL="0" indent="0" algn="ctr">
              <a:buNone/>
            </a:pPr>
            <a:r>
              <a:rPr lang="en-US" sz="5400" b="1" dirty="0">
                <a:solidFill>
                  <a:srgbClr val="FFFFFF"/>
                </a:solidFill>
                <a:latin typeface="Consolas" pitchFamily="34" charset="0"/>
                <a:ea typeface="Consolas" pitchFamily="34" charset="-122"/>
                <a:cs typeface="Consolas" pitchFamily="34" charset="-120"/>
              </a:rPr>
              <a:t>Time for a Quiz</a:t>
            </a:r>
            <a:endParaRPr lang="en-US" sz="5400" dirty="0"/>
          </a:p>
        </p:txBody>
      </p:sp>
      <p:sp>
        <p:nvSpPr>
          <p:cNvPr id="4" name="Text 2">
            <a:extLst>
              <a:ext uri="{FF2B5EF4-FFF2-40B4-BE49-F238E27FC236}">
                <a16:creationId xmlns:a16="http://schemas.microsoft.com/office/drawing/2014/main" id="{8E033B87-0664-851D-C14E-F173950383FA}"/>
              </a:ext>
            </a:extLst>
          </p:cNvPr>
          <p:cNvSpPr/>
          <p:nvPr/>
        </p:nvSpPr>
        <p:spPr>
          <a:xfrm>
            <a:off x="457200" y="2560320"/>
            <a:ext cx="8229600" cy="548640"/>
          </a:xfrm>
          <a:prstGeom prst="rect">
            <a:avLst/>
          </a:prstGeom>
          <a:noFill/>
          <a:ln/>
        </p:spPr>
        <p:txBody>
          <a:bodyPr wrap="square" rtlCol="0" anchor="ctr"/>
          <a:lstStyle/>
          <a:p>
            <a:pPr marL="0" indent="0" algn="ctr">
              <a:buNone/>
            </a:pPr>
            <a:r>
              <a:rPr lang="en-US" sz="2000" dirty="0">
                <a:solidFill>
                  <a:srgbClr val="00E5FF"/>
                </a:solidFill>
                <a:latin typeface="Calibri" pitchFamily="34" charset="0"/>
                <a:ea typeface="Calibri" pitchFamily="34" charset="-122"/>
                <a:cs typeface="Calibri" pitchFamily="34" charset="-120"/>
              </a:rPr>
              <a:t>Let's talk cables!</a:t>
            </a:r>
            <a:endParaRPr lang="en-US" sz="2000" dirty="0"/>
          </a:p>
        </p:txBody>
      </p:sp>
      <p:sp>
        <p:nvSpPr>
          <p:cNvPr id="5" name="Text 3">
            <a:extLst>
              <a:ext uri="{FF2B5EF4-FFF2-40B4-BE49-F238E27FC236}">
                <a16:creationId xmlns:a16="http://schemas.microsoft.com/office/drawing/2014/main" id="{FBB8EEBA-267A-1AAC-BA7C-17368DF4109C}"/>
              </a:ext>
            </a:extLst>
          </p:cNvPr>
          <p:cNvSpPr/>
          <p:nvPr/>
        </p:nvSpPr>
        <p:spPr>
          <a:xfrm>
            <a:off x="457200" y="3291840"/>
            <a:ext cx="8229600" cy="457200"/>
          </a:xfrm>
          <a:prstGeom prst="rect">
            <a:avLst/>
          </a:prstGeom>
          <a:noFill/>
          <a:ln/>
        </p:spPr>
        <p:txBody>
          <a:bodyPr wrap="square" rtlCol="0" anchor="ctr"/>
          <a:lstStyle/>
          <a:p>
            <a:pPr marL="0" indent="0" algn="ctr">
              <a:buNone/>
            </a:pPr>
            <a:r>
              <a:rPr lang="en-US" sz="1800" dirty="0">
                <a:solidFill>
                  <a:srgbClr val="39FF14"/>
                </a:solidFill>
                <a:latin typeface="Calibri" pitchFamily="34" charset="0"/>
                <a:ea typeface="Calibri" pitchFamily="34" charset="-122"/>
                <a:cs typeface="Calibri" pitchFamily="34" charset="-120"/>
              </a:rPr>
              <a:t>Computer Club  |  2026</a:t>
            </a:r>
            <a:endParaRPr lang="en-US" sz="1800" dirty="0"/>
          </a:p>
        </p:txBody>
      </p:sp>
    </p:spTree>
    <p:extLst>
      <p:ext uri="{BB962C8B-B14F-4D97-AF65-F5344CB8AC3E}">
        <p14:creationId xmlns:p14="http://schemas.microsoft.com/office/powerpoint/2010/main" val="11401697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8C7E25E-6CFC-7A88-10C7-A88A215E0F9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087A230-462F-3788-9505-A3CD8636E76B}"/>
              </a:ext>
            </a:extLst>
          </p:cNvPr>
          <p:cNvSpPr/>
          <p:nvPr/>
        </p:nvSpPr>
        <p:spPr>
          <a:xfrm>
            <a:off x="0" y="0"/>
            <a:ext cx="9144000" cy="5143500"/>
          </a:xfrm>
          <a:prstGeom prst="rect">
            <a:avLst/>
          </a:prstGeom>
          <a:solidFill>
            <a:srgbClr val="000000">
              <a:alpha val="40000"/>
            </a:srgbClr>
          </a:solidFill>
          <a:ln/>
        </p:spPr>
        <p:txBody>
          <a:bodyPr/>
          <a:lstStyle/>
          <a:p>
            <a:endParaRPr lang="en-GB"/>
          </a:p>
        </p:txBody>
      </p:sp>
      <p:sp>
        <p:nvSpPr>
          <p:cNvPr id="5" name="Text 3">
            <a:extLst>
              <a:ext uri="{FF2B5EF4-FFF2-40B4-BE49-F238E27FC236}">
                <a16:creationId xmlns:a16="http://schemas.microsoft.com/office/drawing/2014/main" id="{08DD86E4-DBA9-5664-22F5-8ED1BDE7B718}"/>
              </a:ext>
            </a:extLst>
          </p:cNvPr>
          <p:cNvSpPr/>
          <p:nvPr/>
        </p:nvSpPr>
        <p:spPr>
          <a:xfrm>
            <a:off x="579120" y="4328160"/>
            <a:ext cx="8229600" cy="457200"/>
          </a:xfrm>
          <a:prstGeom prst="rect">
            <a:avLst/>
          </a:prstGeom>
          <a:noFill/>
          <a:ln/>
        </p:spPr>
        <p:txBody>
          <a:bodyPr wrap="square" rtlCol="0" anchor="ctr"/>
          <a:lstStyle/>
          <a:p>
            <a:pPr marL="0" indent="0" algn="ctr">
              <a:buNone/>
            </a:pPr>
            <a:r>
              <a:rPr lang="en-US" sz="1800" dirty="0" err="1">
                <a:solidFill>
                  <a:srgbClr val="39FF14"/>
                </a:solidFill>
                <a:latin typeface="Calibri" pitchFamily="34" charset="0"/>
                <a:ea typeface="Calibri" pitchFamily="34" charset="-122"/>
                <a:cs typeface="Calibri" pitchFamily="34" charset="-120"/>
              </a:rPr>
              <a:t>Scart</a:t>
            </a:r>
            <a:r>
              <a:rPr lang="en-US" sz="1800" dirty="0">
                <a:solidFill>
                  <a:srgbClr val="39FF14"/>
                </a:solidFill>
                <a:latin typeface="Calibri" pitchFamily="34" charset="0"/>
                <a:ea typeface="Calibri" pitchFamily="34" charset="-122"/>
                <a:cs typeface="Calibri" pitchFamily="34" charset="-120"/>
              </a:rPr>
              <a:t> Connector</a:t>
            </a:r>
            <a:endParaRPr lang="en-US" sz="1800" dirty="0"/>
          </a:p>
        </p:txBody>
      </p:sp>
      <p:pic>
        <p:nvPicPr>
          <p:cNvPr id="8" name="Picture 7">
            <a:extLst>
              <a:ext uri="{FF2B5EF4-FFF2-40B4-BE49-F238E27FC236}">
                <a16:creationId xmlns:a16="http://schemas.microsoft.com/office/drawing/2014/main" id="{EF66FC34-5356-AFD0-DB0B-D280BEDD0D66}"/>
              </a:ext>
            </a:extLst>
          </p:cNvPr>
          <p:cNvPicPr>
            <a:picLocks noChangeAspect="1"/>
          </p:cNvPicPr>
          <p:nvPr/>
        </p:nvPicPr>
        <p:blipFill>
          <a:blip r:embed="rId4"/>
          <a:stretch>
            <a:fillRect/>
          </a:stretch>
        </p:blipFill>
        <p:spPr>
          <a:xfrm>
            <a:off x="2292097" y="358140"/>
            <a:ext cx="4660196" cy="3824992"/>
          </a:xfrm>
          <a:prstGeom prst="rect">
            <a:avLst/>
          </a:prstGeom>
        </p:spPr>
      </p:pic>
    </p:spTree>
    <p:extLst>
      <p:ext uri="{BB962C8B-B14F-4D97-AF65-F5344CB8AC3E}">
        <p14:creationId xmlns:p14="http://schemas.microsoft.com/office/powerpoint/2010/main" val="114158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926E180-5569-6C84-D2FC-9E0EC8EAE15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857831FC-2132-53D2-B332-005CC1F1F3A0}"/>
              </a:ext>
            </a:extLst>
          </p:cNvPr>
          <p:cNvSpPr/>
          <p:nvPr/>
        </p:nvSpPr>
        <p:spPr>
          <a:xfrm>
            <a:off x="0" y="0"/>
            <a:ext cx="9144000" cy="5143500"/>
          </a:xfrm>
          <a:prstGeom prst="rect">
            <a:avLst/>
          </a:prstGeom>
          <a:solidFill>
            <a:srgbClr val="000000">
              <a:alpha val="40000"/>
            </a:srgbClr>
          </a:solidFill>
          <a:ln/>
        </p:spPr>
        <p:txBody>
          <a:bodyPr/>
          <a:lstStyle/>
          <a:p>
            <a:endParaRPr lang="en-GB"/>
          </a:p>
        </p:txBody>
      </p:sp>
      <p:sp>
        <p:nvSpPr>
          <p:cNvPr id="5" name="Text 3">
            <a:extLst>
              <a:ext uri="{FF2B5EF4-FFF2-40B4-BE49-F238E27FC236}">
                <a16:creationId xmlns:a16="http://schemas.microsoft.com/office/drawing/2014/main" id="{1B6AC6A7-4EF3-B4D2-2925-3D1829209BD5}"/>
              </a:ext>
            </a:extLst>
          </p:cNvPr>
          <p:cNvSpPr/>
          <p:nvPr/>
        </p:nvSpPr>
        <p:spPr>
          <a:xfrm>
            <a:off x="579120" y="4328160"/>
            <a:ext cx="8229600" cy="457200"/>
          </a:xfrm>
          <a:prstGeom prst="rect">
            <a:avLst/>
          </a:prstGeom>
          <a:noFill/>
          <a:ln/>
        </p:spPr>
        <p:txBody>
          <a:bodyPr wrap="square" rtlCol="0" anchor="ctr"/>
          <a:lstStyle/>
          <a:p>
            <a:pPr marL="0" indent="0" algn="ctr">
              <a:buNone/>
            </a:pPr>
            <a:r>
              <a:rPr lang="en-US" sz="1800" dirty="0">
                <a:solidFill>
                  <a:srgbClr val="39FF14"/>
                </a:solidFill>
                <a:latin typeface="Calibri" pitchFamily="34" charset="0"/>
                <a:ea typeface="Calibri" pitchFamily="34" charset="-122"/>
                <a:cs typeface="Calibri" pitchFamily="34" charset="-120"/>
              </a:rPr>
              <a:t>Parallel Port Connector</a:t>
            </a:r>
            <a:endParaRPr lang="en-US" sz="1800" dirty="0"/>
          </a:p>
        </p:txBody>
      </p:sp>
      <p:pic>
        <p:nvPicPr>
          <p:cNvPr id="4" name="Picture 3">
            <a:extLst>
              <a:ext uri="{FF2B5EF4-FFF2-40B4-BE49-F238E27FC236}">
                <a16:creationId xmlns:a16="http://schemas.microsoft.com/office/drawing/2014/main" id="{A1D399A1-D619-6F55-06ED-C54550985493}"/>
              </a:ext>
            </a:extLst>
          </p:cNvPr>
          <p:cNvPicPr>
            <a:picLocks noChangeAspect="1"/>
          </p:cNvPicPr>
          <p:nvPr/>
        </p:nvPicPr>
        <p:blipFill>
          <a:blip r:embed="rId4"/>
          <a:stretch>
            <a:fillRect/>
          </a:stretch>
        </p:blipFill>
        <p:spPr>
          <a:xfrm>
            <a:off x="2304000" y="360000"/>
            <a:ext cx="4626419" cy="3824992"/>
          </a:xfrm>
          <a:prstGeom prst="rect">
            <a:avLst/>
          </a:prstGeom>
        </p:spPr>
      </p:pic>
    </p:spTree>
    <p:extLst>
      <p:ext uri="{BB962C8B-B14F-4D97-AF65-F5344CB8AC3E}">
        <p14:creationId xmlns:p14="http://schemas.microsoft.com/office/powerpoint/2010/main" val="978611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91CB9EA-308D-15AD-2589-02A264C0AB31}"/>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43826C6-1C94-46A1-70DE-E9959CE9725F}"/>
              </a:ext>
            </a:extLst>
          </p:cNvPr>
          <p:cNvSpPr/>
          <p:nvPr/>
        </p:nvSpPr>
        <p:spPr>
          <a:xfrm>
            <a:off x="0" y="0"/>
            <a:ext cx="9144000" cy="5143500"/>
          </a:xfrm>
          <a:prstGeom prst="rect">
            <a:avLst/>
          </a:prstGeom>
          <a:solidFill>
            <a:srgbClr val="000000">
              <a:alpha val="40000"/>
            </a:srgbClr>
          </a:solidFill>
          <a:ln/>
        </p:spPr>
        <p:txBody>
          <a:bodyPr/>
          <a:lstStyle/>
          <a:p>
            <a:endParaRPr lang="en-GB"/>
          </a:p>
        </p:txBody>
      </p:sp>
      <p:sp>
        <p:nvSpPr>
          <p:cNvPr id="5" name="Text 3">
            <a:extLst>
              <a:ext uri="{FF2B5EF4-FFF2-40B4-BE49-F238E27FC236}">
                <a16:creationId xmlns:a16="http://schemas.microsoft.com/office/drawing/2014/main" id="{2BA2C4AC-DF25-DE63-CF9E-DBFD5AD057B5}"/>
              </a:ext>
            </a:extLst>
          </p:cNvPr>
          <p:cNvSpPr/>
          <p:nvPr/>
        </p:nvSpPr>
        <p:spPr>
          <a:xfrm>
            <a:off x="579120" y="4328160"/>
            <a:ext cx="8229600" cy="457200"/>
          </a:xfrm>
          <a:prstGeom prst="rect">
            <a:avLst/>
          </a:prstGeom>
          <a:noFill/>
          <a:ln/>
        </p:spPr>
        <p:txBody>
          <a:bodyPr wrap="square" rtlCol="0" anchor="ctr"/>
          <a:lstStyle/>
          <a:p>
            <a:pPr marL="0" indent="0" algn="ctr">
              <a:buNone/>
            </a:pPr>
            <a:r>
              <a:rPr lang="en-US" sz="1800" dirty="0">
                <a:solidFill>
                  <a:srgbClr val="39FF14"/>
                </a:solidFill>
                <a:latin typeface="Calibri" pitchFamily="34" charset="0"/>
                <a:ea typeface="Calibri" pitchFamily="34" charset="-122"/>
                <a:cs typeface="Calibri" pitchFamily="34" charset="-120"/>
              </a:rPr>
              <a:t>Serial Port Connector</a:t>
            </a:r>
            <a:endParaRPr lang="en-US" sz="1800" dirty="0"/>
          </a:p>
        </p:txBody>
      </p:sp>
      <p:pic>
        <p:nvPicPr>
          <p:cNvPr id="4" name="Picture 3">
            <a:extLst>
              <a:ext uri="{FF2B5EF4-FFF2-40B4-BE49-F238E27FC236}">
                <a16:creationId xmlns:a16="http://schemas.microsoft.com/office/drawing/2014/main" id="{13E0587F-7B27-E838-BD37-C49C8F8DB65F}"/>
              </a:ext>
            </a:extLst>
          </p:cNvPr>
          <p:cNvPicPr>
            <a:picLocks noChangeAspect="1"/>
          </p:cNvPicPr>
          <p:nvPr/>
        </p:nvPicPr>
        <p:blipFill>
          <a:blip r:embed="rId4"/>
          <a:srcRect/>
          <a:stretch/>
        </p:blipFill>
        <p:spPr>
          <a:xfrm>
            <a:off x="2304000" y="434713"/>
            <a:ext cx="4626419" cy="3675565"/>
          </a:xfrm>
          <a:prstGeom prst="rect">
            <a:avLst/>
          </a:prstGeom>
        </p:spPr>
      </p:pic>
    </p:spTree>
    <p:extLst>
      <p:ext uri="{BB962C8B-B14F-4D97-AF65-F5344CB8AC3E}">
        <p14:creationId xmlns:p14="http://schemas.microsoft.com/office/powerpoint/2010/main" val="1103388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B9BC33C-A5E6-D5A8-2BB2-2E1C15783A1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FDE9538-B351-4B83-10D0-7D3B9B3FC6E4}"/>
              </a:ext>
            </a:extLst>
          </p:cNvPr>
          <p:cNvSpPr/>
          <p:nvPr/>
        </p:nvSpPr>
        <p:spPr>
          <a:xfrm>
            <a:off x="0" y="0"/>
            <a:ext cx="9144000" cy="5143500"/>
          </a:xfrm>
          <a:prstGeom prst="rect">
            <a:avLst/>
          </a:prstGeom>
          <a:solidFill>
            <a:srgbClr val="000000">
              <a:alpha val="40000"/>
            </a:srgbClr>
          </a:solidFill>
          <a:ln/>
        </p:spPr>
        <p:txBody>
          <a:bodyPr/>
          <a:lstStyle/>
          <a:p>
            <a:endParaRPr lang="en-GB"/>
          </a:p>
        </p:txBody>
      </p:sp>
      <p:sp>
        <p:nvSpPr>
          <p:cNvPr id="5" name="Text 3">
            <a:extLst>
              <a:ext uri="{FF2B5EF4-FFF2-40B4-BE49-F238E27FC236}">
                <a16:creationId xmlns:a16="http://schemas.microsoft.com/office/drawing/2014/main" id="{4939D70E-B4FE-6B32-EE96-97ACFD11BBA4}"/>
              </a:ext>
            </a:extLst>
          </p:cNvPr>
          <p:cNvSpPr/>
          <p:nvPr/>
        </p:nvSpPr>
        <p:spPr>
          <a:xfrm>
            <a:off x="579120" y="4328160"/>
            <a:ext cx="8229600" cy="457200"/>
          </a:xfrm>
          <a:prstGeom prst="rect">
            <a:avLst/>
          </a:prstGeom>
          <a:noFill/>
          <a:ln/>
        </p:spPr>
        <p:txBody>
          <a:bodyPr wrap="square" rtlCol="0" anchor="ctr"/>
          <a:lstStyle/>
          <a:p>
            <a:pPr marL="0" indent="0" algn="ctr">
              <a:buNone/>
            </a:pPr>
            <a:r>
              <a:rPr lang="en-US" sz="1800" dirty="0">
                <a:solidFill>
                  <a:srgbClr val="39FF14"/>
                </a:solidFill>
                <a:latin typeface="Calibri" pitchFamily="34" charset="0"/>
                <a:ea typeface="Calibri" pitchFamily="34" charset="-122"/>
                <a:cs typeface="Calibri" pitchFamily="34" charset="-120"/>
              </a:rPr>
              <a:t>VGA Display Connector</a:t>
            </a:r>
            <a:endParaRPr lang="en-US" sz="1800" dirty="0"/>
          </a:p>
        </p:txBody>
      </p:sp>
      <p:pic>
        <p:nvPicPr>
          <p:cNvPr id="4" name="Picture 3">
            <a:extLst>
              <a:ext uri="{FF2B5EF4-FFF2-40B4-BE49-F238E27FC236}">
                <a16:creationId xmlns:a16="http://schemas.microsoft.com/office/drawing/2014/main" id="{00492FE8-52E8-37EE-BC28-D1CF08AEE56B}"/>
              </a:ext>
            </a:extLst>
          </p:cNvPr>
          <p:cNvPicPr>
            <a:picLocks noChangeAspect="1"/>
          </p:cNvPicPr>
          <p:nvPr/>
        </p:nvPicPr>
        <p:blipFill>
          <a:blip r:embed="rId4"/>
          <a:srcRect/>
          <a:stretch/>
        </p:blipFill>
        <p:spPr>
          <a:xfrm>
            <a:off x="2358535" y="360000"/>
            <a:ext cx="4517349" cy="3824992"/>
          </a:xfrm>
          <a:prstGeom prst="rect">
            <a:avLst/>
          </a:prstGeom>
        </p:spPr>
      </p:pic>
    </p:spTree>
    <p:extLst>
      <p:ext uri="{BB962C8B-B14F-4D97-AF65-F5344CB8AC3E}">
        <p14:creationId xmlns:p14="http://schemas.microsoft.com/office/powerpoint/2010/main" val="4257775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B554BBE-D945-AA80-D7AC-5118B63BEC2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F73459B1-768D-8BB9-BC6E-08E671AD951A}"/>
              </a:ext>
            </a:extLst>
          </p:cNvPr>
          <p:cNvSpPr/>
          <p:nvPr/>
        </p:nvSpPr>
        <p:spPr>
          <a:xfrm>
            <a:off x="0" y="0"/>
            <a:ext cx="9144000" cy="5143500"/>
          </a:xfrm>
          <a:prstGeom prst="rect">
            <a:avLst/>
          </a:prstGeom>
          <a:solidFill>
            <a:srgbClr val="000000">
              <a:alpha val="40000"/>
            </a:srgbClr>
          </a:solidFill>
          <a:ln/>
        </p:spPr>
        <p:txBody>
          <a:bodyPr/>
          <a:lstStyle/>
          <a:p>
            <a:endParaRPr lang="en-GB"/>
          </a:p>
        </p:txBody>
      </p:sp>
      <p:sp>
        <p:nvSpPr>
          <p:cNvPr id="5" name="Text 3">
            <a:extLst>
              <a:ext uri="{FF2B5EF4-FFF2-40B4-BE49-F238E27FC236}">
                <a16:creationId xmlns:a16="http://schemas.microsoft.com/office/drawing/2014/main" id="{3930984A-4A74-7805-A934-5FA29BFB04B3}"/>
              </a:ext>
            </a:extLst>
          </p:cNvPr>
          <p:cNvSpPr/>
          <p:nvPr/>
        </p:nvSpPr>
        <p:spPr>
          <a:xfrm>
            <a:off x="579120" y="4328160"/>
            <a:ext cx="8229600" cy="457200"/>
          </a:xfrm>
          <a:prstGeom prst="rect">
            <a:avLst/>
          </a:prstGeom>
          <a:noFill/>
          <a:ln/>
        </p:spPr>
        <p:txBody>
          <a:bodyPr wrap="square" rtlCol="0" anchor="ctr"/>
          <a:lstStyle/>
          <a:p>
            <a:pPr marL="0" indent="0" algn="ctr">
              <a:buNone/>
            </a:pPr>
            <a:r>
              <a:rPr lang="en-US" sz="1800" dirty="0">
                <a:solidFill>
                  <a:srgbClr val="39FF14"/>
                </a:solidFill>
                <a:latin typeface="Calibri" pitchFamily="34" charset="0"/>
                <a:ea typeface="Calibri" pitchFamily="34" charset="-122"/>
                <a:cs typeface="Calibri" pitchFamily="34" charset="-120"/>
              </a:rPr>
              <a:t>USB Type A Connectors</a:t>
            </a:r>
            <a:endParaRPr lang="en-US" sz="1800" dirty="0"/>
          </a:p>
        </p:txBody>
      </p:sp>
      <p:pic>
        <p:nvPicPr>
          <p:cNvPr id="4" name="Picture 3">
            <a:extLst>
              <a:ext uri="{FF2B5EF4-FFF2-40B4-BE49-F238E27FC236}">
                <a16:creationId xmlns:a16="http://schemas.microsoft.com/office/drawing/2014/main" id="{6945AC9B-3645-CE04-535F-3215F3E944EF}"/>
              </a:ext>
            </a:extLst>
          </p:cNvPr>
          <p:cNvPicPr>
            <a:picLocks noChangeAspect="1"/>
          </p:cNvPicPr>
          <p:nvPr/>
        </p:nvPicPr>
        <p:blipFill>
          <a:blip r:embed="rId4"/>
          <a:srcRect/>
          <a:stretch/>
        </p:blipFill>
        <p:spPr>
          <a:xfrm>
            <a:off x="2732253" y="360000"/>
            <a:ext cx="3769912" cy="3824992"/>
          </a:xfrm>
          <a:prstGeom prst="rect">
            <a:avLst/>
          </a:prstGeom>
        </p:spPr>
      </p:pic>
    </p:spTree>
    <p:extLst>
      <p:ext uri="{BB962C8B-B14F-4D97-AF65-F5344CB8AC3E}">
        <p14:creationId xmlns:p14="http://schemas.microsoft.com/office/powerpoint/2010/main" val="3683069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919DF16-6A77-CBA0-8AD1-5B84E5E547BD}"/>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C3BE463-6F68-F833-A640-1E48414AC742}"/>
              </a:ext>
            </a:extLst>
          </p:cNvPr>
          <p:cNvSpPr/>
          <p:nvPr/>
        </p:nvSpPr>
        <p:spPr>
          <a:xfrm>
            <a:off x="0" y="0"/>
            <a:ext cx="9144000" cy="5143500"/>
          </a:xfrm>
          <a:prstGeom prst="rect">
            <a:avLst/>
          </a:prstGeom>
          <a:solidFill>
            <a:srgbClr val="000000">
              <a:alpha val="40000"/>
            </a:srgbClr>
          </a:solidFill>
          <a:ln/>
        </p:spPr>
        <p:txBody>
          <a:bodyPr/>
          <a:lstStyle/>
          <a:p>
            <a:endParaRPr lang="en-GB"/>
          </a:p>
        </p:txBody>
      </p:sp>
      <p:sp>
        <p:nvSpPr>
          <p:cNvPr id="5" name="Text 3">
            <a:extLst>
              <a:ext uri="{FF2B5EF4-FFF2-40B4-BE49-F238E27FC236}">
                <a16:creationId xmlns:a16="http://schemas.microsoft.com/office/drawing/2014/main" id="{8534F646-6B52-266B-496C-3F00B63F184B}"/>
              </a:ext>
            </a:extLst>
          </p:cNvPr>
          <p:cNvSpPr/>
          <p:nvPr/>
        </p:nvSpPr>
        <p:spPr>
          <a:xfrm>
            <a:off x="579120" y="4328160"/>
            <a:ext cx="8229600" cy="457200"/>
          </a:xfrm>
          <a:prstGeom prst="rect">
            <a:avLst/>
          </a:prstGeom>
          <a:noFill/>
          <a:ln/>
        </p:spPr>
        <p:txBody>
          <a:bodyPr wrap="square" rtlCol="0" anchor="ctr"/>
          <a:lstStyle/>
          <a:p>
            <a:pPr marL="0" indent="0" algn="ctr">
              <a:buNone/>
            </a:pPr>
            <a:r>
              <a:rPr lang="en-US" sz="1800" dirty="0">
                <a:solidFill>
                  <a:srgbClr val="39FF14"/>
                </a:solidFill>
                <a:latin typeface="Calibri" pitchFamily="34" charset="0"/>
                <a:ea typeface="Calibri" pitchFamily="34" charset="-122"/>
                <a:cs typeface="Calibri" pitchFamily="34" charset="-120"/>
              </a:rPr>
              <a:t>USB Type B Connector</a:t>
            </a:r>
            <a:endParaRPr lang="en-US" sz="1800" dirty="0"/>
          </a:p>
        </p:txBody>
      </p:sp>
      <p:pic>
        <p:nvPicPr>
          <p:cNvPr id="4" name="Picture 3">
            <a:extLst>
              <a:ext uri="{FF2B5EF4-FFF2-40B4-BE49-F238E27FC236}">
                <a16:creationId xmlns:a16="http://schemas.microsoft.com/office/drawing/2014/main" id="{05040930-2B60-B781-098B-29BB32813F1A}"/>
              </a:ext>
            </a:extLst>
          </p:cNvPr>
          <p:cNvPicPr>
            <a:picLocks noChangeAspect="1"/>
          </p:cNvPicPr>
          <p:nvPr/>
        </p:nvPicPr>
        <p:blipFill>
          <a:blip r:embed="rId4"/>
          <a:srcRect/>
          <a:stretch/>
        </p:blipFill>
        <p:spPr>
          <a:xfrm>
            <a:off x="2766107" y="631705"/>
            <a:ext cx="3892204" cy="3677674"/>
          </a:xfrm>
          <a:prstGeom prst="rect">
            <a:avLst/>
          </a:prstGeom>
        </p:spPr>
      </p:pic>
      <p:sp>
        <p:nvSpPr>
          <p:cNvPr id="3" name="Oval 2">
            <a:extLst>
              <a:ext uri="{FF2B5EF4-FFF2-40B4-BE49-F238E27FC236}">
                <a16:creationId xmlns:a16="http://schemas.microsoft.com/office/drawing/2014/main" id="{1102E525-D65D-A0C3-7633-32D427C43EDD}"/>
              </a:ext>
            </a:extLst>
          </p:cNvPr>
          <p:cNvSpPr/>
          <p:nvPr/>
        </p:nvSpPr>
        <p:spPr>
          <a:xfrm>
            <a:off x="2362200" y="2763012"/>
            <a:ext cx="1944624" cy="1944624"/>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49921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2CFC65E-D8C8-890B-AD42-DBE24F1FE66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A0B10C4-27AA-D020-F7A6-9B6D1CA46A4A}"/>
              </a:ext>
            </a:extLst>
          </p:cNvPr>
          <p:cNvSpPr/>
          <p:nvPr/>
        </p:nvSpPr>
        <p:spPr>
          <a:xfrm>
            <a:off x="0" y="0"/>
            <a:ext cx="9144000" cy="5143500"/>
          </a:xfrm>
          <a:prstGeom prst="rect">
            <a:avLst/>
          </a:prstGeom>
          <a:solidFill>
            <a:srgbClr val="000000">
              <a:alpha val="40000"/>
            </a:srgbClr>
          </a:solidFill>
          <a:ln/>
        </p:spPr>
        <p:txBody>
          <a:bodyPr/>
          <a:lstStyle/>
          <a:p>
            <a:endParaRPr lang="en-GB"/>
          </a:p>
        </p:txBody>
      </p:sp>
      <p:sp>
        <p:nvSpPr>
          <p:cNvPr id="5" name="Text 3">
            <a:extLst>
              <a:ext uri="{FF2B5EF4-FFF2-40B4-BE49-F238E27FC236}">
                <a16:creationId xmlns:a16="http://schemas.microsoft.com/office/drawing/2014/main" id="{929152F0-BFA6-CF78-6F99-22A8D11C4415}"/>
              </a:ext>
            </a:extLst>
          </p:cNvPr>
          <p:cNvSpPr/>
          <p:nvPr/>
        </p:nvSpPr>
        <p:spPr>
          <a:xfrm>
            <a:off x="579120" y="4328160"/>
            <a:ext cx="8229600" cy="457200"/>
          </a:xfrm>
          <a:prstGeom prst="rect">
            <a:avLst/>
          </a:prstGeom>
          <a:noFill/>
          <a:ln/>
        </p:spPr>
        <p:txBody>
          <a:bodyPr wrap="square" rtlCol="0" anchor="ctr"/>
          <a:lstStyle/>
          <a:p>
            <a:pPr marL="0" indent="0" algn="ctr">
              <a:buNone/>
            </a:pPr>
            <a:r>
              <a:rPr lang="en-US" sz="1800" dirty="0">
                <a:solidFill>
                  <a:srgbClr val="39FF14"/>
                </a:solidFill>
                <a:latin typeface="Calibri" pitchFamily="34" charset="0"/>
                <a:ea typeface="Calibri" pitchFamily="34" charset="-122"/>
                <a:cs typeface="Calibri" pitchFamily="34" charset="-120"/>
              </a:rPr>
              <a:t>USB Mini Connector</a:t>
            </a:r>
            <a:endParaRPr lang="en-US" sz="1800" dirty="0"/>
          </a:p>
        </p:txBody>
      </p:sp>
      <p:pic>
        <p:nvPicPr>
          <p:cNvPr id="4" name="Picture 3">
            <a:extLst>
              <a:ext uri="{FF2B5EF4-FFF2-40B4-BE49-F238E27FC236}">
                <a16:creationId xmlns:a16="http://schemas.microsoft.com/office/drawing/2014/main" id="{937E8AE6-43A9-0393-7CFD-C53FF08EA2C9}"/>
              </a:ext>
            </a:extLst>
          </p:cNvPr>
          <p:cNvPicPr>
            <a:picLocks noChangeAspect="1"/>
          </p:cNvPicPr>
          <p:nvPr/>
        </p:nvPicPr>
        <p:blipFill>
          <a:blip r:embed="rId4"/>
          <a:srcRect/>
          <a:stretch/>
        </p:blipFill>
        <p:spPr>
          <a:xfrm>
            <a:off x="2694433" y="631705"/>
            <a:ext cx="4035552" cy="3677674"/>
          </a:xfrm>
          <a:prstGeom prst="rect">
            <a:avLst/>
          </a:prstGeom>
        </p:spPr>
      </p:pic>
      <p:sp>
        <p:nvSpPr>
          <p:cNvPr id="3" name="Oval 2">
            <a:extLst>
              <a:ext uri="{FF2B5EF4-FFF2-40B4-BE49-F238E27FC236}">
                <a16:creationId xmlns:a16="http://schemas.microsoft.com/office/drawing/2014/main" id="{9FE4D734-1BD9-8038-1664-DF21AA33328D}"/>
              </a:ext>
            </a:extLst>
          </p:cNvPr>
          <p:cNvSpPr/>
          <p:nvPr/>
        </p:nvSpPr>
        <p:spPr>
          <a:xfrm>
            <a:off x="3980689" y="2996460"/>
            <a:ext cx="1944624" cy="1944624"/>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34218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A865DA7-A974-15E3-44C8-49937B8EDE6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B8674A2-F6FB-85AE-56C9-C21DB0621FEB}"/>
              </a:ext>
            </a:extLst>
          </p:cNvPr>
          <p:cNvSpPr/>
          <p:nvPr/>
        </p:nvSpPr>
        <p:spPr>
          <a:xfrm>
            <a:off x="0" y="0"/>
            <a:ext cx="9144000" cy="5143500"/>
          </a:xfrm>
          <a:prstGeom prst="rect">
            <a:avLst/>
          </a:prstGeom>
          <a:solidFill>
            <a:srgbClr val="000000">
              <a:alpha val="40000"/>
            </a:srgbClr>
          </a:solidFill>
          <a:ln/>
        </p:spPr>
        <p:txBody>
          <a:bodyPr/>
          <a:lstStyle/>
          <a:p>
            <a:endParaRPr lang="en-GB"/>
          </a:p>
        </p:txBody>
      </p:sp>
      <p:sp>
        <p:nvSpPr>
          <p:cNvPr id="5" name="Text 3">
            <a:extLst>
              <a:ext uri="{FF2B5EF4-FFF2-40B4-BE49-F238E27FC236}">
                <a16:creationId xmlns:a16="http://schemas.microsoft.com/office/drawing/2014/main" id="{B7751CBA-DE18-23EB-98A3-139BF98BD649}"/>
              </a:ext>
            </a:extLst>
          </p:cNvPr>
          <p:cNvSpPr/>
          <p:nvPr/>
        </p:nvSpPr>
        <p:spPr>
          <a:xfrm>
            <a:off x="579120" y="4328160"/>
            <a:ext cx="8229600" cy="457200"/>
          </a:xfrm>
          <a:prstGeom prst="rect">
            <a:avLst/>
          </a:prstGeom>
          <a:noFill/>
          <a:ln/>
        </p:spPr>
        <p:txBody>
          <a:bodyPr wrap="square" rtlCol="0" anchor="ctr"/>
          <a:lstStyle/>
          <a:p>
            <a:pPr marL="0" indent="0" algn="ctr">
              <a:buNone/>
            </a:pPr>
            <a:r>
              <a:rPr lang="en-US" sz="1800" dirty="0">
                <a:solidFill>
                  <a:srgbClr val="39FF14"/>
                </a:solidFill>
                <a:latin typeface="Calibri" pitchFamily="34" charset="0"/>
                <a:ea typeface="Calibri" pitchFamily="34" charset="-122"/>
                <a:cs typeface="Calibri" pitchFamily="34" charset="-120"/>
              </a:rPr>
              <a:t>USB Micro Connector</a:t>
            </a:r>
            <a:endParaRPr lang="en-US" sz="1800" dirty="0"/>
          </a:p>
        </p:txBody>
      </p:sp>
      <p:pic>
        <p:nvPicPr>
          <p:cNvPr id="4" name="Picture 3">
            <a:extLst>
              <a:ext uri="{FF2B5EF4-FFF2-40B4-BE49-F238E27FC236}">
                <a16:creationId xmlns:a16="http://schemas.microsoft.com/office/drawing/2014/main" id="{74D49B73-EE94-03D5-CA3F-189A9F339D34}"/>
              </a:ext>
            </a:extLst>
          </p:cNvPr>
          <p:cNvPicPr>
            <a:picLocks noChangeAspect="1"/>
          </p:cNvPicPr>
          <p:nvPr/>
        </p:nvPicPr>
        <p:blipFill>
          <a:blip r:embed="rId4"/>
          <a:srcRect/>
          <a:stretch/>
        </p:blipFill>
        <p:spPr>
          <a:xfrm>
            <a:off x="2590063" y="898027"/>
            <a:ext cx="4365474" cy="3332597"/>
          </a:xfrm>
          <a:prstGeom prst="rect">
            <a:avLst/>
          </a:prstGeom>
        </p:spPr>
      </p:pic>
      <p:sp>
        <p:nvSpPr>
          <p:cNvPr id="3" name="Oval 2">
            <a:extLst>
              <a:ext uri="{FF2B5EF4-FFF2-40B4-BE49-F238E27FC236}">
                <a16:creationId xmlns:a16="http://schemas.microsoft.com/office/drawing/2014/main" id="{AD2E3F65-F543-7929-CE3B-C0E21A67AF87}"/>
              </a:ext>
            </a:extLst>
          </p:cNvPr>
          <p:cNvSpPr/>
          <p:nvPr/>
        </p:nvSpPr>
        <p:spPr>
          <a:xfrm>
            <a:off x="3520440" y="2275332"/>
            <a:ext cx="1944624" cy="1944624"/>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66734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6EE287F-31E4-271B-9C31-EF7627220E9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5047AE9-6000-743B-6C41-BD8736CB4879}"/>
              </a:ext>
            </a:extLst>
          </p:cNvPr>
          <p:cNvSpPr/>
          <p:nvPr/>
        </p:nvSpPr>
        <p:spPr>
          <a:xfrm>
            <a:off x="0" y="0"/>
            <a:ext cx="9144000" cy="5143500"/>
          </a:xfrm>
          <a:prstGeom prst="rect">
            <a:avLst/>
          </a:prstGeom>
          <a:solidFill>
            <a:srgbClr val="000000">
              <a:alpha val="40000"/>
            </a:srgbClr>
          </a:solidFill>
          <a:ln/>
        </p:spPr>
        <p:txBody>
          <a:bodyPr/>
          <a:lstStyle/>
          <a:p>
            <a:endParaRPr lang="en-GB"/>
          </a:p>
        </p:txBody>
      </p:sp>
      <p:sp>
        <p:nvSpPr>
          <p:cNvPr id="5" name="Text 3">
            <a:extLst>
              <a:ext uri="{FF2B5EF4-FFF2-40B4-BE49-F238E27FC236}">
                <a16:creationId xmlns:a16="http://schemas.microsoft.com/office/drawing/2014/main" id="{8E7498BD-4AA6-921F-A4CF-ABBE38F969D5}"/>
              </a:ext>
            </a:extLst>
          </p:cNvPr>
          <p:cNvSpPr/>
          <p:nvPr/>
        </p:nvSpPr>
        <p:spPr>
          <a:xfrm>
            <a:off x="579120" y="4328160"/>
            <a:ext cx="8229600" cy="457200"/>
          </a:xfrm>
          <a:prstGeom prst="rect">
            <a:avLst/>
          </a:prstGeom>
          <a:noFill/>
          <a:ln/>
        </p:spPr>
        <p:txBody>
          <a:bodyPr wrap="square" rtlCol="0" anchor="ctr"/>
          <a:lstStyle/>
          <a:p>
            <a:pPr marL="0" indent="0" algn="ctr">
              <a:buNone/>
            </a:pPr>
            <a:r>
              <a:rPr lang="en-US" sz="1800" dirty="0">
                <a:solidFill>
                  <a:srgbClr val="39FF14"/>
                </a:solidFill>
                <a:latin typeface="Calibri" pitchFamily="34" charset="0"/>
                <a:ea typeface="Calibri" pitchFamily="34" charset="-122"/>
                <a:cs typeface="Calibri" pitchFamily="34" charset="-120"/>
              </a:rPr>
              <a:t>USB Type C Connector</a:t>
            </a:r>
            <a:endParaRPr lang="en-US" sz="1800" dirty="0"/>
          </a:p>
        </p:txBody>
      </p:sp>
      <p:pic>
        <p:nvPicPr>
          <p:cNvPr id="4" name="Picture 3">
            <a:extLst>
              <a:ext uri="{FF2B5EF4-FFF2-40B4-BE49-F238E27FC236}">
                <a16:creationId xmlns:a16="http://schemas.microsoft.com/office/drawing/2014/main" id="{54D7A5C1-F17F-2A43-B806-DB902053E44F}"/>
              </a:ext>
            </a:extLst>
          </p:cNvPr>
          <p:cNvPicPr>
            <a:picLocks noChangeAspect="1"/>
          </p:cNvPicPr>
          <p:nvPr/>
        </p:nvPicPr>
        <p:blipFill>
          <a:blip r:embed="rId4"/>
          <a:srcRect/>
          <a:stretch/>
        </p:blipFill>
        <p:spPr>
          <a:xfrm>
            <a:off x="2688336" y="898027"/>
            <a:ext cx="3956304" cy="3454872"/>
          </a:xfrm>
          <a:prstGeom prst="rect">
            <a:avLst/>
          </a:prstGeom>
        </p:spPr>
      </p:pic>
      <p:sp>
        <p:nvSpPr>
          <p:cNvPr id="3" name="Oval 2">
            <a:extLst>
              <a:ext uri="{FF2B5EF4-FFF2-40B4-BE49-F238E27FC236}">
                <a16:creationId xmlns:a16="http://schemas.microsoft.com/office/drawing/2014/main" id="{2A474D81-8EF5-00C2-00B8-1F946D40308B}"/>
              </a:ext>
            </a:extLst>
          </p:cNvPr>
          <p:cNvSpPr/>
          <p:nvPr/>
        </p:nvSpPr>
        <p:spPr>
          <a:xfrm>
            <a:off x="3105912" y="2982468"/>
            <a:ext cx="1944624" cy="1944624"/>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55727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2CFA702-2335-2178-986E-7860A02FF3D3}"/>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8B50800-71A1-BD12-8F0E-8C9BA54A842C}"/>
              </a:ext>
            </a:extLst>
          </p:cNvPr>
          <p:cNvSpPr/>
          <p:nvPr/>
        </p:nvSpPr>
        <p:spPr>
          <a:xfrm>
            <a:off x="0" y="0"/>
            <a:ext cx="9144000" cy="5143500"/>
          </a:xfrm>
          <a:prstGeom prst="rect">
            <a:avLst/>
          </a:prstGeom>
          <a:solidFill>
            <a:srgbClr val="000000">
              <a:alpha val="40000"/>
            </a:srgbClr>
          </a:solidFill>
          <a:ln/>
        </p:spPr>
        <p:txBody>
          <a:bodyPr/>
          <a:lstStyle/>
          <a:p>
            <a:endParaRPr lang="en-GB"/>
          </a:p>
        </p:txBody>
      </p:sp>
      <p:sp>
        <p:nvSpPr>
          <p:cNvPr id="5" name="Text 3">
            <a:extLst>
              <a:ext uri="{FF2B5EF4-FFF2-40B4-BE49-F238E27FC236}">
                <a16:creationId xmlns:a16="http://schemas.microsoft.com/office/drawing/2014/main" id="{0184F33D-1F0B-A1AE-03C9-3C06C1C423BC}"/>
              </a:ext>
            </a:extLst>
          </p:cNvPr>
          <p:cNvSpPr/>
          <p:nvPr/>
        </p:nvSpPr>
        <p:spPr>
          <a:xfrm>
            <a:off x="579120" y="4328160"/>
            <a:ext cx="8229600" cy="457200"/>
          </a:xfrm>
          <a:prstGeom prst="rect">
            <a:avLst/>
          </a:prstGeom>
          <a:noFill/>
          <a:ln/>
        </p:spPr>
        <p:txBody>
          <a:bodyPr wrap="square" rtlCol="0" anchor="ctr"/>
          <a:lstStyle/>
          <a:p>
            <a:pPr marL="0" indent="0" algn="ctr">
              <a:buNone/>
            </a:pPr>
            <a:r>
              <a:rPr lang="en-US" sz="1800" dirty="0">
                <a:solidFill>
                  <a:srgbClr val="39FF14"/>
                </a:solidFill>
                <a:latin typeface="Calibri" pitchFamily="34" charset="0"/>
                <a:ea typeface="Calibri" pitchFamily="34" charset="-122"/>
                <a:cs typeface="Calibri" pitchFamily="34" charset="-120"/>
              </a:rPr>
              <a:t>Display Port Connectors</a:t>
            </a:r>
            <a:endParaRPr lang="en-US" sz="1800" dirty="0"/>
          </a:p>
        </p:txBody>
      </p:sp>
      <p:pic>
        <p:nvPicPr>
          <p:cNvPr id="4" name="Picture 3">
            <a:extLst>
              <a:ext uri="{FF2B5EF4-FFF2-40B4-BE49-F238E27FC236}">
                <a16:creationId xmlns:a16="http://schemas.microsoft.com/office/drawing/2014/main" id="{D1C04A3A-CCB4-CC1B-844B-D54163E11B31}"/>
              </a:ext>
            </a:extLst>
          </p:cNvPr>
          <p:cNvPicPr>
            <a:picLocks noChangeAspect="1"/>
          </p:cNvPicPr>
          <p:nvPr/>
        </p:nvPicPr>
        <p:blipFill>
          <a:blip r:embed="rId4"/>
          <a:srcRect/>
          <a:stretch/>
        </p:blipFill>
        <p:spPr>
          <a:xfrm>
            <a:off x="2732253" y="448768"/>
            <a:ext cx="3769912" cy="3647455"/>
          </a:xfrm>
          <a:prstGeom prst="rect">
            <a:avLst/>
          </a:prstGeom>
        </p:spPr>
      </p:pic>
    </p:spTree>
    <p:extLst>
      <p:ext uri="{BB962C8B-B14F-4D97-AF65-F5344CB8AC3E}">
        <p14:creationId xmlns:p14="http://schemas.microsoft.com/office/powerpoint/2010/main" val="87609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F4F5069-AE76-2A92-A22F-C33E0C00E99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99172921-8A1D-A75E-BF29-A2BBCCF0E628}"/>
              </a:ext>
            </a:extLst>
          </p:cNvPr>
          <p:cNvSpPr/>
          <p:nvPr/>
        </p:nvSpPr>
        <p:spPr>
          <a:xfrm>
            <a:off x="0" y="0"/>
            <a:ext cx="9144000" cy="5143500"/>
          </a:xfrm>
          <a:prstGeom prst="rect">
            <a:avLst/>
          </a:prstGeom>
          <a:solidFill>
            <a:srgbClr val="000000">
              <a:alpha val="40000"/>
            </a:srgbClr>
          </a:solidFill>
          <a:ln/>
        </p:spPr>
        <p:txBody>
          <a:bodyPr/>
          <a:lstStyle/>
          <a:p>
            <a:endParaRPr lang="en-GB"/>
          </a:p>
        </p:txBody>
      </p:sp>
      <p:sp>
        <p:nvSpPr>
          <p:cNvPr id="5" name="Text 3">
            <a:extLst>
              <a:ext uri="{FF2B5EF4-FFF2-40B4-BE49-F238E27FC236}">
                <a16:creationId xmlns:a16="http://schemas.microsoft.com/office/drawing/2014/main" id="{B2D0B171-DD64-0371-5DF8-9960EF3CC263}"/>
              </a:ext>
            </a:extLst>
          </p:cNvPr>
          <p:cNvSpPr/>
          <p:nvPr/>
        </p:nvSpPr>
        <p:spPr>
          <a:xfrm>
            <a:off x="579120" y="4328160"/>
            <a:ext cx="8229600" cy="457200"/>
          </a:xfrm>
          <a:prstGeom prst="rect">
            <a:avLst/>
          </a:prstGeom>
          <a:noFill/>
          <a:ln/>
        </p:spPr>
        <p:txBody>
          <a:bodyPr wrap="square" rtlCol="0" anchor="ctr"/>
          <a:lstStyle/>
          <a:p>
            <a:pPr marL="0" indent="0" algn="ctr">
              <a:buNone/>
            </a:pPr>
            <a:r>
              <a:rPr lang="en-US" sz="1800" dirty="0">
                <a:solidFill>
                  <a:srgbClr val="39FF14"/>
                </a:solidFill>
                <a:latin typeface="Calibri" pitchFamily="34" charset="0"/>
                <a:ea typeface="Calibri" pitchFamily="34" charset="-122"/>
                <a:cs typeface="Calibri" pitchFamily="34" charset="-120"/>
              </a:rPr>
              <a:t>HDMI Connector</a:t>
            </a:r>
            <a:endParaRPr lang="en-US" sz="1800" dirty="0"/>
          </a:p>
        </p:txBody>
      </p:sp>
      <p:pic>
        <p:nvPicPr>
          <p:cNvPr id="4" name="Picture 3">
            <a:extLst>
              <a:ext uri="{FF2B5EF4-FFF2-40B4-BE49-F238E27FC236}">
                <a16:creationId xmlns:a16="http://schemas.microsoft.com/office/drawing/2014/main" id="{41F7479F-37E5-E48B-5D20-562CB1698B12}"/>
              </a:ext>
            </a:extLst>
          </p:cNvPr>
          <p:cNvPicPr>
            <a:picLocks noChangeAspect="1"/>
          </p:cNvPicPr>
          <p:nvPr/>
        </p:nvPicPr>
        <p:blipFill>
          <a:blip r:embed="rId4"/>
          <a:srcRect/>
          <a:stretch/>
        </p:blipFill>
        <p:spPr>
          <a:xfrm>
            <a:off x="2189987" y="453815"/>
            <a:ext cx="5027677" cy="3516205"/>
          </a:xfrm>
          <a:prstGeom prst="rect">
            <a:avLst/>
          </a:prstGeom>
        </p:spPr>
      </p:pic>
    </p:spTree>
    <p:extLst>
      <p:ext uri="{BB962C8B-B14F-4D97-AF65-F5344CB8AC3E}">
        <p14:creationId xmlns:p14="http://schemas.microsoft.com/office/powerpoint/2010/main" val="3376729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8EA908E-0205-E0E7-7B0F-E9CA04D2357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885B2283-7FAB-A32E-8884-85AB374006C2}"/>
              </a:ext>
            </a:extLst>
          </p:cNvPr>
          <p:cNvSpPr/>
          <p:nvPr/>
        </p:nvSpPr>
        <p:spPr>
          <a:xfrm>
            <a:off x="0" y="0"/>
            <a:ext cx="9144000" cy="5143500"/>
          </a:xfrm>
          <a:prstGeom prst="rect">
            <a:avLst/>
          </a:prstGeom>
          <a:solidFill>
            <a:srgbClr val="000000">
              <a:alpha val="40000"/>
            </a:srgbClr>
          </a:solidFill>
          <a:ln/>
        </p:spPr>
        <p:txBody>
          <a:bodyPr/>
          <a:lstStyle/>
          <a:p>
            <a:endParaRPr lang="en-GB"/>
          </a:p>
        </p:txBody>
      </p:sp>
      <p:sp>
        <p:nvSpPr>
          <p:cNvPr id="5" name="Text 3">
            <a:extLst>
              <a:ext uri="{FF2B5EF4-FFF2-40B4-BE49-F238E27FC236}">
                <a16:creationId xmlns:a16="http://schemas.microsoft.com/office/drawing/2014/main" id="{DC16BEA3-50E6-0769-B723-5F3152FC1E56}"/>
              </a:ext>
            </a:extLst>
          </p:cNvPr>
          <p:cNvSpPr/>
          <p:nvPr/>
        </p:nvSpPr>
        <p:spPr>
          <a:xfrm>
            <a:off x="579120" y="4328160"/>
            <a:ext cx="8229600" cy="457200"/>
          </a:xfrm>
          <a:prstGeom prst="rect">
            <a:avLst/>
          </a:prstGeom>
          <a:noFill/>
          <a:ln/>
        </p:spPr>
        <p:txBody>
          <a:bodyPr wrap="square" rtlCol="0" anchor="ctr"/>
          <a:lstStyle/>
          <a:p>
            <a:pPr marL="0" indent="0" algn="ctr">
              <a:buNone/>
            </a:pPr>
            <a:r>
              <a:rPr lang="en-US" sz="1800" dirty="0">
                <a:solidFill>
                  <a:srgbClr val="39FF14"/>
                </a:solidFill>
                <a:latin typeface="Calibri" pitchFamily="34" charset="0"/>
                <a:ea typeface="Calibri" pitchFamily="34" charset="-122"/>
                <a:cs typeface="Calibri" pitchFamily="34" charset="-120"/>
              </a:rPr>
              <a:t>Apple Lightning Connector</a:t>
            </a:r>
            <a:endParaRPr lang="en-US" sz="1800" dirty="0"/>
          </a:p>
        </p:txBody>
      </p:sp>
      <p:pic>
        <p:nvPicPr>
          <p:cNvPr id="4" name="Picture 3">
            <a:extLst>
              <a:ext uri="{FF2B5EF4-FFF2-40B4-BE49-F238E27FC236}">
                <a16:creationId xmlns:a16="http://schemas.microsoft.com/office/drawing/2014/main" id="{A5FF7BDF-F3AA-C2BF-C904-C92A1863422A}"/>
              </a:ext>
            </a:extLst>
          </p:cNvPr>
          <p:cNvPicPr>
            <a:picLocks noChangeAspect="1"/>
          </p:cNvPicPr>
          <p:nvPr/>
        </p:nvPicPr>
        <p:blipFill>
          <a:blip r:embed="rId4"/>
          <a:srcRect/>
          <a:stretch/>
        </p:blipFill>
        <p:spPr>
          <a:xfrm>
            <a:off x="2732253" y="631705"/>
            <a:ext cx="3769912" cy="3281581"/>
          </a:xfrm>
          <a:prstGeom prst="rect">
            <a:avLst/>
          </a:prstGeom>
        </p:spPr>
      </p:pic>
      <p:sp>
        <p:nvSpPr>
          <p:cNvPr id="3" name="Oval 2">
            <a:extLst>
              <a:ext uri="{FF2B5EF4-FFF2-40B4-BE49-F238E27FC236}">
                <a16:creationId xmlns:a16="http://schemas.microsoft.com/office/drawing/2014/main" id="{82255470-688B-413E-921E-0A5539BF9C89}"/>
              </a:ext>
            </a:extLst>
          </p:cNvPr>
          <p:cNvSpPr/>
          <p:nvPr/>
        </p:nvSpPr>
        <p:spPr>
          <a:xfrm>
            <a:off x="3843528" y="257902"/>
            <a:ext cx="1944624" cy="1944624"/>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56750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DABE1AB-FC26-CEFA-4AC0-D9056FF504DB}"/>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ABD65DAF-1BC6-D471-71F6-3661CB2026A5}"/>
              </a:ext>
            </a:extLst>
          </p:cNvPr>
          <p:cNvSpPr/>
          <p:nvPr/>
        </p:nvSpPr>
        <p:spPr>
          <a:xfrm>
            <a:off x="0" y="0"/>
            <a:ext cx="9144000" cy="5143500"/>
          </a:xfrm>
          <a:prstGeom prst="rect">
            <a:avLst/>
          </a:prstGeom>
          <a:solidFill>
            <a:srgbClr val="000000">
              <a:alpha val="40000"/>
            </a:srgbClr>
          </a:solidFill>
          <a:ln/>
        </p:spPr>
        <p:txBody>
          <a:bodyPr/>
          <a:lstStyle/>
          <a:p>
            <a:endParaRPr lang="en-GB"/>
          </a:p>
        </p:txBody>
      </p:sp>
      <p:sp>
        <p:nvSpPr>
          <p:cNvPr id="5" name="Text 3">
            <a:extLst>
              <a:ext uri="{FF2B5EF4-FFF2-40B4-BE49-F238E27FC236}">
                <a16:creationId xmlns:a16="http://schemas.microsoft.com/office/drawing/2014/main" id="{D7F31D53-266E-6DF6-CD46-46C6EEF63485}"/>
              </a:ext>
            </a:extLst>
          </p:cNvPr>
          <p:cNvSpPr/>
          <p:nvPr/>
        </p:nvSpPr>
        <p:spPr>
          <a:xfrm>
            <a:off x="579120" y="4328160"/>
            <a:ext cx="8229600" cy="457200"/>
          </a:xfrm>
          <a:prstGeom prst="rect">
            <a:avLst/>
          </a:prstGeom>
          <a:noFill/>
          <a:ln/>
        </p:spPr>
        <p:txBody>
          <a:bodyPr wrap="square" rtlCol="0" anchor="ctr"/>
          <a:lstStyle/>
          <a:p>
            <a:pPr marL="0" indent="0" algn="ctr">
              <a:buNone/>
            </a:pPr>
            <a:r>
              <a:rPr lang="en-US" sz="1800" dirty="0">
                <a:solidFill>
                  <a:srgbClr val="39FF14"/>
                </a:solidFill>
                <a:latin typeface="Calibri" pitchFamily="34" charset="0"/>
                <a:ea typeface="Calibri" pitchFamily="34" charset="-122"/>
                <a:cs typeface="Calibri" pitchFamily="34" charset="-120"/>
              </a:rPr>
              <a:t>XLR Connector</a:t>
            </a:r>
            <a:endParaRPr lang="en-US" sz="1800" dirty="0"/>
          </a:p>
        </p:txBody>
      </p:sp>
      <p:pic>
        <p:nvPicPr>
          <p:cNvPr id="4" name="Picture 3">
            <a:extLst>
              <a:ext uri="{FF2B5EF4-FFF2-40B4-BE49-F238E27FC236}">
                <a16:creationId xmlns:a16="http://schemas.microsoft.com/office/drawing/2014/main" id="{8A3F98E4-9FBB-40B6-C33A-48A8078CAA80}"/>
              </a:ext>
            </a:extLst>
          </p:cNvPr>
          <p:cNvPicPr>
            <a:picLocks noChangeAspect="1"/>
          </p:cNvPicPr>
          <p:nvPr/>
        </p:nvPicPr>
        <p:blipFill>
          <a:blip r:embed="rId4"/>
          <a:srcRect/>
          <a:stretch/>
        </p:blipFill>
        <p:spPr>
          <a:xfrm>
            <a:off x="2621280" y="453815"/>
            <a:ext cx="4175760" cy="3810666"/>
          </a:xfrm>
          <a:prstGeom prst="rect">
            <a:avLst/>
          </a:prstGeom>
        </p:spPr>
      </p:pic>
    </p:spTree>
    <p:extLst>
      <p:ext uri="{BB962C8B-B14F-4D97-AF65-F5344CB8AC3E}">
        <p14:creationId xmlns:p14="http://schemas.microsoft.com/office/powerpoint/2010/main" val="53952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443919F-B385-C414-9B16-F0188864936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D48CD043-C72C-818C-AAC1-5D8E559CA9C7}"/>
              </a:ext>
            </a:extLst>
          </p:cNvPr>
          <p:cNvSpPr/>
          <p:nvPr/>
        </p:nvSpPr>
        <p:spPr>
          <a:xfrm>
            <a:off x="0" y="0"/>
            <a:ext cx="9144000" cy="5143500"/>
          </a:xfrm>
          <a:prstGeom prst="rect">
            <a:avLst/>
          </a:prstGeom>
          <a:solidFill>
            <a:srgbClr val="000000">
              <a:alpha val="40000"/>
            </a:srgbClr>
          </a:solidFill>
          <a:ln/>
        </p:spPr>
        <p:txBody>
          <a:bodyPr/>
          <a:lstStyle/>
          <a:p>
            <a:endParaRPr lang="en-GB"/>
          </a:p>
        </p:txBody>
      </p:sp>
      <p:sp>
        <p:nvSpPr>
          <p:cNvPr id="5" name="Text 3">
            <a:extLst>
              <a:ext uri="{FF2B5EF4-FFF2-40B4-BE49-F238E27FC236}">
                <a16:creationId xmlns:a16="http://schemas.microsoft.com/office/drawing/2014/main" id="{1BB1AA27-7CDD-F264-E589-12246F95A09C}"/>
              </a:ext>
            </a:extLst>
          </p:cNvPr>
          <p:cNvSpPr/>
          <p:nvPr/>
        </p:nvSpPr>
        <p:spPr>
          <a:xfrm>
            <a:off x="579120" y="4328160"/>
            <a:ext cx="8229600" cy="457200"/>
          </a:xfrm>
          <a:prstGeom prst="rect">
            <a:avLst/>
          </a:prstGeom>
          <a:noFill/>
          <a:ln/>
        </p:spPr>
        <p:txBody>
          <a:bodyPr wrap="square" rtlCol="0" anchor="ctr"/>
          <a:lstStyle/>
          <a:p>
            <a:pPr marL="0" indent="0" algn="ctr">
              <a:buNone/>
            </a:pPr>
            <a:r>
              <a:rPr lang="en-US" sz="1800" dirty="0">
                <a:solidFill>
                  <a:srgbClr val="39FF14"/>
                </a:solidFill>
                <a:latin typeface="Calibri" pitchFamily="34" charset="0"/>
                <a:ea typeface="Calibri" pitchFamily="34" charset="-122"/>
                <a:cs typeface="Calibri" pitchFamily="34" charset="-120"/>
              </a:rPr>
              <a:t>Phono Connectors</a:t>
            </a:r>
            <a:endParaRPr lang="en-US" sz="1800" dirty="0"/>
          </a:p>
        </p:txBody>
      </p:sp>
      <p:pic>
        <p:nvPicPr>
          <p:cNvPr id="4" name="Picture 3">
            <a:extLst>
              <a:ext uri="{FF2B5EF4-FFF2-40B4-BE49-F238E27FC236}">
                <a16:creationId xmlns:a16="http://schemas.microsoft.com/office/drawing/2014/main" id="{23E11CD9-33D8-2223-12F4-C270D116D8B6}"/>
              </a:ext>
            </a:extLst>
          </p:cNvPr>
          <p:cNvPicPr>
            <a:picLocks noChangeAspect="1"/>
          </p:cNvPicPr>
          <p:nvPr/>
        </p:nvPicPr>
        <p:blipFill>
          <a:blip r:embed="rId4"/>
          <a:srcRect/>
          <a:stretch/>
        </p:blipFill>
        <p:spPr>
          <a:xfrm>
            <a:off x="2340864" y="662959"/>
            <a:ext cx="4608576" cy="3705336"/>
          </a:xfrm>
          <a:prstGeom prst="rect">
            <a:avLst/>
          </a:prstGeom>
        </p:spPr>
      </p:pic>
    </p:spTree>
    <p:extLst>
      <p:ext uri="{BB962C8B-B14F-4D97-AF65-F5344CB8AC3E}">
        <p14:creationId xmlns:p14="http://schemas.microsoft.com/office/powerpoint/2010/main" val="3091654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D453382-B3EB-093A-4EA0-D836324B360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46BC2BB-8413-1EA7-0704-BB0801875B83}"/>
              </a:ext>
            </a:extLst>
          </p:cNvPr>
          <p:cNvSpPr/>
          <p:nvPr/>
        </p:nvSpPr>
        <p:spPr>
          <a:xfrm>
            <a:off x="0" y="0"/>
            <a:ext cx="9144000" cy="5143500"/>
          </a:xfrm>
          <a:prstGeom prst="rect">
            <a:avLst/>
          </a:prstGeom>
          <a:solidFill>
            <a:srgbClr val="000000">
              <a:alpha val="40000"/>
            </a:srgbClr>
          </a:solidFill>
          <a:ln/>
        </p:spPr>
        <p:txBody>
          <a:bodyPr/>
          <a:lstStyle/>
          <a:p>
            <a:endParaRPr lang="en-GB"/>
          </a:p>
        </p:txBody>
      </p:sp>
      <p:sp>
        <p:nvSpPr>
          <p:cNvPr id="5" name="Text 3">
            <a:extLst>
              <a:ext uri="{FF2B5EF4-FFF2-40B4-BE49-F238E27FC236}">
                <a16:creationId xmlns:a16="http://schemas.microsoft.com/office/drawing/2014/main" id="{5B6D0E2F-DA7E-C2DF-521E-4DB6705636C9}"/>
              </a:ext>
            </a:extLst>
          </p:cNvPr>
          <p:cNvSpPr/>
          <p:nvPr/>
        </p:nvSpPr>
        <p:spPr>
          <a:xfrm>
            <a:off x="579120" y="4328160"/>
            <a:ext cx="8229600" cy="457200"/>
          </a:xfrm>
          <a:prstGeom prst="rect">
            <a:avLst/>
          </a:prstGeom>
          <a:noFill/>
          <a:ln/>
        </p:spPr>
        <p:txBody>
          <a:bodyPr wrap="square" rtlCol="0" anchor="ctr"/>
          <a:lstStyle/>
          <a:p>
            <a:pPr marL="0" indent="0" algn="ctr">
              <a:buNone/>
            </a:pPr>
            <a:r>
              <a:rPr lang="en-US" sz="1800" dirty="0">
                <a:solidFill>
                  <a:srgbClr val="39FF14"/>
                </a:solidFill>
                <a:latin typeface="Calibri" pitchFamily="34" charset="0"/>
                <a:ea typeface="Calibri" pitchFamily="34" charset="-122"/>
                <a:cs typeface="Calibri" pitchFamily="34" charset="-120"/>
              </a:rPr>
              <a:t>Telephone Connectors</a:t>
            </a:r>
            <a:endParaRPr lang="en-US" sz="1800" dirty="0"/>
          </a:p>
        </p:txBody>
      </p:sp>
      <p:pic>
        <p:nvPicPr>
          <p:cNvPr id="4" name="Picture 3">
            <a:extLst>
              <a:ext uri="{FF2B5EF4-FFF2-40B4-BE49-F238E27FC236}">
                <a16:creationId xmlns:a16="http://schemas.microsoft.com/office/drawing/2014/main" id="{75BB7ECA-0E13-7844-6E31-1E89ADE6D5A1}"/>
              </a:ext>
            </a:extLst>
          </p:cNvPr>
          <p:cNvPicPr>
            <a:picLocks noChangeAspect="1"/>
          </p:cNvPicPr>
          <p:nvPr/>
        </p:nvPicPr>
        <p:blipFill>
          <a:blip r:embed="rId4"/>
          <a:srcRect/>
          <a:stretch/>
        </p:blipFill>
        <p:spPr>
          <a:xfrm>
            <a:off x="2336572" y="662958"/>
            <a:ext cx="4478756" cy="3646318"/>
          </a:xfrm>
          <a:prstGeom prst="rect">
            <a:avLst/>
          </a:prstGeom>
        </p:spPr>
      </p:pic>
    </p:spTree>
    <p:extLst>
      <p:ext uri="{BB962C8B-B14F-4D97-AF65-F5344CB8AC3E}">
        <p14:creationId xmlns:p14="http://schemas.microsoft.com/office/powerpoint/2010/main" val="3980667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FD76EDF-2D66-9D12-3F31-DE420C9591D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850F01A1-0CC3-5D1E-7686-C75344DC0A79}"/>
              </a:ext>
            </a:extLst>
          </p:cNvPr>
          <p:cNvSpPr/>
          <p:nvPr/>
        </p:nvSpPr>
        <p:spPr>
          <a:xfrm>
            <a:off x="0" y="0"/>
            <a:ext cx="9144000" cy="5143500"/>
          </a:xfrm>
          <a:prstGeom prst="rect">
            <a:avLst/>
          </a:prstGeom>
          <a:solidFill>
            <a:srgbClr val="000000">
              <a:alpha val="40000"/>
            </a:srgbClr>
          </a:solidFill>
          <a:ln/>
        </p:spPr>
        <p:txBody>
          <a:bodyPr/>
          <a:lstStyle/>
          <a:p>
            <a:endParaRPr lang="en-GB"/>
          </a:p>
        </p:txBody>
      </p:sp>
      <p:sp>
        <p:nvSpPr>
          <p:cNvPr id="5" name="Text 3">
            <a:extLst>
              <a:ext uri="{FF2B5EF4-FFF2-40B4-BE49-F238E27FC236}">
                <a16:creationId xmlns:a16="http://schemas.microsoft.com/office/drawing/2014/main" id="{0F3F9380-B231-9DC5-B68B-761168D98F98}"/>
              </a:ext>
            </a:extLst>
          </p:cNvPr>
          <p:cNvSpPr/>
          <p:nvPr/>
        </p:nvSpPr>
        <p:spPr>
          <a:xfrm>
            <a:off x="579120" y="4328160"/>
            <a:ext cx="8229600" cy="457200"/>
          </a:xfrm>
          <a:prstGeom prst="rect">
            <a:avLst/>
          </a:prstGeom>
          <a:noFill/>
          <a:ln/>
        </p:spPr>
        <p:txBody>
          <a:bodyPr wrap="square" rtlCol="0" anchor="ctr"/>
          <a:lstStyle/>
          <a:p>
            <a:pPr marL="0" indent="0" algn="ctr">
              <a:buNone/>
            </a:pPr>
            <a:r>
              <a:rPr lang="en-US" sz="1800" dirty="0">
                <a:solidFill>
                  <a:srgbClr val="39FF14"/>
                </a:solidFill>
                <a:latin typeface="Calibri" pitchFamily="34" charset="0"/>
                <a:ea typeface="Calibri" pitchFamily="34" charset="-122"/>
                <a:cs typeface="Calibri" pitchFamily="34" charset="-120"/>
              </a:rPr>
              <a:t>Network (Ethernet) Connector</a:t>
            </a:r>
            <a:endParaRPr lang="en-US" sz="1800" dirty="0"/>
          </a:p>
        </p:txBody>
      </p:sp>
      <p:pic>
        <p:nvPicPr>
          <p:cNvPr id="4" name="Picture 3">
            <a:extLst>
              <a:ext uri="{FF2B5EF4-FFF2-40B4-BE49-F238E27FC236}">
                <a16:creationId xmlns:a16="http://schemas.microsoft.com/office/drawing/2014/main" id="{DA65C0BD-B228-EEA9-D1AF-EDA065BF146E}"/>
              </a:ext>
            </a:extLst>
          </p:cNvPr>
          <p:cNvPicPr>
            <a:picLocks noChangeAspect="1"/>
          </p:cNvPicPr>
          <p:nvPr/>
        </p:nvPicPr>
        <p:blipFill>
          <a:blip r:embed="rId4"/>
          <a:srcRect/>
          <a:stretch/>
        </p:blipFill>
        <p:spPr>
          <a:xfrm>
            <a:off x="2185920" y="958311"/>
            <a:ext cx="5019552" cy="3307375"/>
          </a:xfrm>
          <a:prstGeom prst="rect">
            <a:avLst/>
          </a:prstGeom>
        </p:spPr>
      </p:pic>
    </p:spTree>
    <p:extLst>
      <p:ext uri="{BB962C8B-B14F-4D97-AF65-F5344CB8AC3E}">
        <p14:creationId xmlns:p14="http://schemas.microsoft.com/office/powerpoint/2010/main" val="223995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name="Slide 2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000000">
              <a:alpha val="40000"/>
            </a:srgbClr>
          </a:solidFill>
          <a:ln/>
        </p:spPr>
        <p:txBody>
          <a:bodyPr/>
          <a:lstStyle/>
          <a:p>
            <a:endParaRPr lang="en-GB"/>
          </a:p>
        </p:txBody>
      </p:sp>
      <p:sp>
        <p:nvSpPr>
          <p:cNvPr id="3" name="Text 1"/>
          <p:cNvSpPr/>
          <p:nvPr/>
        </p:nvSpPr>
        <p:spPr>
          <a:xfrm>
            <a:off x="457200" y="1371600"/>
            <a:ext cx="8229600" cy="1097280"/>
          </a:xfrm>
          <a:prstGeom prst="rect">
            <a:avLst/>
          </a:prstGeom>
          <a:noFill/>
          <a:ln/>
        </p:spPr>
        <p:txBody>
          <a:bodyPr wrap="square" rtlCol="0" anchor="ctr"/>
          <a:lstStyle/>
          <a:p>
            <a:pPr marL="0" indent="0" algn="ctr">
              <a:buNone/>
            </a:pPr>
            <a:r>
              <a:rPr lang="en-US" sz="5400" b="1" dirty="0">
                <a:solidFill>
                  <a:srgbClr val="FFFFFF"/>
                </a:solidFill>
                <a:latin typeface="Consolas" pitchFamily="34" charset="0"/>
                <a:ea typeface="Consolas" pitchFamily="34" charset="-122"/>
                <a:cs typeface="Consolas" pitchFamily="34" charset="-120"/>
              </a:rPr>
              <a:t>Question Time</a:t>
            </a:r>
            <a:endParaRPr lang="en-US" sz="5400" dirty="0"/>
          </a:p>
        </p:txBody>
      </p:sp>
      <p:sp>
        <p:nvSpPr>
          <p:cNvPr id="4" name="Text 2"/>
          <p:cNvSpPr/>
          <p:nvPr/>
        </p:nvSpPr>
        <p:spPr>
          <a:xfrm>
            <a:off x="457200" y="2560320"/>
            <a:ext cx="8229600" cy="548640"/>
          </a:xfrm>
          <a:prstGeom prst="rect">
            <a:avLst/>
          </a:prstGeom>
          <a:noFill/>
          <a:ln/>
        </p:spPr>
        <p:txBody>
          <a:bodyPr wrap="square" rtlCol="0" anchor="ctr"/>
          <a:lstStyle/>
          <a:p>
            <a:pPr marL="0" indent="0" algn="ctr">
              <a:buNone/>
            </a:pPr>
            <a:r>
              <a:rPr lang="en-US" sz="2000" dirty="0">
                <a:solidFill>
                  <a:srgbClr val="00E5FF"/>
                </a:solidFill>
                <a:latin typeface="Calibri" pitchFamily="34" charset="0"/>
                <a:ea typeface="Calibri" pitchFamily="34" charset="-122"/>
                <a:cs typeface="Calibri" pitchFamily="34" charset="-120"/>
              </a:rPr>
              <a:t>Let's talk cables!</a:t>
            </a:r>
            <a:endParaRPr lang="en-US" sz="2000" dirty="0"/>
          </a:p>
        </p:txBody>
      </p:sp>
      <p:sp>
        <p:nvSpPr>
          <p:cNvPr id="5" name="Text 3"/>
          <p:cNvSpPr/>
          <p:nvPr/>
        </p:nvSpPr>
        <p:spPr>
          <a:xfrm>
            <a:off x="457200" y="3291840"/>
            <a:ext cx="8229600" cy="457200"/>
          </a:xfrm>
          <a:prstGeom prst="rect">
            <a:avLst/>
          </a:prstGeom>
          <a:noFill/>
          <a:ln/>
        </p:spPr>
        <p:txBody>
          <a:bodyPr wrap="square" rtlCol="0" anchor="ctr"/>
          <a:lstStyle/>
          <a:p>
            <a:pPr marL="0" indent="0" algn="ctr">
              <a:buNone/>
            </a:pPr>
            <a:r>
              <a:rPr lang="en-US" sz="1800" dirty="0">
                <a:solidFill>
                  <a:srgbClr val="39FF14"/>
                </a:solidFill>
                <a:latin typeface="Calibri" pitchFamily="34" charset="0"/>
                <a:ea typeface="Calibri" pitchFamily="34" charset="-122"/>
                <a:cs typeface="Calibri" pitchFamily="34" charset="-120"/>
              </a:rPr>
              <a:t>Computer Club  |  2026</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299</TotalTime>
  <Words>5034</Words>
  <Application>Microsoft Office PowerPoint</Application>
  <PresentationFormat>On-screen Show (16:9)</PresentationFormat>
  <Paragraphs>687</Paragraphs>
  <Slides>43</Slides>
  <Notes>43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43</vt:i4>
      </vt:variant>
    </vt:vector>
  </HeadingPairs>
  <TitlesOfParts>
    <vt:vector size="47" baseType="lpstr">
      <vt:lpstr>Arial</vt:lpstr>
      <vt:lpstr>Calibri</vt:lpstr>
      <vt:lpstr>Consolas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Geoff Lane</dc:creator>
  <cp:lastModifiedBy>Geoff Lane</cp:lastModifiedBy>
  <cp:revision>20</cp:revision>
  <dcterms:created xsi:type="dcterms:W3CDTF">2026-05-11T13:18:42Z</dcterms:created>
  <dcterms:modified xsi:type="dcterms:W3CDTF">2026-05-17T15:36:09Z</dcterms:modified>
</cp:coreProperties>
</file>