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74" r:id="rId7"/>
    <p:sldId id="275" r:id="rId8"/>
    <p:sldId id="261" r:id="rId9"/>
    <p:sldId id="262" r:id="rId10"/>
    <p:sldId id="276" r:id="rId11"/>
    <p:sldId id="263" r:id="rId12"/>
    <p:sldId id="264" r:id="rId13"/>
    <p:sldId id="265" r:id="rId14"/>
    <p:sldId id="266" r:id="rId15"/>
    <p:sldId id="267" r:id="rId16"/>
    <p:sldId id="268" r:id="rId17"/>
    <p:sldId id="269" r:id="rId18"/>
    <p:sldId id="270" r:id="rId19"/>
    <p:sldId id="271" r:id="rId20"/>
    <p:sldId id="272" r:id="rId21"/>
    <p:sldId id="273" r:id="rId22"/>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BF24"/>
    <a:srgbClr val="60A5FA"/>
    <a:srgbClr val="34D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75264" autoAdjust="0"/>
  </p:normalViewPr>
  <p:slideViewPr>
    <p:cSldViewPr>
      <p:cViewPr varScale="1">
        <p:scale>
          <a:sx n="158" d="100"/>
          <a:sy n="158" d="100"/>
        </p:scale>
        <p:origin x="834" y="13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6/14/2026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Today we're going to look at how four common email platforms — Gmail on the web, Outlook on the web, Apple Mail on Mac and iOS, and Gmail on Android — help us tame a busy inbox. </a:t>
            </a:r>
          </a:p>
          <a:p>
            <a:r>
              <a:rPr lang="en-US" dirty="0"/>
              <a:t>Modern email has moved on from filing everything into folders. We'll see how each platform uses automation, search, and smart features instead, and we'll finish with three or four ready-to-use workflows. </a:t>
            </a:r>
          </a:p>
          <a:p>
            <a:endParaRPr lang="en-US" dirty="0"/>
          </a:p>
          <a:p>
            <a:r>
              <a:rPr lang="en-GB" b="1" dirty="0">
                <a:effectLst/>
              </a:rPr>
              <a:t>Email is one of the top online activities</a:t>
            </a:r>
            <a:r>
              <a:rPr lang="en-GB" dirty="0">
                <a:effectLst/>
              </a:rPr>
              <a:t> among older internet users in the UK. Age UK’s 2025 digital inclusion report lists </a:t>
            </a:r>
            <a:r>
              <a:rPr lang="en-GB" i="1" dirty="0">
                <a:effectLst/>
              </a:rPr>
              <a:t>emailing</a:t>
            </a:r>
            <a:r>
              <a:rPr lang="en-GB" dirty="0">
                <a:effectLst/>
              </a:rPr>
              <a:t> as a core activity for older adults who are online. </a:t>
            </a:r>
            <a:endParaRPr lang="en-GB" dirty="0"/>
          </a:p>
          <a:p>
            <a:r>
              <a:rPr lang="en-GB" b="1" dirty="0">
                <a:effectLst/>
              </a:rPr>
              <a:t>85% of UK adults</a:t>
            </a:r>
            <a:r>
              <a:rPr lang="en-GB" dirty="0">
                <a:effectLst/>
              </a:rPr>
              <a:t> (all ages) use email weekly, and email is the </a:t>
            </a:r>
            <a:r>
              <a:rPr lang="en-GB" b="1" dirty="0">
                <a:effectLst/>
              </a:rPr>
              <a:t>most common online activity</a:t>
            </a:r>
            <a:r>
              <a:rPr lang="en-GB" dirty="0">
                <a:effectLst/>
              </a:rPr>
              <a:t> across age groups. While this is not age‑specific, it shows the ubiquity of email in the UK. </a:t>
            </a:r>
            <a:endParaRPr lang="en-GB" dirty="0"/>
          </a:p>
          <a:p>
            <a:r>
              <a:rPr lang="en-GB" dirty="0">
                <a:effectLst/>
              </a:rPr>
              <a:t>Among older adults who are online, </a:t>
            </a:r>
            <a:r>
              <a:rPr lang="en-GB" b="1" dirty="0">
                <a:effectLst/>
              </a:rPr>
              <a:t>emailing is consistently one of the first and most frequent tasks performed</a:t>
            </a:r>
            <a:r>
              <a:rPr lang="en-GB" dirty="0">
                <a:effectLst/>
              </a:rPr>
              <a:t>, according to Age UK’s breakdown of online activities. </a:t>
            </a:r>
            <a:endParaRPr lang="en-GB" dirty="0"/>
          </a:p>
          <a:p>
            <a:endParaRPr lang="en-US" dirty="0"/>
          </a:p>
          <a:p>
            <a:r>
              <a:rPr lang="en-GB" b="1" dirty="0"/>
              <a:t>99% of email users check email daily</a:t>
            </a:r>
            <a:r>
              <a:rPr lang="en-GB" dirty="0"/>
              <a:t>, across all ages. While not age‑specific, this reflects the entrenched habit of email checking among older adults as well.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Most of us treat email like a filing cabinet — we make a folder for everything. The problem: it doesn't scale. Today people can get over 120 emails a day. Folders take time to maintain and they break the moment when you forget where you filed something. </a:t>
            </a:r>
          </a:p>
          <a:p>
            <a:endParaRPr lang="en-US" dirty="0"/>
          </a:p>
          <a:p>
            <a:r>
              <a:rPr lang="en-US" dirty="0"/>
              <a:t>Modern email apps assume you don't want to file anything: instead they help you find, automate, and surface what matters.</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introductions. </a:t>
            </a:r>
            <a:br>
              <a:rPr lang="en-US" dirty="0"/>
            </a:br>
            <a:br>
              <a:rPr lang="en-US" dirty="0"/>
            </a:br>
            <a:r>
              <a:rPr lang="en-US" dirty="0"/>
              <a:t>***** Gmail on the web is Google's flagship — it uses labels, categories, and lots of AI. </a:t>
            </a:r>
            <a:br>
              <a:rPr lang="en-US" dirty="0"/>
            </a:br>
            <a:r>
              <a:rPr lang="en-US" dirty="0"/>
              <a:t>***** Outlook on the web is Microsoft's, with its famous Focused Inbox and a tool called Sweep. </a:t>
            </a:r>
            <a:br>
              <a:rPr lang="en-US" dirty="0"/>
            </a:br>
            <a:r>
              <a:rPr lang="en-US" dirty="0"/>
              <a:t>***** Apple Mail comes built-in on Macs and iPhones, and its star feature is Smart Mailboxes plus VIPs. </a:t>
            </a:r>
            <a:br>
              <a:rPr lang="en-US" dirty="0"/>
            </a:br>
            <a:r>
              <a:rPr lang="en-US" dirty="0"/>
              <a:t>***** Gmail on Android is the same data as web Gmail but designed for thumbs — swipes, notifications, smart replies. You don't need to use them all — pick the ones you actually use.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big mental shift. </a:t>
            </a:r>
            <a:br>
              <a:rPr lang="en-US" dirty="0"/>
            </a:br>
            <a:br>
              <a:rPr lang="en-US" dirty="0"/>
            </a:br>
            <a:r>
              <a:rPr lang="en-US" dirty="0"/>
              <a:t>***** Gmail doesn't really have folders — it has labels. A single email can wear two or three labels at once. </a:t>
            </a:r>
            <a:br>
              <a:rPr lang="en-US" dirty="0"/>
            </a:br>
            <a:r>
              <a:rPr lang="en-US" dirty="0"/>
              <a:t>***** Outlook keeps traditional folders but adds categories — coloured tags you can stack. </a:t>
            </a:r>
            <a:br>
              <a:rPr lang="en-US" dirty="0"/>
            </a:br>
            <a:r>
              <a:rPr lang="en-US" dirty="0"/>
              <a:t>***** Apple Mail has real folders, but its clever feature is Smart Mailboxes — a saved search that looks like a folder. </a:t>
            </a:r>
            <a:br>
              <a:rPr lang="en-US" dirty="0"/>
            </a:br>
            <a:r>
              <a:rPr lang="en-US" dirty="0"/>
              <a:t>***** Android Gmail is just web Gmail in your pocket — the labels sync everywhere. Understanding which model your platform uses tells you whether to file, tag, or just search.</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diagram I want you to remember. </a:t>
            </a:r>
          </a:p>
          <a:p>
            <a:endParaRPr lang="en-US" dirty="0"/>
          </a:p>
          <a:p>
            <a:r>
              <a:rPr lang="en-US" dirty="0"/>
              <a:t>***** Folders are like physical drawers — a message lives in one place. </a:t>
            </a:r>
          </a:p>
          <a:p>
            <a:r>
              <a:rPr lang="en-US" dirty="0"/>
              <a:t>***** Labels are sticky notes — a message can wear several. </a:t>
            </a:r>
          </a:p>
          <a:p>
            <a:r>
              <a:rPr lang="en-US" dirty="0"/>
              <a:t>***** Smart Mailboxes are saved searches — they're not real containers, they're live views. </a:t>
            </a:r>
          </a:p>
          <a:p>
            <a:r>
              <a:rPr lang="en-US" dirty="0"/>
              <a:t>Gmail leans on labels. Outlook and Apple Mail use folders, but both also let you tag. Apple Mail's superpower is the Smart Mailbox.</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Sandra’s Inbox folders.  All moved manually, not a single rule in sight.</a:t>
            </a:r>
          </a:p>
        </p:txBody>
      </p:sp>
      <p:sp>
        <p:nvSpPr>
          <p:cNvPr id="4" name="Slide Number Placeholder 3"/>
          <p:cNvSpPr>
            <a:spLocks noGrp="1"/>
          </p:cNvSpPr>
          <p:nvPr>
            <p:ph type="sldNum" sz="quarter" idx="5"/>
          </p:nvPr>
        </p:nvSpPr>
        <p:spPr/>
        <p:txBody>
          <a:bodyPr/>
          <a:lstStyle/>
          <a:p>
            <a:fld id="{CE5E9CC1-C706-0F49-92D6-E571CC5EEA8F}" type="slidenum">
              <a:rPr lang="en-US" smtClean="0"/>
              <a:t>6</a:t>
            </a:fld>
            <a:endParaRPr lang="en-US"/>
          </a:p>
        </p:txBody>
      </p:sp>
    </p:spTree>
    <p:extLst>
      <p:ext uri="{BB962C8B-B14F-4D97-AF65-F5344CB8AC3E}">
        <p14:creationId xmlns:p14="http://schemas.microsoft.com/office/powerpoint/2010/main" val="632476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5D30E-EB47-4DE6-B568-A2DF2B07A3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989C6A-91EC-FA62-1AD0-B599806D97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91A804-8150-EFA5-18E8-80A821601C83}"/>
              </a:ext>
            </a:extLst>
          </p:cNvPr>
          <p:cNvSpPr>
            <a:spLocks noGrp="1"/>
          </p:cNvSpPr>
          <p:nvPr>
            <p:ph type="body" idx="1"/>
          </p:nvPr>
        </p:nvSpPr>
        <p:spPr/>
        <p:txBody>
          <a:bodyPr/>
          <a:lstStyle/>
          <a:p>
            <a:r>
              <a:rPr lang="en-US" dirty="0"/>
              <a:t>This is the diagram I want you to remember. </a:t>
            </a:r>
          </a:p>
          <a:p>
            <a:endParaRPr lang="en-US" dirty="0"/>
          </a:p>
          <a:p>
            <a:r>
              <a:rPr lang="en-US" dirty="0"/>
              <a:t>***** Folders are like physical drawers — a message lives in one place. </a:t>
            </a:r>
          </a:p>
          <a:p>
            <a:r>
              <a:rPr lang="en-US" dirty="0"/>
              <a:t>***** Labels are sticky notes — a message can wear several. </a:t>
            </a:r>
          </a:p>
          <a:p>
            <a:r>
              <a:rPr lang="en-US" dirty="0"/>
              <a:t>***** Smart Mailboxes are saved searches — they're not real containers, they're live views. </a:t>
            </a:r>
          </a:p>
          <a:p>
            <a:r>
              <a:rPr lang="en-US" dirty="0"/>
              <a:t>Gmail leans on labels. Outlook and Apple Mail use folders, but both also let you tag. Apple Mail's superpower is the Smart Mailbox.</a:t>
            </a:r>
          </a:p>
        </p:txBody>
      </p:sp>
      <p:sp>
        <p:nvSpPr>
          <p:cNvPr id="4" name="Slide Number Placeholder 3">
            <a:extLst>
              <a:ext uri="{FF2B5EF4-FFF2-40B4-BE49-F238E27FC236}">
                <a16:creationId xmlns:a16="http://schemas.microsoft.com/office/drawing/2014/main" id="{0714240E-0169-B9EC-555C-22E63FDFE10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00531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Gmail's heart is labels. Don't fight it — embrace it. A single email about a trip can be labelled Travel and Receipts at the same time. Filters automate the labelling. </a:t>
            </a:r>
          </a:p>
          <a:p>
            <a:r>
              <a:rPr lang="en-US" dirty="0"/>
              <a:t>Categories — Primary, Promotions, Social, Updates — are Google's AI guessing what each email is. </a:t>
            </a:r>
          </a:p>
          <a:p>
            <a:r>
              <a:rPr lang="en-US" dirty="0"/>
              <a:t>And the search bar accepts operators like 'from:' and 'has:attachment' that turn it into a power tool. Star important things, snooze what you can't deal with right now.</a:t>
            </a:r>
          </a:p>
          <a:p>
            <a:endParaRPr lang="en-US" dirty="0"/>
          </a:p>
          <a:p>
            <a:r>
              <a:rPr lang="en-GB" b="1" dirty="0"/>
              <a:t>1. Create a filter for a person or role</a:t>
            </a:r>
          </a:p>
          <a:p>
            <a:r>
              <a:rPr lang="en-GB" dirty="0">
                <a:effectLst/>
              </a:rPr>
              <a:t>Examples you’ve already made:</a:t>
            </a:r>
            <a:endParaRPr lang="en-GB" dirty="0"/>
          </a:p>
          <a:p>
            <a:r>
              <a:rPr lang="en-GB" dirty="0">
                <a:effectLst/>
              </a:rPr>
              <a:t>Jenny Masterson</a:t>
            </a:r>
            <a:endParaRPr lang="en-GB" dirty="0"/>
          </a:p>
          <a:p>
            <a:r>
              <a:rPr lang="en-GB" dirty="0">
                <a:effectLst/>
              </a:rPr>
              <a:t>Sue Davies</a:t>
            </a:r>
            <a:endParaRPr lang="en-GB" dirty="0"/>
          </a:p>
          <a:p>
            <a:r>
              <a:rPr lang="en-GB" dirty="0">
                <a:effectLst/>
              </a:rPr>
              <a:t>Editor</a:t>
            </a:r>
            <a:endParaRPr lang="en-GB" dirty="0"/>
          </a:p>
          <a:p>
            <a:r>
              <a:rPr lang="en-GB" dirty="0">
                <a:effectLst/>
              </a:rPr>
              <a:t>Membership</a:t>
            </a:r>
            <a:endParaRPr lang="en-GB" dirty="0"/>
          </a:p>
          <a:p>
            <a:r>
              <a:rPr lang="en-GB" dirty="0">
                <a:effectLst/>
              </a:rPr>
              <a:t>Treasurer</a:t>
            </a:r>
            <a:endParaRPr lang="en-GB" dirty="0"/>
          </a:p>
          <a:p>
            <a:r>
              <a:rPr lang="en-GB" b="1" dirty="0"/>
              <a:t>2. Filter applies a label automatically</a:t>
            </a:r>
          </a:p>
          <a:p>
            <a:r>
              <a:rPr lang="en-GB" dirty="0">
                <a:effectLst/>
              </a:rPr>
              <a:t>This means:</a:t>
            </a:r>
            <a:endParaRPr lang="en-GB" dirty="0"/>
          </a:p>
          <a:p>
            <a:r>
              <a:rPr lang="en-GB" dirty="0">
                <a:effectLst/>
              </a:rPr>
              <a:t>New mail from that person/role gets tagged instantly</a:t>
            </a:r>
            <a:endParaRPr lang="en-GB" dirty="0"/>
          </a:p>
          <a:p>
            <a:r>
              <a:rPr lang="en-GB" dirty="0">
                <a:effectLst/>
              </a:rPr>
              <a:t>You don’t have to manually sort anything</a:t>
            </a:r>
            <a:endParaRPr lang="en-GB" dirty="0"/>
          </a:p>
          <a:p>
            <a:r>
              <a:rPr lang="en-GB" dirty="0">
                <a:effectLst/>
              </a:rPr>
              <a:t>The Inbox stays cleaner</a:t>
            </a:r>
            <a:endParaRPr lang="en-GB" dirty="0"/>
          </a:p>
          <a:p>
            <a:r>
              <a:rPr lang="en-GB" dirty="0">
                <a:effectLst/>
              </a:rPr>
              <a:t>You can jump straight to “all mail from X” with one click</a:t>
            </a:r>
            <a:endParaRPr lang="en-GB" dirty="0"/>
          </a:p>
          <a:p>
            <a:r>
              <a:rPr lang="en-GB" b="1" dirty="0"/>
              <a:t>3. Labels appear in the left-hand panel</a:t>
            </a:r>
          </a:p>
          <a:p>
            <a:r>
              <a:rPr lang="en-GB" dirty="0">
                <a:effectLst/>
              </a:rPr>
              <a:t>This is </a:t>
            </a:r>
            <a:r>
              <a:rPr lang="en-GB" i="1" dirty="0">
                <a:effectLst/>
              </a:rPr>
              <a:t>exactly</a:t>
            </a:r>
            <a:r>
              <a:rPr lang="en-GB" dirty="0">
                <a:effectLst/>
              </a:rPr>
              <a:t> how Gmail wants you to use them:</a:t>
            </a:r>
            <a:endParaRPr lang="en-GB" dirty="0"/>
          </a:p>
          <a:p>
            <a:r>
              <a:rPr lang="en-GB" dirty="0">
                <a:effectLst/>
              </a:rPr>
              <a:t>Click </a:t>
            </a:r>
            <a:r>
              <a:rPr lang="en-GB" b="1" dirty="0">
                <a:effectLst/>
              </a:rPr>
              <a:t>Jenny Masterson</a:t>
            </a:r>
            <a:r>
              <a:rPr lang="en-GB" dirty="0">
                <a:effectLst/>
              </a:rPr>
              <a:t> → see all Jenny’s emails</a:t>
            </a:r>
            <a:endParaRPr lang="en-GB" dirty="0"/>
          </a:p>
          <a:p>
            <a:r>
              <a:rPr lang="en-GB" dirty="0">
                <a:effectLst/>
              </a:rPr>
              <a:t>Click </a:t>
            </a:r>
            <a:r>
              <a:rPr lang="en-GB" b="1" dirty="0">
                <a:effectLst/>
              </a:rPr>
              <a:t>Treasurer</a:t>
            </a:r>
            <a:r>
              <a:rPr lang="en-GB" dirty="0">
                <a:effectLst/>
              </a:rPr>
              <a:t> → see all Treasurer-related emails</a:t>
            </a:r>
            <a:endParaRPr lang="en-GB" dirty="0"/>
          </a:p>
          <a:p>
            <a:r>
              <a:rPr lang="en-GB" dirty="0">
                <a:effectLst/>
              </a:rPr>
              <a:t>Click </a:t>
            </a:r>
            <a:r>
              <a:rPr lang="en-GB" b="1" dirty="0">
                <a:effectLst/>
              </a:rPr>
              <a:t>Membership</a:t>
            </a:r>
            <a:r>
              <a:rPr lang="en-GB" dirty="0">
                <a:effectLst/>
              </a:rPr>
              <a:t> → see all membership admin messages</a:t>
            </a:r>
            <a:endParaRPr lang="en-GB" dirty="0"/>
          </a:p>
          <a:p>
            <a:r>
              <a:rPr lang="en-GB" dirty="0">
                <a:effectLst/>
              </a:rPr>
              <a:t>It’s Gmail’s version of “folders”, but with the huge advantage that:</a:t>
            </a:r>
            <a:endParaRPr lang="en-GB" dirty="0"/>
          </a:p>
          <a:p>
            <a:r>
              <a:rPr lang="en-GB" b="1" dirty="0">
                <a:effectLst/>
              </a:rPr>
              <a:t>One email can have multiple labels</a:t>
            </a:r>
            <a:r>
              <a:rPr lang="en-GB" dirty="0">
                <a:effectLst/>
              </a:rPr>
              <a:t> (unlike folders, where an email can only live in one place)</a:t>
            </a:r>
            <a:endParaRPr lang="en-GB" dirty="0"/>
          </a:p>
          <a:p>
            <a:r>
              <a:rPr lang="en-GB" dirty="0">
                <a:effectLst/>
              </a:rPr>
              <a:t>Your setup is tidy, logical, and perfect for demonstrating to the club.</a:t>
            </a:r>
            <a:endParaRPr lang="en-GB" dirty="0"/>
          </a:p>
          <a:p>
            <a:r>
              <a:rPr lang="en-GB" b="1" dirty="0"/>
              <a:t>📊 Slide 2: Gmail Search, Filters, Labels &amp; Categories</a:t>
            </a:r>
          </a:p>
          <a:p>
            <a:r>
              <a:rPr lang="en-GB" b="1" i="1" dirty="0"/>
              <a:t>“Four systems that look similar… but behave differently”</a:t>
            </a:r>
            <a:endParaRPr lang="en-GB" b="1" dirty="0"/>
          </a:p>
          <a:p>
            <a:r>
              <a:rPr lang="en-GB" b="1" dirty="0"/>
              <a:t>🗂️ 1. Labels (your coloured tags on the left)</a:t>
            </a:r>
          </a:p>
          <a:p>
            <a:r>
              <a:rPr lang="en-GB" dirty="0">
                <a:effectLst/>
              </a:rPr>
              <a:t>Created by you</a:t>
            </a:r>
            <a:endParaRPr lang="en-GB" dirty="0"/>
          </a:p>
          <a:p>
            <a:r>
              <a:rPr lang="en-GB" dirty="0">
                <a:effectLst/>
              </a:rPr>
              <a:t>Work like folders, but an email can have </a:t>
            </a:r>
            <a:r>
              <a:rPr lang="en-GB" b="1" dirty="0">
                <a:effectLst/>
              </a:rPr>
              <a:t>more than one</a:t>
            </a:r>
            <a:endParaRPr lang="en-GB" dirty="0"/>
          </a:p>
          <a:p>
            <a:r>
              <a:rPr lang="en-GB" dirty="0">
                <a:effectLst/>
              </a:rPr>
              <a:t>Great for people, roles, projects, committees</a:t>
            </a:r>
            <a:endParaRPr lang="en-GB" dirty="0"/>
          </a:p>
          <a:p>
            <a:r>
              <a:rPr lang="en-GB" dirty="0">
                <a:effectLst/>
              </a:rPr>
              <a:t>Filters can apply them automatically</a:t>
            </a:r>
            <a:endParaRPr lang="en-GB" dirty="0"/>
          </a:p>
          <a:p>
            <a:r>
              <a:rPr lang="en-GB" b="1" dirty="0">
                <a:effectLst/>
              </a:rPr>
              <a:t>Your examples:</a:t>
            </a:r>
            <a:r>
              <a:rPr lang="en-GB" dirty="0">
                <a:effectLst/>
              </a:rPr>
              <a:t> Jenny, Sue, Editor, Membership, Treasurer</a:t>
            </a:r>
            <a:endParaRPr lang="en-GB" dirty="0"/>
          </a:p>
          <a:p>
            <a:r>
              <a:rPr lang="en-GB" b="1" dirty="0"/>
              <a:t>🔍 2. Gmail Search (top search bar)</a:t>
            </a:r>
          </a:p>
          <a:p>
            <a:r>
              <a:rPr lang="en-GB" dirty="0">
                <a:effectLst/>
              </a:rPr>
              <a:t>Very smart</a:t>
            </a:r>
            <a:endParaRPr lang="en-GB" dirty="0"/>
          </a:p>
          <a:p>
            <a:r>
              <a:rPr lang="en-GB" dirty="0">
                <a:effectLst/>
              </a:rPr>
              <a:t>Understands aliases, name variations, partial matches</a:t>
            </a:r>
            <a:endParaRPr lang="en-GB" dirty="0"/>
          </a:p>
          <a:p>
            <a:r>
              <a:rPr lang="en-GB" dirty="0">
                <a:effectLst/>
              </a:rPr>
              <a:t>Finds everything from a person, even if the address changes</a:t>
            </a:r>
            <a:endParaRPr lang="en-GB" dirty="0"/>
          </a:p>
          <a:p>
            <a:r>
              <a:rPr lang="en-GB" dirty="0">
                <a:effectLst/>
              </a:rPr>
              <a:t>Best tool for “find all mail from X”</a:t>
            </a:r>
            <a:endParaRPr lang="en-GB" dirty="0"/>
          </a:p>
          <a:p>
            <a:r>
              <a:rPr lang="en-GB" b="1" dirty="0"/>
              <a:t>⚙️ 3. Filters (Settings → Filters)</a:t>
            </a:r>
          </a:p>
          <a:p>
            <a:r>
              <a:rPr lang="en-GB" dirty="0">
                <a:effectLst/>
              </a:rPr>
              <a:t>Rules you create</a:t>
            </a:r>
            <a:endParaRPr lang="en-GB" dirty="0"/>
          </a:p>
          <a:p>
            <a:r>
              <a:rPr lang="en-GB" dirty="0">
                <a:effectLst/>
              </a:rPr>
              <a:t>Can label, archive, forward, star, or delete mail</a:t>
            </a:r>
            <a:endParaRPr lang="en-GB" dirty="0"/>
          </a:p>
          <a:p>
            <a:r>
              <a:rPr lang="en-GB" dirty="0">
                <a:effectLst/>
              </a:rPr>
              <a:t>The </a:t>
            </a:r>
            <a:r>
              <a:rPr lang="en-GB" b="1" dirty="0">
                <a:effectLst/>
              </a:rPr>
              <a:t>preview</a:t>
            </a:r>
            <a:r>
              <a:rPr lang="en-GB" dirty="0">
                <a:effectLst/>
              </a:rPr>
              <a:t> is literal and sometimes misleading</a:t>
            </a:r>
            <a:endParaRPr lang="en-GB" dirty="0"/>
          </a:p>
          <a:p>
            <a:r>
              <a:rPr lang="en-GB" dirty="0">
                <a:effectLst/>
              </a:rPr>
              <a:t>The </a:t>
            </a:r>
            <a:r>
              <a:rPr lang="en-GB" b="1" dirty="0">
                <a:effectLst/>
              </a:rPr>
              <a:t>filter itself</a:t>
            </a:r>
            <a:r>
              <a:rPr lang="en-GB" dirty="0">
                <a:effectLst/>
              </a:rPr>
              <a:t> works perfectly on new mail</a:t>
            </a:r>
            <a:endParaRPr lang="en-GB" dirty="0"/>
          </a:p>
          <a:p>
            <a:r>
              <a:rPr lang="en-GB" b="1" dirty="0">
                <a:effectLst/>
              </a:rPr>
              <a:t>Best practice:</a:t>
            </a:r>
            <a:r>
              <a:rPr lang="en-GB" dirty="0">
                <a:effectLst/>
              </a:rPr>
              <a:t> Use simple From filters like </a:t>
            </a:r>
            <a:r>
              <a:rPr lang="en-GB" sz="1200" kern="1200" dirty="0" err="1">
                <a:solidFill>
                  <a:schemeClr val="tx1"/>
                </a:solidFill>
                <a:effectLst/>
                <a:latin typeface="+mn-lt"/>
                <a:ea typeface="+mn-ea"/>
                <a:cs typeface="+mn-cs"/>
              </a:rPr>
              <a:t>jenny.masterson</a:t>
            </a:r>
            <a:endParaRPr lang="en-GB" dirty="0"/>
          </a:p>
          <a:p>
            <a:r>
              <a:rPr lang="en-GB" b="1" dirty="0"/>
              <a:t>🗃️ 4. Categories (Primary / Social / Promotions)</a:t>
            </a:r>
          </a:p>
          <a:p>
            <a:r>
              <a:rPr lang="en-GB" dirty="0">
                <a:effectLst/>
              </a:rPr>
              <a:t>Controlled by Google, not you</a:t>
            </a:r>
            <a:endParaRPr lang="en-GB" dirty="0"/>
          </a:p>
          <a:p>
            <a:r>
              <a:rPr lang="en-GB" dirty="0">
                <a:effectLst/>
              </a:rPr>
              <a:t>Machine‑learning guesses about what type of email it is</a:t>
            </a:r>
            <a:endParaRPr lang="en-GB" dirty="0"/>
          </a:p>
          <a:p>
            <a:r>
              <a:rPr lang="en-GB" dirty="0">
                <a:effectLst/>
              </a:rPr>
              <a:t>Can be turned off entirely</a:t>
            </a:r>
            <a:endParaRPr lang="en-GB" dirty="0"/>
          </a:p>
          <a:p>
            <a:r>
              <a:rPr lang="en-GB" dirty="0">
                <a:effectLst/>
              </a:rPr>
              <a:t>Not the same as labels</a:t>
            </a:r>
            <a:endParaRPr lang="en-GB" dirty="0"/>
          </a:p>
          <a:p>
            <a:r>
              <a:rPr lang="en-GB" dirty="0">
                <a:effectLst/>
              </a:rPr>
              <a:t>Not reliable for organising important mail</a:t>
            </a:r>
            <a:endParaRPr lang="en-GB" dirty="0"/>
          </a:p>
          <a:p>
            <a:r>
              <a:rPr lang="en-GB" b="1" dirty="0">
                <a:effectLst/>
              </a:rPr>
              <a:t>Tip for the club:</a:t>
            </a:r>
            <a:r>
              <a:rPr lang="en-GB" dirty="0">
                <a:effectLst/>
              </a:rPr>
              <a:t> “Don’t rely on Categories for anything important — use Labels instead.”</a:t>
            </a:r>
            <a:endParaRPr lang="en-GB" dirty="0"/>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Outlook's signature is the </a:t>
            </a:r>
            <a:r>
              <a:rPr lang="en-US" b="1" dirty="0"/>
              <a:t>Focused Inbox</a:t>
            </a:r>
            <a:r>
              <a:rPr lang="en-US" dirty="0"/>
              <a:t> — Microsoft's AI sorts mail into Focused and Other, so important emails surface first. </a:t>
            </a:r>
          </a:p>
          <a:p>
            <a:r>
              <a:rPr lang="en-US" b="1" dirty="0"/>
              <a:t>Sweep</a:t>
            </a:r>
            <a:r>
              <a:rPr lang="en-US" dirty="0"/>
              <a:t> is the magic button: one click to say 'delete everything from this sender from now on’. </a:t>
            </a:r>
            <a:br>
              <a:rPr lang="en-US" dirty="0"/>
            </a:br>
            <a:r>
              <a:rPr lang="en-US" dirty="0"/>
              <a:t>4 Options:</a:t>
            </a:r>
            <a:br>
              <a:rPr lang="en-US" dirty="0"/>
            </a:br>
            <a:r>
              <a:rPr lang="en-US" dirty="0"/>
              <a:t>Delete all messages from this Sender</a:t>
            </a:r>
            <a:br>
              <a:rPr lang="en-US" dirty="0"/>
            </a:br>
            <a:r>
              <a:rPr lang="en-US" dirty="0"/>
              <a:t>Delete all messages from this Sender except the latest</a:t>
            </a:r>
            <a:br>
              <a:rPr lang="en-US" dirty="0"/>
            </a:br>
            <a:r>
              <a:rPr lang="en-US" dirty="0"/>
              <a:t>Delete messages older than x days</a:t>
            </a:r>
            <a:br>
              <a:rPr lang="en-US" dirty="0"/>
            </a:br>
            <a:r>
              <a:rPr lang="en-US" dirty="0"/>
              <a:t>Move all messages from this sender to a folder</a:t>
            </a:r>
            <a:br>
              <a:rPr lang="en-US" dirty="0"/>
            </a:br>
            <a:r>
              <a:rPr lang="en-US" dirty="0"/>
              <a:t>Sweep is only available on the Web version</a:t>
            </a:r>
          </a:p>
          <a:p>
            <a:endParaRPr lang="en-US" dirty="0"/>
          </a:p>
          <a:p>
            <a:r>
              <a:rPr lang="en-US" b="1" dirty="0"/>
              <a:t>Rules</a:t>
            </a:r>
            <a:r>
              <a:rPr lang="en-US" dirty="0"/>
              <a:t> are more powerful than </a:t>
            </a:r>
            <a:r>
              <a:rPr lang="en-US" b="1" dirty="0"/>
              <a:t>Sweep</a:t>
            </a:r>
            <a:r>
              <a:rPr lang="en-US" b="0" dirty="0"/>
              <a:t> and</a:t>
            </a:r>
            <a:r>
              <a:rPr lang="en-US" dirty="0"/>
              <a:t> than Gmail's filters in some ways and let you move, flag, forward, or auto-categorise. </a:t>
            </a:r>
          </a:p>
          <a:p>
            <a:r>
              <a:rPr lang="en-GB" b="1" dirty="0"/>
              <a:t>Analogy:</a:t>
            </a:r>
            <a:r>
              <a:rPr lang="en-GB" dirty="0"/>
              <a:t> Sweep is a broom. Rules are a toolbox.</a:t>
            </a:r>
            <a:endParaRPr lang="en-US" dirty="0"/>
          </a:p>
          <a:p>
            <a:endParaRPr lang="en-US" dirty="0"/>
          </a:p>
          <a:p>
            <a:r>
              <a:rPr lang="en-US" dirty="0"/>
              <a:t>Categories are coloured tags you can stack on top of folders. One thing to warn beginners: check the Other tab now and again — sometimes things you wanted land there.</a:t>
            </a:r>
            <a:br>
              <a:rPr lang="en-US" dirty="0"/>
            </a:br>
            <a:r>
              <a:rPr lang="en-US" dirty="0"/>
              <a:t>Sort by…..</a:t>
            </a:r>
          </a:p>
          <a:p>
            <a:endParaRPr lang="en-US" dirty="0"/>
          </a:p>
          <a:p>
            <a:r>
              <a:rPr lang="en-US" dirty="0"/>
              <a:t>Pin Flag and Snooze – all Brilliant especially PIN.</a:t>
            </a:r>
            <a:br>
              <a:rPr lang="en-US" dirty="0"/>
            </a:br>
            <a:br>
              <a:rPr lang="en-US" dirty="0"/>
            </a:br>
            <a:r>
              <a:rPr lang="en-US" b="1" dirty="0"/>
              <a:t>Search Folders </a:t>
            </a:r>
            <a:r>
              <a:rPr lang="en-GB" dirty="0"/>
              <a:t>“Outlook Web now lets you create Search Folders, but they don’t sync with the desktop ones. The desktop and web versions use different systems, so each shows its own Search Folders.”</a:t>
            </a:r>
            <a:endParaRPr lang="en-US" b="1"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Outlook on the Web is a different beast than the traditional Classic Desktop version. It’s built on a different architecture, so you shouldn’t expect a one for one similarity.</a:t>
            </a:r>
          </a:p>
          <a:p>
            <a:endParaRPr lang="en-GB" dirty="0"/>
          </a:p>
          <a:p>
            <a:r>
              <a:rPr lang="en-GB" dirty="0"/>
              <a:t>I loved the PIN function – it keeps Pinned emails right at the top of your inbox. Sadly this only works for the Web version – which I don’t use. 😒</a:t>
            </a:r>
            <a:br>
              <a:rPr lang="en-GB" dirty="0"/>
            </a:br>
            <a:br>
              <a:rPr lang="en-GB" dirty="0"/>
            </a:br>
            <a:r>
              <a:rPr lang="en-GB" dirty="0"/>
              <a:t>And the Search Folders are brilliant, but they don’t synchronise across the one version to the other</a:t>
            </a:r>
          </a:p>
        </p:txBody>
      </p:sp>
      <p:sp>
        <p:nvSpPr>
          <p:cNvPr id="4" name="Slide Number Placeholder 3"/>
          <p:cNvSpPr>
            <a:spLocks noGrp="1"/>
          </p:cNvSpPr>
          <p:nvPr>
            <p:ph type="sldNum" sz="quarter" idx="5"/>
          </p:nvPr>
        </p:nvSpPr>
        <p:spPr/>
        <p:txBody>
          <a:bodyPr/>
          <a:lstStyle/>
          <a:p>
            <a:fld id="{CE5E9CC1-C706-0F49-92D6-E571CC5EEA8F}" type="slidenum">
              <a:rPr lang="en-US" smtClean="0"/>
              <a:t>10</a:t>
            </a:fld>
            <a:endParaRPr lang="en-US"/>
          </a:p>
        </p:txBody>
      </p:sp>
    </p:spTree>
    <p:extLst>
      <p:ext uri="{BB962C8B-B14F-4D97-AF65-F5344CB8AC3E}">
        <p14:creationId xmlns:p14="http://schemas.microsoft.com/office/powerpoint/2010/main" val="36679589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Apple Mail's star feature is the </a:t>
            </a:r>
            <a:r>
              <a:rPr lang="en-US" b="1" dirty="0"/>
              <a:t>Smart Mailbox</a:t>
            </a:r>
            <a:r>
              <a:rPr lang="en-US" dirty="0"/>
              <a:t> — a saved search dressed up as a folder. You set a rule like 'unread, from a VIP, in the last 7 days' and it shows you those messages live. </a:t>
            </a:r>
          </a:p>
          <a:p>
            <a:r>
              <a:rPr lang="en-US" dirty="0"/>
              <a:t>Apple has some </a:t>
            </a:r>
            <a:r>
              <a:rPr lang="en-US" b="1" dirty="0"/>
              <a:t>built in </a:t>
            </a:r>
            <a:r>
              <a:rPr lang="en-US" dirty="0"/>
              <a:t>Smart Mailboxes for use on your iPad, but you can only CREATE on a MAC and then view on your iPad or iCloud mail.</a:t>
            </a:r>
            <a:br>
              <a:rPr lang="en-US" dirty="0"/>
            </a:br>
            <a:br>
              <a:rPr lang="en-US" dirty="0"/>
            </a:br>
            <a:r>
              <a:rPr lang="en-US" dirty="0"/>
              <a:t>Built in smart Mailboxes </a:t>
            </a:r>
            <a:r>
              <a:rPr lang="en-US" dirty="0" err="1"/>
              <a:t>eg</a:t>
            </a:r>
            <a:br>
              <a:rPr lang="en-US" dirty="0"/>
            </a:br>
            <a:r>
              <a:rPr lang="en-GB" dirty="0">
                <a:effectLst/>
              </a:rPr>
              <a:t>Unread</a:t>
            </a:r>
            <a:endParaRPr lang="en-GB" dirty="0"/>
          </a:p>
          <a:p>
            <a:r>
              <a:rPr lang="en-GB" dirty="0">
                <a:effectLst/>
              </a:rPr>
              <a:t>Today</a:t>
            </a:r>
            <a:endParaRPr lang="en-GB" dirty="0"/>
          </a:p>
          <a:p>
            <a:r>
              <a:rPr lang="en-GB" dirty="0">
                <a:effectLst/>
              </a:rPr>
              <a:t>VIP</a:t>
            </a:r>
            <a:endParaRPr lang="en-GB" dirty="0"/>
          </a:p>
          <a:p>
            <a:r>
              <a:rPr lang="en-GB" dirty="0">
                <a:effectLst/>
              </a:rPr>
              <a:t>Flagged</a:t>
            </a:r>
            <a:endParaRPr lang="en-GB" dirty="0"/>
          </a:p>
          <a:p>
            <a:r>
              <a:rPr lang="en-GB" dirty="0">
                <a:effectLst/>
              </a:rPr>
              <a:t>Attachments</a:t>
            </a:r>
            <a:endParaRPr lang="en-GB" dirty="0"/>
          </a:p>
          <a:p>
            <a:r>
              <a:rPr lang="en-GB" dirty="0">
                <a:effectLst/>
              </a:rPr>
              <a:t>To/CC</a:t>
            </a:r>
            <a:endParaRPr lang="en-GB" dirty="0"/>
          </a:p>
          <a:p>
            <a:r>
              <a:rPr lang="en-GB" dirty="0">
                <a:effectLst/>
              </a:rPr>
              <a:t>Muted</a:t>
            </a:r>
            <a:endParaRPr lang="en-GB" dirty="0"/>
          </a:p>
          <a:p>
            <a:r>
              <a:rPr lang="en-GB" dirty="0">
                <a:effectLst/>
              </a:rPr>
              <a:t>Thread Notifications</a:t>
            </a:r>
            <a:endParaRPr lang="en-GB" dirty="0"/>
          </a:p>
          <a:p>
            <a:r>
              <a:rPr lang="en-GB" dirty="0">
                <a:effectLst/>
              </a:rPr>
              <a:t>etc.</a:t>
            </a:r>
            <a:endParaRPr lang="en-GB" dirty="0"/>
          </a:p>
          <a:p>
            <a:endParaRPr lang="en-US" dirty="0"/>
          </a:p>
          <a:p>
            <a:endParaRPr lang="en-US" dirty="0"/>
          </a:p>
          <a:p>
            <a:r>
              <a:rPr lang="en-US" b="1" dirty="0"/>
              <a:t>VIPs</a:t>
            </a:r>
            <a:r>
              <a:rPr lang="en-US" dirty="0"/>
              <a:t> are people you star — their mail jumps out. You can have notifications for VIPS but not everyone else.</a:t>
            </a:r>
          </a:p>
          <a:p>
            <a:endParaRPr lang="en-US" dirty="0"/>
          </a:p>
          <a:p>
            <a:r>
              <a:rPr lang="en-US" b="1" dirty="0"/>
              <a:t>RULES </a:t>
            </a:r>
            <a:r>
              <a:rPr lang="en-US" dirty="0"/>
              <a:t>One important note: rules on the Mac only run while Mail is open on your Mac — they don't follow you to your iPhone, not iPad, nor iCloud. They do not Sync between devices.</a:t>
            </a:r>
            <a:br>
              <a:rPr lang="en-US" dirty="0"/>
            </a:br>
            <a:br>
              <a:rPr lang="en-US" dirty="0"/>
            </a:br>
            <a:r>
              <a:rPr lang="en-US" b="1" dirty="0"/>
              <a:t>FLAGS. </a:t>
            </a:r>
            <a:r>
              <a:rPr lang="en-US" b="0" dirty="0"/>
              <a:t>Severn </a:t>
            </a:r>
            <a:r>
              <a:rPr lang="en-US" b="0" dirty="0" err="1"/>
              <a:t>coloured</a:t>
            </a:r>
            <a:r>
              <a:rPr lang="en-US" b="0" dirty="0"/>
              <a:t> flags to mark email. Only works if the email account supports IMAP Flags </a:t>
            </a:r>
            <a:r>
              <a:rPr lang="en-US" b="1" dirty="0"/>
              <a:t>with colour metadata</a:t>
            </a:r>
            <a:r>
              <a:rPr lang="en-US" b="0" dirty="0"/>
              <a:t>. An iCloud will, Gmail, Outlook, Hotmail, Yahoo and a lot of others don’t, they only support a single “Flagged Status – Flagged or not flagged.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Gmail on Android is the same data as web Gmail, just designed for thumbs. The big feature is swipe gestures — swipe right to archive, swipe left to snooze, whatever you set. </a:t>
            </a:r>
          </a:p>
          <a:p>
            <a:r>
              <a:rPr lang="en-US" dirty="0"/>
              <a:t>Smart Reply gives you three one-tap answers. </a:t>
            </a:r>
          </a:p>
          <a:p>
            <a:r>
              <a:rPr lang="en-US" dirty="0"/>
              <a:t>You can also tell Android to only buzz you for Primary or Starred mail, which is a great way to quiet a noisy phone. </a:t>
            </a:r>
          </a:p>
          <a:p>
            <a:endParaRPr lang="en-US" dirty="0"/>
          </a:p>
          <a:p>
            <a:r>
              <a:rPr lang="en-US" dirty="0"/>
              <a:t>And remember — any label or filter you set up on the web shows up here automatically.</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side-by-side. All four can automate something, but the names differ. Gmail calls them filters, Outlook and Apple call them rules. Outlook adds Sweep for bulk cleanup — that one is genuinely special. Apple Mail is the only one with the VIP concept built in. And note the last column: most of these run server-side, meaning the rule executes on the email company's computers and follows you to every device. Apple Mail's rules on the Mac are the exception — they only run while the app is open.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Search has quietly become the killer feature. Instead of filing every receipt, just type 'from:amazon has:attachment' and you have every Amazon receipt instantly. These operators work in Gmail and most of them in Outlook too. Apple Mail handles them through Smart Mailboxes — once you write the search, save it. Saved searches become your folders. You stop filing and start finding.</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Triage means making fast decisions: is this important, can I do it later, or do I never want to see it again? Stars and flags are universal — they mean 'come back to this'. Snooze is brilliant — it hides the email until tomorrow morning, so it returns to the top of your inbox like a fresh message. Focused Inbox is Outlook-only and Categories is Gmail-only — both are AI doing the sorting for you. Sweep is the nuclear option for newsletters.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that saves you a future headache. Some rules live in the cloud — server-side — and they run no matter which device you check email on, even when everything is switched off. Other rules live on a specific device and only run when that app is open. Apple Mail's desktop rules are the classic gotcha — people are surprised when their phone doesn't sort the same way. Rule of thumb: set rules in the web version of your email, and they'll work everywhere.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make this concrete. Meet Sam. </a:t>
            </a:r>
          </a:p>
          <a:p>
            <a:endParaRPr lang="en-US" dirty="0"/>
          </a:p>
          <a:p>
            <a:r>
              <a:rPr lang="en-US" dirty="0"/>
              <a:t>Sam has 2,400 unread emails. </a:t>
            </a:r>
          </a:p>
          <a:p>
            <a:r>
              <a:rPr lang="en-US" dirty="0"/>
              <a:t>Look at this typical inbox: promos from a shoe shop, two LinkedIn nudges, a bank statement, a daily newsletter, mum asking about lunch, more promos, and the boss buried in the middle. </a:t>
            </a:r>
            <a:br>
              <a:rPr lang="en-US" dirty="0"/>
            </a:br>
            <a:r>
              <a:rPr lang="en-US" dirty="0"/>
              <a:t>The real messages — Mum and Boss — are drowning in noise. This is what every modern email tool was designed to fix.</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steps. First, Sweep the noise — pick the worst repeat offenders and tell your email to bin anything from them after a few days. Second, tag the rest — one rule per type of mail. Banks go to a Money label, work people to a Work label, and star the truly important senders. Third, save a daily view — a saved search or Smart Mailbox that shows only unread, starred, recent mail. That becomes your real inbox. Sam now opens the laptop and sees six emails — the ones that matter.</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three suggested starting points. If you only have 30 seconds, just turn on the built-in AI features and star your important people. If newsletters are your problem, do the Sweep workflow. And if you're brave enough to give up folders entirely, the search-based workflow is genuinely liberating — you stop filing and trust the search bar instead. Pick one and commit to it for a week.</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one slide to keep. Four quadrants: what you want, the feature that does it, where to set it up, and what to watch out for. The watch-out column is the bit you should remember — don't sweep your boss into the bin, and remember Apple Mail rules on the Mac don't follow you to the phone.</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That's the lot. Three quick assignments before next week: pick a workflow and commit, star the people who matter, and sweep at least one newsletter sender out of your life. Now — who'd like to share their inbox on the projector? Questions?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2421424"/>
      </p:ext>
    </p:extLst>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shrewsbury.u3asite.uk/wp-content/uploads/2026/06/2026-06-MYI-Gmail-Filters-Label-and-Search.pdf"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hyperlink" Target="https://shrewsbury.u3asite.uk/wp-content/uploads/2026/06/2026-06-MYI-Gmail-Android.pdf" TargetMode="External"/><Relationship Id="rId4" Type="http://schemas.openxmlformats.org/officeDocument/2006/relationships/hyperlink" Target="https://shrewsbury.u3asite.uk/wp-content/uploads/2026/06/2026-06-MYI-Gmail-Search-Restrictors.pdf"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s://shrewsbury.u3asite.uk/wp-content/uploads/2026/06/2026-06-MYI-Outlook-Search-Folders.pdf" TargetMode="External"/><Relationship Id="rId3" Type="http://schemas.openxmlformats.org/officeDocument/2006/relationships/hyperlink" Target="https://shrewsbury.u3asite.uk/wp-content/uploads/2026/06/2026-06-MYI-Outlook-and-the-Focused-Inbox.pdf" TargetMode="External"/><Relationship Id="rId7" Type="http://schemas.openxmlformats.org/officeDocument/2006/relationships/hyperlink" Target="https://shrewsbury.u3asite.uk/wp-content/uploads/2026/06/2026-06-MYI-Outlook-Pin-Flag-and-Snooze.pdf"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hyperlink" Target="https://shrewsbury.u3asite.uk/wp-content/uploads/2026/06/2026-06-MYI-Outlook-Organising-Your-Mail.pdf" TargetMode="External"/><Relationship Id="rId5" Type="http://schemas.openxmlformats.org/officeDocument/2006/relationships/hyperlink" Target="https://shrewsbury.u3asite.uk/wp-content/uploads/2026/06/2026-06-MYI-Outlook-Categories.pdf" TargetMode="External"/><Relationship Id="rId4" Type="http://schemas.openxmlformats.org/officeDocument/2006/relationships/hyperlink" Target="https://shrewsbury.u3asite.uk/wp-content/uploads/2026/06/2026-06-MYI-Outlook-Sweep.pdf"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shrewsbury.u3asite.uk/wp-content/uploads/2026/06/2026-06-MYI-Apple-Mail-Rules.pdf" TargetMode="External"/><Relationship Id="rId7" Type="http://schemas.openxmlformats.org/officeDocument/2006/relationships/hyperlink" Target="https://shrewsbury.u3asite.uk/wp-content/uploads/2026/06/2026-06-MYI-Apple-Smart-Mailbox.pdf"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hyperlink" Target="https://shrewsbury.u3asite.uk/wp-content/uploads/2026/06/2026-06-MYI-Apple-Mail-VIPs.pdf" TargetMode="External"/><Relationship Id="rId5" Type="http://schemas.openxmlformats.org/officeDocument/2006/relationships/hyperlink" Target="https://shrewsbury.u3asite.uk/wp-content/uploads/2026/06/2026-06-MYI-Apple-Mute-and-Block.pdf" TargetMode="External"/><Relationship Id="rId4" Type="http://schemas.openxmlformats.org/officeDocument/2006/relationships/hyperlink" Target="https://shrewsbury.u3asite.uk/wp-content/uploads/2026/06/2026-06-MYI-Apple-Flags.pdf"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shrewsbury.u3asite.uk/wp-content/uploads/2026/06/2026-06-MYI-Gmail-Swipe-Gestures.pdf"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hyperlink" Target="https://shrewsbury.u3asite.uk/wp-content/uploads/2026/06/2026-06-MYI-Gmail-Smart-Reply.pdf"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D23"/>
        </a:solidFill>
        <a:effectLst/>
      </p:bgPr>
    </p:bg>
    <p:spTree>
      <p:nvGrpSpPr>
        <p:cNvPr id="1" name=""/>
        <p:cNvGrpSpPr/>
        <p:nvPr/>
      </p:nvGrpSpPr>
      <p:grpSpPr>
        <a:xfrm>
          <a:off x="0" y="0"/>
          <a:ext cx="0" cy="0"/>
          <a:chOff x="0" y="0"/>
          <a:chExt cx="0" cy="0"/>
        </a:xfrm>
      </p:grpSpPr>
      <p:sp>
        <p:nvSpPr>
          <p:cNvPr id="2" name="Shape 0"/>
          <p:cNvSpPr/>
          <p:nvPr/>
        </p:nvSpPr>
        <p:spPr>
          <a:xfrm>
            <a:off x="365760" y="411480"/>
            <a:ext cx="864108" cy="256032"/>
          </a:xfrm>
          <a:prstGeom prst="roundRect">
            <a:avLst>
              <a:gd name="adj" fmla="val 46429"/>
            </a:avLst>
          </a:prstGeom>
          <a:solidFill>
            <a:srgbClr val="FBBF24"/>
          </a:solidFill>
          <a:ln w="12700">
            <a:solidFill>
              <a:srgbClr val="FBBF24"/>
            </a:solidFill>
            <a:prstDash val="solid"/>
          </a:ln>
        </p:spPr>
        <p:txBody>
          <a:bodyPr/>
          <a:lstStyle/>
          <a:p>
            <a:endParaRPr lang="en-GB"/>
          </a:p>
        </p:txBody>
      </p:sp>
      <p:sp>
        <p:nvSpPr>
          <p:cNvPr id="3" name="Text 1"/>
          <p:cNvSpPr/>
          <p:nvPr/>
        </p:nvSpPr>
        <p:spPr>
          <a:xfrm>
            <a:off x="365760" y="411480"/>
            <a:ext cx="864108" cy="256032"/>
          </a:xfrm>
          <a:prstGeom prst="rect">
            <a:avLst/>
          </a:prstGeom>
          <a:noFill/>
          <a:ln/>
        </p:spPr>
        <p:txBody>
          <a:bodyPr wrap="square" lIns="0" tIns="0" rIns="0" bIns="0" rtlCol="0" anchor="ctr"/>
          <a:lstStyle/>
          <a:p>
            <a:pPr marL="0" indent="0" algn="ctr">
              <a:buNone/>
            </a:pPr>
            <a:r>
              <a:rPr lang="en-US" sz="900" b="1" dirty="0">
                <a:solidFill>
                  <a:srgbClr val="1A1D23"/>
                </a:solidFill>
              </a:rPr>
              <a:t>★ STARRED</a:t>
            </a:r>
            <a:endParaRPr lang="en-US" sz="900" dirty="0"/>
          </a:p>
        </p:txBody>
      </p:sp>
      <p:sp>
        <p:nvSpPr>
          <p:cNvPr id="4" name="Shape 2"/>
          <p:cNvSpPr/>
          <p:nvPr/>
        </p:nvSpPr>
        <p:spPr>
          <a:xfrm>
            <a:off x="1367028" y="411480"/>
            <a:ext cx="553212" cy="256032"/>
          </a:xfrm>
          <a:prstGeom prst="roundRect">
            <a:avLst>
              <a:gd name="adj" fmla="val 46429"/>
            </a:avLst>
          </a:prstGeom>
          <a:solidFill>
            <a:srgbClr val="34D399"/>
          </a:solidFill>
          <a:ln w="12700">
            <a:solidFill>
              <a:srgbClr val="34D399"/>
            </a:solidFill>
            <a:prstDash val="solid"/>
          </a:ln>
        </p:spPr>
        <p:txBody>
          <a:bodyPr/>
          <a:lstStyle/>
          <a:p>
            <a:endParaRPr lang="en-GB"/>
          </a:p>
        </p:txBody>
      </p:sp>
      <p:sp>
        <p:nvSpPr>
          <p:cNvPr id="5" name="Text 3"/>
          <p:cNvSpPr/>
          <p:nvPr/>
        </p:nvSpPr>
        <p:spPr>
          <a:xfrm>
            <a:off x="1367028" y="411480"/>
            <a:ext cx="553212" cy="256032"/>
          </a:xfrm>
          <a:prstGeom prst="rect">
            <a:avLst/>
          </a:prstGeom>
          <a:noFill/>
          <a:ln/>
        </p:spPr>
        <p:txBody>
          <a:bodyPr wrap="square" lIns="0" tIns="0" rIns="0" bIns="0" rtlCol="0" anchor="ctr"/>
          <a:lstStyle/>
          <a:p>
            <a:pPr marL="0" indent="0" algn="ctr">
              <a:buNone/>
            </a:pPr>
            <a:r>
              <a:rPr lang="en-US" sz="900" b="1" dirty="0">
                <a:solidFill>
                  <a:srgbClr val="1A1D23"/>
                </a:solidFill>
              </a:rPr>
              <a:t>INBOX</a:t>
            </a:r>
            <a:endParaRPr lang="en-US" sz="900" dirty="0"/>
          </a:p>
        </p:txBody>
      </p:sp>
      <p:sp>
        <p:nvSpPr>
          <p:cNvPr id="6" name="Shape 4"/>
          <p:cNvSpPr/>
          <p:nvPr/>
        </p:nvSpPr>
        <p:spPr>
          <a:xfrm>
            <a:off x="2057400" y="411480"/>
            <a:ext cx="708660" cy="256032"/>
          </a:xfrm>
          <a:prstGeom prst="roundRect">
            <a:avLst>
              <a:gd name="adj" fmla="val 46429"/>
            </a:avLst>
          </a:prstGeom>
          <a:solidFill>
            <a:srgbClr val="60A5FA"/>
          </a:solidFill>
          <a:ln w="12700">
            <a:solidFill>
              <a:srgbClr val="60A5FA"/>
            </a:solidFill>
            <a:prstDash val="solid"/>
          </a:ln>
        </p:spPr>
        <p:txBody>
          <a:bodyPr/>
          <a:lstStyle/>
          <a:p>
            <a:endParaRPr lang="en-GB"/>
          </a:p>
        </p:txBody>
      </p:sp>
      <p:sp>
        <p:nvSpPr>
          <p:cNvPr id="7" name="Text 5"/>
          <p:cNvSpPr/>
          <p:nvPr/>
        </p:nvSpPr>
        <p:spPr>
          <a:xfrm>
            <a:off x="2057400" y="411480"/>
            <a:ext cx="708660" cy="256032"/>
          </a:xfrm>
          <a:prstGeom prst="rect">
            <a:avLst/>
          </a:prstGeom>
          <a:noFill/>
          <a:ln/>
        </p:spPr>
        <p:txBody>
          <a:bodyPr wrap="square" lIns="0" tIns="0" rIns="0" bIns="0" rtlCol="0" anchor="ctr"/>
          <a:lstStyle/>
          <a:p>
            <a:pPr marL="0" indent="0" algn="ctr">
              <a:buNone/>
            </a:pPr>
            <a:r>
              <a:rPr lang="en-US" sz="900" b="1" dirty="0">
                <a:solidFill>
                  <a:srgbClr val="1A1D23"/>
                </a:solidFill>
              </a:rPr>
              <a:t>SNOOZED</a:t>
            </a:r>
            <a:endParaRPr lang="en-US" sz="900" dirty="0"/>
          </a:p>
        </p:txBody>
      </p:sp>
      <p:sp>
        <p:nvSpPr>
          <p:cNvPr id="8" name="Shape 6"/>
          <p:cNvSpPr/>
          <p:nvPr/>
        </p:nvSpPr>
        <p:spPr>
          <a:xfrm>
            <a:off x="2903220" y="411480"/>
            <a:ext cx="548640" cy="256032"/>
          </a:xfrm>
          <a:prstGeom prst="roundRect">
            <a:avLst>
              <a:gd name="adj" fmla="val 46429"/>
            </a:avLst>
          </a:prstGeom>
          <a:solidFill>
            <a:srgbClr val="F472B6"/>
          </a:solidFill>
          <a:ln w="12700">
            <a:solidFill>
              <a:srgbClr val="F472B6"/>
            </a:solidFill>
            <a:prstDash val="solid"/>
          </a:ln>
        </p:spPr>
        <p:txBody>
          <a:bodyPr/>
          <a:lstStyle/>
          <a:p>
            <a:endParaRPr lang="en-GB"/>
          </a:p>
        </p:txBody>
      </p:sp>
      <p:sp>
        <p:nvSpPr>
          <p:cNvPr id="9" name="Text 7"/>
          <p:cNvSpPr/>
          <p:nvPr/>
        </p:nvSpPr>
        <p:spPr>
          <a:xfrm>
            <a:off x="2903220" y="411480"/>
            <a:ext cx="548640" cy="256032"/>
          </a:xfrm>
          <a:prstGeom prst="rect">
            <a:avLst/>
          </a:prstGeom>
          <a:noFill/>
          <a:ln/>
        </p:spPr>
        <p:txBody>
          <a:bodyPr wrap="square" lIns="0" tIns="0" rIns="0" bIns="0" rtlCol="0" anchor="ctr"/>
          <a:lstStyle/>
          <a:p>
            <a:pPr marL="0" indent="0" algn="ctr">
              <a:buNone/>
            </a:pPr>
            <a:r>
              <a:rPr lang="en-US" sz="900" b="1" dirty="0">
                <a:solidFill>
                  <a:srgbClr val="1A1D23"/>
                </a:solidFill>
              </a:rPr>
              <a:t>VIP</a:t>
            </a:r>
            <a:endParaRPr lang="en-US" sz="900" dirty="0"/>
          </a:p>
        </p:txBody>
      </p:sp>
      <p:sp>
        <p:nvSpPr>
          <p:cNvPr id="10" name="Text 8"/>
          <p:cNvSpPr/>
          <p:nvPr/>
        </p:nvSpPr>
        <p:spPr>
          <a:xfrm>
            <a:off x="365760" y="1463040"/>
            <a:ext cx="8412480" cy="868680"/>
          </a:xfrm>
          <a:prstGeom prst="rect">
            <a:avLst/>
          </a:prstGeom>
          <a:noFill/>
          <a:ln/>
        </p:spPr>
        <p:txBody>
          <a:bodyPr wrap="square" lIns="0" tIns="0" rIns="0" bIns="0" rtlCol="0" anchor="ctr"/>
          <a:lstStyle/>
          <a:p>
            <a:pPr marL="0" indent="0">
              <a:buNone/>
            </a:pPr>
            <a:r>
              <a:rPr lang="en-US" sz="4800" b="1" dirty="0">
                <a:solidFill>
                  <a:srgbClr val="F3F4F6"/>
                </a:solidFill>
              </a:rPr>
              <a:t>Managing Your Inbox</a:t>
            </a:r>
            <a:endParaRPr lang="en-US" sz="4800" dirty="0"/>
          </a:p>
        </p:txBody>
      </p:sp>
      <p:sp>
        <p:nvSpPr>
          <p:cNvPr id="11" name="Text 9"/>
          <p:cNvSpPr/>
          <p:nvPr/>
        </p:nvSpPr>
        <p:spPr>
          <a:xfrm>
            <a:off x="365760" y="2331720"/>
            <a:ext cx="8412480" cy="548640"/>
          </a:xfrm>
          <a:prstGeom prst="rect">
            <a:avLst/>
          </a:prstGeom>
          <a:noFill/>
          <a:ln/>
        </p:spPr>
        <p:txBody>
          <a:bodyPr wrap="square" lIns="0" tIns="0" rIns="0" bIns="0" rtlCol="0" anchor="ctr"/>
          <a:lstStyle/>
          <a:p>
            <a:pPr marL="0" indent="0">
              <a:buNone/>
            </a:pPr>
            <a:r>
              <a:rPr lang="en-US" sz="2200" b="1" dirty="0">
                <a:solidFill>
                  <a:srgbClr val="F3F4F6"/>
                </a:solidFill>
              </a:rPr>
              <a:t>Across </a:t>
            </a:r>
            <a:r>
              <a:rPr lang="en-US" sz="2200" b="1" dirty="0">
                <a:solidFill>
                  <a:srgbClr val="F87171"/>
                </a:solidFill>
              </a:rPr>
              <a:t>Gmail</a:t>
            </a:r>
            <a:r>
              <a:rPr lang="en-US" sz="2200" b="1" dirty="0">
                <a:solidFill>
                  <a:srgbClr val="9CA3AF"/>
                </a:solidFill>
              </a:rPr>
              <a:t> · </a:t>
            </a:r>
            <a:r>
              <a:rPr lang="en-US" sz="2200" b="1" dirty="0">
                <a:solidFill>
                  <a:srgbClr val="60A5FA"/>
                </a:solidFill>
              </a:rPr>
              <a:t>Outlook</a:t>
            </a:r>
            <a:r>
              <a:rPr lang="en-US" sz="2200" b="1" dirty="0">
                <a:solidFill>
                  <a:srgbClr val="9CA3AF"/>
                </a:solidFill>
              </a:rPr>
              <a:t> · </a:t>
            </a:r>
            <a:r>
              <a:rPr lang="en-US" sz="2200" b="1" dirty="0">
                <a:solidFill>
                  <a:srgbClr val="34D399"/>
                </a:solidFill>
              </a:rPr>
              <a:t>Apple Mail</a:t>
            </a:r>
            <a:r>
              <a:rPr lang="en-US" sz="2200" b="1" dirty="0">
                <a:solidFill>
                  <a:srgbClr val="9CA3AF"/>
                </a:solidFill>
              </a:rPr>
              <a:t> · </a:t>
            </a:r>
            <a:r>
              <a:rPr lang="en-US" sz="2200" b="1" dirty="0">
                <a:solidFill>
                  <a:srgbClr val="FBBF24"/>
                </a:solidFill>
              </a:rPr>
              <a:t>Android</a:t>
            </a:r>
            <a:endParaRPr lang="en-US" sz="2200" dirty="0"/>
          </a:p>
        </p:txBody>
      </p:sp>
      <p:sp>
        <p:nvSpPr>
          <p:cNvPr id="12" name="Text 10"/>
          <p:cNvSpPr/>
          <p:nvPr/>
        </p:nvSpPr>
        <p:spPr>
          <a:xfrm>
            <a:off x="365760" y="3017520"/>
            <a:ext cx="8412480" cy="640080"/>
          </a:xfrm>
          <a:prstGeom prst="rect">
            <a:avLst/>
          </a:prstGeom>
          <a:noFill/>
          <a:ln/>
        </p:spPr>
        <p:txBody>
          <a:bodyPr wrap="square" lIns="0" tIns="0" rIns="0" bIns="0" rtlCol="0" anchor="ctr"/>
          <a:lstStyle/>
          <a:p>
            <a:pPr marL="0" indent="0">
              <a:buNone/>
            </a:pPr>
            <a:r>
              <a:rPr lang="en-US" sz="1600" i="1" dirty="0">
                <a:solidFill>
                  <a:srgbClr val="9CA3AF"/>
                </a:solidFill>
              </a:rPr>
              <a:t>From folders to automation, search, and smart inboxes — a friendly tour to tame the inbox.</a:t>
            </a:r>
            <a:endParaRPr lang="en-US" sz="1600" dirty="0"/>
          </a:p>
        </p:txBody>
      </p:sp>
      <p:sp>
        <p:nvSpPr>
          <p:cNvPr id="13" name="Shape 11"/>
          <p:cNvSpPr/>
          <p:nvPr/>
        </p:nvSpPr>
        <p:spPr>
          <a:xfrm>
            <a:off x="365760" y="3931920"/>
            <a:ext cx="8412480" cy="640080"/>
          </a:xfrm>
          <a:prstGeom prst="roundRect">
            <a:avLst>
              <a:gd name="adj" fmla="val 8571"/>
            </a:avLst>
          </a:prstGeom>
          <a:solidFill>
            <a:srgbClr val="252A33"/>
          </a:solidFill>
          <a:ln w="9525">
            <a:solidFill>
              <a:srgbClr val="3A4150"/>
            </a:solidFill>
            <a:prstDash val="solid"/>
          </a:ln>
        </p:spPr>
        <p:txBody>
          <a:bodyPr/>
          <a:lstStyle/>
          <a:p>
            <a:endParaRPr lang="en-GB"/>
          </a:p>
        </p:txBody>
      </p:sp>
      <p:sp>
        <p:nvSpPr>
          <p:cNvPr id="14" name="Shape 12"/>
          <p:cNvSpPr/>
          <p:nvPr/>
        </p:nvSpPr>
        <p:spPr>
          <a:xfrm>
            <a:off x="548640" y="4069080"/>
            <a:ext cx="365760" cy="365760"/>
          </a:xfrm>
          <a:prstGeom prst="ellipse">
            <a:avLst/>
          </a:prstGeom>
          <a:solidFill>
            <a:srgbClr val="34D399"/>
          </a:solidFill>
          <a:ln w="12700">
            <a:solidFill>
              <a:srgbClr val="34D399"/>
            </a:solidFill>
            <a:prstDash val="solid"/>
          </a:ln>
        </p:spPr>
        <p:txBody>
          <a:bodyPr/>
          <a:lstStyle/>
          <a:p>
            <a:endParaRPr lang="en-GB"/>
          </a:p>
        </p:txBody>
      </p:sp>
      <p:sp>
        <p:nvSpPr>
          <p:cNvPr id="15" name="Text 13"/>
          <p:cNvSpPr/>
          <p:nvPr/>
        </p:nvSpPr>
        <p:spPr>
          <a:xfrm>
            <a:off x="548640" y="4069080"/>
            <a:ext cx="365760" cy="365760"/>
          </a:xfrm>
          <a:prstGeom prst="rect">
            <a:avLst/>
          </a:prstGeom>
          <a:noFill/>
          <a:ln/>
        </p:spPr>
        <p:txBody>
          <a:bodyPr wrap="square" lIns="0" tIns="0" rIns="0" bIns="0" rtlCol="0" anchor="ctr"/>
          <a:lstStyle/>
          <a:p>
            <a:pPr marL="0" indent="0" algn="ctr">
              <a:buNone/>
            </a:pPr>
            <a:r>
              <a:rPr lang="en-US" sz="1400" b="1" dirty="0">
                <a:solidFill>
                  <a:srgbClr val="1A1D23"/>
                </a:solidFill>
              </a:rPr>
              <a:t>M</a:t>
            </a:r>
            <a:endParaRPr lang="en-US" sz="1400" dirty="0"/>
          </a:p>
        </p:txBody>
      </p:sp>
      <p:sp>
        <p:nvSpPr>
          <p:cNvPr id="16" name="Text 14"/>
          <p:cNvSpPr/>
          <p:nvPr/>
        </p:nvSpPr>
        <p:spPr>
          <a:xfrm>
            <a:off x="1005840" y="4023360"/>
            <a:ext cx="5486400" cy="274320"/>
          </a:xfrm>
          <a:prstGeom prst="rect">
            <a:avLst/>
          </a:prstGeom>
          <a:noFill/>
          <a:ln/>
        </p:spPr>
        <p:txBody>
          <a:bodyPr wrap="square" lIns="0" tIns="0" rIns="0" bIns="0" rtlCol="0" anchor="ctr"/>
          <a:lstStyle/>
          <a:p>
            <a:pPr marL="0" indent="0">
              <a:buNone/>
            </a:pPr>
            <a:r>
              <a:rPr lang="en-US" sz="1600" b="1" dirty="0">
                <a:solidFill>
                  <a:srgbClr val="F3F4F6"/>
                </a:solidFill>
              </a:rPr>
              <a:t>Computer Club  ·  Today's session</a:t>
            </a:r>
            <a:endParaRPr lang="en-US" sz="1600" dirty="0"/>
          </a:p>
        </p:txBody>
      </p:sp>
      <p:sp>
        <p:nvSpPr>
          <p:cNvPr id="17" name="Text 15"/>
          <p:cNvSpPr/>
          <p:nvPr/>
        </p:nvSpPr>
        <p:spPr>
          <a:xfrm>
            <a:off x="1005840" y="4251960"/>
            <a:ext cx="7315200" cy="274320"/>
          </a:xfrm>
          <a:prstGeom prst="rect">
            <a:avLst/>
          </a:prstGeom>
          <a:noFill/>
          <a:ln/>
        </p:spPr>
        <p:txBody>
          <a:bodyPr wrap="square" lIns="0" tIns="0" rIns="0" bIns="0" rtlCol="0" anchor="ctr"/>
          <a:lstStyle/>
          <a:p>
            <a:pPr marL="0" indent="0">
              <a:buNone/>
            </a:pPr>
            <a:r>
              <a:rPr lang="en-US" sz="1400" dirty="0">
                <a:solidFill>
                  <a:srgbClr val="9CA3AF"/>
                </a:solidFill>
              </a:rPr>
              <a:t>A practical guide to taming the inbox — no jargon required</a:t>
            </a:r>
            <a:r>
              <a:rPr lang="en-US" sz="1100" dirty="0">
                <a:solidFill>
                  <a:srgbClr val="9CA3AF"/>
                </a:solidFill>
              </a:rPr>
              <a:t>.</a:t>
            </a:r>
            <a:endParaRPr lang="en-US" sz="1100" dirty="0"/>
          </a:p>
        </p:txBody>
      </p:sp>
      <p:sp>
        <p:nvSpPr>
          <p:cNvPr id="18" name="Text 16"/>
          <p:cNvSpPr/>
          <p:nvPr/>
        </p:nvSpPr>
        <p:spPr>
          <a:xfrm>
            <a:off x="8183880" y="4114800"/>
            <a:ext cx="365760" cy="274320"/>
          </a:xfrm>
          <a:prstGeom prst="rect">
            <a:avLst/>
          </a:prstGeom>
          <a:noFill/>
          <a:ln/>
        </p:spPr>
        <p:txBody>
          <a:bodyPr wrap="square" lIns="0" tIns="0" rIns="0" bIns="0" rtlCol="0" anchor="ctr"/>
          <a:lstStyle/>
          <a:p>
            <a:pPr marL="0" indent="0" algn="r">
              <a:buNone/>
            </a:pPr>
            <a:r>
              <a:rPr lang="en-US" sz="1600" dirty="0">
                <a:solidFill>
                  <a:srgbClr val="FBBF24"/>
                </a:solidFill>
              </a:rPr>
              <a:t>★</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1D23"/>
        </a:solidFill>
        <a:effectLst/>
      </p:bgPr>
    </p:bg>
    <p:spTree>
      <p:nvGrpSpPr>
        <p:cNvPr id="1" name=""/>
        <p:cNvGrpSpPr/>
        <p:nvPr/>
      </p:nvGrpSpPr>
      <p:grpSpPr>
        <a:xfrm>
          <a:off x="0" y="0"/>
          <a:ext cx="0" cy="0"/>
          <a:chOff x="0" y="0"/>
          <a:chExt cx="0" cy="0"/>
        </a:xfrm>
      </p:grpSpPr>
      <p:sp>
        <p:nvSpPr>
          <p:cNvPr id="2" name="Text 0"/>
          <p:cNvSpPr/>
          <p:nvPr/>
        </p:nvSpPr>
        <p:spPr>
          <a:xfrm>
            <a:off x="365760" y="256032"/>
            <a:ext cx="320040" cy="365760"/>
          </a:xfrm>
          <a:prstGeom prst="rect">
            <a:avLst/>
          </a:prstGeom>
          <a:noFill/>
          <a:ln/>
        </p:spPr>
        <p:txBody>
          <a:bodyPr wrap="square" lIns="0" tIns="0" rIns="0" bIns="0" rtlCol="0" anchor="ctr"/>
          <a:lstStyle/>
          <a:p>
            <a:pPr marL="0" indent="0">
              <a:buNone/>
            </a:pPr>
            <a:r>
              <a:rPr lang="en-US" sz="1800" b="1" dirty="0">
                <a:solidFill>
                  <a:srgbClr val="FBBF24"/>
                </a:solidFill>
              </a:rPr>
              <a:t>★</a:t>
            </a:r>
            <a:endParaRPr lang="en-US" sz="1800" dirty="0"/>
          </a:p>
        </p:txBody>
      </p:sp>
      <p:sp>
        <p:nvSpPr>
          <p:cNvPr id="3" name="Text 1"/>
          <p:cNvSpPr/>
          <p:nvPr/>
        </p:nvSpPr>
        <p:spPr>
          <a:xfrm>
            <a:off x="685800" y="292608"/>
            <a:ext cx="5486400" cy="292608"/>
          </a:xfrm>
          <a:prstGeom prst="rect">
            <a:avLst/>
          </a:prstGeom>
          <a:noFill/>
          <a:ln/>
        </p:spPr>
        <p:txBody>
          <a:bodyPr wrap="square" lIns="0" tIns="0" rIns="0" bIns="0" rtlCol="0" anchor="ctr"/>
          <a:lstStyle/>
          <a:p>
            <a:pPr marL="0" indent="0">
              <a:buNone/>
            </a:pPr>
            <a:r>
              <a:rPr lang="en-US" sz="1000" b="1" kern="0" spc="400" dirty="0">
                <a:solidFill>
                  <a:srgbClr val="9CA3AF"/>
                </a:solidFill>
              </a:rPr>
              <a:t>WHY THIS SESSION</a:t>
            </a:r>
            <a:endParaRPr lang="en-US" sz="1000" dirty="0"/>
          </a:p>
        </p:txBody>
      </p:sp>
      <p:sp>
        <p:nvSpPr>
          <p:cNvPr id="4" name="Shape 2"/>
          <p:cNvSpPr/>
          <p:nvPr/>
        </p:nvSpPr>
        <p:spPr>
          <a:xfrm>
            <a:off x="365760" y="640080"/>
            <a:ext cx="8412480" cy="18288"/>
          </a:xfrm>
          <a:prstGeom prst="rect">
            <a:avLst/>
          </a:prstGeom>
          <a:solidFill>
            <a:srgbClr val="3A4150"/>
          </a:solidFill>
          <a:ln w="12700">
            <a:solidFill>
              <a:srgbClr val="3A4150"/>
            </a:solidFill>
            <a:prstDash val="solid"/>
          </a:ln>
        </p:spPr>
        <p:txBody>
          <a:bodyPr/>
          <a:lstStyle/>
          <a:p>
            <a:endParaRPr lang="en-GB"/>
          </a:p>
        </p:txBody>
      </p:sp>
      <p:sp>
        <p:nvSpPr>
          <p:cNvPr id="5" name="Text 3"/>
          <p:cNvSpPr/>
          <p:nvPr/>
        </p:nvSpPr>
        <p:spPr>
          <a:xfrm>
            <a:off x="365760" y="777240"/>
            <a:ext cx="8412480" cy="548640"/>
          </a:xfrm>
          <a:prstGeom prst="rect">
            <a:avLst/>
          </a:prstGeom>
          <a:noFill/>
          <a:ln/>
        </p:spPr>
        <p:txBody>
          <a:bodyPr wrap="square" lIns="0" tIns="0" rIns="0" bIns="0" rtlCol="0" anchor="ctr"/>
          <a:lstStyle/>
          <a:p>
            <a:pPr marL="0" indent="0">
              <a:buNone/>
            </a:pPr>
            <a:r>
              <a:rPr lang="en-US" sz="2800" b="1" dirty="0">
                <a:solidFill>
                  <a:srgbClr val="F3F4F6"/>
                </a:solidFill>
              </a:rPr>
              <a:t>Your inbox should be a tool, not a filing cabinet</a:t>
            </a:r>
            <a:endParaRPr lang="en-US" sz="2800" dirty="0"/>
          </a:p>
        </p:txBody>
      </p:sp>
      <p:sp>
        <p:nvSpPr>
          <p:cNvPr id="6" name="Text 4"/>
          <p:cNvSpPr/>
          <p:nvPr/>
        </p:nvSpPr>
        <p:spPr>
          <a:xfrm>
            <a:off x="8046720" y="4800600"/>
            <a:ext cx="822960" cy="274320"/>
          </a:xfrm>
          <a:prstGeom prst="rect">
            <a:avLst/>
          </a:prstGeom>
          <a:noFill/>
          <a:ln/>
        </p:spPr>
        <p:txBody>
          <a:bodyPr wrap="square" lIns="0" tIns="0" rIns="0" bIns="0" rtlCol="0" anchor="ctr"/>
          <a:lstStyle/>
          <a:p>
            <a:pPr marL="0" indent="0" algn="r">
              <a:buNone/>
            </a:pPr>
            <a:r>
              <a:rPr lang="en-US" sz="900" dirty="0">
                <a:solidFill>
                  <a:srgbClr val="9CA3AF"/>
                </a:solidFill>
              </a:rPr>
              <a:t>2 / 18</a:t>
            </a:r>
            <a:endParaRPr lang="en-US" sz="900" dirty="0"/>
          </a:p>
        </p:txBody>
      </p:sp>
      <p:sp>
        <p:nvSpPr>
          <p:cNvPr id="7" name="Text 5"/>
          <p:cNvSpPr/>
          <p:nvPr/>
        </p:nvSpPr>
        <p:spPr>
          <a:xfrm>
            <a:off x="365760" y="4800600"/>
            <a:ext cx="3657600" cy="274320"/>
          </a:xfrm>
          <a:prstGeom prst="rect">
            <a:avLst/>
          </a:prstGeom>
          <a:noFill/>
          <a:ln/>
        </p:spPr>
        <p:txBody>
          <a:bodyPr wrap="square" lIns="0" tIns="0" rIns="0" bIns="0" rtlCol="0" anchor="ctr"/>
          <a:lstStyle/>
          <a:p>
            <a:pPr marL="0" indent="0">
              <a:buNone/>
            </a:pPr>
            <a:r>
              <a:rPr lang="en-US" sz="900" dirty="0">
                <a:solidFill>
                  <a:srgbClr val="9CA3AF"/>
                </a:solidFill>
              </a:rPr>
              <a:t>Inbox Mastery</a:t>
            </a:r>
            <a:endParaRPr lang="en-US" sz="900" dirty="0"/>
          </a:p>
        </p:txBody>
      </p:sp>
      <p:sp>
        <p:nvSpPr>
          <p:cNvPr id="8" name="Shape 6"/>
          <p:cNvSpPr/>
          <p:nvPr/>
        </p:nvSpPr>
        <p:spPr>
          <a:xfrm>
            <a:off x="365760" y="1463040"/>
            <a:ext cx="2651760" cy="1554480"/>
          </a:xfrm>
          <a:prstGeom prst="roundRect">
            <a:avLst>
              <a:gd name="adj" fmla="val 3529"/>
            </a:avLst>
          </a:prstGeom>
          <a:solidFill>
            <a:srgbClr val="252A33"/>
          </a:solidFill>
          <a:ln w="9525">
            <a:solidFill>
              <a:srgbClr val="3A4150"/>
            </a:solidFill>
            <a:prstDash val="solid"/>
          </a:ln>
        </p:spPr>
        <p:txBody>
          <a:bodyPr/>
          <a:lstStyle/>
          <a:p>
            <a:endParaRPr lang="en-GB"/>
          </a:p>
        </p:txBody>
      </p:sp>
      <p:sp>
        <p:nvSpPr>
          <p:cNvPr id="9" name="Text 7"/>
          <p:cNvSpPr/>
          <p:nvPr/>
        </p:nvSpPr>
        <p:spPr>
          <a:xfrm>
            <a:off x="365760" y="1554480"/>
            <a:ext cx="2651760" cy="822960"/>
          </a:xfrm>
          <a:prstGeom prst="rect">
            <a:avLst/>
          </a:prstGeom>
          <a:noFill/>
          <a:ln/>
        </p:spPr>
        <p:txBody>
          <a:bodyPr wrap="square" lIns="0" tIns="0" rIns="0" bIns="0" rtlCol="0" anchor="ctr"/>
          <a:lstStyle/>
          <a:p>
            <a:pPr marL="0" indent="0" algn="ctr">
              <a:buNone/>
            </a:pPr>
            <a:r>
              <a:rPr lang="en-US" sz="4400" b="1" dirty="0">
                <a:solidFill>
                  <a:srgbClr val="34D399"/>
                </a:solidFill>
              </a:rPr>
              <a:t>121</a:t>
            </a:r>
            <a:endParaRPr lang="en-US" sz="4400" dirty="0"/>
          </a:p>
        </p:txBody>
      </p:sp>
      <p:sp>
        <p:nvSpPr>
          <p:cNvPr id="10" name="Text 8"/>
          <p:cNvSpPr/>
          <p:nvPr/>
        </p:nvSpPr>
        <p:spPr>
          <a:xfrm>
            <a:off x="548640" y="2377440"/>
            <a:ext cx="2286000" cy="548640"/>
          </a:xfrm>
          <a:prstGeom prst="rect">
            <a:avLst/>
          </a:prstGeom>
          <a:noFill/>
          <a:ln/>
        </p:spPr>
        <p:txBody>
          <a:bodyPr wrap="square" lIns="0" tIns="0" rIns="0" bIns="0" rtlCol="0" anchor="ctr"/>
          <a:lstStyle/>
          <a:p>
            <a:pPr marL="0" indent="0" algn="ctr">
              <a:buNone/>
            </a:pPr>
            <a:r>
              <a:rPr lang="en-US" sz="1400" dirty="0">
                <a:solidFill>
                  <a:srgbClr val="9CA3AF"/>
                </a:solidFill>
              </a:rPr>
              <a:t>emails the average person receives every day</a:t>
            </a:r>
            <a:endParaRPr lang="en-US" sz="1400" dirty="0"/>
          </a:p>
        </p:txBody>
      </p:sp>
      <p:sp>
        <p:nvSpPr>
          <p:cNvPr id="11" name="Shape 9"/>
          <p:cNvSpPr/>
          <p:nvPr/>
        </p:nvSpPr>
        <p:spPr>
          <a:xfrm>
            <a:off x="3200400" y="1463040"/>
            <a:ext cx="2651760" cy="1554480"/>
          </a:xfrm>
          <a:prstGeom prst="roundRect">
            <a:avLst>
              <a:gd name="adj" fmla="val 3529"/>
            </a:avLst>
          </a:prstGeom>
          <a:solidFill>
            <a:srgbClr val="252A33"/>
          </a:solidFill>
          <a:ln w="9525">
            <a:solidFill>
              <a:srgbClr val="3A4150"/>
            </a:solidFill>
            <a:prstDash val="solid"/>
          </a:ln>
        </p:spPr>
        <p:txBody>
          <a:bodyPr/>
          <a:lstStyle/>
          <a:p>
            <a:endParaRPr lang="en-GB"/>
          </a:p>
        </p:txBody>
      </p:sp>
      <p:sp>
        <p:nvSpPr>
          <p:cNvPr id="12" name="Text 10"/>
          <p:cNvSpPr/>
          <p:nvPr/>
        </p:nvSpPr>
        <p:spPr>
          <a:xfrm>
            <a:off x="3200400" y="1554480"/>
            <a:ext cx="2651760" cy="822960"/>
          </a:xfrm>
          <a:prstGeom prst="rect">
            <a:avLst/>
          </a:prstGeom>
          <a:noFill/>
          <a:ln/>
        </p:spPr>
        <p:txBody>
          <a:bodyPr wrap="square" lIns="0" tIns="0" rIns="0" bIns="0" rtlCol="0" anchor="ctr"/>
          <a:lstStyle/>
          <a:p>
            <a:pPr marL="0" indent="0" algn="ctr">
              <a:buNone/>
            </a:pPr>
            <a:r>
              <a:rPr lang="en-US" sz="4400" b="1" dirty="0">
                <a:solidFill>
                  <a:srgbClr val="FBBF24"/>
                </a:solidFill>
              </a:rPr>
              <a:t>28%</a:t>
            </a:r>
            <a:endParaRPr lang="en-US" sz="4400" dirty="0"/>
          </a:p>
        </p:txBody>
      </p:sp>
      <p:sp>
        <p:nvSpPr>
          <p:cNvPr id="13" name="Text 11"/>
          <p:cNvSpPr/>
          <p:nvPr/>
        </p:nvSpPr>
        <p:spPr>
          <a:xfrm>
            <a:off x="3383280" y="2377440"/>
            <a:ext cx="2286000" cy="548640"/>
          </a:xfrm>
          <a:prstGeom prst="rect">
            <a:avLst/>
          </a:prstGeom>
          <a:noFill/>
          <a:ln/>
        </p:spPr>
        <p:txBody>
          <a:bodyPr wrap="square" lIns="0" tIns="0" rIns="0" bIns="0" rtlCol="0" anchor="ctr"/>
          <a:lstStyle/>
          <a:p>
            <a:pPr marL="0" indent="0" algn="ctr">
              <a:buNone/>
            </a:pPr>
            <a:r>
              <a:rPr lang="en-US" sz="1400" dirty="0">
                <a:solidFill>
                  <a:srgbClr val="9CA3AF"/>
                </a:solidFill>
              </a:rPr>
              <a:t>of the working week is spent reading email</a:t>
            </a:r>
            <a:endParaRPr lang="en-US" sz="1400" dirty="0"/>
          </a:p>
        </p:txBody>
      </p:sp>
      <p:sp>
        <p:nvSpPr>
          <p:cNvPr id="14" name="Shape 12"/>
          <p:cNvSpPr/>
          <p:nvPr/>
        </p:nvSpPr>
        <p:spPr>
          <a:xfrm>
            <a:off x="6035040" y="1463040"/>
            <a:ext cx="2651760" cy="1554480"/>
          </a:xfrm>
          <a:prstGeom prst="roundRect">
            <a:avLst>
              <a:gd name="adj" fmla="val 3529"/>
            </a:avLst>
          </a:prstGeom>
          <a:solidFill>
            <a:srgbClr val="252A33"/>
          </a:solidFill>
          <a:ln w="9525">
            <a:solidFill>
              <a:srgbClr val="3A4150"/>
            </a:solidFill>
            <a:prstDash val="solid"/>
          </a:ln>
        </p:spPr>
        <p:txBody>
          <a:bodyPr/>
          <a:lstStyle/>
          <a:p>
            <a:endParaRPr lang="en-GB"/>
          </a:p>
        </p:txBody>
      </p:sp>
      <p:sp>
        <p:nvSpPr>
          <p:cNvPr id="15" name="Text 13"/>
          <p:cNvSpPr/>
          <p:nvPr/>
        </p:nvSpPr>
        <p:spPr>
          <a:xfrm>
            <a:off x="6035040" y="1554480"/>
            <a:ext cx="2651760" cy="822960"/>
          </a:xfrm>
          <a:prstGeom prst="rect">
            <a:avLst/>
          </a:prstGeom>
          <a:noFill/>
          <a:ln/>
        </p:spPr>
        <p:txBody>
          <a:bodyPr wrap="square" lIns="0" tIns="0" rIns="0" bIns="0" rtlCol="0" anchor="ctr"/>
          <a:lstStyle/>
          <a:p>
            <a:pPr marL="0" indent="0" algn="ctr">
              <a:buNone/>
            </a:pPr>
            <a:r>
              <a:rPr lang="en-US" sz="4400" b="1" dirty="0">
                <a:solidFill>
                  <a:srgbClr val="60A5FA"/>
                </a:solidFill>
              </a:rPr>
              <a:t>0</a:t>
            </a:r>
            <a:endParaRPr lang="en-US" sz="4400" dirty="0"/>
          </a:p>
        </p:txBody>
      </p:sp>
      <p:sp>
        <p:nvSpPr>
          <p:cNvPr id="16" name="Text 14"/>
          <p:cNvSpPr/>
          <p:nvPr/>
        </p:nvSpPr>
        <p:spPr>
          <a:xfrm>
            <a:off x="6217920" y="2377440"/>
            <a:ext cx="2286000" cy="548640"/>
          </a:xfrm>
          <a:prstGeom prst="rect">
            <a:avLst/>
          </a:prstGeom>
          <a:noFill/>
          <a:ln/>
        </p:spPr>
        <p:txBody>
          <a:bodyPr wrap="square" lIns="0" tIns="0" rIns="0" bIns="0" rtlCol="0" anchor="ctr"/>
          <a:lstStyle/>
          <a:p>
            <a:pPr marL="0" indent="0" algn="ctr">
              <a:buNone/>
            </a:pPr>
            <a:r>
              <a:rPr lang="en-US" sz="1400" dirty="0">
                <a:solidFill>
                  <a:srgbClr val="9CA3AF"/>
                </a:solidFill>
              </a:rPr>
              <a:t>folders you actually need to start</a:t>
            </a:r>
            <a:endParaRPr lang="en-US" sz="1400" dirty="0"/>
          </a:p>
        </p:txBody>
      </p:sp>
      <p:sp>
        <p:nvSpPr>
          <p:cNvPr id="17" name="Shape 15"/>
          <p:cNvSpPr/>
          <p:nvPr/>
        </p:nvSpPr>
        <p:spPr>
          <a:xfrm>
            <a:off x="365760" y="3291840"/>
            <a:ext cx="8412480" cy="1280160"/>
          </a:xfrm>
          <a:prstGeom prst="roundRect">
            <a:avLst>
              <a:gd name="adj" fmla="val 4286"/>
            </a:avLst>
          </a:prstGeom>
          <a:solidFill>
            <a:srgbClr val="2E343F"/>
          </a:solidFill>
          <a:ln w="9525">
            <a:solidFill>
              <a:srgbClr val="3A4150"/>
            </a:solidFill>
            <a:prstDash val="solid"/>
          </a:ln>
        </p:spPr>
        <p:txBody>
          <a:bodyPr/>
          <a:lstStyle/>
          <a:p>
            <a:endParaRPr lang="en-GB"/>
          </a:p>
        </p:txBody>
      </p:sp>
      <p:sp>
        <p:nvSpPr>
          <p:cNvPr id="18" name="Text 16"/>
          <p:cNvSpPr/>
          <p:nvPr/>
        </p:nvSpPr>
        <p:spPr>
          <a:xfrm>
            <a:off x="548640" y="3429000"/>
            <a:ext cx="365760" cy="365760"/>
          </a:xfrm>
          <a:prstGeom prst="rect">
            <a:avLst/>
          </a:prstGeom>
          <a:noFill/>
          <a:ln/>
        </p:spPr>
        <p:txBody>
          <a:bodyPr wrap="square" lIns="0" tIns="0" rIns="0" bIns="0" rtlCol="0" anchor="ctr"/>
          <a:lstStyle/>
          <a:p>
            <a:pPr marL="0" indent="0">
              <a:buNone/>
            </a:pPr>
            <a:r>
              <a:rPr lang="en-US" sz="2200" dirty="0">
                <a:solidFill>
                  <a:srgbClr val="FBBF24"/>
                </a:solidFill>
              </a:rPr>
              <a:t>★</a:t>
            </a:r>
            <a:endParaRPr lang="en-US" sz="2200" dirty="0"/>
          </a:p>
        </p:txBody>
      </p:sp>
      <p:sp>
        <p:nvSpPr>
          <p:cNvPr id="19" name="Text 17"/>
          <p:cNvSpPr/>
          <p:nvPr/>
        </p:nvSpPr>
        <p:spPr>
          <a:xfrm>
            <a:off x="960120" y="3429000"/>
            <a:ext cx="4572000" cy="320040"/>
          </a:xfrm>
          <a:prstGeom prst="rect">
            <a:avLst/>
          </a:prstGeom>
          <a:noFill/>
          <a:ln/>
        </p:spPr>
        <p:txBody>
          <a:bodyPr wrap="square" lIns="0" tIns="0" rIns="0" bIns="0" rtlCol="0" anchor="ctr"/>
          <a:lstStyle/>
          <a:p>
            <a:pPr marL="0" indent="0">
              <a:buNone/>
            </a:pPr>
            <a:r>
              <a:rPr lang="en-US" sz="2800" b="1" dirty="0">
                <a:solidFill>
                  <a:srgbClr val="F3F4F6"/>
                </a:solidFill>
              </a:rPr>
              <a:t>The shift</a:t>
            </a:r>
            <a:endParaRPr lang="en-US" sz="2800" dirty="0"/>
          </a:p>
        </p:txBody>
      </p:sp>
      <p:sp>
        <p:nvSpPr>
          <p:cNvPr id="20" name="Text 18"/>
          <p:cNvSpPr/>
          <p:nvPr/>
        </p:nvSpPr>
        <p:spPr>
          <a:xfrm>
            <a:off x="960120" y="3794760"/>
            <a:ext cx="7315200" cy="640080"/>
          </a:xfrm>
          <a:prstGeom prst="rect">
            <a:avLst/>
          </a:prstGeom>
          <a:noFill/>
          <a:ln/>
        </p:spPr>
        <p:txBody>
          <a:bodyPr wrap="square" lIns="0" tIns="0" rIns="0" bIns="0" rtlCol="0" anchor="ctr"/>
          <a:lstStyle/>
          <a:p>
            <a:pPr marL="0" indent="0">
              <a:buNone/>
            </a:pPr>
            <a:r>
              <a:rPr lang="en-US" b="1" dirty="0">
                <a:solidFill>
                  <a:srgbClr val="F87171"/>
                </a:solidFill>
              </a:rPr>
              <a:t>Old habit: </a:t>
            </a:r>
            <a:r>
              <a:rPr lang="en-US" dirty="0">
                <a:solidFill>
                  <a:srgbClr val="F3F4F6"/>
                </a:solidFill>
              </a:rPr>
              <a:t>drag every message into a folder.   </a:t>
            </a:r>
            <a:br>
              <a:rPr lang="en-US" dirty="0">
                <a:solidFill>
                  <a:srgbClr val="F3F4F6"/>
                </a:solidFill>
              </a:rPr>
            </a:br>
            <a:r>
              <a:rPr lang="en-US" b="1" dirty="0">
                <a:solidFill>
                  <a:srgbClr val="34D399"/>
                </a:solidFill>
              </a:rPr>
              <a:t>New habit: </a:t>
            </a:r>
            <a:r>
              <a:rPr lang="en-US" dirty="0">
                <a:solidFill>
                  <a:srgbClr val="F3F4F6"/>
                </a:solidFill>
              </a:rPr>
              <a:t>let rules, search, and smart inboxes do the sorting for you.</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A1D23"/>
        </a:solidFill>
        <a:effectLst/>
      </p:bgPr>
    </p:bg>
    <p:spTree>
      <p:nvGrpSpPr>
        <p:cNvPr id="1" name=""/>
        <p:cNvGrpSpPr/>
        <p:nvPr/>
      </p:nvGrpSpPr>
      <p:grpSpPr>
        <a:xfrm>
          <a:off x="0" y="0"/>
          <a:ext cx="0" cy="0"/>
          <a:chOff x="0" y="0"/>
          <a:chExt cx="0" cy="0"/>
        </a:xfrm>
      </p:grpSpPr>
      <p:sp>
        <p:nvSpPr>
          <p:cNvPr id="2" name="Text 0"/>
          <p:cNvSpPr/>
          <p:nvPr/>
        </p:nvSpPr>
        <p:spPr>
          <a:xfrm>
            <a:off x="365760" y="256032"/>
            <a:ext cx="320040" cy="365760"/>
          </a:xfrm>
          <a:prstGeom prst="rect">
            <a:avLst/>
          </a:prstGeom>
          <a:noFill/>
          <a:ln/>
        </p:spPr>
        <p:txBody>
          <a:bodyPr wrap="square" lIns="0" tIns="0" rIns="0" bIns="0" rtlCol="0" anchor="ctr"/>
          <a:lstStyle/>
          <a:p>
            <a:pPr marL="0" indent="0">
              <a:buNone/>
            </a:pPr>
            <a:r>
              <a:rPr lang="en-US" sz="1800" b="1" dirty="0">
                <a:solidFill>
                  <a:srgbClr val="FBBF24"/>
                </a:solidFill>
              </a:rPr>
              <a:t>★</a:t>
            </a:r>
            <a:endParaRPr lang="en-US" sz="1800" dirty="0"/>
          </a:p>
        </p:txBody>
      </p:sp>
      <p:sp>
        <p:nvSpPr>
          <p:cNvPr id="3" name="Text 1"/>
          <p:cNvSpPr/>
          <p:nvPr/>
        </p:nvSpPr>
        <p:spPr>
          <a:xfrm>
            <a:off x="685800" y="292608"/>
            <a:ext cx="5486400" cy="292608"/>
          </a:xfrm>
          <a:prstGeom prst="rect">
            <a:avLst/>
          </a:prstGeom>
          <a:noFill/>
          <a:ln/>
        </p:spPr>
        <p:txBody>
          <a:bodyPr wrap="square" lIns="0" tIns="0" rIns="0" bIns="0" rtlCol="0" anchor="ctr"/>
          <a:lstStyle/>
          <a:p>
            <a:pPr marL="0" indent="0">
              <a:buNone/>
            </a:pPr>
            <a:r>
              <a:rPr lang="en-US" sz="1000" b="1" kern="0" spc="400" dirty="0">
                <a:solidFill>
                  <a:srgbClr val="9CA3AF"/>
                </a:solidFill>
              </a:rPr>
              <a:t>THE LINE-UP</a:t>
            </a:r>
            <a:endParaRPr lang="en-US" sz="1000" dirty="0"/>
          </a:p>
        </p:txBody>
      </p:sp>
      <p:sp>
        <p:nvSpPr>
          <p:cNvPr id="4" name="Shape 2"/>
          <p:cNvSpPr/>
          <p:nvPr/>
        </p:nvSpPr>
        <p:spPr>
          <a:xfrm>
            <a:off x="365760" y="640080"/>
            <a:ext cx="8412480" cy="18288"/>
          </a:xfrm>
          <a:prstGeom prst="rect">
            <a:avLst/>
          </a:prstGeom>
          <a:solidFill>
            <a:srgbClr val="3A4150"/>
          </a:solidFill>
          <a:ln w="12700">
            <a:solidFill>
              <a:srgbClr val="3A4150"/>
            </a:solidFill>
            <a:prstDash val="solid"/>
          </a:ln>
        </p:spPr>
        <p:txBody>
          <a:bodyPr/>
          <a:lstStyle/>
          <a:p>
            <a:endParaRPr lang="en-GB"/>
          </a:p>
        </p:txBody>
      </p:sp>
      <p:sp>
        <p:nvSpPr>
          <p:cNvPr id="5" name="Text 3"/>
          <p:cNvSpPr/>
          <p:nvPr/>
        </p:nvSpPr>
        <p:spPr>
          <a:xfrm>
            <a:off x="365760" y="777240"/>
            <a:ext cx="8412480" cy="548640"/>
          </a:xfrm>
          <a:prstGeom prst="rect">
            <a:avLst/>
          </a:prstGeom>
          <a:noFill/>
          <a:ln/>
        </p:spPr>
        <p:txBody>
          <a:bodyPr wrap="square" lIns="0" tIns="0" rIns="0" bIns="0" rtlCol="0" anchor="ctr"/>
          <a:lstStyle/>
          <a:p>
            <a:pPr marL="0" indent="0">
              <a:buNone/>
            </a:pPr>
            <a:r>
              <a:rPr lang="en-US" sz="2800" b="1" dirty="0">
                <a:solidFill>
                  <a:srgbClr val="F3F4F6"/>
                </a:solidFill>
              </a:rPr>
              <a:t>Four platforms we'll compare today</a:t>
            </a:r>
            <a:endParaRPr lang="en-US" sz="2800" dirty="0"/>
          </a:p>
        </p:txBody>
      </p:sp>
      <p:sp>
        <p:nvSpPr>
          <p:cNvPr id="6" name="Text 4"/>
          <p:cNvSpPr/>
          <p:nvPr/>
        </p:nvSpPr>
        <p:spPr>
          <a:xfrm>
            <a:off x="8046720" y="4800600"/>
            <a:ext cx="822960" cy="274320"/>
          </a:xfrm>
          <a:prstGeom prst="rect">
            <a:avLst/>
          </a:prstGeom>
          <a:noFill/>
          <a:ln/>
        </p:spPr>
        <p:txBody>
          <a:bodyPr wrap="square" lIns="0" tIns="0" rIns="0" bIns="0" rtlCol="0" anchor="ctr"/>
          <a:lstStyle/>
          <a:p>
            <a:pPr marL="0" indent="0" algn="r">
              <a:buNone/>
            </a:pPr>
            <a:r>
              <a:rPr lang="en-US" sz="900" dirty="0">
                <a:solidFill>
                  <a:srgbClr val="9CA3AF"/>
                </a:solidFill>
              </a:rPr>
              <a:t>3 / 18</a:t>
            </a:r>
            <a:endParaRPr lang="en-US" sz="900" dirty="0"/>
          </a:p>
        </p:txBody>
      </p:sp>
      <p:sp>
        <p:nvSpPr>
          <p:cNvPr id="7" name="Text 5"/>
          <p:cNvSpPr/>
          <p:nvPr/>
        </p:nvSpPr>
        <p:spPr>
          <a:xfrm>
            <a:off x="365760" y="4800600"/>
            <a:ext cx="3657600" cy="274320"/>
          </a:xfrm>
          <a:prstGeom prst="rect">
            <a:avLst/>
          </a:prstGeom>
          <a:noFill/>
          <a:ln/>
        </p:spPr>
        <p:txBody>
          <a:bodyPr wrap="square" lIns="0" tIns="0" rIns="0" bIns="0" rtlCol="0" anchor="ctr"/>
          <a:lstStyle/>
          <a:p>
            <a:pPr marL="0" indent="0">
              <a:buNone/>
            </a:pPr>
            <a:r>
              <a:rPr lang="en-US" sz="900" dirty="0">
                <a:solidFill>
                  <a:srgbClr val="9CA3AF"/>
                </a:solidFill>
              </a:rPr>
              <a:t>Inbox Mastery</a:t>
            </a:r>
            <a:endParaRPr lang="en-US" sz="900" dirty="0"/>
          </a:p>
        </p:txBody>
      </p:sp>
      <p:sp>
        <p:nvSpPr>
          <p:cNvPr id="8" name="Shape 6"/>
          <p:cNvSpPr/>
          <p:nvPr/>
        </p:nvSpPr>
        <p:spPr>
          <a:xfrm>
            <a:off x="365760" y="1417320"/>
            <a:ext cx="4069080" cy="1508760"/>
          </a:xfrm>
          <a:prstGeom prst="roundRect">
            <a:avLst>
              <a:gd name="adj" fmla="val 3636"/>
            </a:avLst>
          </a:prstGeom>
          <a:solidFill>
            <a:srgbClr val="252A33"/>
          </a:solidFill>
          <a:ln w="9525">
            <a:solidFill>
              <a:srgbClr val="3A4150"/>
            </a:solidFill>
            <a:prstDash val="solid"/>
          </a:ln>
        </p:spPr>
        <p:txBody>
          <a:bodyPr/>
          <a:lstStyle/>
          <a:p>
            <a:endParaRPr lang="en-GB"/>
          </a:p>
        </p:txBody>
      </p:sp>
      <p:sp>
        <p:nvSpPr>
          <p:cNvPr id="9" name="Shape 7"/>
          <p:cNvSpPr/>
          <p:nvPr/>
        </p:nvSpPr>
        <p:spPr>
          <a:xfrm>
            <a:off x="594360" y="1691640"/>
            <a:ext cx="640080" cy="640080"/>
          </a:xfrm>
          <a:prstGeom prst="ellipse">
            <a:avLst/>
          </a:prstGeom>
          <a:solidFill>
            <a:srgbClr val="F87171"/>
          </a:solidFill>
          <a:ln w="12700">
            <a:solidFill>
              <a:srgbClr val="F87171"/>
            </a:solidFill>
            <a:prstDash val="solid"/>
          </a:ln>
        </p:spPr>
        <p:txBody>
          <a:bodyPr/>
          <a:lstStyle/>
          <a:p>
            <a:endParaRPr lang="en-GB"/>
          </a:p>
        </p:txBody>
      </p:sp>
      <p:sp>
        <p:nvSpPr>
          <p:cNvPr id="10" name="Text 8"/>
          <p:cNvSpPr/>
          <p:nvPr/>
        </p:nvSpPr>
        <p:spPr>
          <a:xfrm>
            <a:off x="594360" y="1691640"/>
            <a:ext cx="640080" cy="640080"/>
          </a:xfrm>
          <a:prstGeom prst="rect">
            <a:avLst/>
          </a:prstGeom>
          <a:noFill/>
          <a:ln/>
        </p:spPr>
        <p:txBody>
          <a:bodyPr wrap="square" lIns="0" tIns="0" rIns="0" bIns="0" rtlCol="0" anchor="ctr"/>
          <a:lstStyle/>
          <a:p>
            <a:pPr marL="0" indent="0" algn="ctr">
              <a:buNone/>
            </a:pPr>
            <a:r>
              <a:rPr lang="en-US" sz="2200" b="1" dirty="0">
                <a:solidFill>
                  <a:srgbClr val="1A1D23"/>
                </a:solidFill>
              </a:rPr>
              <a:t>G</a:t>
            </a:r>
            <a:endParaRPr lang="en-US" sz="2200" dirty="0"/>
          </a:p>
        </p:txBody>
      </p:sp>
      <p:sp>
        <p:nvSpPr>
          <p:cNvPr id="11" name="Text 9"/>
          <p:cNvSpPr/>
          <p:nvPr/>
        </p:nvSpPr>
        <p:spPr>
          <a:xfrm>
            <a:off x="1371600" y="1645920"/>
            <a:ext cx="2926080" cy="320040"/>
          </a:xfrm>
          <a:prstGeom prst="rect">
            <a:avLst/>
          </a:prstGeom>
          <a:noFill/>
          <a:ln/>
        </p:spPr>
        <p:txBody>
          <a:bodyPr wrap="square" lIns="0" tIns="0" rIns="0" bIns="0" rtlCol="0" anchor="ctr"/>
          <a:lstStyle/>
          <a:p>
            <a:pPr marL="0" indent="0">
              <a:buNone/>
            </a:pPr>
            <a:r>
              <a:rPr lang="en-US" sz="1500" b="1" dirty="0">
                <a:solidFill>
                  <a:srgbClr val="F3F4F6"/>
                </a:solidFill>
              </a:rPr>
              <a:t>Gmail (web)</a:t>
            </a:r>
            <a:endParaRPr lang="en-US" sz="1500" dirty="0"/>
          </a:p>
        </p:txBody>
      </p:sp>
      <p:sp>
        <p:nvSpPr>
          <p:cNvPr id="12" name="Shape 10"/>
          <p:cNvSpPr/>
          <p:nvPr/>
        </p:nvSpPr>
        <p:spPr>
          <a:xfrm>
            <a:off x="1371600" y="1984248"/>
            <a:ext cx="1019556" cy="256032"/>
          </a:xfrm>
          <a:prstGeom prst="roundRect">
            <a:avLst>
              <a:gd name="adj" fmla="val 46429"/>
            </a:avLst>
          </a:prstGeom>
          <a:solidFill>
            <a:srgbClr val="34D399"/>
          </a:solidFill>
          <a:ln w="12700">
            <a:solidFill>
              <a:srgbClr val="34D399"/>
            </a:solidFill>
            <a:prstDash val="solid"/>
          </a:ln>
        </p:spPr>
        <p:txBody>
          <a:bodyPr/>
          <a:lstStyle/>
          <a:p>
            <a:endParaRPr lang="en-GB"/>
          </a:p>
        </p:txBody>
      </p:sp>
      <p:sp>
        <p:nvSpPr>
          <p:cNvPr id="13" name="Text 11"/>
          <p:cNvSpPr/>
          <p:nvPr/>
        </p:nvSpPr>
        <p:spPr>
          <a:xfrm>
            <a:off x="1371600" y="1984248"/>
            <a:ext cx="1019556" cy="256032"/>
          </a:xfrm>
          <a:prstGeom prst="rect">
            <a:avLst/>
          </a:prstGeom>
          <a:noFill/>
          <a:ln/>
        </p:spPr>
        <p:txBody>
          <a:bodyPr wrap="square" lIns="0" tIns="0" rIns="0" bIns="0" rtlCol="0" anchor="ctr"/>
          <a:lstStyle/>
          <a:p>
            <a:pPr marL="0" indent="0" algn="ctr">
              <a:buNone/>
            </a:pPr>
            <a:r>
              <a:rPr lang="en-US" sz="900" b="1" dirty="0">
                <a:solidFill>
                  <a:srgbClr val="1A1D23"/>
                </a:solidFill>
              </a:rPr>
              <a:t>LABELS + AI</a:t>
            </a:r>
            <a:endParaRPr lang="en-US" sz="900" dirty="0"/>
          </a:p>
        </p:txBody>
      </p:sp>
      <p:sp>
        <p:nvSpPr>
          <p:cNvPr id="14" name="Text 12"/>
          <p:cNvSpPr/>
          <p:nvPr/>
        </p:nvSpPr>
        <p:spPr>
          <a:xfrm>
            <a:off x="1371600" y="2331720"/>
            <a:ext cx="2926080" cy="548640"/>
          </a:xfrm>
          <a:prstGeom prst="rect">
            <a:avLst/>
          </a:prstGeom>
          <a:noFill/>
          <a:ln/>
        </p:spPr>
        <p:txBody>
          <a:bodyPr wrap="square" lIns="0" tIns="0" rIns="0" bIns="0" rtlCol="0" anchor="ctr"/>
          <a:lstStyle/>
          <a:p>
            <a:pPr marL="0" indent="0">
              <a:buNone/>
            </a:pPr>
            <a:r>
              <a:rPr lang="en-US" sz="1600" dirty="0">
                <a:solidFill>
                  <a:srgbClr val="9CA3AF"/>
                </a:solidFill>
              </a:rPr>
              <a:t>Google's web inbox. Uses labels, categories, and powerful search.</a:t>
            </a:r>
            <a:endParaRPr lang="en-US" sz="1600" dirty="0"/>
          </a:p>
        </p:txBody>
      </p:sp>
      <p:sp>
        <p:nvSpPr>
          <p:cNvPr id="15" name="Shape 13"/>
          <p:cNvSpPr/>
          <p:nvPr/>
        </p:nvSpPr>
        <p:spPr>
          <a:xfrm>
            <a:off x="4617720" y="1417320"/>
            <a:ext cx="4069080" cy="1508760"/>
          </a:xfrm>
          <a:prstGeom prst="roundRect">
            <a:avLst>
              <a:gd name="adj" fmla="val 3636"/>
            </a:avLst>
          </a:prstGeom>
          <a:solidFill>
            <a:srgbClr val="252A33"/>
          </a:solidFill>
          <a:ln w="9525">
            <a:solidFill>
              <a:srgbClr val="3A4150"/>
            </a:solidFill>
            <a:prstDash val="solid"/>
          </a:ln>
        </p:spPr>
        <p:txBody>
          <a:bodyPr/>
          <a:lstStyle/>
          <a:p>
            <a:endParaRPr lang="en-GB"/>
          </a:p>
        </p:txBody>
      </p:sp>
      <p:sp>
        <p:nvSpPr>
          <p:cNvPr id="16" name="Shape 14"/>
          <p:cNvSpPr/>
          <p:nvPr/>
        </p:nvSpPr>
        <p:spPr>
          <a:xfrm>
            <a:off x="4846320" y="1691640"/>
            <a:ext cx="640080" cy="640080"/>
          </a:xfrm>
          <a:prstGeom prst="ellipse">
            <a:avLst/>
          </a:prstGeom>
          <a:solidFill>
            <a:srgbClr val="60A5FA"/>
          </a:solidFill>
          <a:ln w="12700">
            <a:solidFill>
              <a:srgbClr val="60A5FA"/>
            </a:solidFill>
            <a:prstDash val="solid"/>
          </a:ln>
        </p:spPr>
        <p:txBody>
          <a:bodyPr/>
          <a:lstStyle/>
          <a:p>
            <a:endParaRPr lang="en-GB"/>
          </a:p>
        </p:txBody>
      </p:sp>
      <p:sp>
        <p:nvSpPr>
          <p:cNvPr id="17" name="Text 15"/>
          <p:cNvSpPr/>
          <p:nvPr/>
        </p:nvSpPr>
        <p:spPr>
          <a:xfrm>
            <a:off x="4846320" y="1691640"/>
            <a:ext cx="640080" cy="640080"/>
          </a:xfrm>
          <a:prstGeom prst="rect">
            <a:avLst/>
          </a:prstGeom>
          <a:noFill/>
          <a:ln/>
        </p:spPr>
        <p:txBody>
          <a:bodyPr wrap="square" lIns="0" tIns="0" rIns="0" bIns="0" rtlCol="0" anchor="ctr"/>
          <a:lstStyle/>
          <a:p>
            <a:pPr marL="0" indent="0" algn="ctr">
              <a:buNone/>
            </a:pPr>
            <a:r>
              <a:rPr lang="en-US" sz="2200" b="1" dirty="0">
                <a:solidFill>
                  <a:srgbClr val="1A1D23"/>
                </a:solidFill>
              </a:rPr>
              <a:t>O</a:t>
            </a:r>
            <a:endParaRPr lang="en-US" sz="2200" dirty="0"/>
          </a:p>
        </p:txBody>
      </p:sp>
      <p:sp>
        <p:nvSpPr>
          <p:cNvPr id="18" name="Text 16"/>
          <p:cNvSpPr/>
          <p:nvPr/>
        </p:nvSpPr>
        <p:spPr>
          <a:xfrm>
            <a:off x="5623560" y="1645920"/>
            <a:ext cx="2926080" cy="320040"/>
          </a:xfrm>
          <a:prstGeom prst="rect">
            <a:avLst/>
          </a:prstGeom>
          <a:noFill/>
          <a:ln/>
        </p:spPr>
        <p:txBody>
          <a:bodyPr wrap="square" lIns="0" tIns="0" rIns="0" bIns="0" rtlCol="0" anchor="ctr"/>
          <a:lstStyle/>
          <a:p>
            <a:pPr marL="0" indent="0">
              <a:buNone/>
            </a:pPr>
            <a:r>
              <a:rPr lang="en-US" sz="1500" b="1" dirty="0">
                <a:solidFill>
                  <a:srgbClr val="F3F4F6"/>
                </a:solidFill>
              </a:rPr>
              <a:t>Outlook on the web</a:t>
            </a:r>
            <a:endParaRPr lang="en-US" sz="1500" dirty="0"/>
          </a:p>
        </p:txBody>
      </p:sp>
      <p:sp>
        <p:nvSpPr>
          <p:cNvPr id="19" name="Shape 17"/>
          <p:cNvSpPr/>
          <p:nvPr/>
        </p:nvSpPr>
        <p:spPr>
          <a:xfrm>
            <a:off x="5623560" y="1984248"/>
            <a:ext cx="1175004" cy="256032"/>
          </a:xfrm>
          <a:prstGeom prst="roundRect">
            <a:avLst>
              <a:gd name="adj" fmla="val 46429"/>
            </a:avLst>
          </a:prstGeom>
          <a:solidFill>
            <a:srgbClr val="34D399"/>
          </a:solidFill>
          <a:ln w="12700">
            <a:solidFill>
              <a:srgbClr val="34D399"/>
            </a:solidFill>
            <a:prstDash val="solid"/>
          </a:ln>
        </p:spPr>
        <p:txBody>
          <a:bodyPr/>
          <a:lstStyle/>
          <a:p>
            <a:endParaRPr lang="en-GB"/>
          </a:p>
        </p:txBody>
      </p:sp>
      <p:sp>
        <p:nvSpPr>
          <p:cNvPr id="20" name="Text 18"/>
          <p:cNvSpPr/>
          <p:nvPr/>
        </p:nvSpPr>
        <p:spPr>
          <a:xfrm>
            <a:off x="5623560" y="1984248"/>
            <a:ext cx="1175004" cy="256032"/>
          </a:xfrm>
          <a:prstGeom prst="rect">
            <a:avLst/>
          </a:prstGeom>
          <a:noFill/>
          <a:ln/>
        </p:spPr>
        <p:txBody>
          <a:bodyPr wrap="square" lIns="0" tIns="0" rIns="0" bIns="0" rtlCol="0" anchor="ctr"/>
          <a:lstStyle/>
          <a:p>
            <a:pPr marL="0" indent="0" algn="ctr">
              <a:buNone/>
            </a:pPr>
            <a:r>
              <a:rPr lang="en-US" sz="900" b="1" dirty="0">
                <a:solidFill>
                  <a:srgbClr val="1A1D23"/>
                </a:solidFill>
              </a:rPr>
              <a:t>FOCUSED INBOX</a:t>
            </a:r>
            <a:endParaRPr lang="en-US" sz="900" dirty="0"/>
          </a:p>
        </p:txBody>
      </p:sp>
      <p:sp>
        <p:nvSpPr>
          <p:cNvPr id="21" name="Text 19"/>
          <p:cNvSpPr/>
          <p:nvPr/>
        </p:nvSpPr>
        <p:spPr>
          <a:xfrm>
            <a:off x="5623560" y="2331720"/>
            <a:ext cx="2926080" cy="548640"/>
          </a:xfrm>
          <a:prstGeom prst="rect">
            <a:avLst/>
          </a:prstGeom>
          <a:noFill/>
          <a:ln/>
        </p:spPr>
        <p:txBody>
          <a:bodyPr wrap="square" lIns="0" tIns="0" rIns="0" bIns="0" rtlCol="0" anchor="ctr"/>
          <a:lstStyle/>
          <a:p>
            <a:pPr marL="0" indent="0">
              <a:buNone/>
            </a:pPr>
            <a:r>
              <a:rPr lang="en-US" sz="1600" dirty="0">
                <a:solidFill>
                  <a:srgbClr val="9CA3AF"/>
                </a:solidFill>
              </a:rPr>
              <a:t>Microsoft's webmail. Famous for Focused Inbox, Sweep, and rules.</a:t>
            </a:r>
            <a:endParaRPr lang="en-US" sz="1600" dirty="0"/>
          </a:p>
        </p:txBody>
      </p:sp>
      <p:sp>
        <p:nvSpPr>
          <p:cNvPr id="22" name="Shape 20"/>
          <p:cNvSpPr/>
          <p:nvPr/>
        </p:nvSpPr>
        <p:spPr>
          <a:xfrm>
            <a:off x="365760" y="3108960"/>
            <a:ext cx="4069080" cy="1508760"/>
          </a:xfrm>
          <a:prstGeom prst="roundRect">
            <a:avLst>
              <a:gd name="adj" fmla="val 3636"/>
            </a:avLst>
          </a:prstGeom>
          <a:solidFill>
            <a:srgbClr val="252A33"/>
          </a:solidFill>
          <a:ln w="9525">
            <a:solidFill>
              <a:srgbClr val="3A4150"/>
            </a:solidFill>
            <a:prstDash val="solid"/>
          </a:ln>
        </p:spPr>
        <p:txBody>
          <a:bodyPr/>
          <a:lstStyle/>
          <a:p>
            <a:endParaRPr lang="en-GB"/>
          </a:p>
        </p:txBody>
      </p:sp>
      <p:sp>
        <p:nvSpPr>
          <p:cNvPr id="23" name="Shape 21"/>
          <p:cNvSpPr/>
          <p:nvPr/>
        </p:nvSpPr>
        <p:spPr>
          <a:xfrm>
            <a:off x="594360" y="3383280"/>
            <a:ext cx="640080" cy="640080"/>
          </a:xfrm>
          <a:prstGeom prst="ellipse">
            <a:avLst/>
          </a:prstGeom>
          <a:solidFill>
            <a:srgbClr val="34D399"/>
          </a:solidFill>
          <a:ln w="12700">
            <a:solidFill>
              <a:srgbClr val="34D399"/>
            </a:solidFill>
            <a:prstDash val="solid"/>
          </a:ln>
        </p:spPr>
        <p:txBody>
          <a:bodyPr/>
          <a:lstStyle/>
          <a:p>
            <a:endParaRPr lang="en-GB"/>
          </a:p>
        </p:txBody>
      </p:sp>
      <p:sp>
        <p:nvSpPr>
          <p:cNvPr id="24" name="Text 22"/>
          <p:cNvSpPr/>
          <p:nvPr/>
        </p:nvSpPr>
        <p:spPr>
          <a:xfrm>
            <a:off x="594360" y="3383280"/>
            <a:ext cx="640080" cy="640080"/>
          </a:xfrm>
          <a:prstGeom prst="rect">
            <a:avLst/>
          </a:prstGeom>
          <a:noFill/>
          <a:ln/>
        </p:spPr>
        <p:txBody>
          <a:bodyPr wrap="square" lIns="0" tIns="0" rIns="0" bIns="0" rtlCol="0" anchor="ctr"/>
          <a:lstStyle/>
          <a:p>
            <a:pPr marL="0" indent="0" algn="ctr">
              <a:buNone/>
            </a:pPr>
            <a:endParaRPr lang="en-US" sz="2200" dirty="0"/>
          </a:p>
        </p:txBody>
      </p:sp>
      <p:sp>
        <p:nvSpPr>
          <p:cNvPr id="25" name="Text 23"/>
          <p:cNvSpPr/>
          <p:nvPr/>
        </p:nvSpPr>
        <p:spPr>
          <a:xfrm>
            <a:off x="1371600" y="3337560"/>
            <a:ext cx="2926080" cy="320040"/>
          </a:xfrm>
          <a:prstGeom prst="rect">
            <a:avLst/>
          </a:prstGeom>
          <a:noFill/>
          <a:ln/>
        </p:spPr>
        <p:txBody>
          <a:bodyPr wrap="square" lIns="0" tIns="0" rIns="0" bIns="0" rtlCol="0" anchor="ctr"/>
          <a:lstStyle/>
          <a:p>
            <a:pPr marL="0" indent="0">
              <a:buNone/>
            </a:pPr>
            <a:r>
              <a:rPr lang="en-US" sz="1500" b="1" dirty="0">
                <a:solidFill>
                  <a:srgbClr val="F3F4F6"/>
                </a:solidFill>
              </a:rPr>
              <a:t>Apple Mail (Mac + iOS)</a:t>
            </a:r>
            <a:endParaRPr lang="en-US" sz="1500" dirty="0"/>
          </a:p>
        </p:txBody>
      </p:sp>
      <p:sp>
        <p:nvSpPr>
          <p:cNvPr id="26" name="Shape 24"/>
          <p:cNvSpPr/>
          <p:nvPr/>
        </p:nvSpPr>
        <p:spPr>
          <a:xfrm>
            <a:off x="1371600" y="3675888"/>
            <a:ext cx="1330452" cy="256032"/>
          </a:xfrm>
          <a:prstGeom prst="roundRect">
            <a:avLst>
              <a:gd name="adj" fmla="val 46429"/>
            </a:avLst>
          </a:prstGeom>
          <a:solidFill>
            <a:srgbClr val="34D399"/>
          </a:solidFill>
          <a:ln w="12700">
            <a:solidFill>
              <a:srgbClr val="34D399"/>
            </a:solidFill>
            <a:prstDash val="solid"/>
          </a:ln>
        </p:spPr>
        <p:txBody>
          <a:bodyPr/>
          <a:lstStyle/>
          <a:p>
            <a:endParaRPr lang="en-GB"/>
          </a:p>
        </p:txBody>
      </p:sp>
      <p:sp>
        <p:nvSpPr>
          <p:cNvPr id="27" name="Text 25"/>
          <p:cNvSpPr/>
          <p:nvPr/>
        </p:nvSpPr>
        <p:spPr>
          <a:xfrm>
            <a:off x="1371600" y="3675888"/>
            <a:ext cx="1330452" cy="256032"/>
          </a:xfrm>
          <a:prstGeom prst="rect">
            <a:avLst/>
          </a:prstGeom>
          <a:noFill/>
          <a:ln/>
        </p:spPr>
        <p:txBody>
          <a:bodyPr wrap="square" lIns="0" tIns="0" rIns="0" bIns="0" rtlCol="0" anchor="ctr"/>
          <a:lstStyle/>
          <a:p>
            <a:pPr marL="0" indent="0" algn="ctr">
              <a:buNone/>
            </a:pPr>
            <a:r>
              <a:rPr lang="en-US" sz="900" b="1" dirty="0">
                <a:solidFill>
                  <a:srgbClr val="1A1D23"/>
                </a:solidFill>
              </a:rPr>
              <a:t>SMART MAILBOXES</a:t>
            </a:r>
            <a:endParaRPr lang="en-US" sz="900" dirty="0"/>
          </a:p>
        </p:txBody>
      </p:sp>
      <p:sp>
        <p:nvSpPr>
          <p:cNvPr id="28" name="Text 26"/>
          <p:cNvSpPr/>
          <p:nvPr/>
        </p:nvSpPr>
        <p:spPr>
          <a:xfrm>
            <a:off x="1371600" y="4023360"/>
            <a:ext cx="2926080" cy="548640"/>
          </a:xfrm>
          <a:prstGeom prst="rect">
            <a:avLst/>
          </a:prstGeom>
          <a:noFill/>
          <a:ln/>
        </p:spPr>
        <p:txBody>
          <a:bodyPr wrap="square" lIns="0" tIns="0" rIns="0" bIns="0" rtlCol="0" anchor="ctr"/>
          <a:lstStyle/>
          <a:p>
            <a:pPr marL="0" indent="0">
              <a:buNone/>
            </a:pPr>
            <a:r>
              <a:rPr lang="en-US" sz="1600" dirty="0">
                <a:solidFill>
                  <a:srgbClr val="9CA3AF"/>
                </a:solidFill>
              </a:rPr>
              <a:t>Built into your Apple device. Smart Mailboxes and VIPs do the work.</a:t>
            </a:r>
            <a:endParaRPr lang="en-US" sz="1600" dirty="0"/>
          </a:p>
        </p:txBody>
      </p:sp>
      <p:sp>
        <p:nvSpPr>
          <p:cNvPr id="29" name="Shape 27"/>
          <p:cNvSpPr/>
          <p:nvPr/>
        </p:nvSpPr>
        <p:spPr>
          <a:xfrm>
            <a:off x="4617720" y="3108960"/>
            <a:ext cx="4069080" cy="1508760"/>
          </a:xfrm>
          <a:prstGeom prst="roundRect">
            <a:avLst>
              <a:gd name="adj" fmla="val 3636"/>
            </a:avLst>
          </a:prstGeom>
          <a:solidFill>
            <a:srgbClr val="252A33"/>
          </a:solidFill>
          <a:ln w="9525">
            <a:solidFill>
              <a:srgbClr val="3A4150"/>
            </a:solidFill>
            <a:prstDash val="solid"/>
          </a:ln>
        </p:spPr>
        <p:txBody>
          <a:bodyPr/>
          <a:lstStyle/>
          <a:p>
            <a:endParaRPr lang="en-GB"/>
          </a:p>
        </p:txBody>
      </p:sp>
      <p:sp>
        <p:nvSpPr>
          <p:cNvPr id="30" name="Shape 28"/>
          <p:cNvSpPr/>
          <p:nvPr/>
        </p:nvSpPr>
        <p:spPr>
          <a:xfrm>
            <a:off x="4846320" y="3383280"/>
            <a:ext cx="640080" cy="640080"/>
          </a:xfrm>
          <a:prstGeom prst="ellipse">
            <a:avLst/>
          </a:prstGeom>
          <a:solidFill>
            <a:srgbClr val="FBBF24"/>
          </a:solidFill>
          <a:ln w="12700">
            <a:solidFill>
              <a:srgbClr val="FBBF24"/>
            </a:solidFill>
            <a:prstDash val="solid"/>
          </a:ln>
        </p:spPr>
        <p:txBody>
          <a:bodyPr/>
          <a:lstStyle/>
          <a:p>
            <a:endParaRPr lang="en-GB"/>
          </a:p>
        </p:txBody>
      </p:sp>
      <p:sp>
        <p:nvSpPr>
          <p:cNvPr id="31" name="Text 29"/>
          <p:cNvSpPr/>
          <p:nvPr/>
        </p:nvSpPr>
        <p:spPr>
          <a:xfrm>
            <a:off x="4846320" y="3383280"/>
            <a:ext cx="640080" cy="640080"/>
          </a:xfrm>
          <a:prstGeom prst="rect">
            <a:avLst/>
          </a:prstGeom>
          <a:noFill/>
          <a:ln/>
        </p:spPr>
        <p:txBody>
          <a:bodyPr wrap="square" lIns="0" tIns="0" rIns="0" bIns="0" rtlCol="0" anchor="ctr"/>
          <a:lstStyle/>
          <a:p>
            <a:pPr marL="0" indent="0" algn="ctr">
              <a:buNone/>
            </a:pPr>
            <a:r>
              <a:rPr lang="en-US" sz="2200" b="1" dirty="0">
                <a:solidFill>
                  <a:srgbClr val="1A1D23"/>
                </a:solidFill>
              </a:rPr>
              <a:t>G</a:t>
            </a:r>
            <a:endParaRPr lang="en-US" sz="2200" dirty="0"/>
          </a:p>
        </p:txBody>
      </p:sp>
      <p:sp>
        <p:nvSpPr>
          <p:cNvPr id="32" name="Text 30"/>
          <p:cNvSpPr/>
          <p:nvPr/>
        </p:nvSpPr>
        <p:spPr>
          <a:xfrm>
            <a:off x="5623560" y="3337560"/>
            <a:ext cx="2926080" cy="320040"/>
          </a:xfrm>
          <a:prstGeom prst="rect">
            <a:avLst/>
          </a:prstGeom>
          <a:noFill/>
          <a:ln/>
        </p:spPr>
        <p:txBody>
          <a:bodyPr wrap="square" lIns="0" tIns="0" rIns="0" bIns="0" rtlCol="0" anchor="ctr"/>
          <a:lstStyle/>
          <a:p>
            <a:pPr marL="0" indent="0">
              <a:buNone/>
            </a:pPr>
            <a:r>
              <a:rPr lang="en-US" sz="1500" b="1" dirty="0">
                <a:solidFill>
                  <a:srgbClr val="F3F4F6"/>
                </a:solidFill>
              </a:rPr>
              <a:t>Gmail on Android</a:t>
            </a:r>
            <a:endParaRPr lang="en-US" sz="1500" dirty="0"/>
          </a:p>
        </p:txBody>
      </p:sp>
      <p:sp>
        <p:nvSpPr>
          <p:cNvPr id="33" name="Shape 31"/>
          <p:cNvSpPr/>
          <p:nvPr/>
        </p:nvSpPr>
        <p:spPr>
          <a:xfrm>
            <a:off x="5623560" y="3675888"/>
            <a:ext cx="1097280" cy="256032"/>
          </a:xfrm>
          <a:prstGeom prst="roundRect">
            <a:avLst>
              <a:gd name="adj" fmla="val 46429"/>
            </a:avLst>
          </a:prstGeom>
          <a:solidFill>
            <a:srgbClr val="34D399"/>
          </a:solidFill>
          <a:ln w="12700">
            <a:solidFill>
              <a:srgbClr val="34D399"/>
            </a:solidFill>
            <a:prstDash val="solid"/>
          </a:ln>
        </p:spPr>
        <p:txBody>
          <a:bodyPr/>
          <a:lstStyle/>
          <a:p>
            <a:endParaRPr lang="en-GB"/>
          </a:p>
        </p:txBody>
      </p:sp>
      <p:sp>
        <p:nvSpPr>
          <p:cNvPr id="34" name="Text 32"/>
          <p:cNvSpPr/>
          <p:nvPr/>
        </p:nvSpPr>
        <p:spPr>
          <a:xfrm>
            <a:off x="5623560" y="3675888"/>
            <a:ext cx="1097280" cy="256032"/>
          </a:xfrm>
          <a:prstGeom prst="rect">
            <a:avLst/>
          </a:prstGeom>
          <a:noFill/>
          <a:ln/>
        </p:spPr>
        <p:txBody>
          <a:bodyPr wrap="square" lIns="0" tIns="0" rIns="0" bIns="0" rtlCol="0" anchor="ctr"/>
          <a:lstStyle/>
          <a:p>
            <a:pPr marL="0" indent="0" algn="ctr">
              <a:buNone/>
            </a:pPr>
            <a:r>
              <a:rPr lang="en-US" sz="900" b="1" dirty="0">
                <a:solidFill>
                  <a:srgbClr val="1A1D23"/>
                </a:solidFill>
              </a:rPr>
              <a:t>MOBILE-FIRST</a:t>
            </a:r>
            <a:endParaRPr lang="en-US" sz="900" dirty="0"/>
          </a:p>
        </p:txBody>
      </p:sp>
      <p:sp>
        <p:nvSpPr>
          <p:cNvPr id="35" name="Text 33"/>
          <p:cNvSpPr/>
          <p:nvPr/>
        </p:nvSpPr>
        <p:spPr>
          <a:xfrm>
            <a:off x="5623560" y="4023360"/>
            <a:ext cx="2926080" cy="548640"/>
          </a:xfrm>
          <a:prstGeom prst="rect">
            <a:avLst/>
          </a:prstGeom>
          <a:noFill/>
          <a:ln/>
        </p:spPr>
        <p:txBody>
          <a:bodyPr wrap="square" lIns="0" tIns="0" rIns="0" bIns="0" rtlCol="0" anchor="ctr"/>
          <a:lstStyle/>
          <a:p>
            <a:pPr marL="0" indent="0">
              <a:buNone/>
            </a:pPr>
            <a:r>
              <a:rPr lang="en-US" sz="1600" dirty="0">
                <a:solidFill>
                  <a:srgbClr val="9CA3AF"/>
                </a:solidFill>
              </a:rPr>
              <a:t>Same labels as web Gmail, plus swipe gestures and smart replies.</a:t>
            </a:r>
            <a:endParaRPr lang="en-US" sz="1600" dirty="0"/>
          </a:p>
        </p:txBody>
      </p:sp>
      <p:sp>
        <p:nvSpPr>
          <p:cNvPr id="36" name="Text 8">
            <a:extLst>
              <a:ext uri="{FF2B5EF4-FFF2-40B4-BE49-F238E27FC236}">
                <a16:creationId xmlns:a16="http://schemas.microsoft.com/office/drawing/2014/main" id="{ED5A3F86-A53B-83BB-B9BF-678A5C0588BE}"/>
              </a:ext>
            </a:extLst>
          </p:cNvPr>
          <p:cNvSpPr/>
          <p:nvPr/>
        </p:nvSpPr>
        <p:spPr>
          <a:xfrm>
            <a:off x="594360" y="3383280"/>
            <a:ext cx="640080" cy="640080"/>
          </a:xfrm>
          <a:prstGeom prst="rect">
            <a:avLst/>
          </a:prstGeom>
          <a:noFill/>
          <a:ln/>
        </p:spPr>
        <p:txBody>
          <a:bodyPr wrap="square" lIns="0" tIns="0" rIns="0" bIns="0" rtlCol="0" anchor="ctr"/>
          <a:lstStyle/>
          <a:p>
            <a:pPr marL="0" indent="0" algn="ctr">
              <a:buNone/>
            </a:pPr>
            <a:r>
              <a:rPr lang="en-US" sz="2200" b="1" dirty="0">
                <a:solidFill>
                  <a:srgbClr val="1A1D23"/>
                </a:solidFill>
              </a:rPr>
              <a:t>A</a:t>
            </a:r>
            <a:endParaRPr lang="en-US" sz="2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animBg="1"/>
      <p:bldP spid="14" grpId="0" animBg="1"/>
      <p:bldP spid="15" grpId="0" animBg="1"/>
      <p:bldP spid="16" grpId="0" animBg="1"/>
      <p:bldP spid="18" grpId="0" animBg="1"/>
      <p:bldP spid="19" grpId="0" animBg="1"/>
      <p:bldP spid="20" grpId="0" animBg="1"/>
      <p:bldP spid="21" grpId="0" animBg="1"/>
      <p:bldP spid="22" grpId="0" animBg="1"/>
      <p:bldP spid="23"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A1D23"/>
        </a:solidFill>
        <a:effectLst/>
      </p:bgPr>
    </p:bg>
    <p:spTree>
      <p:nvGrpSpPr>
        <p:cNvPr id="1" name=""/>
        <p:cNvGrpSpPr/>
        <p:nvPr/>
      </p:nvGrpSpPr>
      <p:grpSpPr>
        <a:xfrm>
          <a:off x="0" y="0"/>
          <a:ext cx="0" cy="0"/>
          <a:chOff x="0" y="0"/>
          <a:chExt cx="0" cy="0"/>
        </a:xfrm>
      </p:grpSpPr>
      <p:sp>
        <p:nvSpPr>
          <p:cNvPr id="2" name="Text 0"/>
          <p:cNvSpPr/>
          <p:nvPr/>
        </p:nvSpPr>
        <p:spPr>
          <a:xfrm>
            <a:off x="365760" y="256032"/>
            <a:ext cx="320040" cy="365760"/>
          </a:xfrm>
          <a:prstGeom prst="rect">
            <a:avLst/>
          </a:prstGeom>
          <a:noFill/>
          <a:ln/>
        </p:spPr>
        <p:txBody>
          <a:bodyPr wrap="square" lIns="0" tIns="0" rIns="0" bIns="0" rtlCol="0" anchor="ctr"/>
          <a:lstStyle/>
          <a:p>
            <a:pPr marL="0" indent="0">
              <a:buNone/>
            </a:pPr>
            <a:r>
              <a:rPr lang="en-US" sz="1800" b="1" dirty="0">
                <a:solidFill>
                  <a:srgbClr val="FBBF24"/>
                </a:solidFill>
              </a:rPr>
              <a:t>★</a:t>
            </a:r>
            <a:endParaRPr lang="en-US" sz="1800" dirty="0"/>
          </a:p>
        </p:txBody>
      </p:sp>
      <p:sp>
        <p:nvSpPr>
          <p:cNvPr id="3" name="Text 1"/>
          <p:cNvSpPr/>
          <p:nvPr/>
        </p:nvSpPr>
        <p:spPr>
          <a:xfrm>
            <a:off x="685800" y="292608"/>
            <a:ext cx="5486400" cy="292608"/>
          </a:xfrm>
          <a:prstGeom prst="rect">
            <a:avLst/>
          </a:prstGeom>
          <a:noFill/>
          <a:ln/>
        </p:spPr>
        <p:txBody>
          <a:bodyPr wrap="square" lIns="0" tIns="0" rIns="0" bIns="0" rtlCol="0" anchor="ctr"/>
          <a:lstStyle/>
          <a:p>
            <a:pPr marL="0" indent="0">
              <a:buNone/>
            </a:pPr>
            <a:r>
              <a:rPr lang="en-US" sz="1000" b="1" kern="0" spc="400" dirty="0">
                <a:solidFill>
                  <a:srgbClr val="9CA3AF"/>
                </a:solidFill>
              </a:rPr>
              <a:t>MENTAL MODEL</a:t>
            </a:r>
            <a:endParaRPr lang="en-US" sz="1000" dirty="0"/>
          </a:p>
        </p:txBody>
      </p:sp>
      <p:sp>
        <p:nvSpPr>
          <p:cNvPr id="4" name="Shape 2"/>
          <p:cNvSpPr/>
          <p:nvPr/>
        </p:nvSpPr>
        <p:spPr>
          <a:xfrm>
            <a:off x="365760" y="640080"/>
            <a:ext cx="8412480" cy="18288"/>
          </a:xfrm>
          <a:prstGeom prst="rect">
            <a:avLst/>
          </a:prstGeom>
          <a:solidFill>
            <a:srgbClr val="3A4150"/>
          </a:solidFill>
          <a:ln w="12700">
            <a:solidFill>
              <a:srgbClr val="3A4150"/>
            </a:solidFill>
            <a:prstDash val="solid"/>
          </a:ln>
        </p:spPr>
        <p:txBody>
          <a:bodyPr/>
          <a:lstStyle/>
          <a:p>
            <a:endParaRPr lang="en-GB"/>
          </a:p>
        </p:txBody>
      </p:sp>
      <p:sp>
        <p:nvSpPr>
          <p:cNvPr id="5" name="Text 3"/>
          <p:cNvSpPr/>
          <p:nvPr/>
        </p:nvSpPr>
        <p:spPr>
          <a:xfrm>
            <a:off x="365760" y="777240"/>
            <a:ext cx="8412480" cy="548640"/>
          </a:xfrm>
          <a:prstGeom prst="rect">
            <a:avLst/>
          </a:prstGeom>
          <a:noFill/>
          <a:ln/>
        </p:spPr>
        <p:txBody>
          <a:bodyPr wrap="square" lIns="0" tIns="0" rIns="0" bIns="0" rtlCol="0" anchor="ctr"/>
          <a:lstStyle/>
          <a:p>
            <a:pPr marL="0" indent="0">
              <a:buNone/>
            </a:pPr>
            <a:r>
              <a:rPr lang="en-US" sz="2800" b="1" dirty="0">
                <a:solidFill>
                  <a:srgbClr val="F3F4F6"/>
                </a:solidFill>
              </a:rPr>
              <a:t>How each platform thinks about email</a:t>
            </a:r>
            <a:endParaRPr lang="en-US" sz="2800" dirty="0"/>
          </a:p>
        </p:txBody>
      </p:sp>
      <p:sp>
        <p:nvSpPr>
          <p:cNvPr id="6" name="Text 4"/>
          <p:cNvSpPr/>
          <p:nvPr/>
        </p:nvSpPr>
        <p:spPr>
          <a:xfrm>
            <a:off x="8046720" y="4800600"/>
            <a:ext cx="822960" cy="274320"/>
          </a:xfrm>
          <a:prstGeom prst="rect">
            <a:avLst/>
          </a:prstGeom>
          <a:noFill/>
          <a:ln/>
        </p:spPr>
        <p:txBody>
          <a:bodyPr wrap="square" lIns="0" tIns="0" rIns="0" bIns="0" rtlCol="0" anchor="ctr"/>
          <a:lstStyle/>
          <a:p>
            <a:pPr marL="0" indent="0" algn="r">
              <a:buNone/>
            </a:pPr>
            <a:r>
              <a:rPr lang="en-US" sz="900" dirty="0">
                <a:solidFill>
                  <a:srgbClr val="9CA3AF"/>
                </a:solidFill>
              </a:rPr>
              <a:t>4 / 18</a:t>
            </a:r>
            <a:endParaRPr lang="en-US" sz="900" dirty="0"/>
          </a:p>
        </p:txBody>
      </p:sp>
      <p:sp>
        <p:nvSpPr>
          <p:cNvPr id="7" name="Text 5"/>
          <p:cNvSpPr/>
          <p:nvPr/>
        </p:nvSpPr>
        <p:spPr>
          <a:xfrm>
            <a:off x="365760" y="4800600"/>
            <a:ext cx="3657600" cy="274320"/>
          </a:xfrm>
          <a:prstGeom prst="rect">
            <a:avLst/>
          </a:prstGeom>
          <a:noFill/>
          <a:ln/>
        </p:spPr>
        <p:txBody>
          <a:bodyPr wrap="square" lIns="0" tIns="0" rIns="0" bIns="0" rtlCol="0" anchor="ctr"/>
          <a:lstStyle/>
          <a:p>
            <a:pPr marL="0" indent="0">
              <a:buNone/>
            </a:pPr>
            <a:r>
              <a:rPr lang="en-US" sz="900" dirty="0">
                <a:solidFill>
                  <a:srgbClr val="9CA3AF"/>
                </a:solidFill>
              </a:rPr>
              <a:t>Inbox Mastery</a:t>
            </a:r>
            <a:endParaRPr lang="en-US" sz="900" dirty="0"/>
          </a:p>
        </p:txBody>
      </p:sp>
      <p:sp>
        <p:nvSpPr>
          <p:cNvPr id="8" name="Shape 6"/>
          <p:cNvSpPr/>
          <p:nvPr/>
        </p:nvSpPr>
        <p:spPr>
          <a:xfrm>
            <a:off x="365760" y="1417320"/>
            <a:ext cx="8412480" cy="685800"/>
          </a:xfrm>
          <a:prstGeom prst="roundRect">
            <a:avLst>
              <a:gd name="adj" fmla="val 8000"/>
            </a:avLst>
          </a:prstGeom>
          <a:solidFill>
            <a:srgbClr val="252A33"/>
          </a:solidFill>
          <a:ln w="9525">
            <a:solidFill>
              <a:srgbClr val="3A4150"/>
            </a:solidFill>
            <a:prstDash val="solid"/>
          </a:ln>
        </p:spPr>
        <p:txBody>
          <a:bodyPr/>
          <a:lstStyle/>
          <a:p>
            <a:endParaRPr lang="en-GB"/>
          </a:p>
        </p:txBody>
      </p:sp>
      <p:sp>
        <p:nvSpPr>
          <p:cNvPr id="9" name="Shape 7"/>
          <p:cNvSpPr/>
          <p:nvPr/>
        </p:nvSpPr>
        <p:spPr>
          <a:xfrm>
            <a:off x="548640" y="1627632"/>
            <a:ext cx="553212" cy="256032"/>
          </a:xfrm>
          <a:prstGeom prst="roundRect">
            <a:avLst>
              <a:gd name="adj" fmla="val 46429"/>
            </a:avLst>
          </a:prstGeom>
          <a:solidFill>
            <a:srgbClr val="F87171"/>
          </a:solidFill>
          <a:ln w="12700">
            <a:solidFill>
              <a:srgbClr val="F87171"/>
            </a:solidFill>
            <a:prstDash val="solid"/>
          </a:ln>
        </p:spPr>
        <p:txBody>
          <a:bodyPr/>
          <a:lstStyle/>
          <a:p>
            <a:endParaRPr lang="en-GB"/>
          </a:p>
        </p:txBody>
      </p:sp>
      <p:sp>
        <p:nvSpPr>
          <p:cNvPr id="10" name="Text 8"/>
          <p:cNvSpPr/>
          <p:nvPr/>
        </p:nvSpPr>
        <p:spPr>
          <a:xfrm>
            <a:off x="548640" y="1627632"/>
            <a:ext cx="553212" cy="256032"/>
          </a:xfrm>
          <a:prstGeom prst="rect">
            <a:avLst/>
          </a:prstGeom>
          <a:noFill/>
          <a:ln/>
        </p:spPr>
        <p:txBody>
          <a:bodyPr wrap="square" lIns="0" tIns="0" rIns="0" bIns="0" rtlCol="0" anchor="ctr"/>
          <a:lstStyle/>
          <a:p>
            <a:pPr marL="0" indent="0" algn="ctr">
              <a:buNone/>
            </a:pPr>
            <a:r>
              <a:rPr lang="en-US" sz="900" b="1" dirty="0">
                <a:solidFill>
                  <a:srgbClr val="1A1D23"/>
                </a:solidFill>
              </a:rPr>
              <a:t>Gmail</a:t>
            </a:r>
            <a:endParaRPr lang="en-US" sz="900" dirty="0"/>
          </a:p>
        </p:txBody>
      </p:sp>
      <p:sp>
        <p:nvSpPr>
          <p:cNvPr id="11" name="Text 9"/>
          <p:cNvSpPr/>
          <p:nvPr/>
        </p:nvSpPr>
        <p:spPr>
          <a:xfrm>
            <a:off x="1874520" y="1419622"/>
            <a:ext cx="2377440" cy="274320"/>
          </a:xfrm>
          <a:prstGeom prst="rect">
            <a:avLst/>
          </a:prstGeom>
          <a:noFill/>
          <a:ln/>
        </p:spPr>
        <p:txBody>
          <a:bodyPr wrap="square" lIns="0" tIns="0" rIns="0" bIns="0" rtlCol="0" anchor="ctr"/>
          <a:lstStyle/>
          <a:p>
            <a:pPr marL="0" indent="0">
              <a:buNone/>
            </a:pPr>
            <a:r>
              <a:rPr lang="en-US" sz="1300" b="1" dirty="0">
                <a:solidFill>
                  <a:srgbClr val="F3F4F6"/>
                </a:solidFill>
              </a:rPr>
              <a:t>Labels + Categories</a:t>
            </a:r>
            <a:endParaRPr lang="en-US" sz="1300" dirty="0"/>
          </a:p>
        </p:txBody>
      </p:sp>
      <p:sp>
        <p:nvSpPr>
          <p:cNvPr id="12" name="Text 10"/>
          <p:cNvSpPr/>
          <p:nvPr/>
        </p:nvSpPr>
        <p:spPr>
          <a:xfrm>
            <a:off x="1874520" y="1675654"/>
            <a:ext cx="4572000" cy="384048"/>
          </a:xfrm>
          <a:prstGeom prst="rect">
            <a:avLst/>
          </a:prstGeom>
          <a:noFill/>
          <a:ln/>
        </p:spPr>
        <p:txBody>
          <a:bodyPr wrap="square" lIns="0" tIns="0" rIns="0" bIns="0" rtlCol="0" anchor="ctr"/>
          <a:lstStyle/>
          <a:p>
            <a:pPr marL="0" indent="0">
              <a:buNone/>
            </a:pPr>
            <a:r>
              <a:rPr lang="en-US" sz="1400" dirty="0">
                <a:solidFill>
                  <a:srgbClr val="9CA3AF"/>
                </a:solidFill>
              </a:rPr>
              <a:t>An email can wear many labels at once — like sticky notes you can search by.  Categories chosen by Google.</a:t>
            </a:r>
            <a:endParaRPr lang="en-US" sz="1400" dirty="0"/>
          </a:p>
        </p:txBody>
      </p:sp>
      <p:sp>
        <p:nvSpPr>
          <p:cNvPr id="13" name="Text 11"/>
          <p:cNvSpPr/>
          <p:nvPr/>
        </p:nvSpPr>
        <p:spPr>
          <a:xfrm>
            <a:off x="6492240" y="1618488"/>
            <a:ext cx="2194560" cy="320040"/>
          </a:xfrm>
          <a:prstGeom prst="rect">
            <a:avLst/>
          </a:prstGeom>
          <a:noFill/>
          <a:ln/>
        </p:spPr>
        <p:txBody>
          <a:bodyPr wrap="square" lIns="0" tIns="0" rIns="0" bIns="0" rtlCol="0" anchor="ctr"/>
          <a:lstStyle/>
          <a:p>
            <a:pPr marL="0" indent="0" algn="r">
              <a:buNone/>
            </a:pPr>
            <a:r>
              <a:rPr lang="en-US" sz="1400" i="1" dirty="0">
                <a:solidFill>
                  <a:srgbClr val="60A5FA"/>
                </a:solidFill>
              </a:rPr>
              <a:t>e.g. "Work" + "Travel"</a:t>
            </a:r>
            <a:endParaRPr lang="en-US" sz="1400" dirty="0"/>
          </a:p>
        </p:txBody>
      </p:sp>
      <p:sp>
        <p:nvSpPr>
          <p:cNvPr id="14" name="Shape 12"/>
          <p:cNvSpPr/>
          <p:nvPr/>
        </p:nvSpPr>
        <p:spPr>
          <a:xfrm>
            <a:off x="365760" y="2194560"/>
            <a:ext cx="8412480" cy="685800"/>
          </a:xfrm>
          <a:prstGeom prst="roundRect">
            <a:avLst>
              <a:gd name="adj" fmla="val 8000"/>
            </a:avLst>
          </a:prstGeom>
          <a:solidFill>
            <a:srgbClr val="252A33"/>
          </a:solidFill>
          <a:ln w="9525">
            <a:solidFill>
              <a:srgbClr val="3A4150"/>
            </a:solidFill>
            <a:prstDash val="solid"/>
          </a:ln>
        </p:spPr>
        <p:txBody>
          <a:bodyPr/>
          <a:lstStyle/>
          <a:p>
            <a:endParaRPr lang="en-GB"/>
          </a:p>
        </p:txBody>
      </p:sp>
      <p:sp>
        <p:nvSpPr>
          <p:cNvPr id="15" name="Shape 13"/>
          <p:cNvSpPr/>
          <p:nvPr/>
        </p:nvSpPr>
        <p:spPr>
          <a:xfrm>
            <a:off x="548640" y="2404872"/>
            <a:ext cx="708660" cy="256032"/>
          </a:xfrm>
          <a:prstGeom prst="roundRect">
            <a:avLst>
              <a:gd name="adj" fmla="val 46429"/>
            </a:avLst>
          </a:prstGeom>
          <a:solidFill>
            <a:srgbClr val="60A5FA"/>
          </a:solidFill>
          <a:ln w="12700">
            <a:solidFill>
              <a:srgbClr val="60A5FA"/>
            </a:solidFill>
            <a:prstDash val="solid"/>
          </a:ln>
        </p:spPr>
        <p:txBody>
          <a:bodyPr/>
          <a:lstStyle/>
          <a:p>
            <a:endParaRPr lang="en-GB"/>
          </a:p>
        </p:txBody>
      </p:sp>
      <p:sp>
        <p:nvSpPr>
          <p:cNvPr id="16" name="Text 14"/>
          <p:cNvSpPr/>
          <p:nvPr/>
        </p:nvSpPr>
        <p:spPr>
          <a:xfrm>
            <a:off x="548640" y="2404872"/>
            <a:ext cx="708660" cy="256032"/>
          </a:xfrm>
          <a:prstGeom prst="rect">
            <a:avLst/>
          </a:prstGeom>
          <a:noFill/>
          <a:ln/>
        </p:spPr>
        <p:txBody>
          <a:bodyPr wrap="square" lIns="0" tIns="0" rIns="0" bIns="0" rtlCol="0" anchor="ctr"/>
          <a:lstStyle/>
          <a:p>
            <a:pPr marL="0" indent="0" algn="ctr">
              <a:buNone/>
            </a:pPr>
            <a:r>
              <a:rPr lang="en-US" sz="900" b="1" dirty="0">
                <a:solidFill>
                  <a:srgbClr val="1A1D23"/>
                </a:solidFill>
              </a:rPr>
              <a:t>Outlook</a:t>
            </a:r>
            <a:endParaRPr lang="en-US" sz="900" dirty="0"/>
          </a:p>
        </p:txBody>
      </p:sp>
      <p:sp>
        <p:nvSpPr>
          <p:cNvPr id="17" name="Text 15"/>
          <p:cNvSpPr/>
          <p:nvPr/>
        </p:nvSpPr>
        <p:spPr>
          <a:xfrm>
            <a:off x="1874520" y="2211710"/>
            <a:ext cx="2377440" cy="274320"/>
          </a:xfrm>
          <a:prstGeom prst="rect">
            <a:avLst/>
          </a:prstGeom>
          <a:noFill/>
          <a:ln/>
        </p:spPr>
        <p:txBody>
          <a:bodyPr wrap="square" lIns="0" tIns="0" rIns="0" bIns="0" rtlCol="0" anchor="ctr"/>
          <a:lstStyle/>
          <a:p>
            <a:pPr marL="0" indent="0">
              <a:buNone/>
            </a:pPr>
            <a:r>
              <a:rPr lang="en-US" sz="1300" b="1" dirty="0">
                <a:solidFill>
                  <a:srgbClr val="F3F4F6"/>
                </a:solidFill>
              </a:rPr>
              <a:t>Folders + Categories</a:t>
            </a:r>
            <a:endParaRPr lang="en-US" sz="1300" dirty="0"/>
          </a:p>
        </p:txBody>
      </p:sp>
      <p:sp>
        <p:nvSpPr>
          <p:cNvPr id="18" name="Text 16"/>
          <p:cNvSpPr/>
          <p:nvPr/>
        </p:nvSpPr>
        <p:spPr>
          <a:xfrm>
            <a:off x="1874520" y="2467742"/>
            <a:ext cx="4572000" cy="320040"/>
          </a:xfrm>
          <a:prstGeom prst="rect">
            <a:avLst/>
          </a:prstGeom>
          <a:noFill/>
          <a:ln/>
        </p:spPr>
        <p:txBody>
          <a:bodyPr wrap="square" lIns="0" tIns="0" rIns="0" bIns="0" rtlCol="0" anchor="ctr"/>
          <a:lstStyle/>
          <a:p>
            <a:pPr marL="0" indent="0">
              <a:buNone/>
            </a:pPr>
            <a:r>
              <a:rPr lang="en-US" sz="1400" dirty="0">
                <a:solidFill>
                  <a:srgbClr val="9CA3AF"/>
                </a:solidFill>
              </a:rPr>
              <a:t>Classic folders for filing, plus colourful categories you can stack on top.</a:t>
            </a:r>
            <a:endParaRPr lang="en-US" sz="1400" dirty="0"/>
          </a:p>
        </p:txBody>
      </p:sp>
      <p:sp>
        <p:nvSpPr>
          <p:cNvPr id="19" name="Text 17"/>
          <p:cNvSpPr/>
          <p:nvPr/>
        </p:nvSpPr>
        <p:spPr>
          <a:xfrm>
            <a:off x="6492240" y="2395728"/>
            <a:ext cx="2194560" cy="320040"/>
          </a:xfrm>
          <a:prstGeom prst="rect">
            <a:avLst/>
          </a:prstGeom>
          <a:noFill/>
          <a:ln/>
        </p:spPr>
        <p:txBody>
          <a:bodyPr wrap="square" lIns="0" tIns="0" rIns="0" bIns="0" rtlCol="0" anchor="ctr"/>
          <a:lstStyle/>
          <a:p>
            <a:pPr marL="0" indent="0" algn="r">
              <a:buNone/>
            </a:pPr>
            <a:r>
              <a:rPr lang="en-US" sz="1400" i="1" dirty="0">
                <a:solidFill>
                  <a:srgbClr val="60A5FA"/>
                </a:solidFill>
              </a:rPr>
              <a:t>e.g. Folder: Projects · Category: Urgent</a:t>
            </a:r>
            <a:endParaRPr lang="en-US" sz="1400" dirty="0"/>
          </a:p>
        </p:txBody>
      </p:sp>
      <p:sp>
        <p:nvSpPr>
          <p:cNvPr id="20" name="Shape 18"/>
          <p:cNvSpPr/>
          <p:nvPr/>
        </p:nvSpPr>
        <p:spPr>
          <a:xfrm>
            <a:off x="365760" y="2971800"/>
            <a:ext cx="8412480" cy="685800"/>
          </a:xfrm>
          <a:prstGeom prst="roundRect">
            <a:avLst>
              <a:gd name="adj" fmla="val 8000"/>
            </a:avLst>
          </a:prstGeom>
          <a:solidFill>
            <a:srgbClr val="252A33"/>
          </a:solidFill>
          <a:ln w="9525">
            <a:solidFill>
              <a:srgbClr val="3A4150"/>
            </a:solidFill>
            <a:prstDash val="solid"/>
          </a:ln>
        </p:spPr>
        <p:txBody>
          <a:bodyPr/>
          <a:lstStyle/>
          <a:p>
            <a:endParaRPr lang="en-GB"/>
          </a:p>
        </p:txBody>
      </p:sp>
      <p:sp>
        <p:nvSpPr>
          <p:cNvPr id="21" name="Shape 19"/>
          <p:cNvSpPr/>
          <p:nvPr/>
        </p:nvSpPr>
        <p:spPr>
          <a:xfrm>
            <a:off x="548640" y="3182112"/>
            <a:ext cx="941832" cy="256032"/>
          </a:xfrm>
          <a:prstGeom prst="roundRect">
            <a:avLst>
              <a:gd name="adj" fmla="val 46429"/>
            </a:avLst>
          </a:prstGeom>
          <a:solidFill>
            <a:srgbClr val="34D399"/>
          </a:solidFill>
          <a:ln w="12700">
            <a:solidFill>
              <a:srgbClr val="34D399"/>
            </a:solidFill>
            <a:prstDash val="solid"/>
          </a:ln>
        </p:spPr>
        <p:txBody>
          <a:bodyPr/>
          <a:lstStyle/>
          <a:p>
            <a:endParaRPr lang="en-GB"/>
          </a:p>
        </p:txBody>
      </p:sp>
      <p:sp>
        <p:nvSpPr>
          <p:cNvPr id="22" name="Text 20"/>
          <p:cNvSpPr/>
          <p:nvPr/>
        </p:nvSpPr>
        <p:spPr>
          <a:xfrm>
            <a:off x="548640" y="3182112"/>
            <a:ext cx="941832" cy="256032"/>
          </a:xfrm>
          <a:prstGeom prst="rect">
            <a:avLst/>
          </a:prstGeom>
          <a:noFill/>
          <a:ln/>
        </p:spPr>
        <p:txBody>
          <a:bodyPr wrap="square" lIns="0" tIns="0" rIns="0" bIns="0" rtlCol="0" anchor="ctr"/>
          <a:lstStyle/>
          <a:p>
            <a:pPr marL="0" indent="0" algn="ctr">
              <a:buNone/>
            </a:pPr>
            <a:r>
              <a:rPr lang="en-US" sz="900" b="1" dirty="0">
                <a:solidFill>
                  <a:srgbClr val="1A1D23"/>
                </a:solidFill>
              </a:rPr>
              <a:t>Apple Mail</a:t>
            </a:r>
            <a:endParaRPr lang="en-US" sz="900" dirty="0"/>
          </a:p>
        </p:txBody>
      </p:sp>
      <p:sp>
        <p:nvSpPr>
          <p:cNvPr id="23" name="Text 21"/>
          <p:cNvSpPr/>
          <p:nvPr/>
        </p:nvSpPr>
        <p:spPr>
          <a:xfrm>
            <a:off x="1874520" y="3081528"/>
            <a:ext cx="2377440" cy="274320"/>
          </a:xfrm>
          <a:prstGeom prst="rect">
            <a:avLst/>
          </a:prstGeom>
          <a:noFill/>
          <a:ln/>
        </p:spPr>
        <p:txBody>
          <a:bodyPr wrap="square" lIns="0" tIns="0" rIns="0" bIns="0" rtlCol="0" anchor="ctr"/>
          <a:lstStyle/>
          <a:p>
            <a:pPr marL="0" indent="0">
              <a:buNone/>
            </a:pPr>
            <a:r>
              <a:rPr lang="en-US" sz="1300" b="1" dirty="0">
                <a:solidFill>
                  <a:srgbClr val="F3F4F6"/>
                </a:solidFill>
              </a:rPr>
              <a:t>Mailboxes + Smart Mailboxes</a:t>
            </a:r>
            <a:endParaRPr lang="en-US" sz="1300" dirty="0"/>
          </a:p>
        </p:txBody>
      </p:sp>
      <p:sp>
        <p:nvSpPr>
          <p:cNvPr id="24" name="Text 22"/>
          <p:cNvSpPr/>
          <p:nvPr/>
        </p:nvSpPr>
        <p:spPr>
          <a:xfrm>
            <a:off x="1874520" y="3337560"/>
            <a:ext cx="4572000" cy="320040"/>
          </a:xfrm>
          <a:prstGeom prst="rect">
            <a:avLst/>
          </a:prstGeom>
          <a:noFill/>
          <a:ln/>
        </p:spPr>
        <p:txBody>
          <a:bodyPr wrap="square" lIns="0" tIns="0" rIns="0" bIns="0" rtlCol="0" anchor="ctr"/>
          <a:lstStyle/>
          <a:p>
            <a:pPr marL="0" indent="0">
              <a:buNone/>
            </a:pPr>
            <a:r>
              <a:rPr lang="en-US" sz="1400" dirty="0">
                <a:solidFill>
                  <a:srgbClr val="9CA3AF"/>
                </a:solidFill>
              </a:rPr>
              <a:t>Real folders, plus saved searches that act like virtual folders.</a:t>
            </a:r>
            <a:endParaRPr lang="en-US" sz="1400" dirty="0"/>
          </a:p>
        </p:txBody>
      </p:sp>
      <p:sp>
        <p:nvSpPr>
          <p:cNvPr id="25" name="Text 23"/>
          <p:cNvSpPr/>
          <p:nvPr/>
        </p:nvSpPr>
        <p:spPr>
          <a:xfrm>
            <a:off x="6492240" y="3172968"/>
            <a:ext cx="2194560" cy="320040"/>
          </a:xfrm>
          <a:prstGeom prst="rect">
            <a:avLst/>
          </a:prstGeom>
          <a:noFill/>
          <a:ln/>
        </p:spPr>
        <p:txBody>
          <a:bodyPr wrap="square" lIns="0" tIns="0" rIns="0" bIns="0" rtlCol="0" anchor="ctr"/>
          <a:lstStyle/>
          <a:p>
            <a:pPr marL="0" indent="0" algn="r">
              <a:buNone/>
            </a:pPr>
            <a:r>
              <a:rPr lang="en-US" sz="1400" i="1" dirty="0">
                <a:solidFill>
                  <a:srgbClr val="60A5FA"/>
                </a:solidFill>
              </a:rPr>
              <a:t>e.g. Smart Mailbox: "Unread from family"</a:t>
            </a:r>
            <a:endParaRPr lang="en-US" sz="1400" dirty="0"/>
          </a:p>
        </p:txBody>
      </p:sp>
      <p:sp>
        <p:nvSpPr>
          <p:cNvPr id="26" name="Shape 24"/>
          <p:cNvSpPr/>
          <p:nvPr/>
        </p:nvSpPr>
        <p:spPr>
          <a:xfrm>
            <a:off x="365760" y="3749040"/>
            <a:ext cx="8412480" cy="685800"/>
          </a:xfrm>
          <a:prstGeom prst="roundRect">
            <a:avLst>
              <a:gd name="adj" fmla="val 8000"/>
            </a:avLst>
          </a:prstGeom>
          <a:solidFill>
            <a:srgbClr val="252A33"/>
          </a:solidFill>
          <a:ln w="9525">
            <a:solidFill>
              <a:srgbClr val="3A4150"/>
            </a:solidFill>
            <a:prstDash val="solid"/>
          </a:ln>
        </p:spPr>
        <p:txBody>
          <a:bodyPr/>
          <a:lstStyle/>
          <a:p>
            <a:endParaRPr lang="en-GB"/>
          </a:p>
        </p:txBody>
      </p:sp>
      <p:sp>
        <p:nvSpPr>
          <p:cNvPr id="27" name="Shape 25"/>
          <p:cNvSpPr/>
          <p:nvPr/>
        </p:nvSpPr>
        <p:spPr>
          <a:xfrm>
            <a:off x="548640" y="3959352"/>
            <a:ext cx="1175004" cy="256032"/>
          </a:xfrm>
          <a:prstGeom prst="roundRect">
            <a:avLst>
              <a:gd name="adj" fmla="val 46429"/>
            </a:avLst>
          </a:prstGeom>
          <a:solidFill>
            <a:srgbClr val="FBBF24"/>
          </a:solidFill>
          <a:ln w="12700">
            <a:solidFill>
              <a:srgbClr val="FBBF24"/>
            </a:solidFill>
            <a:prstDash val="solid"/>
          </a:ln>
        </p:spPr>
        <p:txBody>
          <a:bodyPr/>
          <a:lstStyle/>
          <a:p>
            <a:endParaRPr lang="en-GB"/>
          </a:p>
        </p:txBody>
      </p:sp>
      <p:sp>
        <p:nvSpPr>
          <p:cNvPr id="28" name="Text 26"/>
          <p:cNvSpPr/>
          <p:nvPr/>
        </p:nvSpPr>
        <p:spPr>
          <a:xfrm>
            <a:off x="548640" y="3959352"/>
            <a:ext cx="1175004" cy="256032"/>
          </a:xfrm>
          <a:prstGeom prst="rect">
            <a:avLst/>
          </a:prstGeom>
          <a:noFill/>
          <a:ln/>
        </p:spPr>
        <p:txBody>
          <a:bodyPr wrap="square" lIns="0" tIns="0" rIns="0" bIns="0" rtlCol="0" anchor="ctr"/>
          <a:lstStyle/>
          <a:p>
            <a:pPr marL="0" indent="0" algn="ctr">
              <a:buNone/>
            </a:pPr>
            <a:r>
              <a:rPr lang="en-US" sz="900" b="1" dirty="0">
                <a:solidFill>
                  <a:srgbClr val="1A1D23"/>
                </a:solidFill>
              </a:rPr>
              <a:t>Android Gmail</a:t>
            </a:r>
            <a:endParaRPr lang="en-US" sz="900" dirty="0"/>
          </a:p>
        </p:txBody>
      </p:sp>
      <p:sp>
        <p:nvSpPr>
          <p:cNvPr id="29" name="Text 27"/>
          <p:cNvSpPr/>
          <p:nvPr/>
        </p:nvSpPr>
        <p:spPr>
          <a:xfrm>
            <a:off x="1874520" y="3766190"/>
            <a:ext cx="2377440" cy="274320"/>
          </a:xfrm>
          <a:prstGeom prst="rect">
            <a:avLst/>
          </a:prstGeom>
          <a:noFill/>
          <a:ln/>
        </p:spPr>
        <p:txBody>
          <a:bodyPr wrap="square" lIns="0" tIns="0" rIns="0" bIns="0" rtlCol="0" anchor="ctr"/>
          <a:lstStyle/>
          <a:p>
            <a:pPr marL="0" indent="0">
              <a:buNone/>
            </a:pPr>
            <a:r>
              <a:rPr lang="en-US" sz="1300" b="1" dirty="0">
                <a:solidFill>
                  <a:srgbClr val="F3F4F6"/>
                </a:solidFill>
              </a:rPr>
              <a:t>Labels (same as web)</a:t>
            </a:r>
            <a:endParaRPr lang="en-US" sz="1300" dirty="0"/>
          </a:p>
        </p:txBody>
      </p:sp>
      <p:sp>
        <p:nvSpPr>
          <p:cNvPr id="30" name="Text 28"/>
          <p:cNvSpPr/>
          <p:nvPr/>
        </p:nvSpPr>
        <p:spPr>
          <a:xfrm>
            <a:off x="1874520" y="4022222"/>
            <a:ext cx="4572000" cy="320040"/>
          </a:xfrm>
          <a:prstGeom prst="rect">
            <a:avLst/>
          </a:prstGeom>
          <a:noFill/>
          <a:ln/>
        </p:spPr>
        <p:txBody>
          <a:bodyPr wrap="square" lIns="0" tIns="0" rIns="0" bIns="0" rtlCol="0" anchor="ctr"/>
          <a:lstStyle/>
          <a:p>
            <a:pPr marL="0" indent="0">
              <a:buNone/>
            </a:pPr>
            <a:r>
              <a:rPr lang="en-US" sz="1400" dirty="0">
                <a:solidFill>
                  <a:srgbClr val="9CA3AF"/>
                </a:solidFill>
              </a:rPr>
              <a:t>Mirrors the web — labels and categories sync across every device.</a:t>
            </a:r>
            <a:endParaRPr lang="en-US" sz="1400" dirty="0"/>
          </a:p>
        </p:txBody>
      </p:sp>
      <p:sp>
        <p:nvSpPr>
          <p:cNvPr id="31" name="Text 29"/>
          <p:cNvSpPr/>
          <p:nvPr/>
        </p:nvSpPr>
        <p:spPr>
          <a:xfrm>
            <a:off x="6492240" y="3950208"/>
            <a:ext cx="2194560" cy="320040"/>
          </a:xfrm>
          <a:prstGeom prst="rect">
            <a:avLst/>
          </a:prstGeom>
          <a:noFill/>
          <a:ln/>
        </p:spPr>
        <p:txBody>
          <a:bodyPr wrap="square" lIns="0" tIns="0" rIns="0" bIns="0" rtlCol="0" anchor="ctr"/>
          <a:lstStyle/>
          <a:p>
            <a:pPr marL="0" indent="0" algn="r">
              <a:buNone/>
            </a:pPr>
            <a:r>
              <a:rPr lang="en-US" sz="1400" i="1" dirty="0">
                <a:solidFill>
                  <a:srgbClr val="60A5FA"/>
                </a:solidFill>
              </a:rPr>
              <a:t>e.g. swipe to archive, not delete</a:t>
            </a:r>
            <a:endParaRPr 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animBg="1"/>
      <p:bldP spid="13" grpId="0" animBg="1"/>
      <p:bldP spid="14" grpId="0" animBg="1"/>
      <p:bldP spid="15"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9" grpId="0" animBg="1"/>
      <p:bldP spid="30" grpId="0" animBg="1"/>
      <p:bldP spid="3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A1D23"/>
        </a:solidFill>
        <a:effectLst/>
      </p:bgPr>
    </p:bg>
    <p:spTree>
      <p:nvGrpSpPr>
        <p:cNvPr id="1" name=""/>
        <p:cNvGrpSpPr/>
        <p:nvPr/>
      </p:nvGrpSpPr>
      <p:grpSpPr>
        <a:xfrm>
          <a:off x="0" y="0"/>
          <a:ext cx="0" cy="0"/>
          <a:chOff x="0" y="0"/>
          <a:chExt cx="0" cy="0"/>
        </a:xfrm>
      </p:grpSpPr>
      <p:sp>
        <p:nvSpPr>
          <p:cNvPr id="2" name="Text 0"/>
          <p:cNvSpPr/>
          <p:nvPr/>
        </p:nvSpPr>
        <p:spPr>
          <a:xfrm>
            <a:off x="365760" y="256032"/>
            <a:ext cx="320040" cy="365760"/>
          </a:xfrm>
          <a:prstGeom prst="rect">
            <a:avLst/>
          </a:prstGeom>
          <a:noFill/>
          <a:ln/>
        </p:spPr>
        <p:txBody>
          <a:bodyPr wrap="square" lIns="0" tIns="0" rIns="0" bIns="0" rtlCol="0" anchor="ctr"/>
          <a:lstStyle/>
          <a:p>
            <a:pPr marL="0" indent="0">
              <a:buNone/>
            </a:pPr>
            <a:r>
              <a:rPr lang="en-US" sz="1800" b="1" dirty="0">
                <a:solidFill>
                  <a:srgbClr val="FBBF24"/>
                </a:solidFill>
              </a:rPr>
              <a:t>★</a:t>
            </a:r>
            <a:endParaRPr lang="en-US" sz="1800" dirty="0"/>
          </a:p>
        </p:txBody>
      </p:sp>
      <p:sp>
        <p:nvSpPr>
          <p:cNvPr id="3" name="Text 1"/>
          <p:cNvSpPr/>
          <p:nvPr/>
        </p:nvSpPr>
        <p:spPr>
          <a:xfrm>
            <a:off x="685800" y="292608"/>
            <a:ext cx="5486400" cy="292608"/>
          </a:xfrm>
          <a:prstGeom prst="rect">
            <a:avLst/>
          </a:prstGeom>
          <a:noFill/>
          <a:ln/>
        </p:spPr>
        <p:txBody>
          <a:bodyPr wrap="square" lIns="0" tIns="0" rIns="0" bIns="0" rtlCol="0" anchor="ctr"/>
          <a:lstStyle/>
          <a:p>
            <a:pPr marL="0" indent="0">
              <a:buNone/>
            </a:pPr>
            <a:r>
              <a:rPr lang="en-US" sz="1000" b="1" kern="0" spc="400" dirty="0">
                <a:solidFill>
                  <a:srgbClr val="9CA3AF"/>
                </a:solidFill>
              </a:rPr>
              <a:t>THE BIG PICTURE</a:t>
            </a:r>
            <a:endParaRPr lang="en-US" sz="1000" dirty="0"/>
          </a:p>
        </p:txBody>
      </p:sp>
      <p:sp>
        <p:nvSpPr>
          <p:cNvPr id="4" name="Shape 2"/>
          <p:cNvSpPr/>
          <p:nvPr/>
        </p:nvSpPr>
        <p:spPr>
          <a:xfrm>
            <a:off x="365760" y="640080"/>
            <a:ext cx="8412480" cy="18288"/>
          </a:xfrm>
          <a:prstGeom prst="rect">
            <a:avLst/>
          </a:prstGeom>
          <a:solidFill>
            <a:srgbClr val="3A4150"/>
          </a:solidFill>
          <a:ln w="12700">
            <a:solidFill>
              <a:srgbClr val="3A4150"/>
            </a:solidFill>
            <a:prstDash val="solid"/>
          </a:ln>
        </p:spPr>
        <p:txBody>
          <a:bodyPr/>
          <a:lstStyle/>
          <a:p>
            <a:endParaRPr lang="en-GB"/>
          </a:p>
        </p:txBody>
      </p:sp>
      <p:sp>
        <p:nvSpPr>
          <p:cNvPr id="5" name="Text 3"/>
          <p:cNvSpPr/>
          <p:nvPr/>
        </p:nvSpPr>
        <p:spPr>
          <a:xfrm>
            <a:off x="365760" y="777240"/>
            <a:ext cx="8412480" cy="548640"/>
          </a:xfrm>
          <a:prstGeom prst="rect">
            <a:avLst/>
          </a:prstGeom>
          <a:noFill/>
          <a:ln/>
        </p:spPr>
        <p:txBody>
          <a:bodyPr wrap="square" lIns="0" tIns="0" rIns="0" bIns="0" rtlCol="0" anchor="ctr"/>
          <a:lstStyle/>
          <a:p>
            <a:pPr marL="0" indent="0">
              <a:buNone/>
            </a:pPr>
            <a:r>
              <a:rPr lang="en-US" sz="2800" b="1" dirty="0">
                <a:solidFill>
                  <a:srgbClr val="F3F4F6"/>
                </a:solidFill>
              </a:rPr>
              <a:t>Folders vs labels vs smart mailboxes</a:t>
            </a:r>
            <a:endParaRPr lang="en-US" sz="2800" dirty="0"/>
          </a:p>
        </p:txBody>
      </p:sp>
      <p:sp>
        <p:nvSpPr>
          <p:cNvPr id="6" name="Text 4"/>
          <p:cNvSpPr/>
          <p:nvPr/>
        </p:nvSpPr>
        <p:spPr>
          <a:xfrm>
            <a:off x="8046720" y="4800600"/>
            <a:ext cx="822960" cy="274320"/>
          </a:xfrm>
          <a:prstGeom prst="rect">
            <a:avLst/>
          </a:prstGeom>
          <a:noFill/>
          <a:ln/>
        </p:spPr>
        <p:txBody>
          <a:bodyPr wrap="square" lIns="0" tIns="0" rIns="0" bIns="0" rtlCol="0" anchor="ctr"/>
          <a:lstStyle/>
          <a:p>
            <a:pPr marL="0" indent="0" algn="r">
              <a:buNone/>
            </a:pPr>
            <a:r>
              <a:rPr lang="en-US" sz="900" dirty="0">
                <a:solidFill>
                  <a:srgbClr val="9CA3AF"/>
                </a:solidFill>
              </a:rPr>
              <a:t>5 / 18</a:t>
            </a:r>
            <a:endParaRPr lang="en-US" sz="900" dirty="0"/>
          </a:p>
        </p:txBody>
      </p:sp>
      <p:sp>
        <p:nvSpPr>
          <p:cNvPr id="7" name="Text 5"/>
          <p:cNvSpPr/>
          <p:nvPr/>
        </p:nvSpPr>
        <p:spPr>
          <a:xfrm>
            <a:off x="365760" y="4800600"/>
            <a:ext cx="3657600" cy="274320"/>
          </a:xfrm>
          <a:prstGeom prst="rect">
            <a:avLst/>
          </a:prstGeom>
          <a:noFill/>
          <a:ln/>
        </p:spPr>
        <p:txBody>
          <a:bodyPr wrap="square" lIns="0" tIns="0" rIns="0" bIns="0" rtlCol="0" anchor="ctr"/>
          <a:lstStyle/>
          <a:p>
            <a:pPr marL="0" indent="0">
              <a:buNone/>
            </a:pPr>
            <a:r>
              <a:rPr lang="en-US" sz="900" dirty="0">
                <a:solidFill>
                  <a:srgbClr val="9CA3AF"/>
                </a:solidFill>
              </a:rPr>
              <a:t>Inbox Mastery</a:t>
            </a:r>
            <a:endParaRPr lang="en-US" sz="900" dirty="0"/>
          </a:p>
        </p:txBody>
      </p:sp>
      <p:sp>
        <p:nvSpPr>
          <p:cNvPr id="8" name="Shape 6"/>
          <p:cNvSpPr/>
          <p:nvPr/>
        </p:nvSpPr>
        <p:spPr>
          <a:xfrm>
            <a:off x="365760" y="1371600"/>
            <a:ext cx="2651760" cy="2926080"/>
          </a:xfrm>
          <a:prstGeom prst="roundRect">
            <a:avLst>
              <a:gd name="adj" fmla="val 2069"/>
            </a:avLst>
          </a:prstGeom>
          <a:solidFill>
            <a:srgbClr val="252A33"/>
          </a:solidFill>
          <a:ln w="9525">
            <a:solidFill>
              <a:srgbClr val="3A4150"/>
            </a:solidFill>
            <a:prstDash val="solid"/>
          </a:ln>
        </p:spPr>
        <p:txBody>
          <a:bodyPr/>
          <a:lstStyle/>
          <a:p>
            <a:endParaRPr lang="en-GB"/>
          </a:p>
        </p:txBody>
      </p:sp>
      <p:sp>
        <p:nvSpPr>
          <p:cNvPr id="9" name="Shape 7"/>
          <p:cNvSpPr/>
          <p:nvPr/>
        </p:nvSpPr>
        <p:spPr>
          <a:xfrm>
            <a:off x="548640" y="1554480"/>
            <a:ext cx="708660" cy="256032"/>
          </a:xfrm>
          <a:prstGeom prst="roundRect">
            <a:avLst>
              <a:gd name="adj" fmla="val 46429"/>
            </a:avLst>
          </a:prstGeom>
          <a:solidFill>
            <a:srgbClr val="60A5FA"/>
          </a:solidFill>
          <a:ln w="12700">
            <a:solidFill>
              <a:srgbClr val="60A5FA"/>
            </a:solidFill>
            <a:prstDash val="solid"/>
          </a:ln>
        </p:spPr>
        <p:txBody>
          <a:bodyPr/>
          <a:lstStyle/>
          <a:p>
            <a:endParaRPr lang="en-GB"/>
          </a:p>
        </p:txBody>
      </p:sp>
      <p:sp>
        <p:nvSpPr>
          <p:cNvPr id="10" name="Text 8"/>
          <p:cNvSpPr/>
          <p:nvPr/>
        </p:nvSpPr>
        <p:spPr>
          <a:xfrm>
            <a:off x="548640" y="1554480"/>
            <a:ext cx="708660" cy="256032"/>
          </a:xfrm>
          <a:prstGeom prst="rect">
            <a:avLst/>
          </a:prstGeom>
          <a:noFill/>
          <a:ln/>
        </p:spPr>
        <p:txBody>
          <a:bodyPr wrap="square" lIns="0" tIns="0" rIns="0" bIns="0" rtlCol="0" anchor="ctr"/>
          <a:lstStyle/>
          <a:p>
            <a:pPr marL="0" indent="0" algn="ctr">
              <a:buNone/>
            </a:pPr>
            <a:r>
              <a:rPr lang="en-US" sz="900" b="1" dirty="0">
                <a:solidFill>
                  <a:srgbClr val="1A1D23"/>
                </a:solidFill>
              </a:rPr>
              <a:t>FOLDERS</a:t>
            </a:r>
            <a:endParaRPr lang="en-US" sz="900" dirty="0"/>
          </a:p>
        </p:txBody>
      </p:sp>
      <p:sp>
        <p:nvSpPr>
          <p:cNvPr id="11" name="Text 9"/>
          <p:cNvSpPr/>
          <p:nvPr/>
        </p:nvSpPr>
        <p:spPr>
          <a:xfrm>
            <a:off x="548640" y="1874520"/>
            <a:ext cx="2286000" cy="274320"/>
          </a:xfrm>
          <a:prstGeom prst="rect">
            <a:avLst/>
          </a:prstGeom>
          <a:noFill/>
          <a:ln/>
        </p:spPr>
        <p:txBody>
          <a:bodyPr wrap="square" lIns="0" tIns="0" rIns="0" bIns="0" rtlCol="0" anchor="ctr"/>
          <a:lstStyle/>
          <a:p>
            <a:pPr marL="0" indent="0">
              <a:buNone/>
            </a:pPr>
            <a:r>
              <a:rPr lang="en-US" sz="1400" i="1" dirty="0">
                <a:solidFill>
                  <a:srgbClr val="9CA3AF"/>
                </a:solidFill>
              </a:rPr>
              <a:t>One email, one place</a:t>
            </a:r>
            <a:endParaRPr lang="en-US" sz="1400" dirty="0"/>
          </a:p>
        </p:txBody>
      </p:sp>
      <p:sp>
        <p:nvSpPr>
          <p:cNvPr id="12" name="Shape 10"/>
          <p:cNvSpPr/>
          <p:nvPr/>
        </p:nvSpPr>
        <p:spPr>
          <a:xfrm>
            <a:off x="731520" y="2331720"/>
            <a:ext cx="1097280" cy="228600"/>
          </a:xfrm>
          <a:prstGeom prst="rect">
            <a:avLst/>
          </a:prstGeom>
          <a:solidFill>
            <a:srgbClr val="9CA3AF"/>
          </a:solidFill>
          <a:ln w="12700">
            <a:solidFill>
              <a:srgbClr val="3A4150"/>
            </a:solidFill>
            <a:prstDash val="solid"/>
          </a:ln>
        </p:spPr>
        <p:txBody>
          <a:bodyPr/>
          <a:lstStyle/>
          <a:p>
            <a:endParaRPr lang="en-GB"/>
          </a:p>
        </p:txBody>
      </p:sp>
      <p:sp>
        <p:nvSpPr>
          <p:cNvPr id="13" name="Shape 11"/>
          <p:cNvSpPr/>
          <p:nvPr/>
        </p:nvSpPr>
        <p:spPr>
          <a:xfrm>
            <a:off x="896112" y="2377440"/>
            <a:ext cx="1097280" cy="228600"/>
          </a:xfrm>
          <a:prstGeom prst="rect">
            <a:avLst/>
          </a:prstGeom>
          <a:solidFill>
            <a:srgbClr val="9CA3AF"/>
          </a:solidFill>
          <a:ln w="12700">
            <a:solidFill>
              <a:srgbClr val="3A4150"/>
            </a:solidFill>
            <a:prstDash val="solid"/>
          </a:ln>
        </p:spPr>
        <p:txBody>
          <a:bodyPr/>
          <a:lstStyle/>
          <a:p>
            <a:endParaRPr lang="en-GB"/>
          </a:p>
        </p:txBody>
      </p:sp>
      <p:sp>
        <p:nvSpPr>
          <p:cNvPr id="14" name="Shape 12"/>
          <p:cNvSpPr/>
          <p:nvPr/>
        </p:nvSpPr>
        <p:spPr>
          <a:xfrm>
            <a:off x="1060704" y="2423160"/>
            <a:ext cx="1097280" cy="228600"/>
          </a:xfrm>
          <a:prstGeom prst="rect">
            <a:avLst/>
          </a:prstGeom>
          <a:solidFill>
            <a:srgbClr val="9CA3AF"/>
          </a:solidFill>
          <a:ln w="12700">
            <a:solidFill>
              <a:srgbClr val="3A4150"/>
            </a:solidFill>
            <a:prstDash val="solid"/>
          </a:ln>
        </p:spPr>
        <p:txBody>
          <a:bodyPr/>
          <a:lstStyle/>
          <a:p>
            <a:endParaRPr lang="en-GB"/>
          </a:p>
        </p:txBody>
      </p:sp>
      <p:sp>
        <p:nvSpPr>
          <p:cNvPr id="15" name="Shape 13"/>
          <p:cNvSpPr/>
          <p:nvPr/>
        </p:nvSpPr>
        <p:spPr>
          <a:xfrm>
            <a:off x="2011680" y="2468880"/>
            <a:ext cx="274320" cy="0"/>
          </a:xfrm>
          <a:prstGeom prst="line">
            <a:avLst/>
          </a:prstGeom>
          <a:noFill/>
          <a:ln w="25400">
            <a:solidFill>
              <a:srgbClr val="60A5FA"/>
            </a:solidFill>
            <a:prstDash val="solid"/>
          </a:ln>
        </p:spPr>
        <p:txBody>
          <a:bodyPr/>
          <a:lstStyle/>
          <a:p>
            <a:endParaRPr lang="en-GB"/>
          </a:p>
        </p:txBody>
      </p:sp>
      <p:sp>
        <p:nvSpPr>
          <p:cNvPr id="16" name="Shape 14"/>
          <p:cNvSpPr/>
          <p:nvPr/>
        </p:nvSpPr>
        <p:spPr>
          <a:xfrm>
            <a:off x="2286000" y="2286000"/>
            <a:ext cx="594360" cy="365760"/>
          </a:xfrm>
          <a:prstGeom prst="rect">
            <a:avLst/>
          </a:prstGeom>
          <a:solidFill>
            <a:srgbClr val="60A5FA"/>
          </a:solidFill>
          <a:ln w="12700">
            <a:solidFill>
              <a:srgbClr val="60A5FA"/>
            </a:solidFill>
            <a:prstDash val="solid"/>
          </a:ln>
        </p:spPr>
        <p:txBody>
          <a:bodyPr/>
          <a:lstStyle/>
          <a:p>
            <a:endParaRPr lang="en-GB"/>
          </a:p>
        </p:txBody>
      </p:sp>
      <p:sp>
        <p:nvSpPr>
          <p:cNvPr id="17" name="Shape 15"/>
          <p:cNvSpPr/>
          <p:nvPr/>
        </p:nvSpPr>
        <p:spPr>
          <a:xfrm>
            <a:off x="2286000" y="2212848"/>
            <a:ext cx="274320" cy="91440"/>
          </a:xfrm>
          <a:prstGeom prst="rect">
            <a:avLst/>
          </a:prstGeom>
          <a:solidFill>
            <a:srgbClr val="60A5FA"/>
          </a:solidFill>
          <a:ln w="12700">
            <a:solidFill>
              <a:srgbClr val="60A5FA"/>
            </a:solidFill>
            <a:prstDash val="solid"/>
          </a:ln>
        </p:spPr>
        <p:txBody>
          <a:bodyPr/>
          <a:lstStyle/>
          <a:p>
            <a:endParaRPr lang="en-GB"/>
          </a:p>
        </p:txBody>
      </p:sp>
      <p:sp>
        <p:nvSpPr>
          <p:cNvPr id="18" name="Text 16"/>
          <p:cNvSpPr/>
          <p:nvPr/>
        </p:nvSpPr>
        <p:spPr>
          <a:xfrm>
            <a:off x="548640" y="3383280"/>
            <a:ext cx="2286000" cy="548640"/>
          </a:xfrm>
          <a:prstGeom prst="rect">
            <a:avLst/>
          </a:prstGeom>
          <a:noFill/>
          <a:ln/>
        </p:spPr>
        <p:txBody>
          <a:bodyPr wrap="square" lIns="0" tIns="0" rIns="0" bIns="0" rtlCol="0" anchor="ctr"/>
          <a:lstStyle/>
          <a:p>
            <a:pPr marL="0" indent="0">
              <a:buNone/>
            </a:pPr>
            <a:r>
              <a:rPr lang="en-US" sz="1400" dirty="0">
                <a:solidFill>
                  <a:srgbClr val="F3F4F6"/>
                </a:solidFill>
              </a:rPr>
              <a:t>Move a message in — it leaves the inbox.</a:t>
            </a:r>
            <a:endParaRPr lang="en-US" sz="1400" dirty="0"/>
          </a:p>
        </p:txBody>
      </p:sp>
      <p:sp>
        <p:nvSpPr>
          <p:cNvPr id="19" name="Text 17"/>
          <p:cNvSpPr/>
          <p:nvPr/>
        </p:nvSpPr>
        <p:spPr>
          <a:xfrm>
            <a:off x="548640" y="3977640"/>
            <a:ext cx="2286000" cy="274320"/>
          </a:xfrm>
          <a:prstGeom prst="rect">
            <a:avLst/>
          </a:prstGeom>
          <a:noFill/>
          <a:ln/>
        </p:spPr>
        <p:txBody>
          <a:bodyPr wrap="square" lIns="0" tIns="0" rIns="0" bIns="0" rtlCol="0" anchor="ctr"/>
          <a:lstStyle/>
          <a:p>
            <a:pPr marL="0" indent="0">
              <a:buNone/>
            </a:pPr>
            <a:r>
              <a:rPr lang="en-US" sz="1400" i="1" dirty="0">
                <a:solidFill>
                  <a:srgbClr val="9CA3AF"/>
                </a:solidFill>
              </a:rPr>
              <a:t>Used by: Outlook · Apple Mail</a:t>
            </a:r>
            <a:endParaRPr lang="en-US" sz="1400" dirty="0"/>
          </a:p>
        </p:txBody>
      </p:sp>
      <p:sp>
        <p:nvSpPr>
          <p:cNvPr id="46" name="Text 44"/>
          <p:cNvSpPr/>
          <p:nvPr/>
        </p:nvSpPr>
        <p:spPr>
          <a:xfrm>
            <a:off x="365760" y="4526280"/>
            <a:ext cx="8412480" cy="274320"/>
          </a:xfrm>
          <a:prstGeom prst="rect">
            <a:avLst/>
          </a:prstGeom>
          <a:noFill/>
          <a:ln/>
        </p:spPr>
        <p:txBody>
          <a:bodyPr wrap="square" lIns="0" tIns="0" rIns="0" bIns="0" rtlCol="0" anchor="ctr"/>
          <a:lstStyle/>
          <a:p>
            <a:pPr marL="0" indent="0">
              <a:buNone/>
            </a:pPr>
            <a:r>
              <a:rPr lang="en-US" sz="1100" i="1" dirty="0">
                <a:solidFill>
                  <a:srgbClr val="9CA3AF"/>
                </a:solidFill>
              </a:rPr>
              <a:t>Tip: you can mix all three. A label on Gmail or a category in Outlook lives alongside any folder structure you keep.</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E4C589D-3117-9156-79BF-899A6FFE1511}"/>
              </a:ext>
            </a:extLst>
          </p:cNvPr>
          <p:cNvPicPr>
            <a:picLocks noChangeAspect="1"/>
          </p:cNvPicPr>
          <p:nvPr/>
        </p:nvPicPr>
        <p:blipFill>
          <a:blip r:embed="rId3"/>
          <a:stretch>
            <a:fillRect/>
          </a:stretch>
        </p:blipFill>
        <p:spPr>
          <a:xfrm>
            <a:off x="1204145" y="0"/>
            <a:ext cx="6735710" cy="5143500"/>
          </a:xfrm>
          <a:prstGeom prst="rect">
            <a:avLst/>
          </a:prstGeom>
        </p:spPr>
      </p:pic>
    </p:spTree>
    <p:extLst>
      <p:ext uri="{BB962C8B-B14F-4D97-AF65-F5344CB8AC3E}">
        <p14:creationId xmlns:p14="http://schemas.microsoft.com/office/powerpoint/2010/main" val="1593300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A1D23"/>
        </a:solidFill>
        <a:effectLst/>
      </p:bgPr>
    </p:bg>
    <p:spTree>
      <p:nvGrpSpPr>
        <p:cNvPr id="1" name="">
          <a:extLst>
            <a:ext uri="{FF2B5EF4-FFF2-40B4-BE49-F238E27FC236}">
              <a16:creationId xmlns:a16="http://schemas.microsoft.com/office/drawing/2014/main" id="{EDF86085-EA85-B0CC-FCA5-0EC083E6B9B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C6497EA4-A94E-A080-FA67-B74A6F7A6C79}"/>
              </a:ext>
            </a:extLst>
          </p:cNvPr>
          <p:cNvSpPr/>
          <p:nvPr/>
        </p:nvSpPr>
        <p:spPr>
          <a:xfrm>
            <a:off x="365760" y="256032"/>
            <a:ext cx="3200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BBF24"/>
                </a:solidFill>
                <a:effectLst/>
                <a:uLnTx/>
                <a:uFillTx/>
                <a:latin typeface="Calibri" panose="020F0502020204030204"/>
                <a:ea typeface="+mn-ea"/>
                <a:cs typeface="+mn-cs"/>
              </a:rPr>
              <a: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6D20B892-1174-7386-1F4C-6EFFEDDB49BF}"/>
              </a:ext>
            </a:extLst>
          </p:cNvPr>
          <p:cNvSpPr/>
          <p:nvPr/>
        </p:nvSpPr>
        <p:spPr>
          <a:xfrm>
            <a:off x="685800" y="292608"/>
            <a:ext cx="548640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400" normalizeH="0" baseline="0" noProof="0" dirty="0">
                <a:ln>
                  <a:noFill/>
                </a:ln>
                <a:solidFill>
                  <a:srgbClr val="9CA3AF"/>
                </a:solidFill>
                <a:effectLst/>
                <a:uLnTx/>
                <a:uFillTx/>
                <a:latin typeface="Calibri" panose="020F0502020204030204"/>
                <a:ea typeface="+mn-ea"/>
                <a:cs typeface="+mn-cs"/>
              </a:rPr>
              <a:t>THE BIG PICTURE</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a:extLst>
              <a:ext uri="{FF2B5EF4-FFF2-40B4-BE49-F238E27FC236}">
                <a16:creationId xmlns:a16="http://schemas.microsoft.com/office/drawing/2014/main" id="{2AFB4FD1-C456-5048-4188-581ABD5D48E4}"/>
              </a:ext>
            </a:extLst>
          </p:cNvPr>
          <p:cNvSpPr/>
          <p:nvPr/>
        </p:nvSpPr>
        <p:spPr>
          <a:xfrm>
            <a:off x="365760" y="640080"/>
            <a:ext cx="8412480" cy="18288"/>
          </a:xfrm>
          <a:prstGeom prst="rect">
            <a:avLst/>
          </a:prstGeom>
          <a:solidFill>
            <a:srgbClr val="3A4150"/>
          </a:solidFill>
          <a:ln w="12700">
            <a:solidFill>
              <a:srgbClr val="3A415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a:extLst>
              <a:ext uri="{FF2B5EF4-FFF2-40B4-BE49-F238E27FC236}">
                <a16:creationId xmlns:a16="http://schemas.microsoft.com/office/drawing/2014/main" id="{323070A8-9AEC-717A-3D6E-24180F1195A2}"/>
              </a:ext>
            </a:extLst>
          </p:cNvPr>
          <p:cNvSpPr/>
          <p:nvPr/>
        </p:nvSpPr>
        <p:spPr>
          <a:xfrm>
            <a:off x="365760" y="777240"/>
            <a:ext cx="841248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3F4F6"/>
                </a:solidFill>
                <a:effectLst/>
                <a:uLnTx/>
                <a:uFillTx/>
                <a:latin typeface="Calibri" panose="020F0502020204030204"/>
                <a:ea typeface="+mn-ea"/>
                <a:cs typeface="+mn-cs"/>
              </a:rPr>
              <a:t>Folders vs labels vs smart mailboxes</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a:extLst>
              <a:ext uri="{FF2B5EF4-FFF2-40B4-BE49-F238E27FC236}">
                <a16:creationId xmlns:a16="http://schemas.microsoft.com/office/drawing/2014/main" id="{8DD5FD17-92A2-5941-ED23-E596D39F4947}"/>
              </a:ext>
            </a:extLst>
          </p:cNvPr>
          <p:cNvSpPr/>
          <p:nvPr/>
        </p:nvSpPr>
        <p:spPr>
          <a:xfrm>
            <a:off x="8046720" y="4800600"/>
            <a:ext cx="82296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CA3AF"/>
                </a:solidFill>
                <a:effectLst/>
                <a:uLnTx/>
                <a:uFillTx/>
                <a:latin typeface="Calibri" panose="020F0502020204030204"/>
                <a:ea typeface="+mn-ea"/>
                <a:cs typeface="+mn-cs"/>
              </a:rPr>
              <a:t>5 / 18</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a:extLst>
              <a:ext uri="{FF2B5EF4-FFF2-40B4-BE49-F238E27FC236}">
                <a16:creationId xmlns:a16="http://schemas.microsoft.com/office/drawing/2014/main" id="{93AD8F1F-6CEA-A419-AC8B-CDA6AFFC9E1E}"/>
              </a:ext>
            </a:extLst>
          </p:cNvPr>
          <p:cNvSpPr/>
          <p:nvPr/>
        </p:nvSpPr>
        <p:spPr>
          <a:xfrm>
            <a:off x="365760" y="4800600"/>
            <a:ext cx="36576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CA3AF"/>
                </a:solidFill>
                <a:effectLst/>
                <a:uLnTx/>
                <a:uFillTx/>
                <a:latin typeface="Calibri" panose="020F0502020204030204"/>
                <a:ea typeface="+mn-ea"/>
                <a:cs typeface="+mn-cs"/>
              </a:rPr>
              <a:t>Inbox Mastery</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6">
            <a:extLst>
              <a:ext uri="{FF2B5EF4-FFF2-40B4-BE49-F238E27FC236}">
                <a16:creationId xmlns:a16="http://schemas.microsoft.com/office/drawing/2014/main" id="{2AC2D8AA-E6E1-B0BA-B061-73CCF2F1EED9}"/>
              </a:ext>
            </a:extLst>
          </p:cNvPr>
          <p:cNvSpPr/>
          <p:nvPr/>
        </p:nvSpPr>
        <p:spPr>
          <a:xfrm>
            <a:off x="365760" y="1371600"/>
            <a:ext cx="2651760" cy="2926080"/>
          </a:xfrm>
          <a:prstGeom prst="roundRect">
            <a:avLst>
              <a:gd name="adj" fmla="val 2069"/>
            </a:avLst>
          </a:prstGeom>
          <a:solidFill>
            <a:srgbClr val="252A33"/>
          </a:solidFill>
          <a:ln w="9525">
            <a:solidFill>
              <a:srgbClr val="3A415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hape 7">
            <a:extLst>
              <a:ext uri="{FF2B5EF4-FFF2-40B4-BE49-F238E27FC236}">
                <a16:creationId xmlns:a16="http://schemas.microsoft.com/office/drawing/2014/main" id="{CEF2BF40-5987-48C8-D958-69524094829B}"/>
              </a:ext>
            </a:extLst>
          </p:cNvPr>
          <p:cNvSpPr/>
          <p:nvPr/>
        </p:nvSpPr>
        <p:spPr>
          <a:xfrm>
            <a:off x="548640" y="1554480"/>
            <a:ext cx="708660" cy="256032"/>
          </a:xfrm>
          <a:prstGeom prst="roundRect">
            <a:avLst>
              <a:gd name="adj" fmla="val 46429"/>
            </a:avLst>
          </a:prstGeom>
          <a:solidFill>
            <a:srgbClr val="60A5FA"/>
          </a:solidFill>
          <a:ln w="12700">
            <a:solidFill>
              <a:srgbClr val="60A5F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8">
            <a:extLst>
              <a:ext uri="{FF2B5EF4-FFF2-40B4-BE49-F238E27FC236}">
                <a16:creationId xmlns:a16="http://schemas.microsoft.com/office/drawing/2014/main" id="{96EC3310-B9D3-8D59-72B5-55173C1C902E}"/>
              </a:ext>
            </a:extLst>
          </p:cNvPr>
          <p:cNvSpPr/>
          <p:nvPr/>
        </p:nvSpPr>
        <p:spPr>
          <a:xfrm>
            <a:off x="548640" y="1554480"/>
            <a:ext cx="708660"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1A1D23"/>
                </a:solidFill>
                <a:effectLst/>
                <a:uLnTx/>
                <a:uFillTx/>
                <a:latin typeface="Calibri" panose="020F0502020204030204"/>
                <a:ea typeface="+mn-ea"/>
                <a:cs typeface="+mn-cs"/>
              </a:rPr>
              <a:t>FOLDERS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a:extLst>
              <a:ext uri="{FF2B5EF4-FFF2-40B4-BE49-F238E27FC236}">
                <a16:creationId xmlns:a16="http://schemas.microsoft.com/office/drawing/2014/main" id="{3D8A2D19-8583-1F0D-9B77-5902D6EFB0E2}"/>
              </a:ext>
            </a:extLst>
          </p:cNvPr>
          <p:cNvSpPr/>
          <p:nvPr/>
        </p:nvSpPr>
        <p:spPr>
          <a:xfrm>
            <a:off x="548640" y="1874520"/>
            <a:ext cx="22860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9CA3AF"/>
                </a:solidFill>
                <a:effectLst/>
                <a:uLnTx/>
                <a:uFillTx/>
                <a:latin typeface="Calibri" panose="020F0502020204030204"/>
                <a:ea typeface="+mn-ea"/>
                <a:cs typeface="+mn-cs"/>
              </a:rPr>
              <a:t>One email, one place</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Shape 10">
            <a:extLst>
              <a:ext uri="{FF2B5EF4-FFF2-40B4-BE49-F238E27FC236}">
                <a16:creationId xmlns:a16="http://schemas.microsoft.com/office/drawing/2014/main" id="{D074B103-EB16-D732-CE5C-2097EA717118}"/>
              </a:ext>
            </a:extLst>
          </p:cNvPr>
          <p:cNvSpPr/>
          <p:nvPr/>
        </p:nvSpPr>
        <p:spPr>
          <a:xfrm>
            <a:off x="731520" y="2331720"/>
            <a:ext cx="1097280" cy="228600"/>
          </a:xfrm>
          <a:prstGeom prst="rect">
            <a:avLst/>
          </a:prstGeom>
          <a:solidFill>
            <a:srgbClr val="9CA3AF"/>
          </a:solidFill>
          <a:ln w="12700">
            <a:solidFill>
              <a:srgbClr val="3A415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Shape 11">
            <a:extLst>
              <a:ext uri="{FF2B5EF4-FFF2-40B4-BE49-F238E27FC236}">
                <a16:creationId xmlns:a16="http://schemas.microsoft.com/office/drawing/2014/main" id="{6AA5D690-13B3-F992-5210-E6E33F28AF41}"/>
              </a:ext>
            </a:extLst>
          </p:cNvPr>
          <p:cNvSpPr/>
          <p:nvPr/>
        </p:nvSpPr>
        <p:spPr>
          <a:xfrm>
            <a:off x="896112" y="2377440"/>
            <a:ext cx="1097280" cy="228600"/>
          </a:xfrm>
          <a:prstGeom prst="rect">
            <a:avLst/>
          </a:prstGeom>
          <a:solidFill>
            <a:srgbClr val="9CA3AF"/>
          </a:solidFill>
          <a:ln w="12700">
            <a:solidFill>
              <a:srgbClr val="3A415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Shape 12">
            <a:extLst>
              <a:ext uri="{FF2B5EF4-FFF2-40B4-BE49-F238E27FC236}">
                <a16:creationId xmlns:a16="http://schemas.microsoft.com/office/drawing/2014/main" id="{E7873448-EEDC-A672-5E2E-35A57176ADFC}"/>
              </a:ext>
            </a:extLst>
          </p:cNvPr>
          <p:cNvSpPr/>
          <p:nvPr/>
        </p:nvSpPr>
        <p:spPr>
          <a:xfrm>
            <a:off x="1060704" y="2423160"/>
            <a:ext cx="1097280" cy="228600"/>
          </a:xfrm>
          <a:prstGeom prst="rect">
            <a:avLst/>
          </a:prstGeom>
          <a:solidFill>
            <a:srgbClr val="9CA3AF"/>
          </a:solidFill>
          <a:ln w="12700">
            <a:solidFill>
              <a:srgbClr val="3A415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Shape 13">
            <a:extLst>
              <a:ext uri="{FF2B5EF4-FFF2-40B4-BE49-F238E27FC236}">
                <a16:creationId xmlns:a16="http://schemas.microsoft.com/office/drawing/2014/main" id="{4DB1E8A2-7E22-F50A-1CF9-6A7838EE5AC0}"/>
              </a:ext>
            </a:extLst>
          </p:cNvPr>
          <p:cNvSpPr/>
          <p:nvPr/>
        </p:nvSpPr>
        <p:spPr>
          <a:xfrm>
            <a:off x="2011680" y="2468880"/>
            <a:ext cx="274320" cy="0"/>
          </a:xfrm>
          <a:prstGeom prst="line">
            <a:avLst/>
          </a:prstGeom>
          <a:noFill/>
          <a:ln w="25400">
            <a:solidFill>
              <a:srgbClr val="60A5F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Shape 14">
            <a:extLst>
              <a:ext uri="{FF2B5EF4-FFF2-40B4-BE49-F238E27FC236}">
                <a16:creationId xmlns:a16="http://schemas.microsoft.com/office/drawing/2014/main" id="{D9458BFD-E622-B7C3-C717-203123DDA2C4}"/>
              </a:ext>
            </a:extLst>
          </p:cNvPr>
          <p:cNvSpPr/>
          <p:nvPr/>
        </p:nvSpPr>
        <p:spPr>
          <a:xfrm>
            <a:off x="2286000" y="2286000"/>
            <a:ext cx="594360" cy="365760"/>
          </a:xfrm>
          <a:prstGeom prst="rect">
            <a:avLst/>
          </a:prstGeom>
          <a:solidFill>
            <a:srgbClr val="60A5FA"/>
          </a:solidFill>
          <a:ln w="12700">
            <a:solidFill>
              <a:srgbClr val="60A5F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Shape 15">
            <a:extLst>
              <a:ext uri="{FF2B5EF4-FFF2-40B4-BE49-F238E27FC236}">
                <a16:creationId xmlns:a16="http://schemas.microsoft.com/office/drawing/2014/main" id="{584FC8A5-A467-A971-0E0A-C7D7B993D5A7}"/>
              </a:ext>
            </a:extLst>
          </p:cNvPr>
          <p:cNvSpPr/>
          <p:nvPr/>
        </p:nvSpPr>
        <p:spPr>
          <a:xfrm>
            <a:off x="2286000" y="2212848"/>
            <a:ext cx="274320" cy="91440"/>
          </a:xfrm>
          <a:prstGeom prst="rect">
            <a:avLst/>
          </a:prstGeom>
          <a:solidFill>
            <a:srgbClr val="60A5FA"/>
          </a:solidFill>
          <a:ln w="12700">
            <a:solidFill>
              <a:srgbClr val="60A5F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Text 16">
            <a:extLst>
              <a:ext uri="{FF2B5EF4-FFF2-40B4-BE49-F238E27FC236}">
                <a16:creationId xmlns:a16="http://schemas.microsoft.com/office/drawing/2014/main" id="{E1F746D8-EC3D-3E52-4F23-F98D6870B0E4}"/>
              </a:ext>
            </a:extLst>
          </p:cNvPr>
          <p:cNvSpPr/>
          <p:nvPr/>
        </p:nvSpPr>
        <p:spPr>
          <a:xfrm>
            <a:off x="548640" y="3383280"/>
            <a:ext cx="228600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3F4F6"/>
                </a:solidFill>
                <a:effectLst/>
                <a:uLnTx/>
                <a:uFillTx/>
                <a:latin typeface="Calibri" panose="020F0502020204030204"/>
                <a:ea typeface="+mn-ea"/>
                <a:cs typeface="+mn-cs"/>
              </a:rPr>
              <a:t>Move a message in — it leaves the inbox.</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7">
            <a:extLst>
              <a:ext uri="{FF2B5EF4-FFF2-40B4-BE49-F238E27FC236}">
                <a16:creationId xmlns:a16="http://schemas.microsoft.com/office/drawing/2014/main" id="{F96D8029-3EAE-5303-B208-DEE8B0AEB32A}"/>
              </a:ext>
            </a:extLst>
          </p:cNvPr>
          <p:cNvSpPr/>
          <p:nvPr/>
        </p:nvSpPr>
        <p:spPr>
          <a:xfrm>
            <a:off x="548640" y="3977640"/>
            <a:ext cx="22860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9CA3AF"/>
                </a:solidFill>
                <a:effectLst/>
                <a:uLnTx/>
                <a:uFillTx/>
                <a:latin typeface="Calibri" panose="020F0502020204030204"/>
                <a:ea typeface="+mn-ea"/>
                <a:cs typeface="+mn-cs"/>
              </a:rPr>
              <a:t>Used by: Outlook · Apple Mail</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Shape 18">
            <a:extLst>
              <a:ext uri="{FF2B5EF4-FFF2-40B4-BE49-F238E27FC236}">
                <a16:creationId xmlns:a16="http://schemas.microsoft.com/office/drawing/2014/main" id="{E3C6DCA4-57A4-8C81-58FC-610A2BE3DF61}"/>
              </a:ext>
            </a:extLst>
          </p:cNvPr>
          <p:cNvSpPr/>
          <p:nvPr/>
        </p:nvSpPr>
        <p:spPr>
          <a:xfrm>
            <a:off x="3200400" y="1371600"/>
            <a:ext cx="2651760" cy="2926080"/>
          </a:xfrm>
          <a:prstGeom prst="roundRect">
            <a:avLst>
              <a:gd name="adj" fmla="val 2069"/>
            </a:avLst>
          </a:prstGeom>
          <a:solidFill>
            <a:srgbClr val="252A33"/>
          </a:solidFill>
          <a:ln w="9525">
            <a:solidFill>
              <a:srgbClr val="3A415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Shape 19">
            <a:extLst>
              <a:ext uri="{FF2B5EF4-FFF2-40B4-BE49-F238E27FC236}">
                <a16:creationId xmlns:a16="http://schemas.microsoft.com/office/drawing/2014/main" id="{756DADC8-F9AA-E484-44FC-C441C7808449}"/>
              </a:ext>
            </a:extLst>
          </p:cNvPr>
          <p:cNvSpPr/>
          <p:nvPr/>
        </p:nvSpPr>
        <p:spPr>
          <a:xfrm>
            <a:off x="3383280" y="1554480"/>
            <a:ext cx="630936" cy="256032"/>
          </a:xfrm>
          <a:prstGeom prst="roundRect">
            <a:avLst>
              <a:gd name="adj" fmla="val 46429"/>
            </a:avLst>
          </a:prstGeom>
          <a:solidFill>
            <a:srgbClr val="34D399"/>
          </a:solidFill>
          <a:ln w="12700">
            <a:solidFill>
              <a:srgbClr val="34D39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Text 20">
            <a:extLst>
              <a:ext uri="{FF2B5EF4-FFF2-40B4-BE49-F238E27FC236}">
                <a16:creationId xmlns:a16="http://schemas.microsoft.com/office/drawing/2014/main" id="{1DECB621-516E-77FD-C01A-75611824B803}"/>
              </a:ext>
            </a:extLst>
          </p:cNvPr>
          <p:cNvSpPr/>
          <p:nvPr/>
        </p:nvSpPr>
        <p:spPr>
          <a:xfrm>
            <a:off x="3383280" y="1554480"/>
            <a:ext cx="630936"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1A1D23"/>
                </a:solidFill>
                <a:effectLst/>
                <a:uLnTx/>
                <a:uFillTx/>
                <a:latin typeface="Calibri" panose="020F0502020204030204"/>
                <a:ea typeface="+mn-ea"/>
                <a:cs typeface="+mn-cs"/>
              </a:rPr>
              <a:t>LABELS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 21">
            <a:extLst>
              <a:ext uri="{FF2B5EF4-FFF2-40B4-BE49-F238E27FC236}">
                <a16:creationId xmlns:a16="http://schemas.microsoft.com/office/drawing/2014/main" id="{F1C282F2-5BBB-5DF5-E806-B3A4D090BA35}"/>
              </a:ext>
            </a:extLst>
          </p:cNvPr>
          <p:cNvSpPr/>
          <p:nvPr/>
        </p:nvSpPr>
        <p:spPr>
          <a:xfrm>
            <a:off x="3383280" y="1874520"/>
            <a:ext cx="22860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9CA3AF"/>
                </a:solidFill>
                <a:effectLst/>
                <a:uLnTx/>
                <a:uFillTx/>
                <a:latin typeface="Calibri" panose="020F0502020204030204"/>
                <a:ea typeface="+mn-ea"/>
                <a:cs typeface="+mn-cs"/>
              </a:rPr>
              <a:t>One email, many tags</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Shape 22">
            <a:extLst>
              <a:ext uri="{FF2B5EF4-FFF2-40B4-BE49-F238E27FC236}">
                <a16:creationId xmlns:a16="http://schemas.microsoft.com/office/drawing/2014/main" id="{CE2D2981-DDD4-61CB-D0CD-C4EFBF68E8E1}"/>
              </a:ext>
            </a:extLst>
          </p:cNvPr>
          <p:cNvSpPr/>
          <p:nvPr/>
        </p:nvSpPr>
        <p:spPr>
          <a:xfrm>
            <a:off x="3749040" y="2212848"/>
            <a:ext cx="1554480" cy="790950"/>
          </a:xfrm>
          <a:prstGeom prst="rect">
            <a:avLst/>
          </a:prstGeom>
          <a:solidFill>
            <a:srgbClr val="2E343F"/>
          </a:solidFill>
          <a:ln w="12700">
            <a:solidFill>
              <a:srgbClr val="3A415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Text 23">
            <a:extLst>
              <a:ext uri="{FF2B5EF4-FFF2-40B4-BE49-F238E27FC236}">
                <a16:creationId xmlns:a16="http://schemas.microsoft.com/office/drawing/2014/main" id="{674836B0-03F9-354F-38C9-1EC1078DB71D}"/>
              </a:ext>
            </a:extLst>
          </p:cNvPr>
          <p:cNvSpPr/>
          <p:nvPr/>
        </p:nvSpPr>
        <p:spPr>
          <a:xfrm>
            <a:off x="3840480" y="2331720"/>
            <a:ext cx="457200" cy="5029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CA3AF"/>
                </a:solidFill>
                <a:effectLst/>
                <a:uLnTx/>
                <a:uFillTx/>
                <a:latin typeface="Calibri" panose="020F0502020204030204"/>
                <a:ea typeface="+mn-ea"/>
                <a:cs typeface="+mn-cs"/>
              </a:rPr>
              <a:t>@</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Shape 24">
            <a:extLst>
              <a:ext uri="{FF2B5EF4-FFF2-40B4-BE49-F238E27FC236}">
                <a16:creationId xmlns:a16="http://schemas.microsoft.com/office/drawing/2014/main" id="{3100977F-2CEF-72AB-64EF-D06C562F67A8}"/>
              </a:ext>
            </a:extLst>
          </p:cNvPr>
          <p:cNvSpPr/>
          <p:nvPr/>
        </p:nvSpPr>
        <p:spPr>
          <a:xfrm>
            <a:off x="4343400" y="2315718"/>
            <a:ext cx="630936" cy="256032"/>
          </a:xfrm>
          <a:prstGeom prst="roundRect">
            <a:avLst>
              <a:gd name="adj" fmla="val 46429"/>
            </a:avLst>
          </a:prstGeom>
          <a:solidFill>
            <a:srgbClr val="34D399"/>
          </a:solidFill>
          <a:ln w="12700">
            <a:solidFill>
              <a:srgbClr val="34D39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Text 25">
            <a:extLst>
              <a:ext uri="{FF2B5EF4-FFF2-40B4-BE49-F238E27FC236}">
                <a16:creationId xmlns:a16="http://schemas.microsoft.com/office/drawing/2014/main" id="{C32B888A-A411-362E-59F3-2A8AC19B5DD4}"/>
              </a:ext>
            </a:extLst>
          </p:cNvPr>
          <p:cNvSpPr/>
          <p:nvPr/>
        </p:nvSpPr>
        <p:spPr>
          <a:xfrm>
            <a:off x="4343400" y="2315718"/>
            <a:ext cx="548640"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1A1D23"/>
                </a:solidFill>
                <a:effectLst/>
                <a:uLnTx/>
                <a:uFillTx/>
                <a:latin typeface="Calibri" panose="020F0502020204030204"/>
                <a:ea typeface="+mn-ea"/>
                <a:cs typeface="+mn-cs"/>
              </a:rPr>
              <a:t>Work</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Shape 26">
            <a:extLst>
              <a:ext uri="{FF2B5EF4-FFF2-40B4-BE49-F238E27FC236}">
                <a16:creationId xmlns:a16="http://schemas.microsoft.com/office/drawing/2014/main" id="{1E7E6824-F481-AA77-42DA-9D12C33402B3}"/>
              </a:ext>
            </a:extLst>
          </p:cNvPr>
          <p:cNvSpPr/>
          <p:nvPr/>
        </p:nvSpPr>
        <p:spPr>
          <a:xfrm>
            <a:off x="4343400" y="2633472"/>
            <a:ext cx="630936" cy="256032"/>
          </a:xfrm>
          <a:prstGeom prst="roundRect">
            <a:avLst>
              <a:gd name="adj" fmla="val 46429"/>
            </a:avLst>
          </a:prstGeom>
          <a:solidFill>
            <a:srgbClr val="A78BFA"/>
          </a:solidFill>
          <a:ln w="12700">
            <a:solidFill>
              <a:srgbClr val="A78BF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Text 27">
            <a:extLst>
              <a:ext uri="{FF2B5EF4-FFF2-40B4-BE49-F238E27FC236}">
                <a16:creationId xmlns:a16="http://schemas.microsoft.com/office/drawing/2014/main" id="{5C342495-FF4C-53FB-99D0-CB33767214A9}"/>
              </a:ext>
            </a:extLst>
          </p:cNvPr>
          <p:cNvSpPr/>
          <p:nvPr/>
        </p:nvSpPr>
        <p:spPr>
          <a:xfrm>
            <a:off x="4343400" y="2643758"/>
            <a:ext cx="630936"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1A1D23"/>
                </a:solidFill>
                <a:effectLst/>
                <a:uLnTx/>
                <a:uFillTx/>
                <a:latin typeface="Calibri" panose="020F0502020204030204"/>
                <a:ea typeface="+mn-ea"/>
                <a:cs typeface="+mn-cs"/>
              </a:rPr>
              <a:t>Travel</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Text 28">
            <a:extLst>
              <a:ext uri="{FF2B5EF4-FFF2-40B4-BE49-F238E27FC236}">
                <a16:creationId xmlns:a16="http://schemas.microsoft.com/office/drawing/2014/main" id="{C2AFBD24-96D9-2E50-2044-898A5BBE6730}"/>
              </a:ext>
            </a:extLst>
          </p:cNvPr>
          <p:cNvSpPr/>
          <p:nvPr/>
        </p:nvSpPr>
        <p:spPr>
          <a:xfrm>
            <a:off x="3383280" y="3383280"/>
            <a:ext cx="228600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3F4F6"/>
                </a:solidFill>
                <a:effectLst/>
                <a:uLnTx/>
                <a:uFillTx/>
                <a:latin typeface="Calibri" panose="020F0502020204030204"/>
                <a:ea typeface="+mn-ea"/>
                <a:cs typeface="+mn-cs"/>
              </a:rPr>
              <a:t>Stick tags on a message — it stays in the inbox.</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Text 29">
            <a:extLst>
              <a:ext uri="{FF2B5EF4-FFF2-40B4-BE49-F238E27FC236}">
                <a16:creationId xmlns:a16="http://schemas.microsoft.com/office/drawing/2014/main" id="{5ABF5CF3-5233-990B-A0E9-1E1BB110CF88}"/>
              </a:ext>
            </a:extLst>
          </p:cNvPr>
          <p:cNvSpPr/>
          <p:nvPr/>
        </p:nvSpPr>
        <p:spPr>
          <a:xfrm>
            <a:off x="3383280" y="3977640"/>
            <a:ext cx="22860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9CA3AF"/>
                </a:solidFill>
                <a:effectLst/>
                <a:uLnTx/>
                <a:uFillTx/>
                <a:latin typeface="Calibri" panose="020F0502020204030204"/>
                <a:ea typeface="+mn-ea"/>
                <a:cs typeface="+mn-cs"/>
              </a:rPr>
              <a:t>Used by: Gmail · Android Gmail</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Shape 30">
            <a:extLst>
              <a:ext uri="{FF2B5EF4-FFF2-40B4-BE49-F238E27FC236}">
                <a16:creationId xmlns:a16="http://schemas.microsoft.com/office/drawing/2014/main" id="{5FD34DEB-77F8-A38C-C93D-FC7814E4F67E}"/>
              </a:ext>
            </a:extLst>
          </p:cNvPr>
          <p:cNvSpPr/>
          <p:nvPr/>
        </p:nvSpPr>
        <p:spPr>
          <a:xfrm>
            <a:off x="6035040" y="1371600"/>
            <a:ext cx="2651760" cy="2926080"/>
          </a:xfrm>
          <a:prstGeom prst="roundRect">
            <a:avLst>
              <a:gd name="adj" fmla="val 2069"/>
            </a:avLst>
          </a:prstGeom>
          <a:solidFill>
            <a:srgbClr val="252A33"/>
          </a:solidFill>
          <a:ln w="9525">
            <a:solidFill>
              <a:srgbClr val="3A415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Shape 31">
            <a:extLst>
              <a:ext uri="{FF2B5EF4-FFF2-40B4-BE49-F238E27FC236}">
                <a16:creationId xmlns:a16="http://schemas.microsoft.com/office/drawing/2014/main" id="{35A2E7BA-9A1F-D63F-DB94-BC4F3B0523B0}"/>
              </a:ext>
            </a:extLst>
          </p:cNvPr>
          <p:cNvSpPr/>
          <p:nvPr/>
        </p:nvSpPr>
        <p:spPr>
          <a:xfrm>
            <a:off x="6217920" y="1554480"/>
            <a:ext cx="1330452" cy="256032"/>
          </a:xfrm>
          <a:prstGeom prst="roundRect">
            <a:avLst>
              <a:gd name="adj" fmla="val 46429"/>
            </a:avLst>
          </a:prstGeom>
          <a:solidFill>
            <a:srgbClr val="FBBF24"/>
          </a:solidFill>
          <a:ln w="12700">
            <a:solidFill>
              <a:srgbClr val="FBBF2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Text 32">
            <a:extLst>
              <a:ext uri="{FF2B5EF4-FFF2-40B4-BE49-F238E27FC236}">
                <a16:creationId xmlns:a16="http://schemas.microsoft.com/office/drawing/2014/main" id="{EA6D65CF-2509-C8AE-B137-5D8799B370F3}"/>
              </a:ext>
            </a:extLst>
          </p:cNvPr>
          <p:cNvSpPr/>
          <p:nvPr/>
        </p:nvSpPr>
        <p:spPr>
          <a:xfrm>
            <a:off x="6217920" y="1554480"/>
            <a:ext cx="1330452"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1A1D23"/>
                </a:solidFill>
                <a:effectLst/>
                <a:uLnTx/>
                <a:uFillTx/>
                <a:latin typeface="Calibri" panose="020F0502020204030204"/>
                <a:ea typeface="+mn-ea"/>
                <a:cs typeface="+mn-cs"/>
              </a:rPr>
              <a:t>SMART MAILBOXES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Text 33">
            <a:extLst>
              <a:ext uri="{FF2B5EF4-FFF2-40B4-BE49-F238E27FC236}">
                <a16:creationId xmlns:a16="http://schemas.microsoft.com/office/drawing/2014/main" id="{703AF824-0E3B-A3B2-4D98-8C04C8DD0154}"/>
              </a:ext>
            </a:extLst>
          </p:cNvPr>
          <p:cNvSpPr/>
          <p:nvPr/>
        </p:nvSpPr>
        <p:spPr>
          <a:xfrm>
            <a:off x="6217920" y="1874520"/>
            <a:ext cx="22860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9CA3AF"/>
                </a:solidFill>
                <a:effectLst/>
                <a:uLnTx/>
                <a:uFillTx/>
                <a:latin typeface="Calibri" panose="020F0502020204030204"/>
                <a:ea typeface="+mn-ea"/>
                <a:cs typeface="+mn-cs"/>
              </a:rPr>
              <a:t>A saved search</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Shape 34">
            <a:extLst>
              <a:ext uri="{FF2B5EF4-FFF2-40B4-BE49-F238E27FC236}">
                <a16:creationId xmlns:a16="http://schemas.microsoft.com/office/drawing/2014/main" id="{D3E4D431-4F7A-3B18-9F16-29321DEDCF25}"/>
              </a:ext>
            </a:extLst>
          </p:cNvPr>
          <p:cNvSpPr/>
          <p:nvPr/>
        </p:nvSpPr>
        <p:spPr>
          <a:xfrm>
            <a:off x="6400800" y="2286000"/>
            <a:ext cx="1920240" cy="274320"/>
          </a:xfrm>
          <a:prstGeom prst="roundRect">
            <a:avLst>
              <a:gd name="adj" fmla="val 16667"/>
            </a:avLst>
          </a:prstGeom>
          <a:solidFill>
            <a:srgbClr val="2E343F"/>
          </a:solidFill>
          <a:ln w="12700">
            <a:solidFill>
              <a:srgbClr val="FBBF2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Text 35">
            <a:extLst>
              <a:ext uri="{FF2B5EF4-FFF2-40B4-BE49-F238E27FC236}">
                <a16:creationId xmlns:a16="http://schemas.microsoft.com/office/drawing/2014/main" id="{80748C8F-59E1-5AFB-CFE0-E0BB5AD5BBE0}"/>
              </a:ext>
            </a:extLst>
          </p:cNvPr>
          <p:cNvSpPr/>
          <p:nvPr/>
        </p:nvSpPr>
        <p:spPr>
          <a:xfrm>
            <a:off x="6492240" y="2286000"/>
            <a:ext cx="18288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3F4F6"/>
                </a:solidFill>
                <a:effectLst/>
                <a:uLnTx/>
                <a:uFillTx/>
                <a:latin typeface="Courier New" pitchFamily="34" charset="0"/>
                <a:ea typeface="Courier New" pitchFamily="34" charset="-122"/>
                <a:cs typeface="Courier New" pitchFamily="34" charset="-120"/>
              </a:rPr>
              <a:t>from:bank</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Shape 36">
            <a:extLst>
              <a:ext uri="{FF2B5EF4-FFF2-40B4-BE49-F238E27FC236}">
                <a16:creationId xmlns:a16="http://schemas.microsoft.com/office/drawing/2014/main" id="{48D3F9A5-BF92-5198-91EA-0DDFCA701D24}"/>
              </a:ext>
            </a:extLst>
          </p:cNvPr>
          <p:cNvSpPr/>
          <p:nvPr/>
        </p:nvSpPr>
        <p:spPr>
          <a:xfrm>
            <a:off x="6400800" y="2651760"/>
            <a:ext cx="1920240" cy="128016"/>
          </a:xfrm>
          <a:prstGeom prst="rect">
            <a:avLst/>
          </a:prstGeom>
          <a:solidFill>
            <a:srgbClr val="2E343F"/>
          </a:solidFill>
          <a:ln w="12700">
            <a:solidFill>
              <a:srgbClr val="3A415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Shape 37">
            <a:extLst>
              <a:ext uri="{FF2B5EF4-FFF2-40B4-BE49-F238E27FC236}">
                <a16:creationId xmlns:a16="http://schemas.microsoft.com/office/drawing/2014/main" id="{5CFD3161-4049-4251-EFD3-B369CE2E5C5D}"/>
              </a:ext>
            </a:extLst>
          </p:cNvPr>
          <p:cNvSpPr/>
          <p:nvPr/>
        </p:nvSpPr>
        <p:spPr>
          <a:xfrm>
            <a:off x="6400800" y="2651760"/>
            <a:ext cx="45720" cy="128016"/>
          </a:xfrm>
          <a:prstGeom prst="rect">
            <a:avLst/>
          </a:prstGeom>
          <a:solidFill>
            <a:srgbClr val="FBBF24"/>
          </a:solidFill>
          <a:ln w="12700">
            <a:solidFill>
              <a:srgbClr val="FBBF2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Shape 38">
            <a:extLst>
              <a:ext uri="{FF2B5EF4-FFF2-40B4-BE49-F238E27FC236}">
                <a16:creationId xmlns:a16="http://schemas.microsoft.com/office/drawing/2014/main" id="{6683E685-5B42-8066-0E3B-4844DED47BA6}"/>
              </a:ext>
            </a:extLst>
          </p:cNvPr>
          <p:cNvSpPr/>
          <p:nvPr/>
        </p:nvSpPr>
        <p:spPr>
          <a:xfrm>
            <a:off x="6400800" y="2816352"/>
            <a:ext cx="1920240" cy="128016"/>
          </a:xfrm>
          <a:prstGeom prst="rect">
            <a:avLst/>
          </a:prstGeom>
          <a:solidFill>
            <a:srgbClr val="2E343F"/>
          </a:solidFill>
          <a:ln w="12700">
            <a:solidFill>
              <a:srgbClr val="3A415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Shape 39">
            <a:extLst>
              <a:ext uri="{FF2B5EF4-FFF2-40B4-BE49-F238E27FC236}">
                <a16:creationId xmlns:a16="http://schemas.microsoft.com/office/drawing/2014/main" id="{CF395B82-7DC3-73B5-BEFC-8D5C9F8FC607}"/>
              </a:ext>
            </a:extLst>
          </p:cNvPr>
          <p:cNvSpPr/>
          <p:nvPr/>
        </p:nvSpPr>
        <p:spPr>
          <a:xfrm>
            <a:off x="6400800" y="2816352"/>
            <a:ext cx="45720" cy="128016"/>
          </a:xfrm>
          <a:prstGeom prst="rect">
            <a:avLst/>
          </a:prstGeom>
          <a:solidFill>
            <a:srgbClr val="FBBF24"/>
          </a:solidFill>
          <a:ln w="12700">
            <a:solidFill>
              <a:srgbClr val="FBBF2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Shape 40">
            <a:extLst>
              <a:ext uri="{FF2B5EF4-FFF2-40B4-BE49-F238E27FC236}">
                <a16:creationId xmlns:a16="http://schemas.microsoft.com/office/drawing/2014/main" id="{A854D03E-EA67-6510-9BFF-CF4C4C0BB453}"/>
              </a:ext>
            </a:extLst>
          </p:cNvPr>
          <p:cNvSpPr/>
          <p:nvPr/>
        </p:nvSpPr>
        <p:spPr>
          <a:xfrm>
            <a:off x="6400800" y="2980944"/>
            <a:ext cx="1920240" cy="128016"/>
          </a:xfrm>
          <a:prstGeom prst="rect">
            <a:avLst/>
          </a:prstGeom>
          <a:solidFill>
            <a:srgbClr val="2E343F"/>
          </a:solidFill>
          <a:ln w="12700">
            <a:solidFill>
              <a:srgbClr val="3A415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Shape 41">
            <a:extLst>
              <a:ext uri="{FF2B5EF4-FFF2-40B4-BE49-F238E27FC236}">
                <a16:creationId xmlns:a16="http://schemas.microsoft.com/office/drawing/2014/main" id="{54349FEF-4EAE-7104-EAEC-5FD2D9A4F62C}"/>
              </a:ext>
            </a:extLst>
          </p:cNvPr>
          <p:cNvSpPr/>
          <p:nvPr/>
        </p:nvSpPr>
        <p:spPr>
          <a:xfrm>
            <a:off x="6400800" y="2980944"/>
            <a:ext cx="45720" cy="128016"/>
          </a:xfrm>
          <a:prstGeom prst="rect">
            <a:avLst/>
          </a:prstGeom>
          <a:solidFill>
            <a:srgbClr val="FBBF24"/>
          </a:solidFill>
          <a:ln w="12700">
            <a:solidFill>
              <a:srgbClr val="FBBF2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Text 42">
            <a:extLst>
              <a:ext uri="{FF2B5EF4-FFF2-40B4-BE49-F238E27FC236}">
                <a16:creationId xmlns:a16="http://schemas.microsoft.com/office/drawing/2014/main" id="{C6AF461A-1AC5-C7AF-AB90-FB3F831EC92F}"/>
              </a:ext>
            </a:extLst>
          </p:cNvPr>
          <p:cNvSpPr/>
          <p:nvPr/>
        </p:nvSpPr>
        <p:spPr>
          <a:xfrm>
            <a:off x="6217920" y="3383280"/>
            <a:ext cx="228600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3F4F6"/>
                </a:solidFill>
                <a:effectLst/>
                <a:uLnTx/>
                <a:uFillTx/>
                <a:latin typeface="Calibri" panose="020F0502020204030204"/>
                <a:ea typeface="+mn-ea"/>
                <a:cs typeface="+mn-cs"/>
              </a:rPr>
              <a:t>A live view of messages matching a rule.</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 name="Text 43">
            <a:extLst>
              <a:ext uri="{FF2B5EF4-FFF2-40B4-BE49-F238E27FC236}">
                <a16:creationId xmlns:a16="http://schemas.microsoft.com/office/drawing/2014/main" id="{10D9E584-421A-D809-2B25-E65FA44B1ACC}"/>
              </a:ext>
            </a:extLst>
          </p:cNvPr>
          <p:cNvSpPr/>
          <p:nvPr/>
        </p:nvSpPr>
        <p:spPr>
          <a:xfrm>
            <a:off x="6217920" y="3977640"/>
            <a:ext cx="22860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9CA3AF"/>
                </a:solidFill>
                <a:effectLst/>
                <a:uLnTx/>
                <a:uFillTx/>
                <a:latin typeface="Calibri" panose="020F0502020204030204"/>
                <a:ea typeface="+mn-ea"/>
                <a:cs typeface="+mn-cs"/>
              </a:rPr>
              <a:t>Used by: Apple Mail (+ Gmail search)</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6" name="Text 44">
            <a:extLst>
              <a:ext uri="{FF2B5EF4-FFF2-40B4-BE49-F238E27FC236}">
                <a16:creationId xmlns:a16="http://schemas.microsoft.com/office/drawing/2014/main" id="{3CDD32AC-559E-A93A-2C12-E884E54BFDEE}"/>
              </a:ext>
            </a:extLst>
          </p:cNvPr>
          <p:cNvSpPr/>
          <p:nvPr/>
        </p:nvSpPr>
        <p:spPr>
          <a:xfrm>
            <a:off x="365760" y="4526280"/>
            <a:ext cx="841248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srgbClr val="9CA3AF"/>
                </a:solidFill>
                <a:effectLst/>
                <a:uLnTx/>
                <a:uFillTx/>
                <a:latin typeface="Calibri" panose="020F0502020204030204"/>
                <a:ea typeface="+mn-ea"/>
                <a:cs typeface="+mn-cs"/>
              </a:rPr>
              <a:t>Tip: you can mix all three. A label on Gmail or a category in Outlook lives alongside any folder structure you keep.</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8313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6"/>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grpId="0" nodeType="afterEffect">
                                  <p:stCondLst>
                                    <p:cond delay="0"/>
                                  </p:stCondLst>
                                  <p:childTnLst>
                                    <p:set>
                                      <p:cBhvr>
                                        <p:cTn id="37" dur="1" fill="hold">
                                          <p:stCondLst>
                                            <p:cond delay="0"/>
                                          </p:stCondLst>
                                        </p:cTn>
                                        <p:tgtEl>
                                          <p:spTgt spid="35"/>
                                        </p:tgtEl>
                                        <p:attrNameLst>
                                          <p:attrName>style.visibility</p:attrName>
                                        </p:attrNameLst>
                                      </p:cBhvr>
                                      <p:to>
                                        <p:strVal val="visible"/>
                                      </p:to>
                                    </p:set>
                                  </p:childTnLst>
                                </p:cTn>
                              </p:par>
                            </p:childTnLst>
                          </p:cTn>
                        </p:par>
                        <p:par>
                          <p:cTn id="38" fill="hold">
                            <p:stCondLst>
                              <p:cond delay="0"/>
                            </p:stCondLst>
                            <p:childTnLst>
                              <p:par>
                                <p:cTn id="39" presetID="1" presetClass="entr" presetSubtype="0"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grpId="0" nodeType="afterEffect">
                                  <p:stCondLst>
                                    <p:cond delay="0"/>
                                  </p:stCondLst>
                                  <p:childTnLst>
                                    <p:set>
                                      <p:cBhvr>
                                        <p:cTn id="43" dur="1" fill="hold">
                                          <p:stCondLst>
                                            <p:cond delay="0"/>
                                          </p:stCondLst>
                                        </p:cTn>
                                        <p:tgtEl>
                                          <p:spTgt spid="40"/>
                                        </p:tgtEl>
                                        <p:attrNameLst>
                                          <p:attrName>style.visibility</p:attrName>
                                        </p:attrNameLst>
                                      </p:cBhvr>
                                      <p:to>
                                        <p:strVal val="visible"/>
                                      </p:to>
                                    </p:set>
                                  </p:childTnLst>
                                </p:cTn>
                              </p:par>
                            </p:childTnLst>
                          </p:cTn>
                        </p:par>
                        <p:par>
                          <p:cTn id="44" fill="hold">
                            <p:stCondLst>
                              <p:cond delay="0"/>
                            </p:stCondLst>
                            <p:childTnLst>
                              <p:par>
                                <p:cTn id="45" presetID="1" presetClass="entr" presetSubtype="0" fill="hold" grpId="0" nodeType="afterEffect">
                                  <p:stCondLst>
                                    <p:cond delay="0"/>
                                  </p:stCondLst>
                                  <p:childTnLst>
                                    <p:set>
                                      <p:cBhvr>
                                        <p:cTn id="46" dur="1" fill="hold">
                                          <p:stCondLst>
                                            <p:cond delay="0"/>
                                          </p:stCondLst>
                                        </p:cTn>
                                        <p:tgtEl>
                                          <p:spTgt spid="3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7"/>
                                        </p:tgtEl>
                                        <p:attrNameLst>
                                          <p:attrName>style.visibility</p:attrName>
                                        </p:attrNameLst>
                                      </p:cBhvr>
                                      <p:to>
                                        <p:strVal val="visible"/>
                                      </p:to>
                                    </p:set>
                                  </p:childTnLst>
                                </p:cTn>
                              </p:par>
                            </p:childTnLst>
                          </p:cTn>
                        </p:par>
                        <p:par>
                          <p:cTn id="49" fill="hold">
                            <p:stCondLst>
                              <p:cond delay="0"/>
                            </p:stCondLst>
                            <p:childTnLst>
                              <p:par>
                                <p:cTn id="50" presetID="1" presetClass="entr" presetSubtype="0" fill="hold" grpId="0" nodeType="afterEffect">
                                  <p:stCondLst>
                                    <p:cond delay="0"/>
                                  </p:stCondLst>
                                  <p:childTnLst>
                                    <p:set>
                                      <p:cBhvr>
                                        <p:cTn id="51" dur="1" fill="hold">
                                          <p:stCondLst>
                                            <p:cond delay="0"/>
                                          </p:stCondLst>
                                        </p:cTn>
                                        <p:tgtEl>
                                          <p:spTgt spid="39"/>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33"/>
                                        </p:tgtEl>
                                        <p:attrNameLst>
                                          <p:attrName>style.visibility</p:attrName>
                                        </p:attrNameLst>
                                      </p:cBhvr>
                                      <p:to>
                                        <p:strVal val="visible"/>
                                      </p:to>
                                    </p:set>
                                  </p:childTnLst>
                                </p:cTn>
                              </p:par>
                            </p:childTnLst>
                          </p:cTn>
                        </p:par>
                        <p:par>
                          <p:cTn id="54" fill="hold">
                            <p:stCondLst>
                              <p:cond delay="0"/>
                            </p:stCondLst>
                            <p:childTnLst>
                              <p:par>
                                <p:cTn id="55" presetID="1" presetClass="entr" presetSubtype="0"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childTnLst>
                                </p:cTn>
                              </p:par>
                            </p:childTnLst>
                          </p:cTn>
                        </p:par>
                        <p:par>
                          <p:cTn id="57" fill="hold">
                            <p:stCondLst>
                              <p:cond delay="0"/>
                            </p:stCondLst>
                            <p:childTnLst>
                              <p:par>
                                <p:cTn id="58" presetID="1" presetClass="entr" presetSubtype="0" fill="hold" grpId="0" nodeType="afterEffect">
                                  <p:stCondLst>
                                    <p:cond delay="0"/>
                                  </p:stCondLst>
                                  <p:childTnLst>
                                    <p:set>
                                      <p:cBhvr>
                                        <p:cTn id="59" dur="1" fill="hold">
                                          <p:stCondLst>
                                            <p:cond delay="0"/>
                                          </p:stCondLst>
                                        </p:cTn>
                                        <p:tgtEl>
                                          <p:spTgt spid="42"/>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5"/>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44"/>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6">
    <p:bg>
      <p:bgPr>
        <a:solidFill>
          <a:srgbClr val="1A1D23"/>
        </a:solidFill>
        <a:effectLst/>
      </p:bgPr>
    </p:bg>
    <p:spTree>
      <p:nvGrpSpPr>
        <p:cNvPr id="1" name=""/>
        <p:cNvGrpSpPr/>
        <p:nvPr/>
      </p:nvGrpSpPr>
      <p:grpSpPr>
        <a:xfrm>
          <a:off x="0" y="0"/>
          <a:ext cx="0" cy="0"/>
          <a:chOff x="0" y="0"/>
          <a:chExt cx="0" cy="0"/>
        </a:xfrm>
      </p:grpSpPr>
      <p:sp>
        <p:nvSpPr>
          <p:cNvPr id="2" name="Text 0"/>
          <p:cNvSpPr/>
          <p:nvPr/>
        </p:nvSpPr>
        <p:spPr>
          <a:xfrm>
            <a:off x="365760" y="256032"/>
            <a:ext cx="320040" cy="365760"/>
          </a:xfrm>
          <a:prstGeom prst="rect">
            <a:avLst/>
          </a:prstGeom>
          <a:noFill/>
          <a:ln/>
        </p:spPr>
        <p:txBody>
          <a:bodyPr wrap="square" lIns="0" tIns="0" rIns="0" bIns="0" rtlCol="0" anchor="ctr"/>
          <a:lstStyle/>
          <a:p>
            <a:pPr marL="0" indent="0">
              <a:buNone/>
            </a:pPr>
            <a:r>
              <a:rPr lang="en-US" sz="1800" b="1" dirty="0">
                <a:solidFill>
                  <a:srgbClr val="FBBF24"/>
                </a:solidFill>
              </a:rPr>
              <a:t>★</a:t>
            </a:r>
            <a:endParaRPr lang="en-US" sz="1800" dirty="0"/>
          </a:p>
        </p:txBody>
      </p:sp>
      <p:sp>
        <p:nvSpPr>
          <p:cNvPr id="3" name="Text 1"/>
          <p:cNvSpPr/>
          <p:nvPr/>
        </p:nvSpPr>
        <p:spPr>
          <a:xfrm>
            <a:off x="685800" y="292608"/>
            <a:ext cx="5486400" cy="292608"/>
          </a:xfrm>
          <a:prstGeom prst="rect">
            <a:avLst/>
          </a:prstGeom>
          <a:noFill/>
          <a:ln/>
        </p:spPr>
        <p:txBody>
          <a:bodyPr wrap="square" lIns="0" tIns="0" rIns="0" bIns="0" rtlCol="0" anchor="ctr"/>
          <a:lstStyle/>
          <a:p>
            <a:pPr marL="0" indent="0">
              <a:buNone/>
            </a:pPr>
            <a:r>
              <a:rPr lang="en-US" sz="1000" b="1" kern="0" spc="400" dirty="0">
                <a:solidFill>
                  <a:srgbClr val="9CA3AF"/>
                </a:solidFill>
              </a:rPr>
              <a:t>PLATFORM DEEP DIVE · 1 OF 4</a:t>
            </a:r>
            <a:endParaRPr lang="en-US" sz="1000" dirty="0"/>
          </a:p>
        </p:txBody>
      </p:sp>
      <p:sp>
        <p:nvSpPr>
          <p:cNvPr id="4" name="Shape 2"/>
          <p:cNvSpPr/>
          <p:nvPr/>
        </p:nvSpPr>
        <p:spPr>
          <a:xfrm>
            <a:off x="365760" y="640080"/>
            <a:ext cx="8412480" cy="18288"/>
          </a:xfrm>
          <a:prstGeom prst="rect">
            <a:avLst/>
          </a:prstGeom>
          <a:solidFill>
            <a:srgbClr val="3A4150"/>
          </a:solidFill>
          <a:ln w="12700">
            <a:solidFill>
              <a:srgbClr val="3A4150"/>
            </a:solidFill>
            <a:prstDash val="solid"/>
          </a:ln>
        </p:spPr>
        <p:txBody>
          <a:bodyPr/>
          <a:lstStyle/>
          <a:p>
            <a:endParaRPr lang="en-GB"/>
          </a:p>
        </p:txBody>
      </p:sp>
      <p:sp>
        <p:nvSpPr>
          <p:cNvPr id="5" name="Text 3"/>
          <p:cNvSpPr/>
          <p:nvPr/>
        </p:nvSpPr>
        <p:spPr>
          <a:xfrm>
            <a:off x="365760" y="777240"/>
            <a:ext cx="8412480" cy="548640"/>
          </a:xfrm>
          <a:prstGeom prst="rect">
            <a:avLst/>
          </a:prstGeom>
          <a:noFill/>
          <a:ln/>
        </p:spPr>
        <p:txBody>
          <a:bodyPr wrap="square" lIns="0" tIns="0" rIns="0" bIns="0" rtlCol="0" anchor="ctr"/>
          <a:lstStyle/>
          <a:p>
            <a:pPr marL="0" indent="0">
              <a:buNone/>
            </a:pPr>
            <a:r>
              <a:rPr lang="en-US" sz="2800" b="1" dirty="0">
                <a:solidFill>
                  <a:srgbClr val="F3F4F6"/>
                </a:solidFill>
              </a:rPr>
              <a:t>Gmail on the web</a:t>
            </a:r>
            <a:endParaRPr lang="en-US" sz="2800" dirty="0"/>
          </a:p>
        </p:txBody>
      </p:sp>
      <p:sp>
        <p:nvSpPr>
          <p:cNvPr id="6" name="Text 4"/>
          <p:cNvSpPr/>
          <p:nvPr/>
        </p:nvSpPr>
        <p:spPr>
          <a:xfrm>
            <a:off x="8046720" y="4800600"/>
            <a:ext cx="822960" cy="274320"/>
          </a:xfrm>
          <a:prstGeom prst="rect">
            <a:avLst/>
          </a:prstGeom>
          <a:noFill/>
          <a:ln/>
        </p:spPr>
        <p:txBody>
          <a:bodyPr wrap="square" lIns="0" tIns="0" rIns="0" bIns="0" rtlCol="0" anchor="ctr"/>
          <a:lstStyle/>
          <a:p>
            <a:pPr marL="0" indent="0" algn="r">
              <a:buNone/>
            </a:pPr>
            <a:r>
              <a:rPr lang="en-US" sz="900" dirty="0">
                <a:solidFill>
                  <a:srgbClr val="9CA3AF"/>
                </a:solidFill>
              </a:rPr>
              <a:t>6 / 18</a:t>
            </a:r>
            <a:endParaRPr lang="en-US" sz="900" dirty="0"/>
          </a:p>
        </p:txBody>
      </p:sp>
      <p:sp>
        <p:nvSpPr>
          <p:cNvPr id="7" name="Text 5"/>
          <p:cNvSpPr/>
          <p:nvPr/>
        </p:nvSpPr>
        <p:spPr>
          <a:xfrm>
            <a:off x="365760" y="4800600"/>
            <a:ext cx="3657600" cy="274320"/>
          </a:xfrm>
          <a:prstGeom prst="rect">
            <a:avLst/>
          </a:prstGeom>
          <a:noFill/>
          <a:ln/>
        </p:spPr>
        <p:txBody>
          <a:bodyPr wrap="square" lIns="0" tIns="0" rIns="0" bIns="0" rtlCol="0" anchor="ctr"/>
          <a:lstStyle/>
          <a:p>
            <a:pPr marL="0" indent="0">
              <a:buNone/>
            </a:pPr>
            <a:r>
              <a:rPr lang="en-US" sz="900" dirty="0">
                <a:solidFill>
                  <a:srgbClr val="9CA3AF"/>
                </a:solidFill>
              </a:rPr>
              <a:t>Inbox Mastery</a:t>
            </a:r>
            <a:endParaRPr lang="en-US" sz="900" dirty="0"/>
          </a:p>
        </p:txBody>
      </p:sp>
      <p:sp>
        <p:nvSpPr>
          <p:cNvPr id="8" name="Shape 6"/>
          <p:cNvSpPr/>
          <p:nvPr/>
        </p:nvSpPr>
        <p:spPr>
          <a:xfrm>
            <a:off x="365760" y="1371600"/>
            <a:ext cx="4572000" cy="3200400"/>
          </a:xfrm>
          <a:prstGeom prst="roundRect">
            <a:avLst>
              <a:gd name="adj" fmla="val 1714"/>
            </a:avLst>
          </a:prstGeom>
          <a:solidFill>
            <a:srgbClr val="252A33"/>
          </a:solidFill>
          <a:ln w="9525">
            <a:solidFill>
              <a:srgbClr val="3A4150"/>
            </a:solidFill>
            <a:prstDash val="solid"/>
          </a:ln>
        </p:spPr>
        <p:txBody>
          <a:bodyPr/>
          <a:lstStyle/>
          <a:p>
            <a:endParaRPr lang="en-GB"/>
          </a:p>
        </p:txBody>
      </p:sp>
      <p:sp>
        <p:nvSpPr>
          <p:cNvPr id="9" name="Text 7"/>
          <p:cNvSpPr/>
          <p:nvPr/>
        </p:nvSpPr>
        <p:spPr>
          <a:xfrm>
            <a:off x="548640" y="1508760"/>
            <a:ext cx="4114800" cy="320040"/>
          </a:xfrm>
          <a:prstGeom prst="rect">
            <a:avLst/>
          </a:prstGeom>
          <a:noFill/>
          <a:ln/>
        </p:spPr>
        <p:txBody>
          <a:bodyPr wrap="square" lIns="0" tIns="0" rIns="0" bIns="0" rtlCol="0" anchor="ctr"/>
          <a:lstStyle/>
          <a:p>
            <a:pPr marL="0" indent="0">
              <a:buNone/>
            </a:pPr>
            <a:r>
              <a:rPr lang="en-US" sz="1400" b="1" dirty="0">
                <a:solidFill>
                  <a:srgbClr val="F3F4F6"/>
                </a:solidFill>
              </a:rPr>
              <a:t>What makes it tick</a:t>
            </a:r>
            <a:endParaRPr lang="en-US" sz="1400" dirty="0"/>
          </a:p>
        </p:txBody>
      </p:sp>
      <p:sp>
        <p:nvSpPr>
          <p:cNvPr id="10" name="Text 8"/>
          <p:cNvSpPr/>
          <p:nvPr/>
        </p:nvSpPr>
        <p:spPr>
          <a:xfrm>
            <a:off x="548640" y="1874520"/>
            <a:ext cx="4114800" cy="2560320"/>
          </a:xfrm>
          <a:prstGeom prst="rect">
            <a:avLst/>
          </a:prstGeom>
          <a:noFill/>
          <a:ln/>
        </p:spPr>
        <p:txBody>
          <a:bodyPr wrap="square" lIns="0" tIns="0" rIns="0" bIns="0" rtlCol="0" anchor="ctr"/>
          <a:lstStyle/>
          <a:p>
            <a:pPr marL="342900" indent="-342900">
              <a:spcAft>
                <a:spcPts val="400"/>
              </a:spcAft>
              <a:buSzPct val="100000"/>
              <a:buChar char="•"/>
            </a:pPr>
            <a:r>
              <a:rPr lang="en-US" sz="1600" b="1" dirty="0">
                <a:solidFill>
                  <a:srgbClr val="34D399"/>
                </a:solidFill>
              </a:rPr>
              <a:t>Labels</a:t>
            </a:r>
            <a:endParaRPr lang="en-US" sz="1600" dirty="0"/>
          </a:p>
          <a:p>
            <a:pPr marL="0" indent="0">
              <a:spcAft>
                <a:spcPts val="400"/>
              </a:spcAft>
              <a:buNone/>
            </a:pPr>
            <a:r>
              <a:rPr lang="en-US" sz="1400" dirty="0">
                <a:solidFill>
                  <a:srgbClr val="9CA3AF"/>
                </a:solidFill>
              </a:rPr>
              <a:t>  one email, many tags — stays in the inbox</a:t>
            </a:r>
            <a:endParaRPr lang="en-US" sz="1400" dirty="0"/>
          </a:p>
          <a:p>
            <a:pPr marL="342900" indent="-342900">
              <a:spcAft>
                <a:spcPts val="400"/>
              </a:spcAft>
              <a:buSzPct val="100000"/>
              <a:buChar char="•"/>
            </a:pPr>
            <a:r>
              <a:rPr lang="en-US" sz="1600" b="1" dirty="0">
                <a:solidFill>
                  <a:srgbClr val="34D399"/>
                </a:solidFill>
              </a:rPr>
              <a:t>Categories</a:t>
            </a:r>
            <a:endParaRPr lang="en-US" sz="1600" dirty="0"/>
          </a:p>
          <a:p>
            <a:pPr marL="0" indent="0">
              <a:spcAft>
                <a:spcPts val="400"/>
              </a:spcAft>
              <a:buNone/>
            </a:pPr>
            <a:r>
              <a:rPr lang="en-US" sz="1400" dirty="0">
                <a:solidFill>
                  <a:srgbClr val="9CA3AF"/>
                </a:solidFill>
              </a:rPr>
              <a:t>  Primary · Promotions · Social · Updates</a:t>
            </a:r>
            <a:endParaRPr lang="en-US" sz="1400" dirty="0"/>
          </a:p>
          <a:p>
            <a:pPr marL="342900" indent="-342900">
              <a:spcAft>
                <a:spcPts val="400"/>
              </a:spcAft>
              <a:buSzPct val="100000"/>
              <a:buChar char="•"/>
            </a:pPr>
            <a:r>
              <a:rPr lang="en-US" sz="1600" b="1" dirty="0">
                <a:solidFill>
                  <a:srgbClr val="34D399"/>
                </a:solidFill>
              </a:rPr>
              <a:t>Filters</a:t>
            </a:r>
            <a:endParaRPr lang="en-US" sz="1600" dirty="0"/>
          </a:p>
          <a:p>
            <a:pPr marL="0" indent="0">
              <a:spcAft>
                <a:spcPts val="400"/>
              </a:spcAft>
              <a:buNone/>
            </a:pPr>
            <a:r>
              <a:rPr lang="en-US" sz="1400" dirty="0">
                <a:solidFill>
                  <a:srgbClr val="9CA3AF"/>
                </a:solidFill>
              </a:rPr>
              <a:t>  rules that label, archive, or star automatically</a:t>
            </a:r>
            <a:endParaRPr lang="en-US" sz="1400" dirty="0"/>
          </a:p>
          <a:p>
            <a:pPr marL="342900" indent="-342900">
              <a:spcAft>
                <a:spcPts val="400"/>
              </a:spcAft>
              <a:buSzPct val="100000"/>
              <a:buChar char="•"/>
            </a:pPr>
            <a:r>
              <a:rPr lang="en-US" sz="1600" b="1" dirty="0">
                <a:solidFill>
                  <a:srgbClr val="34D399"/>
                </a:solidFill>
              </a:rPr>
              <a:t>Search operators</a:t>
            </a:r>
            <a:endParaRPr lang="en-US" sz="1600" dirty="0"/>
          </a:p>
          <a:p>
            <a:pPr marL="0" indent="0">
              <a:spcAft>
                <a:spcPts val="400"/>
              </a:spcAft>
              <a:buNone/>
            </a:pPr>
            <a:r>
              <a:rPr lang="en-US" sz="1400" dirty="0">
                <a:solidFill>
                  <a:srgbClr val="9CA3AF"/>
                </a:solidFill>
              </a:rPr>
              <a:t>  from:, has:attachment, older_than:</a:t>
            </a:r>
            <a:endParaRPr lang="en-US" sz="1400" dirty="0"/>
          </a:p>
          <a:p>
            <a:pPr marL="342900" indent="-342900">
              <a:spcAft>
                <a:spcPts val="400"/>
              </a:spcAft>
              <a:buSzPct val="100000"/>
              <a:buChar char="•"/>
            </a:pPr>
            <a:r>
              <a:rPr lang="en-US" sz="1600" b="1" dirty="0">
                <a:solidFill>
                  <a:srgbClr val="34D399"/>
                </a:solidFill>
              </a:rPr>
              <a:t>Snooze &amp; Stars</a:t>
            </a:r>
            <a:endParaRPr lang="en-US" sz="1600" dirty="0"/>
          </a:p>
        </p:txBody>
      </p:sp>
      <p:sp>
        <p:nvSpPr>
          <p:cNvPr id="11" name="Shape 9"/>
          <p:cNvSpPr/>
          <p:nvPr/>
        </p:nvSpPr>
        <p:spPr>
          <a:xfrm>
            <a:off x="5120640" y="1371600"/>
            <a:ext cx="3657600" cy="3200400"/>
          </a:xfrm>
          <a:prstGeom prst="roundRect">
            <a:avLst>
              <a:gd name="adj" fmla="val 1714"/>
            </a:avLst>
          </a:prstGeom>
          <a:solidFill>
            <a:srgbClr val="2E343F"/>
          </a:solidFill>
          <a:ln w="9525">
            <a:solidFill>
              <a:srgbClr val="3A4150"/>
            </a:solidFill>
            <a:prstDash val="solid"/>
          </a:ln>
        </p:spPr>
        <p:txBody>
          <a:bodyPr/>
          <a:lstStyle/>
          <a:p>
            <a:endParaRPr lang="en-GB"/>
          </a:p>
        </p:txBody>
      </p:sp>
      <p:sp>
        <p:nvSpPr>
          <p:cNvPr id="12" name="Text 10"/>
          <p:cNvSpPr/>
          <p:nvPr/>
        </p:nvSpPr>
        <p:spPr>
          <a:xfrm>
            <a:off x="5303520" y="1508760"/>
            <a:ext cx="3291840" cy="274320"/>
          </a:xfrm>
          <a:prstGeom prst="rect">
            <a:avLst/>
          </a:prstGeom>
          <a:noFill/>
          <a:ln/>
        </p:spPr>
        <p:txBody>
          <a:bodyPr wrap="square" lIns="0" tIns="0" rIns="0" bIns="0" rtlCol="0" anchor="ctr"/>
          <a:lstStyle/>
          <a:p>
            <a:pPr marL="0" indent="0">
              <a:buNone/>
            </a:pPr>
            <a:r>
              <a:rPr lang="en-US" sz="1200" b="1" dirty="0">
                <a:solidFill>
                  <a:srgbClr val="9CA3AF"/>
                </a:solidFill>
              </a:rPr>
              <a:t>Example inbox row</a:t>
            </a:r>
            <a:endParaRPr lang="en-US" sz="1200" dirty="0"/>
          </a:p>
        </p:txBody>
      </p:sp>
      <p:sp>
        <p:nvSpPr>
          <p:cNvPr id="13" name="Shape 11"/>
          <p:cNvSpPr/>
          <p:nvPr/>
        </p:nvSpPr>
        <p:spPr>
          <a:xfrm>
            <a:off x="5303520" y="1920240"/>
            <a:ext cx="365760" cy="365760"/>
          </a:xfrm>
          <a:prstGeom prst="ellipse">
            <a:avLst/>
          </a:prstGeom>
          <a:solidFill>
            <a:srgbClr val="A78BFA"/>
          </a:solidFill>
          <a:ln w="12700">
            <a:solidFill>
              <a:srgbClr val="A78BFA"/>
            </a:solidFill>
            <a:prstDash val="solid"/>
          </a:ln>
        </p:spPr>
        <p:txBody>
          <a:bodyPr/>
          <a:lstStyle/>
          <a:p>
            <a:endParaRPr lang="en-GB"/>
          </a:p>
        </p:txBody>
      </p:sp>
      <p:sp>
        <p:nvSpPr>
          <p:cNvPr id="14" name="Text 12"/>
          <p:cNvSpPr/>
          <p:nvPr/>
        </p:nvSpPr>
        <p:spPr>
          <a:xfrm>
            <a:off x="5303520" y="1920240"/>
            <a:ext cx="365760" cy="365760"/>
          </a:xfrm>
          <a:prstGeom prst="rect">
            <a:avLst/>
          </a:prstGeom>
          <a:noFill/>
          <a:ln/>
        </p:spPr>
        <p:txBody>
          <a:bodyPr wrap="square" lIns="0" tIns="0" rIns="0" bIns="0" rtlCol="0" anchor="ctr"/>
          <a:lstStyle/>
          <a:p>
            <a:pPr marL="0" indent="0" algn="ctr">
              <a:buNone/>
            </a:pPr>
            <a:r>
              <a:rPr lang="en-US" sz="1400" b="1" dirty="0">
                <a:solidFill>
                  <a:srgbClr val="1A1D23"/>
                </a:solidFill>
              </a:rPr>
              <a:t>A</a:t>
            </a:r>
            <a:endParaRPr lang="en-US" sz="1400" dirty="0"/>
          </a:p>
        </p:txBody>
      </p:sp>
      <p:sp>
        <p:nvSpPr>
          <p:cNvPr id="15" name="Text 13"/>
          <p:cNvSpPr/>
          <p:nvPr/>
        </p:nvSpPr>
        <p:spPr>
          <a:xfrm>
            <a:off x="5760720" y="1920240"/>
            <a:ext cx="2926080" cy="274320"/>
          </a:xfrm>
          <a:prstGeom prst="rect">
            <a:avLst/>
          </a:prstGeom>
          <a:noFill/>
          <a:ln/>
        </p:spPr>
        <p:txBody>
          <a:bodyPr wrap="square" lIns="0" tIns="0" rIns="0" bIns="0" rtlCol="0" anchor="ctr"/>
          <a:lstStyle/>
          <a:p>
            <a:pPr marL="0" indent="0">
              <a:buNone/>
            </a:pPr>
            <a:r>
              <a:rPr lang="en-US" sz="1100" b="1" dirty="0">
                <a:solidFill>
                  <a:srgbClr val="F3F4F6"/>
                </a:solidFill>
              </a:rPr>
              <a:t>Airline · Your trip to Lisbon</a:t>
            </a:r>
            <a:endParaRPr lang="en-US" sz="1100" dirty="0"/>
          </a:p>
        </p:txBody>
      </p:sp>
      <p:sp>
        <p:nvSpPr>
          <p:cNvPr id="16" name="Text 14"/>
          <p:cNvSpPr/>
          <p:nvPr/>
        </p:nvSpPr>
        <p:spPr>
          <a:xfrm>
            <a:off x="8458200" y="1901952"/>
            <a:ext cx="274320" cy="274320"/>
          </a:xfrm>
          <a:prstGeom prst="rect">
            <a:avLst/>
          </a:prstGeom>
          <a:noFill/>
          <a:ln/>
        </p:spPr>
        <p:txBody>
          <a:bodyPr wrap="square" lIns="0" tIns="0" rIns="0" bIns="0" rtlCol="0" anchor="ctr"/>
          <a:lstStyle/>
          <a:p>
            <a:pPr marL="0" indent="0">
              <a:buNone/>
            </a:pPr>
            <a:r>
              <a:rPr lang="en-US" sz="1400" dirty="0">
                <a:solidFill>
                  <a:srgbClr val="FBBF24"/>
                </a:solidFill>
              </a:rPr>
              <a:t>★</a:t>
            </a:r>
            <a:endParaRPr lang="en-US" sz="1400" dirty="0"/>
          </a:p>
        </p:txBody>
      </p:sp>
      <p:sp>
        <p:nvSpPr>
          <p:cNvPr id="17" name="Shape 15"/>
          <p:cNvSpPr/>
          <p:nvPr/>
        </p:nvSpPr>
        <p:spPr>
          <a:xfrm>
            <a:off x="5760720" y="2286000"/>
            <a:ext cx="630936" cy="256032"/>
          </a:xfrm>
          <a:prstGeom prst="roundRect">
            <a:avLst>
              <a:gd name="adj" fmla="val 46429"/>
            </a:avLst>
          </a:prstGeom>
          <a:solidFill>
            <a:srgbClr val="34D399"/>
          </a:solidFill>
          <a:ln w="12700">
            <a:solidFill>
              <a:srgbClr val="34D399"/>
            </a:solidFill>
            <a:prstDash val="solid"/>
          </a:ln>
        </p:spPr>
        <p:txBody>
          <a:bodyPr/>
          <a:lstStyle/>
          <a:p>
            <a:endParaRPr lang="en-GB"/>
          </a:p>
        </p:txBody>
      </p:sp>
      <p:sp>
        <p:nvSpPr>
          <p:cNvPr id="18" name="Text 16"/>
          <p:cNvSpPr/>
          <p:nvPr/>
        </p:nvSpPr>
        <p:spPr>
          <a:xfrm>
            <a:off x="5760720" y="2286000"/>
            <a:ext cx="630936" cy="256032"/>
          </a:xfrm>
          <a:prstGeom prst="rect">
            <a:avLst/>
          </a:prstGeom>
          <a:noFill/>
          <a:ln/>
        </p:spPr>
        <p:txBody>
          <a:bodyPr wrap="square" lIns="0" tIns="0" rIns="0" bIns="0" rtlCol="0" anchor="ctr"/>
          <a:lstStyle/>
          <a:p>
            <a:pPr marL="0" indent="0" algn="ctr">
              <a:buNone/>
            </a:pPr>
            <a:r>
              <a:rPr lang="en-US" sz="900" b="1" dirty="0">
                <a:solidFill>
                  <a:srgbClr val="1A1D23"/>
                </a:solidFill>
              </a:rPr>
              <a:t>Travel</a:t>
            </a:r>
            <a:endParaRPr lang="en-US" sz="900" dirty="0"/>
          </a:p>
        </p:txBody>
      </p:sp>
      <p:sp>
        <p:nvSpPr>
          <p:cNvPr id="19" name="Shape 17"/>
          <p:cNvSpPr/>
          <p:nvPr/>
        </p:nvSpPr>
        <p:spPr>
          <a:xfrm>
            <a:off x="6483096" y="2286000"/>
            <a:ext cx="708660" cy="256032"/>
          </a:xfrm>
          <a:prstGeom prst="roundRect">
            <a:avLst>
              <a:gd name="adj" fmla="val 46429"/>
            </a:avLst>
          </a:prstGeom>
          <a:solidFill>
            <a:srgbClr val="60A5FA"/>
          </a:solidFill>
          <a:ln w="12700">
            <a:solidFill>
              <a:srgbClr val="60A5FA"/>
            </a:solidFill>
            <a:prstDash val="solid"/>
          </a:ln>
        </p:spPr>
        <p:txBody>
          <a:bodyPr/>
          <a:lstStyle/>
          <a:p>
            <a:endParaRPr lang="en-GB"/>
          </a:p>
        </p:txBody>
      </p:sp>
      <p:sp>
        <p:nvSpPr>
          <p:cNvPr id="20" name="Text 18"/>
          <p:cNvSpPr/>
          <p:nvPr/>
        </p:nvSpPr>
        <p:spPr>
          <a:xfrm>
            <a:off x="6483096" y="2286000"/>
            <a:ext cx="708660" cy="256032"/>
          </a:xfrm>
          <a:prstGeom prst="rect">
            <a:avLst/>
          </a:prstGeom>
          <a:noFill/>
          <a:ln/>
        </p:spPr>
        <p:txBody>
          <a:bodyPr wrap="square" lIns="0" tIns="0" rIns="0" bIns="0" rtlCol="0" anchor="ctr"/>
          <a:lstStyle/>
          <a:p>
            <a:pPr marL="0" indent="0" algn="ctr">
              <a:buNone/>
            </a:pPr>
            <a:r>
              <a:rPr lang="en-US" sz="900" b="1" dirty="0">
                <a:solidFill>
                  <a:srgbClr val="1A1D23"/>
                </a:solidFill>
              </a:rPr>
              <a:t>Updates</a:t>
            </a:r>
            <a:endParaRPr lang="en-US" sz="900" dirty="0"/>
          </a:p>
        </p:txBody>
      </p:sp>
      <p:sp>
        <p:nvSpPr>
          <p:cNvPr id="21" name="Shape 19"/>
          <p:cNvSpPr/>
          <p:nvPr/>
        </p:nvSpPr>
        <p:spPr>
          <a:xfrm>
            <a:off x="7283196" y="2286000"/>
            <a:ext cx="786384" cy="256032"/>
          </a:xfrm>
          <a:prstGeom prst="roundRect">
            <a:avLst>
              <a:gd name="adj" fmla="val 46429"/>
            </a:avLst>
          </a:prstGeom>
          <a:solidFill>
            <a:srgbClr val="A78BFA"/>
          </a:solidFill>
          <a:ln w="12700">
            <a:solidFill>
              <a:srgbClr val="A78BFA"/>
            </a:solidFill>
            <a:prstDash val="solid"/>
          </a:ln>
        </p:spPr>
        <p:txBody>
          <a:bodyPr/>
          <a:lstStyle/>
          <a:p>
            <a:endParaRPr lang="en-GB"/>
          </a:p>
        </p:txBody>
      </p:sp>
      <p:sp>
        <p:nvSpPr>
          <p:cNvPr id="22" name="Text 20"/>
          <p:cNvSpPr/>
          <p:nvPr/>
        </p:nvSpPr>
        <p:spPr>
          <a:xfrm>
            <a:off x="7283196" y="2286000"/>
            <a:ext cx="786384" cy="256032"/>
          </a:xfrm>
          <a:prstGeom prst="rect">
            <a:avLst/>
          </a:prstGeom>
          <a:noFill/>
          <a:ln/>
        </p:spPr>
        <p:txBody>
          <a:bodyPr wrap="square" lIns="0" tIns="0" rIns="0" bIns="0" rtlCol="0" anchor="ctr"/>
          <a:lstStyle/>
          <a:p>
            <a:pPr marL="0" indent="0" algn="ctr">
              <a:buNone/>
            </a:pPr>
            <a:r>
              <a:rPr lang="en-US" sz="900" b="1" dirty="0">
                <a:solidFill>
                  <a:srgbClr val="1A1D23"/>
                </a:solidFill>
              </a:rPr>
              <a:t>Receipts</a:t>
            </a:r>
            <a:endParaRPr lang="en-US" sz="900" dirty="0"/>
          </a:p>
        </p:txBody>
      </p:sp>
      <p:sp>
        <p:nvSpPr>
          <p:cNvPr id="23" name="Text 21"/>
          <p:cNvSpPr/>
          <p:nvPr/>
        </p:nvSpPr>
        <p:spPr>
          <a:xfrm>
            <a:off x="5303520" y="2697480"/>
            <a:ext cx="3291840" cy="365760"/>
          </a:xfrm>
          <a:prstGeom prst="rect">
            <a:avLst/>
          </a:prstGeom>
          <a:noFill/>
          <a:ln/>
        </p:spPr>
        <p:txBody>
          <a:bodyPr wrap="square" lIns="0" tIns="0" rIns="0" bIns="0" rtlCol="0" anchor="ctr"/>
          <a:lstStyle/>
          <a:p>
            <a:pPr marL="0" indent="0">
              <a:buNone/>
            </a:pPr>
            <a:r>
              <a:rPr lang="en-US" sz="1400" i="1" dirty="0">
                <a:solidFill>
                  <a:srgbClr val="9CA3AF"/>
                </a:solidFill>
              </a:rPr>
              <a:t>One email, three labels — find it under any of them.</a:t>
            </a:r>
            <a:endParaRPr lang="en-US" sz="1400" dirty="0"/>
          </a:p>
        </p:txBody>
      </p:sp>
      <p:sp>
        <p:nvSpPr>
          <p:cNvPr id="24" name="Text 22"/>
          <p:cNvSpPr/>
          <p:nvPr/>
        </p:nvSpPr>
        <p:spPr>
          <a:xfrm>
            <a:off x="5303520" y="3200400"/>
            <a:ext cx="3291840" cy="274320"/>
          </a:xfrm>
          <a:prstGeom prst="rect">
            <a:avLst/>
          </a:prstGeom>
          <a:noFill/>
          <a:ln/>
        </p:spPr>
        <p:txBody>
          <a:bodyPr wrap="square" lIns="0" tIns="0" rIns="0" bIns="0" rtlCol="0" anchor="ctr"/>
          <a:lstStyle/>
          <a:p>
            <a:pPr marL="0" indent="0">
              <a:buNone/>
            </a:pPr>
            <a:r>
              <a:rPr lang="en-US" sz="1100" b="1" dirty="0">
                <a:solidFill>
                  <a:srgbClr val="F3F4F6"/>
                </a:solidFill>
              </a:rPr>
              <a:t>Try this search:</a:t>
            </a:r>
            <a:endParaRPr lang="en-US" sz="1100" dirty="0"/>
          </a:p>
        </p:txBody>
      </p:sp>
      <p:sp>
        <p:nvSpPr>
          <p:cNvPr id="25" name="Shape 23"/>
          <p:cNvSpPr/>
          <p:nvPr/>
        </p:nvSpPr>
        <p:spPr>
          <a:xfrm>
            <a:off x="5303520" y="3520440"/>
            <a:ext cx="3291840" cy="365760"/>
          </a:xfrm>
          <a:prstGeom prst="roundRect">
            <a:avLst>
              <a:gd name="adj" fmla="val 12500"/>
            </a:avLst>
          </a:prstGeom>
          <a:solidFill>
            <a:srgbClr val="1A1D23"/>
          </a:solidFill>
          <a:ln w="12700">
            <a:solidFill>
              <a:srgbClr val="FBBF24"/>
            </a:solidFill>
            <a:prstDash val="solid"/>
          </a:ln>
        </p:spPr>
        <p:txBody>
          <a:bodyPr/>
          <a:lstStyle/>
          <a:p>
            <a:endParaRPr lang="en-GB"/>
          </a:p>
        </p:txBody>
      </p:sp>
      <p:sp>
        <p:nvSpPr>
          <p:cNvPr id="26" name="Text 24"/>
          <p:cNvSpPr/>
          <p:nvPr/>
        </p:nvSpPr>
        <p:spPr>
          <a:xfrm>
            <a:off x="5440680" y="3520440"/>
            <a:ext cx="3063240" cy="365760"/>
          </a:xfrm>
          <a:prstGeom prst="rect">
            <a:avLst/>
          </a:prstGeom>
          <a:noFill/>
          <a:ln/>
        </p:spPr>
        <p:txBody>
          <a:bodyPr wrap="square" lIns="0" tIns="0" rIns="0" bIns="0" rtlCol="0" anchor="ctr"/>
          <a:lstStyle/>
          <a:p>
            <a:pPr marL="0" indent="0">
              <a:buNone/>
            </a:pPr>
            <a:r>
              <a:rPr lang="en-US" sz="1100" dirty="0">
                <a:solidFill>
                  <a:srgbClr val="F3F4F6"/>
                </a:solidFill>
                <a:latin typeface="Courier New" pitchFamily="34" charset="0"/>
                <a:ea typeface="Courier New" pitchFamily="34" charset="-122"/>
                <a:cs typeface="Courier New" pitchFamily="34" charset="-120"/>
              </a:rPr>
              <a:t>from:bank older_than:30d</a:t>
            </a:r>
            <a:endParaRPr lang="en-US" sz="1100" dirty="0"/>
          </a:p>
        </p:txBody>
      </p:sp>
      <p:sp>
        <p:nvSpPr>
          <p:cNvPr id="27" name="Text 25"/>
          <p:cNvSpPr/>
          <p:nvPr/>
        </p:nvSpPr>
        <p:spPr>
          <a:xfrm>
            <a:off x="5303520" y="3931920"/>
            <a:ext cx="3291840" cy="320040"/>
          </a:xfrm>
          <a:prstGeom prst="rect">
            <a:avLst/>
          </a:prstGeom>
          <a:noFill/>
          <a:ln/>
        </p:spPr>
        <p:txBody>
          <a:bodyPr wrap="square" lIns="0" tIns="0" rIns="0" bIns="0" rtlCol="0" anchor="ctr"/>
          <a:lstStyle/>
          <a:p>
            <a:pPr marL="0" indent="0">
              <a:buNone/>
            </a:pPr>
            <a:r>
              <a:rPr lang="en-US" sz="1400" i="1" dirty="0">
                <a:solidFill>
                  <a:srgbClr val="9CA3AF"/>
                </a:solidFill>
              </a:rPr>
              <a:t>→ all bank emails older than a month</a:t>
            </a:r>
            <a:endParaRPr lang="en-US" sz="1400" dirty="0"/>
          </a:p>
        </p:txBody>
      </p:sp>
      <p:sp>
        <p:nvSpPr>
          <p:cNvPr id="28" name="Text 26"/>
          <p:cNvSpPr/>
          <p:nvPr/>
        </p:nvSpPr>
        <p:spPr>
          <a:xfrm>
            <a:off x="365760" y="4663440"/>
            <a:ext cx="8412480" cy="274320"/>
          </a:xfrm>
          <a:prstGeom prst="rect">
            <a:avLst/>
          </a:prstGeom>
          <a:noFill/>
          <a:ln/>
        </p:spPr>
        <p:txBody>
          <a:bodyPr wrap="square" lIns="0" tIns="0" rIns="0" bIns="0" rtlCol="0" anchor="ctr"/>
          <a:lstStyle/>
          <a:p>
            <a:pPr marL="0" indent="0">
              <a:buNone/>
            </a:pPr>
            <a:r>
              <a:rPr lang="en-US" sz="1050" i="1" dirty="0">
                <a:solidFill>
                  <a:srgbClr val="9CA3AF"/>
                </a:solidFill>
              </a:rPr>
              <a:t>Strength: powerful search + AI categories.   Watch out: labels can feel confusing if you expect folders.</a:t>
            </a:r>
            <a:endParaRPr lang="en-US" sz="1050" dirty="0"/>
          </a:p>
        </p:txBody>
      </p:sp>
      <p:sp>
        <p:nvSpPr>
          <p:cNvPr id="37" name="Freeform: Shape 36">
            <a:hlinkClick r:id="rId3"/>
            <a:extLst>
              <a:ext uri="{FF2B5EF4-FFF2-40B4-BE49-F238E27FC236}">
                <a16:creationId xmlns:a16="http://schemas.microsoft.com/office/drawing/2014/main" id="{D89A06DA-2D23-DCDA-7928-AA6FD7A3B606}"/>
              </a:ext>
            </a:extLst>
          </p:cNvPr>
          <p:cNvSpPr/>
          <p:nvPr/>
        </p:nvSpPr>
        <p:spPr>
          <a:xfrm>
            <a:off x="7520170" y="545895"/>
            <a:ext cx="1444318" cy="306706"/>
          </a:xfrm>
          <a:custGeom>
            <a:avLst/>
            <a:gdLst>
              <a:gd name="csX0" fmla="*/ 119474 w 1444318"/>
              <a:gd name="csY0" fmla="*/ 0 h 306706"/>
              <a:gd name="csX1" fmla="*/ 119476 w 1444318"/>
              <a:gd name="csY1" fmla="*/ 0 h 306706"/>
              <a:gd name="csX2" fmla="*/ 1324842 w 1444318"/>
              <a:gd name="csY2" fmla="*/ 0 h 306706"/>
              <a:gd name="csX3" fmla="*/ 1324843 w 1444318"/>
              <a:gd name="csY3" fmla="*/ 0 h 306706"/>
              <a:gd name="csX4" fmla="*/ 1324843 w 1444318"/>
              <a:gd name="csY4" fmla="*/ 0 h 306706"/>
              <a:gd name="csX5" fmla="*/ 1371348 w 1444318"/>
              <a:gd name="csY5" fmla="*/ 12051 h 306706"/>
              <a:gd name="csX6" fmla="*/ 1444318 w 1444318"/>
              <a:gd name="csY6" fmla="*/ 153353 h 306706"/>
              <a:gd name="csX7" fmla="*/ 1324842 w 1444318"/>
              <a:gd name="csY7" fmla="*/ 306706 h 306706"/>
              <a:gd name="csX8" fmla="*/ 1324838 w 1444318"/>
              <a:gd name="csY8" fmla="*/ 306705 h 306706"/>
              <a:gd name="csX9" fmla="*/ 119480 w 1444318"/>
              <a:gd name="csY9" fmla="*/ 306705 h 306706"/>
              <a:gd name="csX10" fmla="*/ 119476 w 1444318"/>
              <a:gd name="csY10" fmla="*/ 306706 h 306706"/>
              <a:gd name="csX11" fmla="*/ 0 w 1444318"/>
              <a:gd name="csY11" fmla="*/ 153353 h 306706"/>
              <a:gd name="csX12" fmla="*/ 72970 w 1444318"/>
              <a:gd name="csY12" fmla="*/ 12051 h 306706"/>
              <a:gd name="csX13" fmla="*/ 119474 w 1444318"/>
              <a:gd name="csY13" fmla="*/ 1 h 3067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444318" h="306706">
                <a:moveTo>
                  <a:pt x="119474" y="0"/>
                </a:moveTo>
                <a:lnTo>
                  <a:pt x="119476" y="0"/>
                </a:lnTo>
                <a:lnTo>
                  <a:pt x="1324842" y="0"/>
                </a:lnTo>
                <a:lnTo>
                  <a:pt x="1324843" y="0"/>
                </a:lnTo>
                <a:lnTo>
                  <a:pt x="1324843" y="0"/>
                </a:lnTo>
                <a:lnTo>
                  <a:pt x="1371348" y="12051"/>
                </a:lnTo>
                <a:cubicBezTo>
                  <a:pt x="1414229" y="35331"/>
                  <a:pt x="1444318" y="89832"/>
                  <a:pt x="1444318" y="153353"/>
                </a:cubicBezTo>
                <a:cubicBezTo>
                  <a:pt x="1444318" y="238048"/>
                  <a:pt x="1390827" y="306706"/>
                  <a:pt x="1324842" y="306706"/>
                </a:cubicBezTo>
                <a:lnTo>
                  <a:pt x="1324838" y="306705"/>
                </a:lnTo>
                <a:lnTo>
                  <a:pt x="119480" y="306705"/>
                </a:lnTo>
                <a:lnTo>
                  <a:pt x="119476" y="306706"/>
                </a:lnTo>
                <a:cubicBezTo>
                  <a:pt x="53491" y="306706"/>
                  <a:pt x="0" y="238048"/>
                  <a:pt x="0" y="153353"/>
                </a:cubicBezTo>
                <a:cubicBezTo>
                  <a:pt x="0" y="89832"/>
                  <a:pt x="30088" y="35331"/>
                  <a:pt x="72970" y="12051"/>
                </a:cubicBezTo>
                <a:lnTo>
                  <a:pt x="119474" y="1"/>
                </a:lnTo>
                <a:close/>
              </a:path>
            </a:pathLst>
          </a:custGeom>
          <a:solidFill>
            <a:srgbClr val="34D399"/>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GB" sz="1000" b="1" dirty="0">
                <a:solidFill>
                  <a:schemeClr val="tx1"/>
                </a:solidFill>
              </a:rPr>
              <a:t>Filters, labels &amp; Search</a:t>
            </a:r>
          </a:p>
        </p:txBody>
      </p:sp>
      <p:sp>
        <p:nvSpPr>
          <p:cNvPr id="39" name="Freeform: Shape 38">
            <a:hlinkClick r:id="rId4"/>
            <a:extLst>
              <a:ext uri="{FF2B5EF4-FFF2-40B4-BE49-F238E27FC236}">
                <a16:creationId xmlns:a16="http://schemas.microsoft.com/office/drawing/2014/main" id="{99C9EE03-9942-E8EA-567C-9D16D4298AAE}"/>
              </a:ext>
            </a:extLst>
          </p:cNvPr>
          <p:cNvSpPr/>
          <p:nvPr/>
        </p:nvSpPr>
        <p:spPr>
          <a:xfrm>
            <a:off x="7520170" y="896892"/>
            <a:ext cx="1444318" cy="306706"/>
          </a:xfrm>
          <a:custGeom>
            <a:avLst/>
            <a:gdLst>
              <a:gd name="csX0" fmla="*/ 119474 w 1444318"/>
              <a:gd name="csY0" fmla="*/ 0 h 306706"/>
              <a:gd name="csX1" fmla="*/ 119476 w 1444318"/>
              <a:gd name="csY1" fmla="*/ 0 h 306706"/>
              <a:gd name="csX2" fmla="*/ 1324842 w 1444318"/>
              <a:gd name="csY2" fmla="*/ 0 h 306706"/>
              <a:gd name="csX3" fmla="*/ 1324843 w 1444318"/>
              <a:gd name="csY3" fmla="*/ 0 h 306706"/>
              <a:gd name="csX4" fmla="*/ 1324843 w 1444318"/>
              <a:gd name="csY4" fmla="*/ 0 h 306706"/>
              <a:gd name="csX5" fmla="*/ 1371348 w 1444318"/>
              <a:gd name="csY5" fmla="*/ 12051 h 306706"/>
              <a:gd name="csX6" fmla="*/ 1444318 w 1444318"/>
              <a:gd name="csY6" fmla="*/ 153353 h 306706"/>
              <a:gd name="csX7" fmla="*/ 1324842 w 1444318"/>
              <a:gd name="csY7" fmla="*/ 306706 h 306706"/>
              <a:gd name="csX8" fmla="*/ 1324838 w 1444318"/>
              <a:gd name="csY8" fmla="*/ 306705 h 306706"/>
              <a:gd name="csX9" fmla="*/ 119480 w 1444318"/>
              <a:gd name="csY9" fmla="*/ 306705 h 306706"/>
              <a:gd name="csX10" fmla="*/ 119476 w 1444318"/>
              <a:gd name="csY10" fmla="*/ 306706 h 306706"/>
              <a:gd name="csX11" fmla="*/ 0 w 1444318"/>
              <a:gd name="csY11" fmla="*/ 153353 h 306706"/>
              <a:gd name="csX12" fmla="*/ 72970 w 1444318"/>
              <a:gd name="csY12" fmla="*/ 12051 h 306706"/>
              <a:gd name="csX13" fmla="*/ 119474 w 1444318"/>
              <a:gd name="csY13" fmla="*/ 1 h 3067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444318" h="306706">
                <a:moveTo>
                  <a:pt x="119474" y="0"/>
                </a:moveTo>
                <a:lnTo>
                  <a:pt x="119476" y="0"/>
                </a:lnTo>
                <a:lnTo>
                  <a:pt x="1324842" y="0"/>
                </a:lnTo>
                <a:lnTo>
                  <a:pt x="1324843" y="0"/>
                </a:lnTo>
                <a:lnTo>
                  <a:pt x="1324843" y="0"/>
                </a:lnTo>
                <a:lnTo>
                  <a:pt x="1371348" y="12051"/>
                </a:lnTo>
                <a:cubicBezTo>
                  <a:pt x="1414229" y="35331"/>
                  <a:pt x="1444318" y="89832"/>
                  <a:pt x="1444318" y="153353"/>
                </a:cubicBezTo>
                <a:cubicBezTo>
                  <a:pt x="1444318" y="238048"/>
                  <a:pt x="1390827" y="306706"/>
                  <a:pt x="1324842" y="306706"/>
                </a:cubicBezTo>
                <a:lnTo>
                  <a:pt x="1324838" y="306705"/>
                </a:lnTo>
                <a:lnTo>
                  <a:pt x="119480" y="306705"/>
                </a:lnTo>
                <a:lnTo>
                  <a:pt x="119476" y="306706"/>
                </a:lnTo>
                <a:cubicBezTo>
                  <a:pt x="53491" y="306706"/>
                  <a:pt x="0" y="238048"/>
                  <a:pt x="0" y="153353"/>
                </a:cubicBezTo>
                <a:cubicBezTo>
                  <a:pt x="0" y="89832"/>
                  <a:pt x="30088" y="35331"/>
                  <a:pt x="72970" y="12051"/>
                </a:cubicBezTo>
                <a:lnTo>
                  <a:pt x="119474" y="1"/>
                </a:lnTo>
                <a:close/>
              </a:path>
            </a:pathLst>
          </a:custGeom>
          <a:solidFill>
            <a:srgbClr val="34D399"/>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GB" sz="1000" b="1" dirty="0">
                <a:solidFill>
                  <a:schemeClr val="tx1"/>
                </a:solidFill>
              </a:rPr>
              <a:t>Search Restrictors</a:t>
            </a:r>
          </a:p>
        </p:txBody>
      </p:sp>
      <p:sp>
        <p:nvSpPr>
          <p:cNvPr id="41" name="Freeform: Shape 40">
            <a:hlinkClick r:id="rId5"/>
            <a:extLst>
              <a:ext uri="{FF2B5EF4-FFF2-40B4-BE49-F238E27FC236}">
                <a16:creationId xmlns:a16="http://schemas.microsoft.com/office/drawing/2014/main" id="{1169EAB7-251E-0D2B-31B6-55635E9CBAAA}"/>
              </a:ext>
            </a:extLst>
          </p:cNvPr>
          <p:cNvSpPr/>
          <p:nvPr/>
        </p:nvSpPr>
        <p:spPr>
          <a:xfrm>
            <a:off x="7520170" y="194899"/>
            <a:ext cx="1444318" cy="306706"/>
          </a:xfrm>
          <a:custGeom>
            <a:avLst/>
            <a:gdLst>
              <a:gd name="csX0" fmla="*/ 119474 w 1444318"/>
              <a:gd name="csY0" fmla="*/ 0 h 306706"/>
              <a:gd name="csX1" fmla="*/ 119476 w 1444318"/>
              <a:gd name="csY1" fmla="*/ 0 h 306706"/>
              <a:gd name="csX2" fmla="*/ 1324842 w 1444318"/>
              <a:gd name="csY2" fmla="*/ 0 h 306706"/>
              <a:gd name="csX3" fmla="*/ 1324843 w 1444318"/>
              <a:gd name="csY3" fmla="*/ 0 h 306706"/>
              <a:gd name="csX4" fmla="*/ 1324843 w 1444318"/>
              <a:gd name="csY4" fmla="*/ 0 h 306706"/>
              <a:gd name="csX5" fmla="*/ 1371348 w 1444318"/>
              <a:gd name="csY5" fmla="*/ 12051 h 306706"/>
              <a:gd name="csX6" fmla="*/ 1444318 w 1444318"/>
              <a:gd name="csY6" fmla="*/ 153353 h 306706"/>
              <a:gd name="csX7" fmla="*/ 1324842 w 1444318"/>
              <a:gd name="csY7" fmla="*/ 306706 h 306706"/>
              <a:gd name="csX8" fmla="*/ 1324838 w 1444318"/>
              <a:gd name="csY8" fmla="*/ 306705 h 306706"/>
              <a:gd name="csX9" fmla="*/ 119480 w 1444318"/>
              <a:gd name="csY9" fmla="*/ 306705 h 306706"/>
              <a:gd name="csX10" fmla="*/ 119476 w 1444318"/>
              <a:gd name="csY10" fmla="*/ 306706 h 306706"/>
              <a:gd name="csX11" fmla="*/ 0 w 1444318"/>
              <a:gd name="csY11" fmla="*/ 153353 h 306706"/>
              <a:gd name="csX12" fmla="*/ 72970 w 1444318"/>
              <a:gd name="csY12" fmla="*/ 12051 h 306706"/>
              <a:gd name="csX13" fmla="*/ 119474 w 1444318"/>
              <a:gd name="csY13" fmla="*/ 1 h 3067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444318" h="306706">
                <a:moveTo>
                  <a:pt x="119474" y="0"/>
                </a:moveTo>
                <a:lnTo>
                  <a:pt x="119476" y="0"/>
                </a:lnTo>
                <a:lnTo>
                  <a:pt x="1324842" y="0"/>
                </a:lnTo>
                <a:lnTo>
                  <a:pt x="1324843" y="0"/>
                </a:lnTo>
                <a:lnTo>
                  <a:pt x="1324843" y="0"/>
                </a:lnTo>
                <a:lnTo>
                  <a:pt x="1371348" y="12051"/>
                </a:lnTo>
                <a:cubicBezTo>
                  <a:pt x="1414229" y="35331"/>
                  <a:pt x="1444318" y="89832"/>
                  <a:pt x="1444318" y="153353"/>
                </a:cubicBezTo>
                <a:cubicBezTo>
                  <a:pt x="1444318" y="238048"/>
                  <a:pt x="1390827" y="306706"/>
                  <a:pt x="1324842" y="306706"/>
                </a:cubicBezTo>
                <a:lnTo>
                  <a:pt x="1324838" y="306705"/>
                </a:lnTo>
                <a:lnTo>
                  <a:pt x="119480" y="306705"/>
                </a:lnTo>
                <a:lnTo>
                  <a:pt x="119476" y="306706"/>
                </a:lnTo>
                <a:cubicBezTo>
                  <a:pt x="53491" y="306706"/>
                  <a:pt x="0" y="238048"/>
                  <a:pt x="0" y="153353"/>
                </a:cubicBezTo>
                <a:cubicBezTo>
                  <a:pt x="0" y="89832"/>
                  <a:pt x="30088" y="35331"/>
                  <a:pt x="72970" y="12051"/>
                </a:cubicBezTo>
                <a:lnTo>
                  <a:pt x="119474" y="1"/>
                </a:lnTo>
                <a:close/>
              </a:path>
            </a:pathLst>
          </a:custGeom>
          <a:solidFill>
            <a:srgbClr val="34D399"/>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GB" sz="1000" b="1" dirty="0">
                <a:solidFill>
                  <a:schemeClr val="tx1"/>
                </a:solidFill>
              </a:rPr>
              <a:t>Layout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bg>
      <p:bgPr>
        <a:solidFill>
          <a:srgbClr val="1A1D23"/>
        </a:solidFill>
        <a:effectLst/>
      </p:bgPr>
    </p:bg>
    <p:spTree>
      <p:nvGrpSpPr>
        <p:cNvPr id="1" name=""/>
        <p:cNvGrpSpPr/>
        <p:nvPr/>
      </p:nvGrpSpPr>
      <p:grpSpPr>
        <a:xfrm>
          <a:off x="0" y="0"/>
          <a:ext cx="0" cy="0"/>
          <a:chOff x="0" y="0"/>
          <a:chExt cx="0" cy="0"/>
        </a:xfrm>
      </p:grpSpPr>
      <p:sp>
        <p:nvSpPr>
          <p:cNvPr id="2" name="Text 0"/>
          <p:cNvSpPr/>
          <p:nvPr/>
        </p:nvSpPr>
        <p:spPr>
          <a:xfrm>
            <a:off x="365760" y="256032"/>
            <a:ext cx="320040" cy="365760"/>
          </a:xfrm>
          <a:prstGeom prst="rect">
            <a:avLst/>
          </a:prstGeom>
          <a:noFill/>
          <a:ln/>
        </p:spPr>
        <p:txBody>
          <a:bodyPr wrap="square" lIns="0" tIns="0" rIns="0" bIns="0" rtlCol="0" anchor="ctr"/>
          <a:lstStyle/>
          <a:p>
            <a:pPr marL="0" indent="0">
              <a:buNone/>
            </a:pPr>
            <a:r>
              <a:rPr lang="en-US" sz="1800" b="1" dirty="0">
                <a:solidFill>
                  <a:srgbClr val="FBBF24"/>
                </a:solidFill>
              </a:rPr>
              <a:t>★</a:t>
            </a:r>
            <a:endParaRPr lang="en-US" sz="1800" dirty="0"/>
          </a:p>
        </p:txBody>
      </p:sp>
      <p:sp>
        <p:nvSpPr>
          <p:cNvPr id="3" name="Text 1"/>
          <p:cNvSpPr/>
          <p:nvPr/>
        </p:nvSpPr>
        <p:spPr>
          <a:xfrm>
            <a:off x="685800" y="292608"/>
            <a:ext cx="5486400" cy="292608"/>
          </a:xfrm>
          <a:prstGeom prst="rect">
            <a:avLst/>
          </a:prstGeom>
          <a:noFill/>
          <a:ln/>
        </p:spPr>
        <p:txBody>
          <a:bodyPr wrap="square" lIns="0" tIns="0" rIns="0" bIns="0" rtlCol="0" anchor="ctr"/>
          <a:lstStyle/>
          <a:p>
            <a:pPr marL="0" indent="0">
              <a:buNone/>
            </a:pPr>
            <a:r>
              <a:rPr lang="en-US" sz="1000" b="1" kern="0" spc="400" dirty="0">
                <a:solidFill>
                  <a:srgbClr val="9CA3AF"/>
                </a:solidFill>
              </a:rPr>
              <a:t>PLATFORM DEEP DIVE · 2 OF 4</a:t>
            </a:r>
            <a:endParaRPr lang="en-US" sz="1000" dirty="0"/>
          </a:p>
        </p:txBody>
      </p:sp>
      <p:sp>
        <p:nvSpPr>
          <p:cNvPr id="4" name="Shape 2"/>
          <p:cNvSpPr/>
          <p:nvPr/>
        </p:nvSpPr>
        <p:spPr>
          <a:xfrm>
            <a:off x="365760" y="640080"/>
            <a:ext cx="8412480" cy="18288"/>
          </a:xfrm>
          <a:prstGeom prst="rect">
            <a:avLst/>
          </a:prstGeom>
          <a:solidFill>
            <a:srgbClr val="3A4150"/>
          </a:solidFill>
          <a:ln w="12700">
            <a:solidFill>
              <a:srgbClr val="3A4150"/>
            </a:solidFill>
            <a:prstDash val="solid"/>
          </a:ln>
        </p:spPr>
        <p:txBody>
          <a:bodyPr/>
          <a:lstStyle/>
          <a:p>
            <a:endParaRPr lang="en-GB"/>
          </a:p>
        </p:txBody>
      </p:sp>
      <p:sp>
        <p:nvSpPr>
          <p:cNvPr id="5" name="Text 3"/>
          <p:cNvSpPr/>
          <p:nvPr/>
        </p:nvSpPr>
        <p:spPr>
          <a:xfrm>
            <a:off x="365760" y="777240"/>
            <a:ext cx="8412480" cy="548640"/>
          </a:xfrm>
          <a:prstGeom prst="rect">
            <a:avLst/>
          </a:prstGeom>
          <a:noFill/>
          <a:ln/>
        </p:spPr>
        <p:txBody>
          <a:bodyPr wrap="square" lIns="0" tIns="0" rIns="0" bIns="0" rtlCol="0" anchor="ctr"/>
          <a:lstStyle/>
          <a:p>
            <a:pPr marL="0" indent="0">
              <a:buNone/>
            </a:pPr>
            <a:r>
              <a:rPr lang="en-US" sz="2800" b="1" dirty="0">
                <a:solidFill>
                  <a:srgbClr val="F3F4F6"/>
                </a:solidFill>
              </a:rPr>
              <a:t>Outlook on the web</a:t>
            </a:r>
            <a:endParaRPr lang="en-US" sz="2800" dirty="0"/>
          </a:p>
        </p:txBody>
      </p:sp>
      <p:sp>
        <p:nvSpPr>
          <p:cNvPr id="6" name="Text 4"/>
          <p:cNvSpPr/>
          <p:nvPr/>
        </p:nvSpPr>
        <p:spPr>
          <a:xfrm>
            <a:off x="8046720" y="4800600"/>
            <a:ext cx="822960" cy="274320"/>
          </a:xfrm>
          <a:prstGeom prst="rect">
            <a:avLst/>
          </a:prstGeom>
          <a:noFill/>
          <a:ln/>
        </p:spPr>
        <p:txBody>
          <a:bodyPr wrap="square" lIns="0" tIns="0" rIns="0" bIns="0" rtlCol="0" anchor="ctr"/>
          <a:lstStyle/>
          <a:p>
            <a:pPr marL="0" indent="0" algn="r">
              <a:buNone/>
            </a:pPr>
            <a:r>
              <a:rPr lang="en-US" sz="900" dirty="0">
                <a:solidFill>
                  <a:srgbClr val="9CA3AF"/>
                </a:solidFill>
              </a:rPr>
              <a:t>7 / 18</a:t>
            </a:r>
            <a:endParaRPr lang="en-US" sz="900" dirty="0"/>
          </a:p>
        </p:txBody>
      </p:sp>
      <p:sp>
        <p:nvSpPr>
          <p:cNvPr id="7" name="Text 5"/>
          <p:cNvSpPr/>
          <p:nvPr/>
        </p:nvSpPr>
        <p:spPr>
          <a:xfrm>
            <a:off x="365760" y="4800600"/>
            <a:ext cx="3657600" cy="274320"/>
          </a:xfrm>
          <a:prstGeom prst="rect">
            <a:avLst/>
          </a:prstGeom>
          <a:noFill/>
          <a:ln/>
        </p:spPr>
        <p:txBody>
          <a:bodyPr wrap="square" lIns="0" tIns="0" rIns="0" bIns="0" rtlCol="0" anchor="ctr"/>
          <a:lstStyle/>
          <a:p>
            <a:pPr marL="0" indent="0">
              <a:buNone/>
            </a:pPr>
            <a:r>
              <a:rPr lang="en-US" sz="900" dirty="0">
                <a:solidFill>
                  <a:srgbClr val="9CA3AF"/>
                </a:solidFill>
              </a:rPr>
              <a:t>Inbox Mastery</a:t>
            </a:r>
            <a:endParaRPr lang="en-US" sz="900" dirty="0"/>
          </a:p>
        </p:txBody>
      </p:sp>
      <p:sp>
        <p:nvSpPr>
          <p:cNvPr id="8" name="Shape 6"/>
          <p:cNvSpPr/>
          <p:nvPr/>
        </p:nvSpPr>
        <p:spPr>
          <a:xfrm>
            <a:off x="365760" y="1371600"/>
            <a:ext cx="4572000" cy="3200400"/>
          </a:xfrm>
          <a:prstGeom prst="roundRect">
            <a:avLst>
              <a:gd name="adj" fmla="val 1714"/>
            </a:avLst>
          </a:prstGeom>
          <a:solidFill>
            <a:srgbClr val="252A33"/>
          </a:solidFill>
          <a:ln w="9525">
            <a:solidFill>
              <a:srgbClr val="3A4150"/>
            </a:solidFill>
            <a:prstDash val="solid"/>
          </a:ln>
        </p:spPr>
        <p:txBody>
          <a:bodyPr/>
          <a:lstStyle/>
          <a:p>
            <a:endParaRPr lang="en-GB"/>
          </a:p>
        </p:txBody>
      </p:sp>
      <p:sp>
        <p:nvSpPr>
          <p:cNvPr id="9" name="Text 7"/>
          <p:cNvSpPr/>
          <p:nvPr/>
        </p:nvSpPr>
        <p:spPr>
          <a:xfrm>
            <a:off x="548640" y="1508760"/>
            <a:ext cx="4114800" cy="320040"/>
          </a:xfrm>
          <a:prstGeom prst="rect">
            <a:avLst/>
          </a:prstGeom>
          <a:noFill/>
          <a:ln/>
        </p:spPr>
        <p:txBody>
          <a:bodyPr wrap="square" lIns="0" tIns="0" rIns="0" bIns="0" rtlCol="0" anchor="ctr"/>
          <a:lstStyle/>
          <a:p>
            <a:pPr marL="0" indent="0">
              <a:buNone/>
            </a:pPr>
            <a:r>
              <a:rPr lang="en-US" sz="1400" b="1" dirty="0">
                <a:solidFill>
                  <a:srgbClr val="F3F4F6"/>
                </a:solidFill>
              </a:rPr>
              <a:t>What makes it tick</a:t>
            </a:r>
            <a:endParaRPr lang="en-US" sz="1400" dirty="0"/>
          </a:p>
        </p:txBody>
      </p:sp>
      <p:sp>
        <p:nvSpPr>
          <p:cNvPr id="10" name="Text 8"/>
          <p:cNvSpPr/>
          <p:nvPr/>
        </p:nvSpPr>
        <p:spPr>
          <a:xfrm>
            <a:off x="548640" y="1828800"/>
            <a:ext cx="4114800" cy="2809240"/>
          </a:xfrm>
          <a:prstGeom prst="rect">
            <a:avLst/>
          </a:prstGeom>
          <a:noFill/>
          <a:ln/>
        </p:spPr>
        <p:txBody>
          <a:bodyPr wrap="square" lIns="0" tIns="0" rIns="0" bIns="0" rtlCol="0" anchor="ctr"/>
          <a:lstStyle/>
          <a:p>
            <a:pPr marL="342900" indent="-342900">
              <a:spcAft>
                <a:spcPts val="200"/>
              </a:spcAft>
              <a:buSzPct val="100000"/>
              <a:buChar char="•"/>
            </a:pPr>
            <a:r>
              <a:rPr lang="en-US" sz="1600" b="1" dirty="0">
                <a:solidFill>
                  <a:srgbClr val="60A5FA"/>
                </a:solidFill>
              </a:rPr>
              <a:t>Focused Inbox</a:t>
            </a:r>
            <a:endParaRPr lang="en-US" sz="1600"/>
          </a:p>
          <a:p>
            <a:pPr marL="0" indent="0">
              <a:spcAft>
                <a:spcPts val="200"/>
              </a:spcAft>
              <a:buNone/>
            </a:pPr>
            <a:r>
              <a:rPr lang="en-US" sz="1400" dirty="0">
                <a:solidFill>
                  <a:srgbClr val="9CA3AF"/>
                </a:solidFill>
              </a:rPr>
              <a:t>  splits mail into Focused + Other</a:t>
            </a:r>
            <a:endParaRPr lang="en-US" sz="1400"/>
          </a:p>
          <a:p>
            <a:pPr marL="342900" indent="-342900">
              <a:spcAft>
                <a:spcPts val="200"/>
              </a:spcAft>
              <a:buSzPct val="100000"/>
              <a:buChar char="•"/>
            </a:pPr>
            <a:r>
              <a:rPr lang="en-US" sz="1600" b="1" dirty="0">
                <a:solidFill>
                  <a:srgbClr val="60A5FA"/>
                </a:solidFill>
              </a:rPr>
              <a:t>Sweep</a:t>
            </a:r>
            <a:endParaRPr lang="en-US" sz="1600"/>
          </a:p>
          <a:p>
            <a:pPr marL="0" indent="0">
              <a:spcAft>
                <a:spcPts val="200"/>
              </a:spcAft>
              <a:buNone/>
            </a:pPr>
            <a:r>
              <a:rPr lang="en-US" sz="1400" dirty="0">
                <a:solidFill>
                  <a:srgbClr val="9CA3AF"/>
                </a:solidFill>
              </a:rPr>
              <a:t>  bulk-clean by sender, in one click</a:t>
            </a:r>
            <a:endParaRPr lang="en-US" sz="1400"/>
          </a:p>
          <a:p>
            <a:pPr marL="342900" indent="-342900">
              <a:spcAft>
                <a:spcPts val="200"/>
              </a:spcAft>
              <a:buSzPct val="100000"/>
              <a:buChar char="•"/>
            </a:pPr>
            <a:r>
              <a:rPr lang="en-US" sz="1600" b="1" dirty="0">
                <a:solidFill>
                  <a:srgbClr val="60A5FA"/>
                </a:solidFill>
              </a:rPr>
              <a:t>Rules</a:t>
            </a:r>
            <a:endParaRPr lang="en-US" sz="1600"/>
          </a:p>
          <a:p>
            <a:pPr marL="0" indent="0">
              <a:spcAft>
                <a:spcPts val="200"/>
              </a:spcAft>
              <a:buNone/>
            </a:pPr>
            <a:r>
              <a:rPr lang="en-US" sz="1400" dirty="0">
                <a:solidFill>
                  <a:srgbClr val="9CA3AF"/>
                </a:solidFill>
              </a:rPr>
              <a:t>  move, flag, or forward automatically</a:t>
            </a:r>
            <a:endParaRPr lang="en-US" sz="1400"/>
          </a:p>
          <a:p>
            <a:pPr marL="342900" indent="-342900">
              <a:spcAft>
                <a:spcPts val="200"/>
              </a:spcAft>
              <a:buSzPct val="100000"/>
              <a:buChar char="•"/>
            </a:pPr>
            <a:r>
              <a:rPr lang="en-US" sz="1600" b="1" dirty="0">
                <a:solidFill>
                  <a:srgbClr val="60A5FA"/>
                </a:solidFill>
              </a:rPr>
              <a:t>Categories</a:t>
            </a:r>
            <a:endParaRPr lang="en-US" sz="1600"/>
          </a:p>
          <a:p>
            <a:pPr marL="0" indent="0">
              <a:spcAft>
                <a:spcPts val="200"/>
              </a:spcAft>
              <a:buNone/>
            </a:pPr>
            <a:r>
              <a:rPr lang="en-US" sz="1400" dirty="0">
                <a:solidFill>
                  <a:srgbClr val="9CA3AF"/>
                </a:solidFill>
              </a:rPr>
              <a:t>  coloured tags that stack on folders</a:t>
            </a:r>
            <a:endParaRPr lang="en-US" sz="1400"/>
          </a:p>
          <a:p>
            <a:pPr marL="342900" indent="-342900">
              <a:spcAft>
                <a:spcPts val="200"/>
              </a:spcAft>
              <a:buSzPct val="100000"/>
              <a:buChar char="•"/>
            </a:pPr>
            <a:r>
              <a:rPr lang="en-US" sz="1600" b="1">
                <a:solidFill>
                  <a:srgbClr val="60A5FA"/>
                </a:solidFill>
              </a:rPr>
              <a:t>Search Folders</a:t>
            </a:r>
            <a:endParaRPr lang="en-US" sz="1600"/>
          </a:p>
          <a:p>
            <a:pPr marL="0" indent="0">
              <a:spcAft>
                <a:spcPts val="200"/>
              </a:spcAft>
              <a:buNone/>
            </a:pPr>
            <a:r>
              <a:rPr lang="en-US" sz="1400">
                <a:solidFill>
                  <a:srgbClr val="9CA3AF"/>
                </a:solidFill>
              </a:rPr>
              <a:t>  saved searches that update live</a:t>
            </a:r>
            <a:endParaRPr lang="en-US" sz="1400"/>
          </a:p>
          <a:p>
            <a:pPr marL="342900" indent="-342900">
              <a:spcAft>
                <a:spcPts val="200"/>
              </a:spcAft>
              <a:buSzPct val="100000"/>
              <a:buChar char="•"/>
            </a:pPr>
            <a:r>
              <a:rPr lang="en-US" sz="1600" b="1" dirty="0">
                <a:solidFill>
                  <a:srgbClr val="60A5FA"/>
                </a:solidFill>
              </a:rPr>
              <a:t>Pin, Flag &amp; Snooze</a:t>
            </a:r>
            <a:endParaRPr lang="en-US" sz="1600"/>
          </a:p>
        </p:txBody>
      </p:sp>
      <p:sp>
        <p:nvSpPr>
          <p:cNvPr id="11" name="Shape 9"/>
          <p:cNvSpPr/>
          <p:nvPr/>
        </p:nvSpPr>
        <p:spPr>
          <a:xfrm>
            <a:off x="5120640" y="1371600"/>
            <a:ext cx="3657600" cy="3200400"/>
          </a:xfrm>
          <a:prstGeom prst="roundRect">
            <a:avLst>
              <a:gd name="adj" fmla="val 1714"/>
            </a:avLst>
          </a:prstGeom>
          <a:solidFill>
            <a:srgbClr val="2E343F"/>
          </a:solidFill>
          <a:ln w="9525">
            <a:solidFill>
              <a:srgbClr val="3A4150"/>
            </a:solidFill>
            <a:prstDash val="solid"/>
          </a:ln>
        </p:spPr>
        <p:txBody>
          <a:bodyPr/>
          <a:lstStyle/>
          <a:p>
            <a:endParaRPr lang="en-GB"/>
          </a:p>
        </p:txBody>
      </p:sp>
      <p:sp>
        <p:nvSpPr>
          <p:cNvPr id="12" name="Text 10"/>
          <p:cNvSpPr/>
          <p:nvPr/>
        </p:nvSpPr>
        <p:spPr>
          <a:xfrm>
            <a:off x="5303520" y="1508760"/>
            <a:ext cx="3291840" cy="274320"/>
          </a:xfrm>
          <a:prstGeom prst="rect">
            <a:avLst/>
          </a:prstGeom>
          <a:noFill/>
          <a:ln/>
        </p:spPr>
        <p:txBody>
          <a:bodyPr wrap="square" lIns="0" tIns="0" rIns="0" bIns="0" rtlCol="0" anchor="ctr"/>
          <a:lstStyle/>
          <a:p>
            <a:pPr marL="0" indent="0">
              <a:buNone/>
            </a:pPr>
            <a:r>
              <a:rPr lang="en-US" sz="1400" b="1" dirty="0">
                <a:solidFill>
                  <a:srgbClr val="9CA3AF"/>
                </a:solidFill>
              </a:rPr>
              <a:t>Focused Inbox</a:t>
            </a:r>
            <a:endParaRPr lang="en-US" sz="1400" dirty="0"/>
          </a:p>
        </p:txBody>
      </p:sp>
      <p:sp>
        <p:nvSpPr>
          <p:cNvPr id="13" name="Shape 11"/>
          <p:cNvSpPr/>
          <p:nvPr/>
        </p:nvSpPr>
        <p:spPr>
          <a:xfrm>
            <a:off x="5303520" y="1874520"/>
            <a:ext cx="1371600" cy="320040"/>
          </a:xfrm>
          <a:prstGeom prst="rect">
            <a:avLst/>
          </a:prstGeom>
          <a:solidFill>
            <a:srgbClr val="60A5FA"/>
          </a:solidFill>
          <a:ln w="12700">
            <a:solidFill>
              <a:srgbClr val="60A5FA"/>
            </a:solidFill>
            <a:prstDash val="solid"/>
          </a:ln>
        </p:spPr>
        <p:txBody>
          <a:bodyPr/>
          <a:lstStyle/>
          <a:p>
            <a:endParaRPr lang="en-GB"/>
          </a:p>
        </p:txBody>
      </p:sp>
      <p:sp>
        <p:nvSpPr>
          <p:cNvPr id="14" name="Text 12"/>
          <p:cNvSpPr/>
          <p:nvPr/>
        </p:nvSpPr>
        <p:spPr>
          <a:xfrm>
            <a:off x="5303520" y="1874520"/>
            <a:ext cx="1371600" cy="320040"/>
          </a:xfrm>
          <a:prstGeom prst="rect">
            <a:avLst/>
          </a:prstGeom>
          <a:noFill/>
          <a:ln/>
        </p:spPr>
        <p:txBody>
          <a:bodyPr wrap="square" lIns="0" tIns="0" rIns="0" bIns="0" rtlCol="0" anchor="ctr"/>
          <a:lstStyle/>
          <a:p>
            <a:pPr marL="0" indent="0" algn="ctr">
              <a:buNone/>
            </a:pPr>
            <a:r>
              <a:rPr lang="en-US" sz="1100" b="1" dirty="0">
                <a:solidFill>
                  <a:srgbClr val="1A1D23"/>
                </a:solidFill>
              </a:rPr>
              <a:t>Focused</a:t>
            </a:r>
            <a:endParaRPr lang="en-US" sz="1100" dirty="0"/>
          </a:p>
        </p:txBody>
      </p:sp>
      <p:sp>
        <p:nvSpPr>
          <p:cNvPr id="15" name="Shape 13"/>
          <p:cNvSpPr/>
          <p:nvPr/>
        </p:nvSpPr>
        <p:spPr>
          <a:xfrm>
            <a:off x="6675120" y="1874520"/>
            <a:ext cx="1371600" cy="320040"/>
          </a:xfrm>
          <a:prstGeom prst="rect">
            <a:avLst/>
          </a:prstGeom>
          <a:solidFill>
            <a:srgbClr val="252A33"/>
          </a:solidFill>
          <a:ln w="9525">
            <a:solidFill>
              <a:srgbClr val="3A4150"/>
            </a:solidFill>
            <a:prstDash val="solid"/>
          </a:ln>
        </p:spPr>
        <p:txBody>
          <a:bodyPr/>
          <a:lstStyle/>
          <a:p>
            <a:endParaRPr lang="en-GB"/>
          </a:p>
        </p:txBody>
      </p:sp>
      <p:sp>
        <p:nvSpPr>
          <p:cNvPr id="16" name="Text 14"/>
          <p:cNvSpPr/>
          <p:nvPr/>
        </p:nvSpPr>
        <p:spPr>
          <a:xfrm>
            <a:off x="6675120" y="1874520"/>
            <a:ext cx="1371600" cy="320040"/>
          </a:xfrm>
          <a:prstGeom prst="rect">
            <a:avLst/>
          </a:prstGeom>
          <a:noFill/>
          <a:ln/>
        </p:spPr>
        <p:txBody>
          <a:bodyPr wrap="square" lIns="0" tIns="0" rIns="0" bIns="0" rtlCol="0" anchor="ctr"/>
          <a:lstStyle/>
          <a:p>
            <a:pPr marL="0" indent="0" algn="ctr">
              <a:buNone/>
            </a:pPr>
            <a:r>
              <a:rPr lang="en-US" sz="1100" dirty="0">
                <a:solidFill>
                  <a:srgbClr val="9CA3AF"/>
                </a:solidFill>
              </a:rPr>
              <a:t>Other</a:t>
            </a:r>
            <a:endParaRPr lang="en-US" sz="1100" dirty="0"/>
          </a:p>
        </p:txBody>
      </p:sp>
      <p:sp>
        <p:nvSpPr>
          <p:cNvPr id="17" name="Shape 15"/>
          <p:cNvSpPr/>
          <p:nvPr/>
        </p:nvSpPr>
        <p:spPr>
          <a:xfrm>
            <a:off x="5303520" y="2331720"/>
            <a:ext cx="3291840" cy="256032"/>
          </a:xfrm>
          <a:prstGeom prst="rect">
            <a:avLst/>
          </a:prstGeom>
          <a:solidFill>
            <a:srgbClr val="1A1D23"/>
          </a:solidFill>
          <a:ln w="12700">
            <a:solidFill>
              <a:srgbClr val="3A4150"/>
            </a:solidFill>
            <a:prstDash val="solid"/>
          </a:ln>
        </p:spPr>
        <p:txBody>
          <a:bodyPr/>
          <a:lstStyle/>
          <a:p>
            <a:endParaRPr lang="en-GB"/>
          </a:p>
        </p:txBody>
      </p:sp>
      <p:sp>
        <p:nvSpPr>
          <p:cNvPr id="18" name="Shape 16"/>
          <p:cNvSpPr/>
          <p:nvPr/>
        </p:nvSpPr>
        <p:spPr>
          <a:xfrm>
            <a:off x="5303520" y="2331720"/>
            <a:ext cx="45720" cy="256032"/>
          </a:xfrm>
          <a:prstGeom prst="rect">
            <a:avLst/>
          </a:prstGeom>
          <a:solidFill>
            <a:srgbClr val="60A5FA"/>
          </a:solidFill>
          <a:ln w="12700">
            <a:solidFill>
              <a:srgbClr val="60A5FA"/>
            </a:solidFill>
            <a:prstDash val="solid"/>
          </a:ln>
        </p:spPr>
        <p:txBody>
          <a:bodyPr/>
          <a:lstStyle/>
          <a:p>
            <a:endParaRPr lang="en-GB"/>
          </a:p>
        </p:txBody>
      </p:sp>
      <p:sp>
        <p:nvSpPr>
          <p:cNvPr id="19" name="Text 17"/>
          <p:cNvSpPr/>
          <p:nvPr/>
        </p:nvSpPr>
        <p:spPr>
          <a:xfrm>
            <a:off x="5440680" y="2331720"/>
            <a:ext cx="2926080" cy="256032"/>
          </a:xfrm>
          <a:prstGeom prst="rect">
            <a:avLst/>
          </a:prstGeom>
          <a:noFill/>
          <a:ln/>
        </p:spPr>
        <p:txBody>
          <a:bodyPr wrap="square" lIns="0" tIns="0" rIns="0" bIns="0" rtlCol="0" anchor="ctr"/>
          <a:lstStyle/>
          <a:p>
            <a:pPr marL="0" indent="0">
              <a:buNone/>
            </a:pPr>
            <a:r>
              <a:rPr lang="en-US" sz="1000" dirty="0">
                <a:solidFill>
                  <a:srgbClr val="F3F4F6"/>
                </a:solidFill>
              </a:rPr>
              <a:t>Boss · Q3 plan</a:t>
            </a:r>
            <a:endParaRPr lang="en-US" sz="1000" dirty="0"/>
          </a:p>
        </p:txBody>
      </p:sp>
      <p:sp>
        <p:nvSpPr>
          <p:cNvPr id="20" name="Text 18"/>
          <p:cNvSpPr/>
          <p:nvPr/>
        </p:nvSpPr>
        <p:spPr>
          <a:xfrm>
            <a:off x="8366760" y="2331720"/>
            <a:ext cx="274320" cy="256032"/>
          </a:xfrm>
          <a:prstGeom prst="rect">
            <a:avLst/>
          </a:prstGeom>
          <a:noFill/>
          <a:ln/>
        </p:spPr>
        <p:txBody>
          <a:bodyPr wrap="square" lIns="0" tIns="0" rIns="0" bIns="0" rtlCol="0" anchor="ctr"/>
          <a:lstStyle/>
          <a:p>
            <a:pPr marL="0" indent="0">
              <a:buNone/>
            </a:pPr>
            <a:r>
              <a:rPr lang="en-US" sz="1100" dirty="0">
                <a:solidFill>
                  <a:srgbClr val="F87171"/>
                </a:solidFill>
              </a:rPr>
              <a:t>⚑</a:t>
            </a:r>
            <a:endParaRPr lang="en-US" sz="1100" dirty="0"/>
          </a:p>
        </p:txBody>
      </p:sp>
      <p:sp>
        <p:nvSpPr>
          <p:cNvPr id="21" name="Shape 19"/>
          <p:cNvSpPr/>
          <p:nvPr/>
        </p:nvSpPr>
        <p:spPr>
          <a:xfrm>
            <a:off x="5303520" y="2624328"/>
            <a:ext cx="3291840" cy="256032"/>
          </a:xfrm>
          <a:prstGeom prst="rect">
            <a:avLst/>
          </a:prstGeom>
          <a:solidFill>
            <a:srgbClr val="1A1D23"/>
          </a:solidFill>
          <a:ln w="12700">
            <a:solidFill>
              <a:srgbClr val="3A4150"/>
            </a:solidFill>
            <a:prstDash val="solid"/>
          </a:ln>
        </p:spPr>
        <p:txBody>
          <a:bodyPr/>
          <a:lstStyle/>
          <a:p>
            <a:endParaRPr lang="en-GB"/>
          </a:p>
        </p:txBody>
      </p:sp>
      <p:sp>
        <p:nvSpPr>
          <p:cNvPr id="22" name="Shape 20"/>
          <p:cNvSpPr/>
          <p:nvPr/>
        </p:nvSpPr>
        <p:spPr>
          <a:xfrm>
            <a:off x="5303520" y="2624328"/>
            <a:ext cx="45720" cy="256032"/>
          </a:xfrm>
          <a:prstGeom prst="rect">
            <a:avLst/>
          </a:prstGeom>
          <a:solidFill>
            <a:srgbClr val="60A5FA"/>
          </a:solidFill>
          <a:ln w="12700">
            <a:solidFill>
              <a:srgbClr val="60A5FA"/>
            </a:solidFill>
            <a:prstDash val="solid"/>
          </a:ln>
        </p:spPr>
        <p:txBody>
          <a:bodyPr/>
          <a:lstStyle/>
          <a:p>
            <a:endParaRPr lang="en-GB"/>
          </a:p>
        </p:txBody>
      </p:sp>
      <p:sp>
        <p:nvSpPr>
          <p:cNvPr id="23" name="Text 21"/>
          <p:cNvSpPr/>
          <p:nvPr/>
        </p:nvSpPr>
        <p:spPr>
          <a:xfrm>
            <a:off x="5440680" y="2624328"/>
            <a:ext cx="2926080" cy="256032"/>
          </a:xfrm>
          <a:prstGeom prst="rect">
            <a:avLst/>
          </a:prstGeom>
          <a:noFill/>
          <a:ln/>
        </p:spPr>
        <p:txBody>
          <a:bodyPr wrap="square" lIns="0" tIns="0" rIns="0" bIns="0" rtlCol="0" anchor="ctr"/>
          <a:lstStyle/>
          <a:p>
            <a:pPr marL="0" indent="0">
              <a:buNone/>
            </a:pPr>
            <a:r>
              <a:rPr lang="en-US" sz="1000" dirty="0">
                <a:solidFill>
                  <a:srgbClr val="F3F4F6"/>
                </a:solidFill>
              </a:rPr>
              <a:t>Project update</a:t>
            </a:r>
            <a:endParaRPr lang="en-US" sz="1000" dirty="0"/>
          </a:p>
        </p:txBody>
      </p:sp>
      <p:sp>
        <p:nvSpPr>
          <p:cNvPr id="24" name="Text 22"/>
          <p:cNvSpPr/>
          <p:nvPr/>
        </p:nvSpPr>
        <p:spPr>
          <a:xfrm>
            <a:off x="8366760" y="2624328"/>
            <a:ext cx="274320" cy="256032"/>
          </a:xfrm>
          <a:prstGeom prst="rect">
            <a:avLst/>
          </a:prstGeom>
          <a:noFill/>
          <a:ln/>
        </p:spPr>
        <p:txBody>
          <a:bodyPr wrap="square" lIns="0" tIns="0" rIns="0" bIns="0" rtlCol="0" anchor="ctr"/>
          <a:lstStyle/>
          <a:p>
            <a:pPr marL="0" indent="0">
              <a:buNone/>
            </a:pPr>
            <a:r>
              <a:rPr lang="en-US" sz="1100" dirty="0">
                <a:solidFill>
                  <a:srgbClr val="F87171"/>
                </a:solidFill>
              </a:rPr>
              <a:t>⚑</a:t>
            </a:r>
            <a:endParaRPr lang="en-US" sz="1100" dirty="0"/>
          </a:p>
        </p:txBody>
      </p:sp>
      <p:sp>
        <p:nvSpPr>
          <p:cNvPr id="25" name="Shape 23"/>
          <p:cNvSpPr/>
          <p:nvPr/>
        </p:nvSpPr>
        <p:spPr>
          <a:xfrm>
            <a:off x="5303520" y="2916936"/>
            <a:ext cx="3291840" cy="256032"/>
          </a:xfrm>
          <a:prstGeom prst="rect">
            <a:avLst/>
          </a:prstGeom>
          <a:solidFill>
            <a:srgbClr val="1A1D23"/>
          </a:solidFill>
          <a:ln w="12700">
            <a:solidFill>
              <a:srgbClr val="3A4150"/>
            </a:solidFill>
            <a:prstDash val="solid"/>
          </a:ln>
        </p:spPr>
        <p:txBody>
          <a:bodyPr/>
          <a:lstStyle/>
          <a:p>
            <a:endParaRPr lang="en-GB"/>
          </a:p>
        </p:txBody>
      </p:sp>
      <p:sp>
        <p:nvSpPr>
          <p:cNvPr id="26" name="Shape 24"/>
          <p:cNvSpPr/>
          <p:nvPr/>
        </p:nvSpPr>
        <p:spPr>
          <a:xfrm>
            <a:off x="5303520" y="2916936"/>
            <a:ext cx="45720" cy="256032"/>
          </a:xfrm>
          <a:prstGeom prst="rect">
            <a:avLst/>
          </a:prstGeom>
          <a:solidFill>
            <a:srgbClr val="60A5FA"/>
          </a:solidFill>
          <a:ln w="12700">
            <a:solidFill>
              <a:srgbClr val="60A5FA"/>
            </a:solidFill>
            <a:prstDash val="solid"/>
          </a:ln>
        </p:spPr>
        <p:txBody>
          <a:bodyPr/>
          <a:lstStyle/>
          <a:p>
            <a:endParaRPr lang="en-GB"/>
          </a:p>
        </p:txBody>
      </p:sp>
      <p:sp>
        <p:nvSpPr>
          <p:cNvPr id="27" name="Text 25"/>
          <p:cNvSpPr/>
          <p:nvPr/>
        </p:nvSpPr>
        <p:spPr>
          <a:xfrm>
            <a:off x="5440680" y="2916936"/>
            <a:ext cx="2926080" cy="256032"/>
          </a:xfrm>
          <a:prstGeom prst="rect">
            <a:avLst/>
          </a:prstGeom>
          <a:noFill/>
          <a:ln/>
        </p:spPr>
        <p:txBody>
          <a:bodyPr wrap="square" lIns="0" tIns="0" rIns="0" bIns="0" rtlCol="0" anchor="ctr"/>
          <a:lstStyle/>
          <a:p>
            <a:pPr marL="0" indent="0">
              <a:buNone/>
            </a:pPr>
            <a:r>
              <a:rPr lang="en-US" sz="1000" dirty="0">
                <a:solidFill>
                  <a:srgbClr val="F3F4F6"/>
                </a:solidFill>
              </a:rPr>
              <a:t>Calendar invite</a:t>
            </a:r>
            <a:endParaRPr lang="en-US" sz="1000" dirty="0"/>
          </a:p>
        </p:txBody>
      </p:sp>
      <p:sp>
        <p:nvSpPr>
          <p:cNvPr id="28" name="Text 26"/>
          <p:cNvSpPr/>
          <p:nvPr/>
        </p:nvSpPr>
        <p:spPr>
          <a:xfrm>
            <a:off x="8366760" y="2916936"/>
            <a:ext cx="274320" cy="256032"/>
          </a:xfrm>
          <a:prstGeom prst="rect">
            <a:avLst/>
          </a:prstGeom>
          <a:noFill/>
          <a:ln/>
        </p:spPr>
        <p:txBody>
          <a:bodyPr wrap="square" lIns="0" tIns="0" rIns="0" bIns="0" rtlCol="0" anchor="ctr"/>
          <a:lstStyle/>
          <a:p>
            <a:pPr marL="0" indent="0">
              <a:buNone/>
            </a:pPr>
            <a:r>
              <a:rPr lang="en-US" sz="1100" dirty="0">
                <a:solidFill>
                  <a:srgbClr val="F87171"/>
                </a:solidFill>
              </a:rPr>
              <a:t>⚑</a:t>
            </a:r>
            <a:endParaRPr lang="en-US" sz="1100" dirty="0"/>
          </a:p>
        </p:txBody>
      </p:sp>
      <p:sp>
        <p:nvSpPr>
          <p:cNvPr id="29" name="Text 27"/>
          <p:cNvSpPr/>
          <p:nvPr/>
        </p:nvSpPr>
        <p:spPr>
          <a:xfrm>
            <a:off x="5303520" y="3383280"/>
            <a:ext cx="3291840" cy="274320"/>
          </a:xfrm>
          <a:prstGeom prst="rect">
            <a:avLst/>
          </a:prstGeom>
          <a:noFill/>
          <a:ln/>
        </p:spPr>
        <p:txBody>
          <a:bodyPr wrap="square" lIns="0" tIns="0" rIns="0" bIns="0" rtlCol="0" anchor="ctr"/>
          <a:lstStyle/>
          <a:p>
            <a:pPr marL="0" indent="0">
              <a:buNone/>
            </a:pPr>
            <a:r>
              <a:rPr lang="en-US" sz="1400" b="1" dirty="0">
                <a:solidFill>
                  <a:srgbClr val="F3F4F6"/>
                </a:solidFill>
              </a:rPr>
              <a:t>Sweep idea:</a:t>
            </a:r>
            <a:endParaRPr lang="en-US" sz="1400" dirty="0"/>
          </a:p>
        </p:txBody>
      </p:sp>
      <p:sp>
        <p:nvSpPr>
          <p:cNvPr id="30" name="Text 28"/>
          <p:cNvSpPr/>
          <p:nvPr/>
        </p:nvSpPr>
        <p:spPr>
          <a:xfrm>
            <a:off x="5303520" y="3657600"/>
            <a:ext cx="3291840" cy="822960"/>
          </a:xfrm>
          <a:prstGeom prst="rect">
            <a:avLst/>
          </a:prstGeom>
          <a:noFill/>
          <a:ln/>
        </p:spPr>
        <p:txBody>
          <a:bodyPr wrap="square" lIns="0" tIns="0" rIns="0" bIns="0" rtlCol="0" anchor="ctr"/>
          <a:lstStyle/>
          <a:p>
            <a:pPr marL="0" indent="0">
              <a:buNone/>
            </a:pPr>
            <a:r>
              <a:rPr lang="en-US" sz="1400" i="1" dirty="0">
                <a:solidFill>
                  <a:srgbClr val="9CA3AF"/>
                </a:solidFill>
              </a:rPr>
              <a:t>"Delete all from newsletter@shop older than 10 days, going forward."</a:t>
            </a:r>
            <a:endParaRPr lang="en-US" sz="1400" dirty="0"/>
          </a:p>
        </p:txBody>
      </p:sp>
      <p:sp>
        <p:nvSpPr>
          <p:cNvPr id="31" name="Text 29"/>
          <p:cNvSpPr/>
          <p:nvPr/>
        </p:nvSpPr>
        <p:spPr>
          <a:xfrm>
            <a:off x="365760" y="4663440"/>
            <a:ext cx="8412480" cy="274320"/>
          </a:xfrm>
          <a:prstGeom prst="rect">
            <a:avLst/>
          </a:prstGeom>
          <a:noFill/>
          <a:ln/>
        </p:spPr>
        <p:txBody>
          <a:bodyPr wrap="square" lIns="0" tIns="0" rIns="0" bIns="0" rtlCol="0" anchor="ctr"/>
          <a:lstStyle/>
          <a:p>
            <a:pPr marL="0" indent="0">
              <a:buNone/>
            </a:pPr>
            <a:r>
              <a:rPr lang="en-US" sz="1050" i="1" dirty="0">
                <a:solidFill>
                  <a:srgbClr val="9CA3AF"/>
                </a:solidFill>
              </a:rPr>
              <a:t>Strength: bulk-clean tools and great rules.   Watch out: Focused Inbox sometimes hides things — check Other.</a:t>
            </a:r>
            <a:endParaRPr lang="en-US" sz="1050" dirty="0"/>
          </a:p>
        </p:txBody>
      </p:sp>
      <p:sp>
        <p:nvSpPr>
          <p:cNvPr id="33" name="Freeform: Shape 32">
            <a:hlinkClick r:id="rId3"/>
            <a:extLst>
              <a:ext uri="{FF2B5EF4-FFF2-40B4-BE49-F238E27FC236}">
                <a16:creationId xmlns:a16="http://schemas.microsoft.com/office/drawing/2014/main" id="{DA118505-43F6-D597-7F7D-20A2F450AD6A}"/>
              </a:ext>
            </a:extLst>
          </p:cNvPr>
          <p:cNvSpPr/>
          <p:nvPr/>
        </p:nvSpPr>
        <p:spPr>
          <a:xfrm>
            <a:off x="7520170" y="208797"/>
            <a:ext cx="1444318" cy="306706"/>
          </a:xfrm>
          <a:custGeom>
            <a:avLst/>
            <a:gdLst>
              <a:gd name="csX0" fmla="*/ 119474 w 1444318"/>
              <a:gd name="csY0" fmla="*/ 0 h 306706"/>
              <a:gd name="csX1" fmla="*/ 119476 w 1444318"/>
              <a:gd name="csY1" fmla="*/ 0 h 306706"/>
              <a:gd name="csX2" fmla="*/ 1324842 w 1444318"/>
              <a:gd name="csY2" fmla="*/ 0 h 306706"/>
              <a:gd name="csX3" fmla="*/ 1324843 w 1444318"/>
              <a:gd name="csY3" fmla="*/ 0 h 306706"/>
              <a:gd name="csX4" fmla="*/ 1324843 w 1444318"/>
              <a:gd name="csY4" fmla="*/ 0 h 306706"/>
              <a:gd name="csX5" fmla="*/ 1371348 w 1444318"/>
              <a:gd name="csY5" fmla="*/ 12051 h 306706"/>
              <a:gd name="csX6" fmla="*/ 1444318 w 1444318"/>
              <a:gd name="csY6" fmla="*/ 153353 h 306706"/>
              <a:gd name="csX7" fmla="*/ 1324842 w 1444318"/>
              <a:gd name="csY7" fmla="*/ 306706 h 306706"/>
              <a:gd name="csX8" fmla="*/ 1324838 w 1444318"/>
              <a:gd name="csY8" fmla="*/ 306705 h 306706"/>
              <a:gd name="csX9" fmla="*/ 119480 w 1444318"/>
              <a:gd name="csY9" fmla="*/ 306705 h 306706"/>
              <a:gd name="csX10" fmla="*/ 119476 w 1444318"/>
              <a:gd name="csY10" fmla="*/ 306706 h 306706"/>
              <a:gd name="csX11" fmla="*/ 0 w 1444318"/>
              <a:gd name="csY11" fmla="*/ 153353 h 306706"/>
              <a:gd name="csX12" fmla="*/ 72970 w 1444318"/>
              <a:gd name="csY12" fmla="*/ 12051 h 306706"/>
              <a:gd name="csX13" fmla="*/ 119474 w 1444318"/>
              <a:gd name="csY13" fmla="*/ 1 h 3067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444318" h="306706">
                <a:moveTo>
                  <a:pt x="119474" y="0"/>
                </a:moveTo>
                <a:lnTo>
                  <a:pt x="119476" y="0"/>
                </a:lnTo>
                <a:lnTo>
                  <a:pt x="1324842" y="0"/>
                </a:lnTo>
                <a:lnTo>
                  <a:pt x="1324843" y="0"/>
                </a:lnTo>
                <a:lnTo>
                  <a:pt x="1324843" y="0"/>
                </a:lnTo>
                <a:lnTo>
                  <a:pt x="1371348" y="12051"/>
                </a:lnTo>
                <a:cubicBezTo>
                  <a:pt x="1414229" y="35331"/>
                  <a:pt x="1444318" y="89832"/>
                  <a:pt x="1444318" y="153353"/>
                </a:cubicBezTo>
                <a:cubicBezTo>
                  <a:pt x="1444318" y="238048"/>
                  <a:pt x="1390827" y="306706"/>
                  <a:pt x="1324842" y="306706"/>
                </a:cubicBezTo>
                <a:lnTo>
                  <a:pt x="1324838" y="306705"/>
                </a:lnTo>
                <a:lnTo>
                  <a:pt x="119480" y="306705"/>
                </a:lnTo>
                <a:lnTo>
                  <a:pt x="119476" y="306706"/>
                </a:lnTo>
                <a:cubicBezTo>
                  <a:pt x="53491" y="306706"/>
                  <a:pt x="0" y="238048"/>
                  <a:pt x="0" y="153353"/>
                </a:cubicBezTo>
                <a:cubicBezTo>
                  <a:pt x="0" y="89832"/>
                  <a:pt x="30088" y="35331"/>
                  <a:pt x="72970" y="12051"/>
                </a:cubicBezTo>
                <a:lnTo>
                  <a:pt x="119474" y="1"/>
                </a:lnTo>
                <a:close/>
              </a:path>
            </a:pathLst>
          </a:custGeom>
          <a:solidFill>
            <a:srgbClr val="60A5F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GB" sz="1000" b="1" dirty="0">
                <a:solidFill>
                  <a:schemeClr val="tx1"/>
                </a:solidFill>
              </a:rPr>
              <a:t>Focused Inbox</a:t>
            </a:r>
          </a:p>
        </p:txBody>
      </p:sp>
      <p:sp>
        <p:nvSpPr>
          <p:cNvPr id="39" name="Freeform: Shape 38">
            <a:hlinkClick r:id="rId4"/>
            <a:extLst>
              <a:ext uri="{FF2B5EF4-FFF2-40B4-BE49-F238E27FC236}">
                <a16:creationId xmlns:a16="http://schemas.microsoft.com/office/drawing/2014/main" id="{4407782E-7D27-255F-9CE5-93BD9C827A7D}"/>
              </a:ext>
            </a:extLst>
          </p:cNvPr>
          <p:cNvSpPr/>
          <p:nvPr/>
        </p:nvSpPr>
        <p:spPr>
          <a:xfrm>
            <a:off x="7520170" y="561527"/>
            <a:ext cx="1444318" cy="306706"/>
          </a:xfrm>
          <a:custGeom>
            <a:avLst/>
            <a:gdLst>
              <a:gd name="csX0" fmla="*/ 119474 w 1444318"/>
              <a:gd name="csY0" fmla="*/ 0 h 306706"/>
              <a:gd name="csX1" fmla="*/ 119476 w 1444318"/>
              <a:gd name="csY1" fmla="*/ 0 h 306706"/>
              <a:gd name="csX2" fmla="*/ 1324842 w 1444318"/>
              <a:gd name="csY2" fmla="*/ 0 h 306706"/>
              <a:gd name="csX3" fmla="*/ 1324843 w 1444318"/>
              <a:gd name="csY3" fmla="*/ 0 h 306706"/>
              <a:gd name="csX4" fmla="*/ 1324843 w 1444318"/>
              <a:gd name="csY4" fmla="*/ 0 h 306706"/>
              <a:gd name="csX5" fmla="*/ 1371348 w 1444318"/>
              <a:gd name="csY5" fmla="*/ 12051 h 306706"/>
              <a:gd name="csX6" fmla="*/ 1444318 w 1444318"/>
              <a:gd name="csY6" fmla="*/ 153353 h 306706"/>
              <a:gd name="csX7" fmla="*/ 1324842 w 1444318"/>
              <a:gd name="csY7" fmla="*/ 306706 h 306706"/>
              <a:gd name="csX8" fmla="*/ 1324838 w 1444318"/>
              <a:gd name="csY8" fmla="*/ 306705 h 306706"/>
              <a:gd name="csX9" fmla="*/ 119480 w 1444318"/>
              <a:gd name="csY9" fmla="*/ 306705 h 306706"/>
              <a:gd name="csX10" fmla="*/ 119476 w 1444318"/>
              <a:gd name="csY10" fmla="*/ 306706 h 306706"/>
              <a:gd name="csX11" fmla="*/ 0 w 1444318"/>
              <a:gd name="csY11" fmla="*/ 153353 h 306706"/>
              <a:gd name="csX12" fmla="*/ 72970 w 1444318"/>
              <a:gd name="csY12" fmla="*/ 12051 h 306706"/>
              <a:gd name="csX13" fmla="*/ 119474 w 1444318"/>
              <a:gd name="csY13" fmla="*/ 1 h 3067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444318" h="306706">
                <a:moveTo>
                  <a:pt x="119474" y="0"/>
                </a:moveTo>
                <a:lnTo>
                  <a:pt x="119476" y="0"/>
                </a:lnTo>
                <a:lnTo>
                  <a:pt x="1324842" y="0"/>
                </a:lnTo>
                <a:lnTo>
                  <a:pt x="1324843" y="0"/>
                </a:lnTo>
                <a:lnTo>
                  <a:pt x="1324843" y="0"/>
                </a:lnTo>
                <a:lnTo>
                  <a:pt x="1371348" y="12051"/>
                </a:lnTo>
                <a:cubicBezTo>
                  <a:pt x="1414229" y="35331"/>
                  <a:pt x="1444318" y="89832"/>
                  <a:pt x="1444318" y="153353"/>
                </a:cubicBezTo>
                <a:cubicBezTo>
                  <a:pt x="1444318" y="238048"/>
                  <a:pt x="1390827" y="306706"/>
                  <a:pt x="1324842" y="306706"/>
                </a:cubicBezTo>
                <a:lnTo>
                  <a:pt x="1324838" y="306705"/>
                </a:lnTo>
                <a:lnTo>
                  <a:pt x="119480" y="306705"/>
                </a:lnTo>
                <a:lnTo>
                  <a:pt x="119476" y="306706"/>
                </a:lnTo>
                <a:cubicBezTo>
                  <a:pt x="53491" y="306706"/>
                  <a:pt x="0" y="238048"/>
                  <a:pt x="0" y="153353"/>
                </a:cubicBezTo>
                <a:cubicBezTo>
                  <a:pt x="0" y="89832"/>
                  <a:pt x="30088" y="35331"/>
                  <a:pt x="72970" y="12051"/>
                </a:cubicBezTo>
                <a:lnTo>
                  <a:pt x="119474" y="1"/>
                </a:lnTo>
                <a:close/>
              </a:path>
            </a:pathLst>
          </a:custGeom>
          <a:solidFill>
            <a:srgbClr val="60A5F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GB" sz="1000" b="1" dirty="0">
                <a:solidFill>
                  <a:schemeClr val="tx1"/>
                </a:solidFill>
              </a:rPr>
              <a:t>Sweep</a:t>
            </a:r>
          </a:p>
        </p:txBody>
      </p:sp>
      <p:sp>
        <p:nvSpPr>
          <p:cNvPr id="44" name="Freeform: Shape 43">
            <a:hlinkClick r:id="rId5"/>
            <a:extLst>
              <a:ext uri="{FF2B5EF4-FFF2-40B4-BE49-F238E27FC236}">
                <a16:creationId xmlns:a16="http://schemas.microsoft.com/office/drawing/2014/main" id="{150B0961-8EB6-F818-6A93-01BDDEC2DDF9}"/>
              </a:ext>
            </a:extLst>
          </p:cNvPr>
          <p:cNvSpPr/>
          <p:nvPr/>
        </p:nvSpPr>
        <p:spPr>
          <a:xfrm>
            <a:off x="7520170" y="914258"/>
            <a:ext cx="1444318" cy="306706"/>
          </a:xfrm>
          <a:custGeom>
            <a:avLst/>
            <a:gdLst>
              <a:gd name="csX0" fmla="*/ 119474 w 1444318"/>
              <a:gd name="csY0" fmla="*/ 0 h 306706"/>
              <a:gd name="csX1" fmla="*/ 119476 w 1444318"/>
              <a:gd name="csY1" fmla="*/ 0 h 306706"/>
              <a:gd name="csX2" fmla="*/ 1324842 w 1444318"/>
              <a:gd name="csY2" fmla="*/ 0 h 306706"/>
              <a:gd name="csX3" fmla="*/ 1324843 w 1444318"/>
              <a:gd name="csY3" fmla="*/ 0 h 306706"/>
              <a:gd name="csX4" fmla="*/ 1324843 w 1444318"/>
              <a:gd name="csY4" fmla="*/ 0 h 306706"/>
              <a:gd name="csX5" fmla="*/ 1371348 w 1444318"/>
              <a:gd name="csY5" fmla="*/ 12051 h 306706"/>
              <a:gd name="csX6" fmla="*/ 1444318 w 1444318"/>
              <a:gd name="csY6" fmla="*/ 153353 h 306706"/>
              <a:gd name="csX7" fmla="*/ 1324842 w 1444318"/>
              <a:gd name="csY7" fmla="*/ 306706 h 306706"/>
              <a:gd name="csX8" fmla="*/ 1324838 w 1444318"/>
              <a:gd name="csY8" fmla="*/ 306705 h 306706"/>
              <a:gd name="csX9" fmla="*/ 119480 w 1444318"/>
              <a:gd name="csY9" fmla="*/ 306705 h 306706"/>
              <a:gd name="csX10" fmla="*/ 119476 w 1444318"/>
              <a:gd name="csY10" fmla="*/ 306706 h 306706"/>
              <a:gd name="csX11" fmla="*/ 0 w 1444318"/>
              <a:gd name="csY11" fmla="*/ 153353 h 306706"/>
              <a:gd name="csX12" fmla="*/ 72970 w 1444318"/>
              <a:gd name="csY12" fmla="*/ 12051 h 306706"/>
              <a:gd name="csX13" fmla="*/ 119474 w 1444318"/>
              <a:gd name="csY13" fmla="*/ 1 h 3067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444318" h="306706">
                <a:moveTo>
                  <a:pt x="119474" y="0"/>
                </a:moveTo>
                <a:lnTo>
                  <a:pt x="119476" y="0"/>
                </a:lnTo>
                <a:lnTo>
                  <a:pt x="1324842" y="0"/>
                </a:lnTo>
                <a:lnTo>
                  <a:pt x="1324843" y="0"/>
                </a:lnTo>
                <a:lnTo>
                  <a:pt x="1324843" y="0"/>
                </a:lnTo>
                <a:lnTo>
                  <a:pt x="1371348" y="12051"/>
                </a:lnTo>
                <a:cubicBezTo>
                  <a:pt x="1414229" y="35331"/>
                  <a:pt x="1444318" y="89832"/>
                  <a:pt x="1444318" y="153353"/>
                </a:cubicBezTo>
                <a:cubicBezTo>
                  <a:pt x="1444318" y="238048"/>
                  <a:pt x="1390827" y="306706"/>
                  <a:pt x="1324842" y="306706"/>
                </a:cubicBezTo>
                <a:lnTo>
                  <a:pt x="1324838" y="306705"/>
                </a:lnTo>
                <a:lnTo>
                  <a:pt x="119480" y="306705"/>
                </a:lnTo>
                <a:lnTo>
                  <a:pt x="119476" y="306706"/>
                </a:lnTo>
                <a:cubicBezTo>
                  <a:pt x="53491" y="306706"/>
                  <a:pt x="0" y="238048"/>
                  <a:pt x="0" y="153353"/>
                </a:cubicBezTo>
                <a:cubicBezTo>
                  <a:pt x="0" y="89832"/>
                  <a:pt x="30088" y="35331"/>
                  <a:pt x="72970" y="12051"/>
                </a:cubicBezTo>
                <a:lnTo>
                  <a:pt x="119474" y="1"/>
                </a:lnTo>
                <a:close/>
              </a:path>
            </a:pathLst>
          </a:custGeom>
          <a:solidFill>
            <a:srgbClr val="60A5F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GB" sz="1000" b="1" dirty="0">
                <a:solidFill>
                  <a:schemeClr val="tx1"/>
                </a:solidFill>
              </a:rPr>
              <a:t>Categories</a:t>
            </a:r>
          </a:p>
        </p:txBody>
      </p:sp>
      <p:sp>
        <p:nvSpPr>
          <p:cNvPr id="45" name="Freeform: Shape 44">
            <a:hlinkClick r:id="rId6"/>
            <a:extLst>
              <a:ext uri="{FF2B5EF4-FFF2-40B4-BE49-F238E27FC236}">
                <a16:creationId xmlns:a16="http://schemas.microsoft.com/office/drawing/2014/main" id="{92ED9698-849D-6E41-D493-2DFF8A88B95C}"/>
              </a:ext>
            </a:extLst>
          </p:cNvPr>
          <p:cNvSpPr/>
          <p:nvPr/>
        </p:nvSpPr>
        <p:spPr>
          <a:xfrm>
            <a:off x="6003571" y="208797"/>
            <a:ext cx="1444318" cy="306706"/>
          </a:xfrm>
          <a:custGeom>
            <a:avLst/>
            <a:gdLst>
              <a:gd name="csX0" fmla="*/ 119474 w 1444318"/>
              <a:gd name="csY0" fmla="*/ 0 h 306706"/>
              <a:gd name="csX1" fmla="*/ 119476 w 1444318"/>
              <a:gd name="csY1" fmla="*/ 0 h 306706"/>
              <a:gd name="csX2" fmla="*/ 1324842 w 1444318"/>
              <a:gd name="csY2" fmla="*/ 0 h 306706"/>
              <a:gd name="csX3" fmla="*/ 1324843 w 1444318"/>
              <a:gd name="csY3" fmla="*/ 0 h 306706"/>
              <a:gd name="csX4" fmla="*/ 1324843 w 1444318"/>
              <a:gd name="csY4" fmla="*/ 0 h 306706"/>
              <a:gd name="csX5" fmla="*/ 1371348 w 1444318"/>
              <a:gd name="csY5" fmla="*/ 12051 h 306706"/>
              <a:gd name="csX6" fmla="*/ 1444318 w 1444318"/>
              <a:gd name="csY6" fmla="*/ 153353 h 306706"/>
              <a:gd name="csX7" fmla="*/ 1324842 w 1444318"/>
              <a:gd name="csY7" fmla="*/ 306706 h 306706"/>
              <a:gd name="csX8" fmla="*/ 1324838 w 1444318"/>
              <a:gd name="csY8" fmla="*/ 306705 h 306706"/>
              <a:gd name="csX9" fmla="*/ 119480 w 1444318"/>
              <a:gd name="csY9" fmla="*/ 306705 h 306706"/>
              <a:gd name="csX10" fmla="*/ 119476 w 1444318"/>
              <a:gd name="csY10" fmla="*/ 306706 h 306706"/>
              <a:gd name="csX11" fmla="*/ 0 w 1444318"/>
              <a:gd name="csY11" fmla="*/ 153353 h 306706"/>
              <a:gd name="csX12" fmla="*/ 72970 w 1444318"/>
              <a:gd name="csY12" fmla="*/ 12051 h 306706"/>
              <a:gd name="csX13" fmla="*/ 119474 w 1444318"/>
              <a:gd name="csY13" fmla="*/ 1 h 3067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444318" h="306706">
                <a:moveTo>
                  <a:pt x="119474" y="0"/>
                </a:moveTo>
                <a:lnTo>
                  <a:pt x="119476" y="0"/>
                </a:lnTo>
                <a:lnTo>
                  <a:pt x="1324842" y="0"/>
                </a:lnTo>
                <a:lnTo>
                  <a:pt x="1324843" y="0"/>
                </a:lnTo>
                <a:lnTo>
                  <a:pt x="1324843" y="0"/>
                </a:lnTo>
                <a:lnTo>
                  <a:pt x="1371348" y="12051"/>
                </a:lnTo>
                <a:cubicBezTo>
                  <a:pt x="1414229" y="35331"/>
                  <a:pt x="1444318" y="89832"/>
                  <a:pt x="1444318" y="153353"/>
                </a:cubicBezTo>
                <a:cubicBezTo>
                  <a:pt x="1444318" y="238048"/>
                  <a:pt x="1390827" y="306706"/>
                  <a:pt x="1324842" y="306706"/>
                </a:cubicBezTo>
                <a:lnTo>
                  <a:pt x="1324838" y="306705"/>
                </a:lnTo>
                <a:lnTo>
                  <a:pt x="119480" y="306705"/>
                </a:lnTo>
                <a:lnTo>
                  <a:pt x="119476" y="306706"/>
                </a:lnTo>
                <a:cubicBezTo>
                  <a:pt x="53491" y="306706"/>
                  <a:pt x="0" y="238048"/>
                  <a:pt x="0" y="153353"/>
                </a:cubicBezTo>
                <a:cubicBezTo>
                  <a:pt x="0" y="89832"/>
                  <a:pt x="30088" y="35331"/>
                  <a:pt x="72970" y="12051"/>
                </a:cubicBezTo>
                <a:lnTo>
                  <a:pt x="119474" y="1"/>
                </a:lnTo>
                <a:close/>
              </a:path>
            </a:pathLst>
          </a:custGeom>
          <a:solidFill>
            <a:srgbClr val="60A5F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GB" sz="1000" b="1" dirty="0">
                <a:solidFill>
                  <a:schemeClr val="tx1"/>
                </a:solidFill>
              </a:rPr>
              <a:t>Organising</a:t>
            </a:r>
          </a:p>
        </p:txBody>
      </p:sp>
      <p:sp>
        <p:nvSpPr>
          <p:cNvPr id="46" name="Freeform: Shape 45">
            <a:hlinkClick r:id="rId7"/>
            <a:extLst>
              <a:ext uri="{FF2B5EF4-FFF2-40B4-BE49-F238E27FC236}">
                <a16:creationId xmlns:a16="http://schemas.microsoft.com/office/drawing/2014/main" id="{986DF8DF-C02A-2B0F-7A08-7C0E93E14AE0}"/>
              </a:ext>
            </a:extLst>
          </p:cNvPr>
          <p:cNvSpPr/>
          <p:nvPr/>
        </p:nvSpPr>
        <p:spPr>
          <a:xfrm>
            <a:off x="6003571" y="561527"/>
            <a:ext cx="1444318" cy="306706"/>
          </a:xfrm>
          <a:custGeom>
            <a:avLst/>
            <a:gdLst>
              <a:gd name="csX0" fmla="*/ 119474 w 1444318"/>
              <a:gd name="csY0" fmla="*/ 0 h 306706"/>
              <a:gd name="csX1" fmla="*/ 119476 w 1444318"/>
              <a:gd name="csY1" fmla="*/ 0 h 306706"/>
              <a:gd name="csX2" fmla="*/ 1324842 w 1444318"/>
              <a:gd name="csY2" fmla="*/ 0 h 306706"/>
              <a:gd name="csX3" fmla="*/ 1324843 w 1444318"/>
              <a:gd name="csY3" fmla="*/ 0 h 306706"/>
              <a:gd name="csX4" fmla="*/ 1324843 w 1444318"/>
              <a:gd name="csY4" fmla="*/ 0 h 306706"/>
              <a:gd name="csX5" fmla="*/ 1371348 w 1444318"/>
              <a:gd name="csY5" fmla="*/ 12051 h 306706"/>
              <a:gd name="csX6" fmla="*/ 1444318 w 1444318"/>
              <a:gd name="csY6" fmla="*/ 153353 h 306706"/>
              <a:gd name="csX7" fmla="*/ 1324842 w 1444318"/>
              <a:gd name="csY7" fmla="*/ 306706 h 306706"/>
              <a:gd name="csX8" fmla="*/ 1324838 w 1444318"/>
              <a:gd name="csY8" fmla="*/ 306705 h 306706"/>
              <a:gd name="csX9" fmla="*/ 119480 w 1444318"/>
              <a:gd name="csY9" fmla="*/ 306705 h 306706"/>
              <a:gd name="csX10" fmla="*/ 119476 w 1444318"/>
              <a:gd name="csY10" fmla="*/ 306706 h 306706"/>
              <a:gd name="csX11" fmla="*/ 0 w 1444318"/>
              <a:gd name="csY11" fmla="*/ 153353 h 306706"/>
              <a:gd name="csX12" fmla="*/ 72970 w 1444318"/>
              <a:gd name="csY12" fmla="*/ 12051 h 306706"/>
              <a:gd name="csX13" fmla="*/ 119474 w 1444318"/>
              <a:gd name="csY13" fmla="*/ 1 h 3067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444318" h="306706">
                <a:moveTo>
                  <a:pt x="119474" y="0"/>
                </a:moveTo>
                <a:lnTo>
                  <a:pt x="119476" y="0"/>
                </a:lnTo>
                <a:lnTo>
                  <a:pt x="1324842" y="0"/>
                </a:lnTo>
                <a:lnTo>
                  <a:pt x="1324843" y="0"/>
                </a:lnTo>
                <a:lnTo>
                  <a:pt x="1324843" y="0"/>
                </a:lnTo>
                <a:lnTo>
                  <a:pt x="1371348" y="12051"/>
                </a:lnTo>
                <a:cubicBezTo>
                  <a:pt x="1414229" y="35331"/>
                  <a:pt x="1444318" y="89832"/>
                  <a:pt x="1444318" y="153353"/>
                </a:cubicBezTo>
                <a:cubicBezTo>
                  <a:pt x="1444318" y="238048"/>
                  <a:pt x="1390827" y="306706"/>
                  <a:pt x="1324842" y="306706"/>
                </a:cubicBezTo>
                <a:lnTo>
                  <a:pt x="1324838" y="306705"/>
                </a:lnTo>
                <a:lnTo>
                  <a:pt x="119480" y="306705"/>
                </a:lnTo>
                <a:lnTo>
                  <a:pt x="119476" y="306706"/>
                </a:lnTo>
                <a:cubicBezTo>
                  <a:pt x="53491" y="306706"/>
                  <a:pt x="0" y="238048"/>
                  <a:pt x="0" y="153353"/>
                </a:cubicBezTo>
                <a:cubicBezTo>
                  <a:pt x="0" y="89832"/>
                  <a:pt x="30088" y="35331"/>
                  <a:pt x="72970" y="12051"/>
                </a:cubicBezTo>
                <a:lnTo>
                  <a:pt x="119474" y="1"/>
                </a:lnTo>
                <a:close/>
              </a:path>
            </a:pathLst>
          </a:custGeom>
          <a:solidFill>
            <a:srgbClr val="60A5F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GB" sz="1000" b="1" dirty="0">
                <a:solidFill>
                  <a:schemeClr val="tx1"/>
                </a:solidFill>
              </a:rPr>
              <a:t>Pin, Flag &amp; Snooze</a:t>
            </a:r>
          </a:p>
        </p:txBody>
      </p:sp>
      <p:sp>
        <p:nvSpPr>
          <p:cNvPr id="34" name="Freeform: Shape 33">
            <a:hlinkClick r:id="rId8"/>
            <a:extLst>
              <a:ext uri="{FF2B5EF4-FFF2-40B4-BE49-F238E27FC236}">
                <a16:creationId xmlns:a16="http://schemas.microsoft.com/office/drawing/2014/main" id="{840B12DD-74B4-2443-FE7D-C29E99C04EB8}"/>
              </a:ext>
            </a:extLst>
          </p:cNvPr>
          <p:cNvSpPr/>
          <p:nvPr/>
        </p:nvSpPr>
        <p:spPr>
          <a:xfrm>
            <a:off x="6012160" y="915566"/>
            <a:ext cx="1444318" cy="306706"/>
          </a:xfrm>
          <a:custGeom>
            <a:avLst/>
            <a:gdLst>
              <a:gd name="csX0" fmla="*/ 119474 w 1444318"/>
              <a:gd name="csY0" fmla="*/ 0 h 306706"/>
              <a:gd name="csX1" fmla="*/ 119476 w 1444318"/>
              <a:gd name="csY1" fmla="*/ 0 h 306706"/>
              <a:gd name="csX2" fmla="*/ 1324842 w 1444318"/>
              <a:gd name="csY2" fmla="*/ 0 h 306706"/>
              <a:gd name="csX3" fmla="*/ 1324843 w 1444318"/>
              <a:gd name="csY3" fmla="*/ 0 h 306706"/>
              <a:gd name="csX4" fmla="*/ 1324843 w 1444318"/>
              <a:gd name="csY4" fmla="*/ 0 h 306706"/>
              <a:gd name="csX5" fmla="*/ 1371348 w 1444318"/>
              <a:gd name="csY5" fmla="*/ 12051 h 306706"/>
              <a:gd name="csX6" fmla="*/ 1444318 w 1444318"/>
              <a:gd name="csY6" fmla="*/ 153353 h 306706"/>
              <a:gd name="csX7" fmla="*/ 1324842 w 1444318"/>
              <a:gd name="csY7" fmla="*/ 306706 h 306706"/>
              <a:gd name="csX8" fmla="*/ 1324838 w 1444318"/>
              <a:gd name="csY8" fmla="*/ 306705 h 306706"/>
              <a:gd name="csX9" fmla="*/ 119480 w 1444318"/>
              <a:gd name="csY9" fmla="*/ 306705 h 306706"/>
              <a:gd name="csX10" fmla="*/ 119476 w 1444318"/>
              <a:gd name="csY10" fmla="*/ 306706 h 306706"/>
              <a:gd name="csX11" fmla="*/ 0 w 1444318"/>
              <a:gd name="csY11" fmla="*/ 153353 h 306706"/>
              <a:gd name="csX12" fmla="*/ 72970 w 1444318"/>
              <a:gd name="csY12" fmla="*/ 12051 h 306706"/>
              <a:gd name="csX13" fmla="*/ 119474 w 1444318"/>
              <a:gd name="csY13" fmla="*/ 1 h 3067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444318" h="306706">
                <a:moveTo>
                  <a:pt x="119474" y="0"/>
                </a:moveTo>
                <a:lnTo>
                  <a:pt x="119476" y="0"/>
                </a:lnTo>
                <a:lnTo>
                  <a:pt x="1324842" y="0"/>
                </a:lnTo>
                <a:lnTo>
                  <a:pt x="1324843" y="0"/>
                </a:lnTo>
                <a:lnTo>
                  <a:pt x="1324843" y="0"/>
                </a:lnTo>
                <a:lnTo>
                  <a:pt x="1371348" y="12051"/>
                </a:lnTo>
                <a:cubicBezTo>
                  <a:pt x="1414229" y="35331"/>
                  <a:pt x="1444318" y="89832"/>
                  <a:pt x="1444318" y="153353"/>
                </a:cubicBezTo>
                <a:cubicBezTo>
                  <a:pt x="1444318" y="238048"/>
                  <a:pt x="1390827" y="306706"/>
                  <a:pt x="1324842" y="306706"/>
                </a:cubicBezTo>
                <a:lnTo>
                  <a:pt x="1324838" y="306705"/>
                </a:lnTo>
                <a:lnTo>
                  <a:pt x="119480" y="306705"/>
                </a:lnTo>
                <a:lnTo>
                  <a:pt x="119476" y="306706"/>
                </a:lnTo>
                <a:cubicBezTo>
                  <a:pt x="53491" y="306706"/>
                  <a:pt x="0" y="238048"/>
                  <a:pt x="0" y="153353"/>
                </a:cubicBezTo>
                <a:cubicBezTo>
                  <a:pt x="0" y="89832"/>
                  <a:pt x="30088" y="35331"/>
                  <a:pt x="72970" y="12051"/>
                </a:cubicBezTo>
                <a:lnTo>
                  <a:pt x="119474" y="1"/>
                </a:lnTo>
                <a:close/>
              </a:path>
            </a:pathLst>
          </a:custGeom>
          <a:solidFill>
            <a:srgbClr val="60A5F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GB" sz="1000" b="1" dirty="0">
                <a:solidFill>
                  <a:schemeClr val="tx1"/>
                </a:solidFill>
              </a:rPr>
              <a:t>Search Folders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Outlook Web vs Desktop">
    <p:bg>
      <p:bgPr>
        <a:solidFill>
          <a:srgbClr val="1A1D23"/>
        </a:solidFill>
        <a:effectLst/>
      </p:bgPr>
    </p:bg>
    <p:spTree>
      <p:nvGrpSpPr>
        <p:cNvPr id="1" name=""/>
        <p:cNvGrpSpPr/>
        <p:nvPr/>
      </p:nvGrpSpPr>
      <p:grpSpPr>
        <a:xfrm>
          <a:off x="0" y="0"/>
          <a:ext cx="0" cy="0"/>
          <a:chOff x="0" y="0"/>
          <a:chExt cx="0" cy="0"/>
        </a:xfrm>
      </p:grpSpPr>
      <p:sp>
        <p:nvSpPr>
          <p:cNvPr id="2" name="Star"/>
          <p:cNvSpPr/>
          <p:nvPr/>
        </p:nvSpPr>
        <p:spPr>
          <a:xfrm>
            <a:off x="365760" y="256032"/>
            <a:ext cx="320040" cy="365760"/>
          </a:xfrm>
          <a:prstGeom prst="rect">
            <a:avLst/>
          </a:prstGeom>
          <a:noFill/>
          <a:ln/>
        </p:spPr>
        <p:txBody>
          <a:bodyPr wrap="square" lIns="0" tIns="0" rIns="0" bIns="0" rtlCol="0" anchor="ctr"/>
          <a:lstStyle/>
          <a:p>
            <a:pPr marL="0" indent="0" algn="l">
              <a:buNone/>
            </a:pPr>
            <a:r>
              <a:rPr lang="en-US" sz="1800" b="1">
                <a:solidFill>
                  <a:srgbClr val="FBBF24"/>
                </a:solidFill>
              </a:rPr>
              <a:t>★</a:t>
            </a:r>
            <a:endParaRPr lang="en-US" sz="1800"/>
          </a:p>
        </p:txBody>
      </p:sp>
      <p:sp>
        <p:nvSpPr>
          <p:cNvPr id="3" name="Eyebrow"/>
          <p:cNvSpPr/>
          <p:nvPr/>
        </p:nvSpPr>
        <p:spPr>
          <a:xfrm>
            <a:off x="685800" y="292608"/>
            <a:ext cx="5486400" cy="292608"/>
          </a:xfrm>
          <a:prstGeom prst="rect">
            <a:avLst/>
          </a:prstGeom>
          <a:noFill/>
          <a:ln/>
        </p:spPr>
        <p:txBody>
          <a:bodyPr wrap="square" lIns="0" tIns="0" rIns="0" bIns="0" rtlCol="0" anchor="ctr"/>
          <a:lstStyle/>
          <a:p>
            <a:pPr marL="0" indent="0" algn="l">
              <a:buNone/>
            </a:pPr>
            <a:r>
              <a:rPr lang="en-US" sz="1000" b="1" spc="400">
                <a:solidFill>
                  <a:srgbClr val="9CA3AF"/>
                </a:solidFill>
              </a:rPr>
              <a:t>PLATFORM DEEP DIVE · OUTLOOK</a:t>
            </a:r>
            <a:endParaRPr lang="en-US" sz="1000"/>
          </a:p>
        </p:txBody>
      </p:sp>
      <p:sp>
        <p:nvSpPr>
          <p:cNvPr id="4" name="Divider"/>
          <p:cNvSpPr/>
          <p:nvPr/>
        </p:nvSpPr>
        <p:spPr>
          <a:xfrm>
            <a:off x="365760" y="640080"/>
            <a:ext cx="8412480" cy="18288"/>
          </a:xfrm>
          <a:prstGeom prst="rect">
            <a:avLst/>
          </a:prstGeom>
          <a:solidFill>
            <a:srgbClr val="3A4150"/>
          </a:solidFill>
          <a:ln w="12700">
            <a:solidFill>
              <a:srgbClr val="3A4150"/>
            </a:solidFill>
            <a:prstDash val="solid"/>
          </a:ln>
        </p:spPr>
        <p:txBody>
          <a:bodyPr/>
          <a:lstStyle/>
          <a:p>
            <a:endParaRPr lang="en-GB"/>
          </a:p>
        </p:txBody>
      </p:sp>
      <p:sp>
        <p:nvSpPr>
          <p:cNvPr id="5" name="Title"/>
          <p:cNvSpPr/>
          <p:nvPr/>
        </p:nvSpPr>
        <p:spPr>
          <a:xfrm>
            <a:off x="365760" y="777240"/>
            <a:ext cx="8412480" cy="548640"/>
          </a:xfrm>
          <a:prstGeom prst="rect">
            <a:avLst/>
          </a:prstGeom>
          <a:noFill/>
          <a:ln/>
        </p:spPr>
        <p:txBody>
          <a:bodyPr wrap="square" lIns="0" tIns="0" rIns="0" bIns="0" rtlCol="0" anchor="ctr"/>
          <a:lstStyle/>
          <a:p>
            <a:pPr marL="0" indent="0" algn="l">
              <a:buNone/>
            </a:pPr>
            <a:r>
              <a:rPr lang="en-US" sz="2800" b="1">
                <a:solidFill>
                  <a:srgbClr val="F3F4F6"/>
                </a:solidFill>
              </a:rPr>
              <a:t>Outlook: Web vs Desktop (Classic)</a:t>
            </a:r>
            <a:endParaRPr lang="en-US" sz="2800"/>
          </a:p>
        </p:txBody>
      </p:sp>
      <p:graphicFrame>
        <p:nvGraphicFramePr>
          <p:cNvPr id="40" name="Comparison Table"/>
          <p:cNvGraphicFramePr>
            <a:graphicFrameLocks noGrp="1"/>
          </p:cNvGraphicFramePr>
          <p:nvPr>
            <p:extLst>
              <p:ext uri="{D42A27DB-BD31-4B8C-83A1-F6EECF244321}">
                <p14:modId xmlns:p14="http://schemas.microsoft.com/office/powerpoint/2010/main" val="1695204693"/>
              </p:ext>
            </p:extLst>
          </p:nvPr>
        </p:nvGraphicFramePr>
        <p:xfrm>
          <a:off x="365760" y="1409700"/>
          <a:ext cx="8412480" cy="3291840"/>
        </p:xfrm>
        <a:graphic>
          <a:graphicData uri="http://schemas.openxmlformats.org/drawingml/2006/table">
            <a:tbl>
              <a:tblPr firstRow="1"/>
              <a:tblGrid>
                <a:gridCol w="2100000">
                  <a:extLst>
                    <a:ext uri="{9D8B030D-6E8A-4147-A177-3AD203B41FA5}">
                      <a16:colId xmlns:a16="http://schemas.microsoft.com/office/drawing/2014/main" val="20000"/>
                    </a:ext>
                  </a:extLst>
                </a:gridCol>
                <a:gridCol w="1500000">
                  <a:extLst>
                    <a:ext uri="{9D8B030D-6E8A-4147-A177-3AD203B41FA5}">
                      <a16:colId xmlns:a16="http://schemas.microsoft.com/office/drawing/2014/main" val="20001"/>
                    </a:ext>
                  </a:extLst>
                </a:gridCol>
                <a:gridCol w="1900000">
                  <a:extLst>
                    <a:ext uri="{9D8B030D-6E8A-4147-A177-3AD203B41FA5}">
                      <a16:colId xmlns:a16="http://schemas.microsoft.com/office/drawing/2014/main" val="20002"/>
                    </a:ext>
                  </a:extLst>
                </a:gridCol>
                <a:gridCol w="2912480">
                  <a:extLst>
                    <a:ext uri="{9D8B030D-6E8A-4147-A177-3AD203B41FA5}">
                      <a16:colId xmlns:a16="http://schemas.microsoft.com/office/drawing/2014/main" val="20003"/>
                    </a:ext>
                  </a:extLst>
                </a:gridCol>
              </a:tblGrid>
              <a:tr h="365760">
                <a:tc>
                  <a:txBody>
                    <a:bodyPr/>
                    <a:lstStyle/>
                    <a:p>
                      <a:pPr algn="l"/>
                      <a:r>
                        <a:rPr lang="en-US" sz="1100" b="1">
                          <a:solidFill>
                            <a:srgbClr val="1A1D23"/>
                          </a:solidFill>
                        </a:rPr>
                        <a:t>Function</a:t>
                      </a:r>
                      <a:endParaRPr lang="en-US" sz="110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60A5FA"/>
                    </a:solidFill>
                  </a:tcPr>
                </a:tc>
                <a:tc>
                  <a:txBody>
                    <a:bodyPr/>
                    <a:lstStyle/>
                    <a:p>
                      <a:pPr algn="ctr"/>
                      <a:r>
                        <a:rPr lang="en-US" sz="1100" b="1">
                          <a:solidFill>
                            <a:srgbClr val="1A1D23"/>
                          </a:solidFill>
                        </a:rPr>
                        <a:t>Outlook Web</a:t>
                      </a:r>
                      <a:endParaRPr lang="en-US" sz="110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60A5FA"/>
                    </a:solidFill>
                  </a:tcPr>
                </a:tc>
                <a:tc>
                  <a:txBody>
                    <a:bodyPr/>
                    <a:lstStyle/>
                    <a:p>
                      <a:pPr algn="ctr"/>
                      <a:r>
                        <a:rPr lang="en-US" sz="1100" b="1">
                          <a:solidFill>
                            <a:srgbClr val="1A1D23"/>
                          </a:solidFill>
                        </a:rPr>
                        <a:t>Outlook Desktop (Classic)</a:t>
                      </a:r>
                      <a:endParaRPr lang="en-US" sz="110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60A5FA"/>
                    </a:solidFill>
                  </a:tcPr>
                </a:tc>
                <a:tc>
                  <a:txBody>
                    <a:bodyPr/>
                    <a:lstStyle/>
                    <a:p>
                      <a:pPr algn="l"/>
                      <a:r>
                        <a:rPr lang="en-US" sz="1100" b="1">
                          <a:solidFill>
                            <a:srgbClr val="1A1D23"/>
                          </a:solidFill>
                        </a:rPr>
                        <a:t>Comments</a:t>
                      </a:r>
                      <a:endParaRPr lang="en-US" sz="110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60A5FA"/>
                    </a:solidFill>
                  </a:tcPr>
                </a:tc>
                <a:extLst>
                  <a:ext uri="{0D108BD9-81ED-4DB2-BD59-A6C34878D82A}">
                    <a16:rowId xmlns:a16="http://schemas.microsoft.com/office/drawing/2014/main" val="10000"/>
                  </a:ext>
                </a:extLst>
              </a:tr>
              <a:tr h="365760">
                <a:tc>
                  <a:txBody>
                    <a:bodyPr/>
                    <a:lstStyle/>
                    <a:p>
                      <a:pPr algn="l"/>
                      <a:r>
                        <a:rPr lang="en-US" sz="1100" b="1">
                          <a:solidFill>
                            <a:srgbClr val="F3F4F6"/>
                          </a:solidFill>
                        </a:rPr>
                        <a:t>Focused Inbox</a:t>
                      </a:r>
                      <a:endParaRPr lang="en-US" sz="110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252A33"/>
                    </a:solidFill>
                  </a:tcPr>
                </a:tc>
                <a:tc>
                  <a:txBody>
                    <a:bodyPr/>
                    <a:lstStyle/>
                    <a:p>
                      <a:pPr algn="ctr"/>
                      <a:r>
                        <a:rPr lang="en-US" sz="1400" b="1">
                          <a:solidFill>
                            <a:srgbClr val="4ADE80"/>
                          </a:solidFill>
                        </a:rPr>
                        <a:t>✓</a:t>
                      </a:r>
                      <a:endParaRPr lang="en-US" sz="140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252A33"/>
                    </a:solidFill>
                  </a:tcPr>
                </a:tc>
                <a:tc>
                  <a:txBody>
                    <a:bodyPr/>
                    <a:lstStyle/>
                    <a:p>
                      <a:pPr algn="ctr"/>
                      <a:r>
                        <a:rPr lang="en-US" sz="1400" b="1">
                          <a:solidFill>
                            <a:srgbClr val="4ADE80"/>
                          </a:solidFill>
                        </a:rPr>
                        <a:t>✓</a:t>
                      </a:r>
                      <a:endParaRPr lang="en-US" sz="140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252A33"/>
                    </a:solidFill>
                  </a:tcPr>
                </a:tc>
                <a:tc>
                  <a:txBody>
                    <a:bodyPr/>
                    <a:lstStyle/>
                    <a:p>
                      <a:pPr algn="l"/>
                      <a:r>
                        <a:rPr lang="en-US" sz="1000">
                          <a:solidFill>
                            <a:srgbClr val="9CA3AF"/>
                          </a:solidFill>
                        </a:rPr>
                        <a:t>On by default in both; sorts priority mail</a:t>
                      </a:r>
                      <a:endParaRPr lang="en-US" sz="100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252A33"/>
                    </a:solidFill>
                  </a:tcPr>
                </a:tc>
                <a:extLst>
                  <a:ext uri="{0D108BD9-81ED-4DB2-BD59-A6C34878D82A}">
                    <a16:rowId xmlns:a16="http://schemas.microsoft.com/office/drawing/2014/main" val="10001"/>
                  </a:ext>
                </a:extLst>
              </a:tr>
              <a:tr h="365760">
                <a:tc>
                  <a:txBody>
                    <a:bodyPr/>
                    <a:lstStyle/>
                    <a:p>
                      <a:pPr algn="l"/>
                      <a:r>
                        <a:rPr lang="en-US" sz="1100" b="1">
                          <a:solidFill>
                            <a:srgbClr val="F3F4F6"/>
                          </a:solidFill>
                        </a:rPr>
                        <a:t>Sweep</a:t>
                      </a:r>
                      <a:endParaRPr lang="en-US" sz="110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2E343F"/>
                    </a:solidFill>
                  </a:tcPr>
                </a:tc>
                <a:tc>
                  <a:txBody>
                    <a:bodyPr/>
                    <a:lstStyle/>
                    <a:p>
                      <a:pPr algn="ctr"/>
                      <a:r>
                        <a:rPr lang="en-US" sz="1400" b="1">
                          <a:solidFill>
                            <a:srgbClr val="4ADE80"/>
                          </a:solidFill>
                        </a:rPr>
                        <a:t>✓</a:t>
                      </a:r>
                      <a:endParaRPr lang="en-US" sz="140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2E343F"/>
                    </a:solidFill>
                  </a:tcPr>
                </a:tc>
                <a:tc>
                  <a:txBody>
                    <a:bodyPr/>
                    <a:lstStyle/>
                    <a:p>
                      <a:pPr algn="ctr"/>
                      <a:r>
                        <a:rPr lang="en-US" sz="1400" b="1">
                          <a:solidFill>
                            <a:srgbClr val="F87171"/>
                          </a:solidFill>
                        </a:rPr>
                        <a:t>✗</a:t>
                      </a:r>
                      <a:endParaRPr lang="en-US" sz="140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2E343F"/>
                    </a:solidFill>
                  </a:tcPr>
                </a:tc>
                <a:tc>
                  <a:txBody>
                    <a:bodyPr/>
                    <a:lstStyle/>
                    <a:p>
                      <a:pPr algn="l"/>
                      <a:r>
                        <a:rPr lang="en-US" sz="1000">
                          <a:solidFill>
                            <a:srgbClr val="9CA3AF"/>
                          </a:solidFill>
                        </a:rPr>
                        <a:t>Web-only bulk cleanup by sender</a:t>
                      </a:r>
                      <a:endParaRPr lang="en-US" sz="100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2E343F"/>
                    </a:solidFill>
                  </a:tcPr>
                </a:tc>
                <a:extLst>
                  <a:ext uri="{0D108BD9-81ED-4DB2-BD59-A6C34878D82A}">
                    <a16:rowId xmlns:a16="http://schemas.microsoft.com/office/drawing/2014/main" val="10002"/>
                  </a:ext>
                </a:extLst>
              </a:tr>
              <a:tr h="365760">
                <a:tc>
                  <a:txBody>
                    <a:bodyPr/>
                    <a:lstStyle/>
                    <a:p>
                      <a:pPr algn="l"/>
                      <a:r>
                        <a:rPr lang="en-US" sz="1100" b="1">
                          <a:solidFill>
                            <a:srgbClr val="F3F4F6"/>
                          </a:solidFill>
                        </a:rPr>
                        <a:t>Rules</a:t>
                      </a:r>
                      <a:endParaRPr lang="en-US" sz="110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252A33"/>
                    </a:solidFill>
                  </a:tcPr>
                </a:tc>
                <a:tc>
                  <a:txBody>
                    <a:bodyPr/>
                    <a:lstStyle/>
                    <a:p>
                      <a:pPr algn="ctr"/>
                      <a:r>
                        <a:rPr lang="en-US" sz="1400" b="1">
                          <a:solidFill>
                            <a:srgbClr val="4ADE80"/>
                          </a:solidFill>
                        </a:rPr>
                        <a:t>✓</a:t>
                      </a:r>
                      <a:endParaRPr lang="en-US" sz="140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252A33"/>
                    </a:solidFill>
                  </a:tcPr>
                </a:tc>
                <a:tc>
                  <a:txBody>
                    <a:bodyPr/>
                    <a:lstStyle/>
                    <a:p>
                      <a:pPr algn="ctr"/>
                      <a:r>
                        <a:rPr lang="en-US" sz="1400" b="1">
                          <a:solidFill>
                            <a:srgbClr val="4ADE80"/>
                          </a:solidFill>
                        </a:rPr>
                        <a:t>✓</a:t>
                      </a:r>
                      <a:endParaRPr lang="en-US" sz="140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252A33"/>
                    </a:solidFill>
                  </a:tcPr>
                </a:tc>
                <a:tc>
                  <a:txBody>
                    <a:bodyPr/>
                    <a:lstStyle/>
                    <a:p>
                      <a:pPr algn="l"/>
                      <a:r>
                        <a:rPr lang="en-US" sz="1000">
                          <a:solidFill>
                            <a:srgbClr val="9CA3AF"/>
                          </a:solidFill>
                        </a:rPr>
                        <a:t>Desktop adds client-side rules with more options</a:t>
                      </a:r>
                      <a:endParaRPr lang="en-US" sz="100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252A33"/>
                    </a:solidFill>
                  </a:tcPr>
                </a:tc>
                <a:extLst>
                  <a:ext uri="{0D108BD9-81ED-4DB2-BD59-A6C34878D82A}">
                    <a16:rowId xmlns:a16="http://schemas.microsoft.com/office/drawing/2014/main" val="10003"/>
                  </a:ext>
                </a:extLst>
              </a:tr>
              <a:tr h="365760">
                <a:tc>
                  <a:txBody>
                    <a:bodyPr/>
                    <a:lstStyle/>
                    <a:p>
                      <a:pPr algn="l"/>
                      <a:r>
                        <a:rPr lang="en-US" sz="1100" b="1">
                          <a:solidFill>
                            <a:srgbClr val="F3F4F6"/>
                          </a:solidFill>
                        </a:rPr>
                        <a:t>Categories</a:t>
                      </a:r>
                      <a:endParaRPr lang="en-US" sz="110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2E343F"/>
                    </a:solidFill>
                  </a:tcPr>
                </a:tc>
                <a:tc>
                  <a:txBody>
                    <a:bodyPr/>
                    <a:lstStyle/>
                    <a:p>
                      <a:pPr algn="ctr"/>
                      <a:r>
                        <a:rPr lang="en-US" sz="1400" b="1">
                          <a:solidFill>
                            <a:srgbClr val="4ADE80"/>
                          </a:solidFill>
                        </a:rPr>
                        <a:t>✓</a:t>
                      </a:r>
                      <a:endParaRPr lang="en-US" sz="140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2E343F"/>
                    </a:solidFill>
                  </a:tcPr>
                </a:tc>
                <a:tc>
                  <a:txBody>
                    <a:bodyPr/>
                    <a:lstStyle/>
                    <a:p>
                      <a:pPr algn="ctr"/>
                      <a:r>
                        <a:rPr lang="en-US" sz="1400" b="1">
                          <a:solidFill>
                            <a:srgbClr val="4ADE80"/>
                          </a:solidFill>
                        </a:rPr>
                        <a:t>✓</a:t>
                      </a:r>
                      <a:endParaRPr lang="en-US" sz="140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2E343F"/>
                    </a:solidFill>
                  </a:tcPr>
                </a:tc>
                <a:tc>
                  <a:txBody>
                    <a:bodyPr/>
                    <a:lstStyle/>
                    <a:p>
                      <a:pPr algn="l"/>
                      <a:r>
                        <a:rPr lang="en-US" sz="1000">
                          <a:solidFill>
                            <a:srgbClr val="9CA3AF"/>
                          </a:solidFill>
                        </a:rPr>
                        <a:t>Colour tags sync across both</a:t>
                      </a:r>
                      <a:endParaRPr lang="en-US" sz="100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2E343F"/>
                    </a:solidFill>
                  </a:tcPr>
                </a:tc>
                <a:extLst>
                  <a:ext uri="{0D108BD9-81ED-4DB2-BD59-A6C34878D82A}">
                    <a16:rowId xmlns:a16="http://schemas.microsoft.com/office/drawing/2014/main" val="10004"/>
                  </a:ext>
                </a:extLst>
              </a:tr>
              <a:tr h="365760">
                <a:tc>
                  <a:txBody>
                    <a:bodyPr/>
                    <a:lstStyle/>
                    <a:p>
                      <a:pPr algn="l"/>
                      <a:r>
                        <a:rPr lang="en-US" sz="1100" b="1">
                          <a:solidFill>
                            <a:srgbClr val="F3F4F6"/>
                          </a:solidFill>
                        </a:rPr>
                        <a:t>Pin, Flag &amp; Snooze</a:t>
                      </a:r>
                      <a:endParaRPr lang="en-US" sz="110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252A33"/>
                    </a:solidFill>
                  </a:tcPr>
                </a:tc>
                <a:tc>
                  <a:txBody>
                    <a:bodyPr/>
                    <a:lstStyle/>
                    <a:p>
                      <a:pPr algn="ctr"/>
                      <a:r>
                        <a:rPr lang="en-US" sz="1400" b="1">
                          <a:solidFill>
                            <a:srgbClr val="4ADE80"/>
                          </a:solidFill>
                        </a:rPr>
                        <a:t>✓</a:t>
                      </a:r>
                      <a:endParaRPr lang="en-US" sz="140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252A33"/>
                    </a:solidFill>
                  </a:tcPr>
                </a:tc>
                <a:tc>
                  <a:txBody>
                    <a:bodyPr/>
                    <a:lstStyle/>
                    <a:p>
                      <a:pPr algn="ctr"/>
                      <a:r>
                        <a:rPr lang="en-US" sz="1400" b="1">
                          <a:solidFill>
                            <a:srgbClr val="F87171"/>
                          </a:solidFill>
                        </a:rPr>
                        <a:t>✗</a:t>
                      </a:r>
                      <a:endParaRPr lang="en-US" sz="140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252A33"/>
                    </a:solidFill>
                  </a:tcPr>
                </a:tc>
                <a:tc>
                  <a:txBody>
                    <a:bodyPr/>
                    <a:lstStyle/>
                    <a:p>
                      <a:pPr algn="l"/>
                      <a:r>
                        <a:rPr lang="en-US" sz="1000">
                          <a:solidFill>
                            <a:srgbClr val="9CA3AF"/>
                          </a:solidFill>
                        </a:rPr>
                        <a:t>Classic has Flag only — no Pin or Snooze</a:t>
                      </a:r>
                      <a:endParaRPr lang="en-US" sz="100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252A33"/>
                    </a:solidFill>
                  </a:tcPr>
                </a:tc>
                <a:extLst>
                  <a:ext uri="{0D108BD9-81ED-4DB2-BD59-A6C34878D82A}">
                    <a16:rowId xmlns:a16="http://schemas.microsoft.com/office/drawing/2014/main" val="10005"/>
                  </a:ext>
                </a:extLst>
              </a:tr>
              <a:tr h="365760">
                <a:tc>
                  <a:txBody>
                    <a:bodyPr/>
                    <a:lstStyle/>
                    <a:p>
                      <a:pPr algn="l"/>
                      <a:r>
                        <a:rPr lang="en-US" sz="1100" b="1">
                          <a:solidFill>
                            <a:srgbClr val="F3F4F6"/>
                          </a:solidFill>
                        </a:rPr>
                        <a:t>Search Folders</a:t>
                      </a:r>
                      <a:endParaRPr lang="en-US" sz="110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2E343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rgbClr val="4ADE80"/>
                          </a:solidFill>
                        </a:rPr>
                        <a:t>✓</a:t>
                      </a:r>
                      <a:endParaRPr lang="en-US" sz="1400" dirty="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2E343F"/>
                    </a:solidFill>
                  </a:tcPr>
                </a:tc>
                <a:tc>
                  <a:txBody>
                    <a:bodyPr/>
                    <a:lstStyle/>
                    <a:p>
                      <a:pPr algn="ctr"/>
                      <a:r>
                        <a:rPr lang="en-US" sz="1400" b="1" dirty="0">
                          <a:solidFill>
                            <a:srgbClr val="4ADE80"/>
                          </a:solidFill>
                        </a:rPr>
                        <a:t>✓</a:t>
                      </a:r>
                      <a:endParaRPr lang="en-US" sz="1400" dirty="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2E343F"/>
                    </a:solidFill>
                  </a:tcPr>
                </a:tc>
                <a:tc>
                  <a:txBody>
                    <a:bodyPr/>
                    <a:lstStyle/>
                    <a:p>
                      <a:pPr algn="l"/>
                      <a:r>
                        <a:rPr lang="en-US" sz="1000" dirty="0">
                          <a:solidFill>
                            <a:srgbClr val="9CA3AF"/>
                          </a:solidFill>
                        </a:rPr>
                        <a:t>Saved-search folders. No </a:t>
                      </a:r>
                      <a:r>
                        <a:rPr lang="en-US" sz="1000" dirty="0" err="1">
                          <a:solidFill>
                            <a:srgbClr val="9CA3AF"/>
                          </a:solidFill>
                        </a:rPr>
                        <a:t>synchonisation</a:t>
                      </a:r>
                      <a:endParaRPr lang="en-US" sz="1000" dirty="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2E343F"/>
                    </a:solidFill>
                  </a:tcPr>
                </a:tc>
                <a:extLst>
                  <a:ext uri="{0D108BD9-81ED-4DB2-BD59-A6C34878D82A}">
                    <a16:rowId xmlns:a16="http://schemas.microsoft.com/office/drawing/2014/main" val="10006"/>
                  </a:ext>
                </a:extLst>
              </a:tr>
              <a:tr h="365760">
                <a:tc>
                  <a:txBody>
                    <a:bodyPr/>
                    <a:lstStyle/>
                    <a:p>
                      <a:pPr algn="l"/>
                      <a:r>
                        <a:rPr lang="en-US" sz="1100" b="1">
                          <a:solidFill>
                            <a:srgbClr val="F3F4F6"/>
                          </a:solidFill>
                        </a:rPr>
                        <a:t>Quick Steps</a:t>
                      </a:r>
                      <a:endParaRPr lang="en-US" sz="110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252A33"/>
                    </a:solidFill>
                  </a:tcPr>
                </a:tc>
                <a:tc>
                  <a:txBody>
                    <a:bodyPr/>
                    <a:lstStyle/>
                    <a:p>
                      <a:pPr algn="ctr"/>
                      <a:r>
                        <a:rPr lang="en-US" sz="1400" b="1">
                          <a:solidFill>
                            <a:srgbClr val="F87171"/>
                          </a:solidFill>
                        </a:rPr>
                        <a:t>✗</a:t>
                      </a:r>
                      <a:endParaRPr lang="en-US" sz="140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252A33"/>
                    </a:solidFill>
                  </a:tcPr>
                </a:tc>
                <a:tc>
                  <a:txBody>
                    <a:bodyPr/>
                    <a:lstStyle/>
                    <a:p>
                      <a:pPr algn="ctr"/>
                      <a:r>
                        <a:rPr lang="en-US" sz="1400" b="1">
                          <a:solidFill>
                            <a:srgbClr val="4ADE80"/>
                          </a:solidFill>
                        </a:rPr>
                        <a:t>✓</a:t>
                      </a:r>
                      <a:endParaRPr lang="en-US" sz="140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252A33"/>
                    </a:solidFill>
                  </a:tcPr>
                </a:tc>
                <a:tc>
                  <a:txBody>
                    <a:bodyPr/>
                    <a:lstStyle/>
                    <a:p>
                      <a:pPr algn="l"/>
                      <a:r>
                        <a:rPr lang="en-US" sz="1000">
                          <a:solidFill>
                            <a:srgbClr val="9CA3AF"/>
                          </a:solidFill>
                        </a:rPr>
                        <a:t>One-click multi-step actions, desktop-only</a:t>
                      </a:r>
                      <a:endParaRPr lang="en-US" sz="100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252A33"/>
                    </a:solidFill>
                  </a:tcPr>
                </a:tc>
                <a:extLst>
                  <a:ext uri="{0D108BD9-81ED-4DB2-BD59-A6C34878D82A}">
                    <a16:rowId xmlns:a16="http://schemas.microsoft.com/office/drawing/2014/main" val="10007"/>
                  </a:ext>
                </a:extLst>
              </a:tr>
              <a:tr h="365760">
                <a:tc>
                  <a:txBody>
                    <a:bodyPr/>
                    <a:lstStyle/>
                    <a:p>
                      <a:pPr algn="l"/>
                      <a:r>
                        <a:rPr lang="en-US" sz="1100" b="1">
                          <a:solidFill>
                            <a:srgbClr val="F3F4F6"/>
                          </a:solidFill>
                        </a:rPr>
                        <a:t>Offline &amp; PST</a:t>
                      </a:r>
                      <a:endParaRPr lang="en-US" sz="110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2E343F"/>
                    </a:solidFill>
                  </a:tcPr>
                </a:tc>
                <a:tc>
                  <a:txBody>
                    <a:bodyPr/>
                    <a:lstStyle/>
                    <a:p>
                      <a:pPr algn="ctr"/>
                      <a:r>
                        <a:rPr lang="en-US" sz="1400" b="1">
                          <a:solidFill>
                            <a:srgbClr val="F87171"/>
                          </a:solidFill>
                        </a:rPr>
                        <a:t>✗</a:t>
                      </a:r>
                      <a:endParaRPr lang="en-US" sz="140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2E343F"/>
                    </a:solidFill>
                  </a:tcPr>
                </a:tc>
                <a:tc>
                  <a:txBody>
                    <a:bodyPr/>
                    <a:lstStyle/>
                    <a:p>
                      <a:pPr algn="ctr"/>
                      <a:r>
                        <a:rPr lang="en-US" sz="1400" b="1">
                          <a:solidFill>
                            <a:srgbClr val="4ADE80"/>
                          </a:solidFill>
                        </a:rPr>
                        <a:t>✓</a:t>
                      </a:r>
                      <a:endParaRPr lang="en-US" sz="140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2E343F"/>
                    </a:solidFill>
                  </a:tcPr>
                </a:tc>
                <a:tc>
                  <a:txBody>
                    <a:bodyPr/>
                    <a:lstStyle/>
                    <a:p>
                      <a:pPr algn="l"/>
                      <a:r>
                        <a:rPr lang="en-US" sz="1000" dirty="0">
                          <a:solidFill>
                            <a:srgbClr val="9CA3AF"/>
                          </a:solidFill>
                        </a:rPr>
                        <a:t>Full offline access and PST archives on desktop</a:t>
                      </a:r>
                      <a:endParaRPr lang="en-US" sz="1000" dirty="0"/>
                    </a:p>
                  </a:txBody>
                  <a:tcPr marT="36000" marB="36000" anchor="ctr">
                    <a:lnL w="6350" cap="flat" cmpd="sng" algn="ctr">
                      <a:solidFill>
                        <a:srgbClr val="3A4150"/>
                      </a:solidFill>
                      <a:prstDash val="solid"/>
                    </a:lnL>
                    <a:lnR w="6350" cap="flat" cmpd="sng" algn="ctr">
                      <a:solidFill>
                        <a:srgbClr val="3A4150"/>
                      </a:solidFill>
                      <a:prstDash val="solid"/>
                    </a:lnR>
                    <a:lnT w="6350" cap="flat" cmpd="sng" algn="ctr">
                      <a:solidFill>
                        <a:srgbClr val="3A4150"/>
                      </a:solidFill>
                      <a:prstDash val="solid"/>
                    </a:lnT>
                    <a:lnB w="6350" cap="flat" cmpd="sng" algn="ctr">
                      <a:solidFill>
                        <a:srgbClr val="3A4150"/>
                      </a:solidFill>
                      <a:prstDash val="solid"/>
                    </a:lnB>
                    <a:solidFill>
                      <a:srgbClr val="2E343F"/>
                    </a:solidFill>
                  </a:tcPr>
                </a:tc>
                <a:extLst>
                  <a:ext uri="{0D108BD9-81ED-4DB2-BD59-A6C34878D82A}">
                    <a16:rowId xmlns:a16="http://schemas.microsoft.com/office/drawing/2014/main" val="10008"/>
                  </a:ext>
                </a:extLst>
              </a:tr>
            </a:tbl>
          </a:graphicData>
        </a:graphic>
      </p:graphicFrame>
      <p:sp>
        <p:nvSpPr>
          <p:cNvPr id="31" name="FooterLeft"/>
          <p:cNvSpPr/>
          <p:nvPr/>
        </p:nvSpPr>
        <p:spPr>
          <a:xfrm>
            <a:off x="365760" y="4800600"/>
            <a:ext cx="3657600" cy="274320"/>
          </a:xfrm>
          <a:prstGeom prst="rect">
            <a:avLst/>
          </a:prstGeom>
          <a:noFill/>
          <a:ln/>
        </p:spPr>
        <p:txBody>
          <a:bodyPr wrap="square" lIns="0" tIns="0" rIns="0" bIns="0" rtlCol="0" anchor="ctr"/>
          <a:lstStyle/>
          <a:p>
            <a:pPr marL="0" indent="0" algn="l">
              <a:buNone/>
            </a:pPr>
            <a:r>
              <a:rPr lang="en-US" sz="900">
                <a:solidFill>
                  <a:srgbClr val="9CA3AF"/>
                </a:solidFill>
              </a:rPr>
              <a:t>Inbox Mastery</a:t>
            </a:r>
            <a:endParaRPr lang="en-US" sz="900"/>
          </a:p>
        </p:txBody>
      </p:sp>
      <p:sp>
        <p:nvSpPr>
          <p:cNvPr id="32" name="FooterRight"/>
          <p:cNvSpPr/>
          <p:nvPr/>
        </p:nvSpPr>
        <p:spPr>
          <a:xfrm>
            <a:off x="8046720" y="4800600"/>
            <a:ext cx="822960" cy="274320"/>
          </a:xfrm>
          <a:prstGeom prst="rect">
            <a:avLst/>
          </a:prstGeom>
          <a:noFill/>
          <a:ln/>
        </p:spPr>
        <p:txBody>
          <a:bodyPr wrap="square" lIns="0" tIns="0" rIns="0" bIns="0" rtlCol="0" anchor="ctr"/>
          <a:lstStyle/>
          <a:p>
            <a:pPr marL="0" indent="0" algn="r">
              <a:buNone/>
            </a:pPr>
            <a:r>
              <a:rPr lang="en-US" sz="900">
                <a:solidFill>
                  <a:srgbClr val="9CA3AF"/>
                </a:solidFill>
              </a:rPr>
              <a:t>Web vs Desktop</a:t>
            </a:r>
            <a:endParaRPr lang="en-US" sz="9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8">
    <p:bg>
      <p:bgPr>
        <a:solidFill>
          <a:srgbClr val="1A1D23"/>
        </a:solidFill>
        <a:effectLst/>
      </p:bgPr>
    </p:bg>
    <p:spTree>
      <p:nvGrpSpPr>
        <p:cNvPr id="1" name=""/>
        <p:cNvGrpSpPr/>
        <p:nvPr/>
      </p:nvGrpSpPr>
      <p:grpSpPr>
        <a:xfrm>
          <a:off x="0" y="0"/>
          <a:ext cx="0" cy="0"/>
          <a:chOff x="0" y="0"/>
          <a:chExt cx="0" cy="0"/>
        </a:xfrm>
      </p:grpSpPr>
      <p:sp>
        <p:nvSpPr>
          <p:cNvPr id="2" name="Text 0"/>
          <p:cNvSpPr/>
          <p:nvPr/>
        </p:nvSpPr>
        <p:spPr>
          <a:xfrm>
            <a:off x="365760" y="256032"/>
            <a:ext cx="320040" cy="365760"/>
          </a:xfrm>
          <a:prstGeom prst="rect">
            <a:avLst/>
          </a:prstGeom>
          <a:noFill/>
          <a:ln/>
        </p:spPr>
        <p:txBody>
          <a:bodyPr wrap="square" lIns="0" tIns="0" rIns="0" bIns="0" rtlCol="0" anchor="ctr"/>
          <a:lstStyle/>
          <a:p>
            <a:pPr marL="0" indent="0">
              <a:buNone/>
            </a:pPr>
            <a:r>
              <a:rPr lang="en-US" sz="1800" b="1" dirty="0">
                <a:solidFill>
                  <a:srgbClr val="FBBF24"/>
                </a:solidFill>
              </a:rPr>
              <a:t>★</a:t>
            </a:r>
            <a:endParaRPr lang="en-US" sz="1800" dirty="0"/>
          </a:p>
        </p:txBody>
      </p:sp>
      <p:sp>
        <p:nvSpPr>
          <p:cNvPr id="3" name="Text 1"/>
          <p:cNvSpPr/>
          <p:nvPr/>
        </p:nvSpPr>
        <p:spPr>
          <a:xfrm>
            <a:off x="685800" y="292608"/>
            <a:ext cx="5486400" cy="292608"/>
          </a:xfrm>
          <a:prstGeom prst="rect">
            <a:avLst/>
          </a:prstGeom>
          <a:noFill/>
          <a:ln/>
        </p:spPr>
        <p:txBody>
          <a:bodyPr wrap="square" lIns="0" tIns="0" rIns="0" bIns="0" rtlCol="0" anchor="ctr"/>
          <a:lstStyle/>
          <a:p>
            <a:pPr marL="0" indent="0">
              <a:buNone/>
            </a:pPr>
            <a:r>
              <a:rPr lang="en-US" sz="1000" b="1" kern="0" spc="400" dirty="0">
                <a:solidFill>
                  <a:srgbClr val="9CA3AF"/>
                </a:solidFill>
              </a:rPr>
              <a:t>PLATFORM DEEP DIVE · 3 OF 4</a:t>
            </a:r>
            <a:endParaRPr lang="en-US" sz="1000" dirty="0"/>
          </a:p>
        </p:txBody>
      </p:sp>
      <p:sp>
        <p:nvSpPr>
          <p:cNvPr id="4" name="Shape 2"/>
          <p:cNvSpPr/>
          <p:nvPr/>
        </p:nvSpPr>
        <p:spPr>
          <a:xfrm>
            <a:off x="365760" y="640080"/>
            <a:ext cx="8412480" cy="18288"/>
          </a:xfrm>
          <a:prstGeom prst="rect">
            <a:avLst/>
          </a:prstGeom>
          <a:solidFill>
            <a:srgbClr val="3A4150"/>
          </a:solidFill>
          <a:ln w="12700">
            <a:solidFill>
              <a:srgbClr val="3A4150"/>
            </a:solidFill>
            <a:prstDash val="solid"/>
          </a:ln>
        </p:spPr>
        <p:txBody>
          <a:bodyPr/>
          <a:lstStyle/>
          <a:p>
            <a:endParaRPr lang="en-GB"/>
          </a:p>
        </p:txBody>
      </p:sp>
      <p:sp>
        <p:nvSpPr>
          <p:cNvPr id="5" name="Text 3"/>
          <p:cNvSpPr/>
          <p:nvPr/>
        </p:nvSpPr>
        <p:spPr>
          <a:xfrm>
            <a:off x="365760" y="777240"/>
            <a:ext cx="8412480" cy="548640"/>
          </a:xfrm>
          <a:prstGeom prst="rect">
            <a:avLst/>
          </a:prstGeom>
          <a:noFill/>
          <a:ln/>
        </p:spPr>
        <p:txBody>
          <a:bodyPr wrap="square" lIns="0" tIns="0" rIns="0" bIns="0" rtlCol="0" anchor="ctr"/>
          <a:lstStyle/>
          <a:p>
            <a:pPr marL="0" indent="0">
              <a:buNone/>
            </a:pPr>
            <a:r>
              <a:rPr lang="en-US" sz="2800" b="1" dirty="0">
                <a:solidFill>
                  <a:srgbClr val="F3F4F6"/>
                </a:solidFill>
              </a:rPr>
              <a:t>Apple Mail (Mac + iOS)</a:t>
            </a:r>
            <a:endParaRPr lang="en-US" sz="2800" dirty="0"/>
          </a:p>
        </p:txBody>
      </p:sp>
      <p:sp>
        <p:nvSpPr>
          <p:cNvPr id="6" name="Text 4"/>
          <p:cNvSpPr/>
          <p:nvPr/>
        </p:nvSpPr>
        <p:spPr>
          <a:xfrm>
            <a:off x="8046720" y="4800600"/>
            <a:ext cx="822960" cy="274320"/>
          </a:xfrm>
          <a:prstGeom prst="rect">
            <a:avLst/>
          </a:prstGeom>
          <a:noFill/>
          <a:ln/>
        </p:spPr>
        <p:txBody>
          <a:bodyPr wrap="square" lIns="0" tIns="0" rIns="0" bIns="0" rtlCol="0" anchor="ctr"/>
          <a:lstStyle/>
          <a:p>
            <a:pPr marL="0" indent="0" algn="r">
              <a:buNone/>
            </a:pPr>
            <a:r>
              <a:rPr lang="en-US" sz="900" dirty="0">
                <a:solidFill>
                  <a:srgbClr val="9CA3AF"/>
                </a:solidFill>
              </a:rPr>
              <a:t>8 / 18</a:t>
            </a:r>
            <a:endParaRPr lang="en-US" sz="900" dirty="0"/>
          </a:p>
        </p:txBody>
      </p:sp>
      <p:sp>
        <p:nvSpPr>
          <p:cNvPr id="7" name="Text 5"/>
          <p:cNvSpPr/>
          <p:nvPr/>
        </p:nvSpPr>
        <p:spPr>
          <a:xfrm>
            <a:off x="365760" y="4800600"/>
            <a:ext cx="3657600" cy="274320"/>
          </a:xfrm>
          <a:prstGeom prst="rect">
            <a:avLst/>
          </a:prstGeom>
          <a:noFill/>
          <a:ln/>
        </p:spPr>
        <p:txBody>
          <a:bodyPr wrap="square" lIns="0" tIns="0" rIns="0" bIns="0" rtlCol="0" anchor="ctr"/>
          <a:lstStyle/>
          <a:p>
            <a:pPr marL="0" indent="0">
              <a:buNone/>
            </a:pPr>
            <a:r>
              <a:rPr lang="en-US" sz="900" dirty="0">
                <a:solidFill>
                  <a:srgbClr val="9CA3AF"/>
                </a:solidFill>
              </a:rPr>
              <a:t>Inbox Mastery</a:t>
            </a:r>
            <a:endParaRPr lang="en-US" sz="900" dirty="0"/>
          </a:p>
        </p:txBody>
      </p:sp>
      <p:sp>
        <p:nvSpPr>
          <p:cNvPr id="8" name="Shape 6"/>
          <p:cNvSpPr/>
          <p:nvPr/>
        </p:nvSpPr>
        <p:spPr>
          <a:xfrm>
            <a:off x="365760" y="1371600"/>
            <a:ext cx="4572000" cy="3200400"/>
          </a:xfrm>
          <a:prstGeom prst="roundRect">
            <a:avLst>
              <a:gd name="adj" fmla="val 1714"/>
            </a:avLst>
          </a:prstGeom>
          <a:solidFill>
            <a:srgbClr val="252A33"/>
          </a:solidFill>
          <a:ln w="9525">
            <a:solidFill>
              <a:srgbClr val="3A4150"/>
            </a:solidFill>
            <a:prstDash val="solid"/>
          </a:ln>
        </p:spPr>
        <p:txBody>
          <a:bodyPr/>
          <a:lstStyle/>
          <a:p>
            <a:endParaRPr lang="en-GB"/>
          </a:p>
        </p:txBody>
      </p:sp>
      <p:sp>
        <p:nvSpPr>
          <p:cNvPr id="9" name="Text 7"/>
          <p:cNvSpPr/>
          <p:nvPr/>
        </p:nvSpPr>
        <p:spPr>
          <a:xfrm>
            <a:off x="548640" y="1508760"/>
            <a:ext cx="4114800" cy="320040"/>
          </a:xfrm>
          <a:prstGeom prst="rect">
            <a:avLst/>
          </a:prstGeom>
          <a:noFill/>
          <a:ln/>
        </p:spPr>
        <p:txBody>
          <a:bodyPr wrap="square" lIns="0" tIns="0" rIns="0" bIns="0" rtlCol="0" anchor="ctr"/>
          <a:lstStyle/>
          <a:p>
            <a:pPr marL="0" indent="0">
              <a:buNone/>
            </a:pPr>
            <a:r>
              <a:rPr lang="en-US" sz="1400" b="1" dirty="0">
                <a:solidFill>
                  <a:srgbClr val="F3F4F6"/>
                </a:solidFill>
              </a:rPr>
              <a:t>What makes it tick</a:t>
            </a:r>
            <a:endParaRPr lang="en-US" sz="1400" dirty="0"/>
          </a:p>
        </p:txBody>
      </p:sp>
      <p:sp>
        <p:nvSpPr>
          <p:cNvPr id="10" name="Text 8"/>
          <p:cNvSpPr/>
          <p:nvPr/>
        </p:nvSpPr>
        <p:spPr>
          <a:xfrm>
            <a:off x="548640" y="1874520"/>
            <a:ext cx="4114800" cy="2560320"/>
          </a:xfrm>
          <a:prstGeom prst="rect">
            <a:avLst/>
          </a:prstGeom>
          <a:noFill/>
          <a:ln/>
        </p:spPr>
        <p:txBody>
          <a:bodyPr wrap="square" lIns="0" tIns="0" rIns="0" bIns="0" rtlCol="0" anchor="ctr"/>
          <a:lstStyle/>
          <a:p>
            <a:pPr marL="342900" indent="-342900">
              <a:spcAft>
                <a:spcPts val="400"/>
              </a:spcAft>
              <a:buSzPct val="100000"/>
              <a:buChar char="•"/>
            </a:pPr>
            <a:r>
              <a:rPr lang="en-US" sz="1600" b="1" dirty="0">
                <a:solidFill>
                  <a:srgbClr val="34D399"/>
                </a:solidFill>
              </a:rPr>
              <a:t>Smart Mailboxes</a:t>
            </a:r>
            <a:endParaRPr lang="en-US" sz="1600" dirty="0"/>
          </a:p>
          <a:p>
            <a:pPr marL="0" indent="0">
              <a:spcAft>
                <a:spcPts val="400"/>
              </a:spcAft>
              <a:buNone/>
            </a:pPr>
            <a:r>
              <a:rPr lang="en-US" sz="1400" dirty="0">
                <a:solidFill>
                  <a:srgbClr val="9CA3AF"/>
                </a:solidFill>
              </a:rPr>
              <a:t>  saved searches that look like folders</a:t>
            </a:r>
            <a:endParaRPr lang="en-US" sz="1400" dirty="0"/>
          </a:p>
          <a:p>
            <a:pPr marL="342900" indent="-342900">
              <a:spcAft>
                <a:spcPts val="400"/>
              </a:spcAft>
              <a:buSzPct val="100000"/>
              <a:buChar char="•"/>
            </a:pPr>
            <a:r>
              <a:rPr lang="en-US" sz="1600" b="1" dirty="0">
                <a:solidFill>
                  <a:srgbClr val="34D399"/>
                </a:solidFill>
              </a:rPr>
              <a:t>VIPs</a:t>
            </a:r>
            <a:endParaRPr lang="en-US" sz="1600" dirty="0"/>
          </a:p>
          <a:p>
            <a:pPr marL="0" indent="0">
              <a:spcAft>
                <a:spcPts val="400"/>
              </a:spcAft>
              <a:buNone/>
            </a:pPr>
            <a:r>
              <a:rPr lang="en-US" sz="1400" dirty="0">
                <a:solidFill>
                  <a:srgbClr val="9CA3AF"/>
                </a:solidFill>
              </a:rPr>
              <a:t>  star a sender — their mail always stands out</a:t>
            </a:r>
            <a:endParaRPr lang="en-US" sz="1400" dirty="0"/>
          </a:p>
          <a:p>
            <a:pPr marL="342900" indent="-342900">
              <a:spcAft>
                <a:spcPts val="400"/>
              </a:spcAft>
              <a:buSzPct val="100000"/>
              <a:buChar char="•"/>
            </a:pPr>
            <a:r>
              <a:rPr lang="en-US" sz="1600" b="1" dirty="0">
                <a:solidFill>
                  <a:srgbClr val="34D399"/>
                </a:solidFill>
              </a:rPr>
              <a:t>Rules (Mac only)</a:t>
            </a:r>
            <a:endParaRPr lang="en-US" sz="1600" dirty="0"/>
          </a:p>
          <a:p>
            <a:pPr marL="0" indent="0">
              <a:spcAft>
                <a:spcPts val="400"/>
              </a:spcAft>
              <a:buNone/>
            </a:pPr>
            <a:r>
              <a:rPr lang="en-US" sz="1400" dirty="0">
                <a:solidFill>
                  <a:srgbClr val="9CA3AF"/>
                </a:solidFill>
              </a:rPr>
              <a:t>  device-side — runs when Mail is open</a:t>
            </a:r>
            <a:endParaRPr lang="en-US" sz="1400" dirty="0"/>
          </a:p>
          <a:p>
            <a:pPr marL="342900" indent="-342900">
              <a:spcAft>
                <a:spcPts val="400"/>
              </a:spcAft>
              <a:buSzPct val="100000"/>
              <a:buChar char="•"/>
            </a:pPr>
            <a:r>
              <a:rPr lang="en-US" sz="1600" b="1" dirty="0">
                <a:solidFill>
                  <a:srgbClr val="34D399"/>
                </a:solidFill>
              </a:rPr>
              <a:t>Flags</a:t>
            </a:r>
            <a:endParaRPr lang="en-US" sz="1600" dirty="0"/>
          </a:p>
          <a:p>
            <a:pPr marL="0" indent="0">
              <a:spcAft>
                <a:spcPts val="400"/>
              </a:spcAft>
              <a:buNone/>
            </a:pPr>
            <a:r>
              <a:rPr lang="en-US" sz="1400" dirty="0">
                <a:solidFill>
                  <a:srgbClr val="9CA3AF"/>
                </a:solidFill>
              </a:rPr>
              <a:t>  seven colours — like a mini category system</a:t>
            </a:r>
            <a:endParaRPr lang="en-US" sz="1400" dirty="0"/>
          </a:p>
          <a:p>
            <a:pPr marL="342900" indent="-342900">
              <a:spcAft>
                <a:spcPts val="400"/>
              </a:spcAft>
              <a:buSzPct val="100000"/>
              <a:buChar char="•"/>
            </a:pPr>
            <a:r>
              <a:rPr lang="en-US" sz="1600" b="1" dirty="0">
                <a:solidFill>
                  <a:srgbClr val="34D399"/>
                </a:solidFill>
              </a:rPr>
              <a:t>Mute thread · Block sender</a:t>
            </a:r>
            <a:endParaRPr lang="en-US" sz="1600" dirty="0"/>
          </a:p>
        </p:txBody>
      </p:sp>
      <p:sp>
        <p:nvSpPr>
          <p:cNvPr id="11" name="Shape 9"/>
          <p:cNvSpPr/>
          <p:nvPr/>
        </p:nvSpPr>
        <p:spPr>
          <a:xfrm>
            <a:off x="5120640" y="1371600"/>
            <a:ext cx="3657600" cy="3200400"/>
          </a:xfrm>
          <a:prstGeom prst="roundRect">
            <a:avLst>
              <a:gd name="adj" fmla="val 1714"/>
            </a:avLst>
          </a:prstGeom>
          <a:solidFill>
            <a:srgbClr val="2E343F"/>
          </a:solidFill>
          <a:ln w="9525">
            <a:solidFill>
              <a:srgbClr val="3A4150"/>
            </a:solidFill>
            <a:prstDash val="solid"/>
          </a:ln>
        </p:spPr>
        <p:txBody>
          <a:bodyPr/>
          <a:lstStyle/>
          <a:p>
            <a:endParaRPr lang="en-GB" sz="1400"/>
          </a:p>
        </p:txBody>
      </p:sp>
      <p:sp>
        <p:nvSpPr>
          <p:cNvPr id="12" name="Text 10"/>
          <p:cNvSpPr/>
          <p:nvPr/>
        </p:nvSpPr>
        <p:spPr>
          <a:xfrm>
            <a:off x="5303520" y="1508760"/>
            <a:ext cx="3291840" cy="274320"/>
          </a:xfrm>
          <a:prstGeom prst="rect">
            <a:avLst/>
          </a:prstGeom>
          <a:noFill/>
          <a:ln/>
        </p:spPr>
        <p:txBody>
          <a:bodyPr wrap="square" lIns="0" tIns="0" rIns="0" bIns="0" rtlCol="0" anchor="ctr"/>
          <a:lstStyle/>
          <a:p>
            <a:pPr marL="0" indent="0">
              <a:buNone/>
            </a:pPr>
            <a:r>
              <a:rPr lang="en-US" sz="1200" b="1" dirty="0">
                <a:solidFill>
                  <a:srgbClr val="9CA3AF"/>
                </a:solidFill>
              </a:rPr>
              <a:t>A Smart Mailbox</a:t>
            </a:r>
            <a:endParaRPr lang="en-US" sz="1200" dirty="0"/>
          </a:p>
        </p:txBody>
      </p:sp>
      <p:sp>
        <p:nvSpPr>
          <p:cNvPr id="13" name="Shape 11"/>
          <p:cNvSpPr/>
          <p:nvPr/>
        </p:nvSpPr>
        <p:spPr>
          <a:xfrm>
            <a:off x="5303520" y="1874520"/>
            <a:ext cx="3291840" cy="411480"/>
          </a:xfrm>
          <a:prstGeom prst="roundRect">
            <a:avLst>
              <a:gd name="adj" fmla="val 11111"/>
            </a:avLst>
          </a:prstGeom>
          <a:solidFill>
            <a:srgbClr val="1A1D23"/>
          </a:solidFill>
          <a:ln w="12700">
            <a:solidFill>
              <a:srgbClr val="34D399"/>
            </a:solidFill>
            <a:prstDash val="solid"/>
          </a:ln>
        </p:spPr>
        <p:txBody>
          <a:bodyPr/>
          <a:lstStyle/>
          <a:p>
            <a:endParaRPr lang="en-GB"/>
          </a:p>
        </p:txBody>
      </p:sp>
      <p:sp>
        <p:nvSpPr>
          <p:cNvPr id="14" name="Text 12"/>
          <p:cNvSpPr/>
          <p:nvPr/>
        </p:nvSpPr>
        <p:spPr>
          <a:xfrm>
            <a:off x="5394960" y="1874520"/>
            <a:ext cx="274320" cy="411480"/>
          </a:xfrm>
          <a:prstGeom prst="rect">
            <a:avLst/>
          </a:prstGeom>
          <a:noFill/>
          <a:ln/>
        </p:spPr>
        <p:txBody>
          <a:bodyPr wrap="square" lIns="0" tIns="0" rIns="0" bIns="0" rtlCol="0" anchor="ctr"/>
          <a:lstStyle/>
          <a:p>
            <a:pPr marL="0" indent="0">
              <a:buNone/>
            </a:pPr>
            <a:r>
              <a:rPr lang="en-US" sz="1800" b="1" dirty="0">
                <a:solidFill>
                  <a:srgbClr val="34D399"/>
                </a:solidFill>
              </a:rPr>
              <a:t>★</a:t>
            </a:r>
            <a:endParaRPr lang="en-US" sz="1800" dirty="0"/>
          </a:p>
        </p:txBody>
      </p:sp>
      <p:sp>
        <p:nvSpPr>
          <p:cNvPr id="15" name="Text 13"/>
          <p:cNvSpPr/>
          <p:nvPr/>
        </p:nvSpPr>
        <p:spPr>
          <a:xfrm>
            <a:off x="5715000" y="1874520"/>
            <a:ext cx="2788920" cy="411480"/>
          </a:xfrm>
          <a:prstGeom prst="rect">
            <a:avLst/>
          </a:prstGeom>
          <a:noFill/>
          <a:ln/>
        </p:spPr>
        <p:txBody>
          <a:bodyPr wrap="square" lIns="0" tIns="0" rIns="0" bIns="0" rtlCol="0" anchor="ctr"/>
          <a:lstStyle/>
          <a:p>
            <a:pPr marL="0" indent="0">
              <a:buNone/>
            </a:pPr>
            <a:r>
              <a:rPr lang="en-US" sz="1100" b="1" dirty="0">
                <a:solidFill>
                  <a:srgbClr val="F3F4F6"/>
                </a:solidFill>
              </a:rPr>
              <a:t>Unread from VIPs · last 7 days</a:t>
            </a:r>
            <a:endParaRPr lang="en-US" sz="1100" dirty="0"/>
          </a:p>
        </p:txBody>
      </p:sp>
      <p:sp>
        <p:nvSpPr>
          <p:cNvPr id="16" name="Text 14"/>
          <p:cNvSpPr/>
          <p:nvPr/>
        </p:nvSpPr>
        <p:spPr>
          <a:xfrm>
            <a:off x="5303520" y="2423160"/>
            <a:ext cx="3291840" cy="274320"/>
          </a:xfrm>
          <a:prstGeom prst="rect">
            <a:avLst/>
          </a:prstGeom>
          <a:noFill/>
          <a:ln/>
        </p:spPr>
        <p:txBody>
          <a:bodyPr wrap="square" lIns="0" tIns="0" rIns="0" bIns="0" rtlCol="0" anchor="ctr"/>
          <a:lstStyle/>
          <a:p>
            <a:pPr marL="0" indent="0">
              <a:buNone/>
            </a:pPr>
            <a:r>
              <a:rPr lang="en-US" sz="1400" b="1" dirty="0">
                <a:solidFill>
                  <a:srgbClr val="F3F4F6"/>
                </a:solidFill>
              </a:rPr>
              <a:t>Rule:</a:t>
            </a:r>
            <a:endParaRPr lang="en-US" sz="1400" dirty="0"/>
          </a:p>
        </p:txBody>
      </p:sp>
      <p:sp>
        <p:nvSpPr>
          <p:cNvPr id="17" name="Shape 15"/>
          <p:cNvSpPr/>
          <p:nvPr/>
        </p:nvSpPr>
        <p:spPr>
          <a:xfrm>
            <a:off x="5303520" y="2743200"/>
            <a:ext cx="864108" cy="256032"/>
          </a:xfrm>
          <a:prstGeom prst="roundRect">
            <a:avLst>
              <a:gd name="adj" fmla="val 46429"/>
            </a:avLst>
          </a:prstGeom>
          <a:solidFill>
            <a:srgbClr val="60A5FA"/>
          </a:solidFill>
          <a:ln w="12700">
            <a:solidFill>
              <a:srgbClr val="60A5FA"/>
            </a:solidFill>
            <a:prstDash val="solid"/>
          </a:ln>
        </p:spPr>
        <p:txBody>
          <a:bodyPr/>
          <a:lstStyle/>
          <a:p>
            <a:endParaRPr lang="en-GB"/>
          </a:p>
        </p:txBody>
      </p:sp>
      <p:sp>
        <p:nvSpPr>
          <p:cNvPr id="18" name="Text 16"/>
          <p:cNvSpPr/>
          <p:nvPr/>
        </p:nvSpPr>
        <p:spPr>
          <a:xfrm>
            <a:off x="5303520" y="2743200"/>
            <a:ext cx="864108" cy="256032"/>
          </a:xfrm>
          <a:prstGeom prst="rect">
            <a:avLst/>
          </a:prstGeom>
          <a:noFill/>
          <a:ln/>
        </p:spPr>
        <p:txBody>
          <a:bodyPr wrap="square" lIns="0" tIns="0" rIns="0" bIns="0" rtlCol="0" anchor="ctr"/>
          <a:lstStyle/>
          <a:p>
            <a:pPr marL="0" indent="0" algn="ctr">
              <a:buNone/>
            </a:pPr>
            <a:r>
              <a:rPr lang="en-US" sz="900" b="1" dirty="0">
                <a:solidFill>
                  <a:srgbClr val="1A1D23"/>
                </a:solidFill>
              </a:rPr>
              <a:t>is unread</a:t>
            </a:r>
            <a:endParaRPr lang="en-US" sz="900" dirty="0"/>
          </a:p>
        </p:txBody>
      </p:sp>
      <p:sp>
        <p:nvSpPr>
          <p:cNvPr id="19" name="Shape 17"/>
          <p:cNvSpPr/>
          <p:nvPr/>
        </p:nvSpPr>
        <p:spPr>
          <a:xfrm>
            <a:off x="6444206" y="2743200"/>
            <a:ext cx="864108" cy="256032"/>
          </a:xfrm>
          <a:prstGeom prst="roundRect">
            <a:avLst>
              <a:gd name="adj" fmla="val 46429"/>
            </a:avLst>
          </a:prstGeom>
          <a:solidFill>
            <a:srgbClr val="FBBF24"/>
          </a:solidFill>
          <a:ln w="12700">
            <a:solidFill>
              <a:srgbClr val="FBBF24"/>
            </a:solidFill>
            <a:prstDash val="solid"/>
          </a:ln>
        </p:spPr>
        <p:txBody>
          <a:bodyPr/>
          <a:lstStyle/>
          <a:p>
            <a:endParaRPr lang="en-GB"/>
          </a:p>
        </p:txBody>
      </p:sp>
      <p:sp>
        <p:nvSpPr>
          <p:cNvPr id="20" name="Text 18"/>
          <p:cNvSpPr/>
          <p:nvPr/>
        </p:nvSpPr>
        <p:spPr>
          <a:xfrm>
            <a:off x="6444196" y="2743200"/>
            <a:ext cx="864108" cy="256032"/>
          </a:xfrm>
          <a:prstGeom prst="rect">
            <a:avLst/>
          </a:prstGeom>
          <a:noFill/>
          <a:ln/>
        </p:spPr>
        <p:txBody>
          <a:bodyPr wrap="square" lIns="0" tIns="0" rIns="0" bIns="0" rtlCol="0" anchor="ctr"/>
          <a:lstStyle/>
          <a:p>
            <a:pPr marL="0" indent="0" algn="ctr">
              <a:buNone/>
            </a:pPr>
            <a:r>
              <a:rPr lang="en-US" sz="900" b="1" dirty="0">
                <a:solidFill>
                  <a:srgbClr val="1A1D23"/>
                </a:solidFill>
              </a:rPr>
              <a:t>from: VIP</a:t>
            </a:r>
            <a:endParaRPr lang="en-US" sz="900" dirty="0"/>
          </a:p>
        </p:txBody>
      </p:sp>
      <p:sp>
        <p:nvSpPr>
          <p:cNvPr id="21" name="Shape 19"/>
          <p:cNvSpPr/>
          <p:nvPr/>
        </p:nvSpPr>
        <p:spPr>
          <a:xfrm>
            <a:off x="7584892" y="2743200"/>
            <a:ext cx="1019556" cy="256032"/>
          </a:xfrm>
          <a:prstGeom prst="roundRect">
            <a:avLst>
              <a:gd name="adj" fmla="val 46429"/>
            </a:avLst>
          </a:prstGeom>
          <a:solidFill>
            <a:srgbClr val="F472B6"/>
          </a:solidFill>
          <a:ln w="12700">
            <a:solidFill>
              <a:srgbClr val="F472B6"/>
            </a:solidFill>
            <a:prstDash val="solid"/>
          </a:ln>
        </p:spPr>
        <p:txBody>
          <a:bodyPr/>
          <a:lstStyle/>
          <a:p>
            <a:endParaRPr lang="en-GB"/>
          </a:p>
        </p:txBody>
      </p:sp>
      <p:sp>
        <p:nvSpPr>
          <p:cNvPr id="22" name="Text 20"/>
          <p:cNvSpPr/>
          <p:nvPr/>
        </p:nvSpPr>
        <p:spPr>
          <a:xfrm>
            <a:off x="7584892" y="2743200"/>
            <a:ext cx="1019556" cy="256032"/>
          </a:xfrm>
          <a:prstGeom prst="rect">
            <a:avLst/>
          </a:prstGeom>
          <a:noFill/>
          <a:ln/>
        </p:spPr>
        <p:txBody>
          <a:bodyPr wrap="square" lIns="0" tIns="0" rIns="0" bIns="0" rtlCol="0" anchor="ctr"/>
          <a:lstStyle/>
          <a:p>
            <a:pPr marL="0" indent="0" algn="ctr">
              <a:buNone/>
            </a:pPr>
            <a:r>
              <a:rPr lang="en-US" sz="900" b="1" dirty="0">
                <a:solidFill>
                  <a:srgbClr val="1A1D23"/>
                </a:solidFill>
              </a:rPr>
              <a:t>in: last 7d</a:t>
            </a:r>
            <a:endParaRPr lang="en-US" sz="900" dirty="0"/>
          </a:p>
        </p:txBody>
      </p:sp>
      <p:sp>
        <p:nvSpPr>
          <p:cNvPr id="23" name="Text 21"/>
          <p:cNvSpPr/>
          <p:nvPr/>
        </p:nvSpPr>
        <p:spPr>
          <a:xfrm>
            <a:off x="5303520" y="3154680"/>
            <a:ext cx="3291840" cy="274320"/>
          </a:xfrm>
          <a:prstGeom prst="rect">
            <a:avLst/>
          </a:prstGeom>
          <a:noFill/>
          <a:ln/>
        </p:spPr>
        <p:txBody>
          <a:bodyPr wrap="square" lIns="0" tIns="0" rIns="0" bIns="0" rtlCol="0" anchor="ctr"/>
          <a:lstStyle/>
          <a:p>
            <a:pPr marL="0" indent="0">
              <a:buNone/>
            </a:pPr>
            <a:r>
              <a:rPr lang="en-US" sz="1400" i="1" dirty="0">
                <a:solidFill>
                  <a:srgbClr val="9CA3AF"/>
                </a:solidFill>
              </a:rPr>
              <a:t>Move messages, never. Filter view, always.</a:t>
            </a:r>
            <a:endParaRPr lang="en-US" sz="1400" dirty="0"/>
          </a:p>
        </p:txBody>
      </p:sp>
      <p:sp>
        <p:nvSpPr>
          <p:cNvPr id="24" name="Text 22"/>
          <p:cNvSpPr/>
          <p:nvPr/>
        </p:nvSpPr>
        <p:spPr>
          <a:xfrm>
            <a:off x="5303520" y="3611880"/>
            <a:ext cx="3291840" cy="274320"/>
          </a:xfrm>
          <a:prstGeom prst="rect">
            <a:avLst/>
          </a:prstGeom>
          <a:noFill/>
          <a:ln/>
        </p:spPr>
        <p:txBody>
          <a:bodyPr wrap="square" lIns="0" tIns="0" rIns="0" bIns="0" rtlCol="0" anchor="ctr"/>
          <a:lstStyle/>
          <a:p>
            <a:pPr marL="0" indent="0">
              <a:buNone/>
            </a:pPr>
            <a:r>
              <a:rPr lang="en-US" sz="1100" b="1" dirty="0">
                <a:solidFill>
                  <a:srgbClr val="F3F4F6"/>
                </a:solidFill>
              </a:rPr>
              <a:t>VIPs:</a:t>
            </a:r>
            <a:endParaRPr lang="en-US" sz="1100" dirty="0"/>
          </a:p>
        </p:txBody>
      </p:sp>
      <p:sp>
        <p:nvSpPr>
          <p:cNvPr id="25" name="Shape 23"/>
          <p:cNvSpPr/>
          <p:nvPr/>
        </p:nvSpPr>
        <p:spPr>
          <a:xfrm>
            <a:off x="5303520" y="3931920"/>
            <a:ext cx="457200" cy="457200"/>
          </a:xfrm>
          <a:prstGeom prst="ellipse">
            <a:avLst/>
          </a:prstGeom>
          <a:solidFill>
            <a:srgbClr val="F472B6"/>
          </a:solidFill>
          <a:ln w="12700">
            <a:solidFill>
              <a:srgbClr val="F472B6"/>
            </a:solidFill>
            <a:prstDash val="solid"/>
          </a:ln>
        </p:spPr>
        <p:txBody>
          <a:bodyPr/>
          <a:lstStyle/>
          <a:p>
            <a:endParaRPr lang="en-GB"/>
          </a:p>
        </p:txBody>
      </p:sp>
      <p:sp>
        <p:nvSpPr>
          <p:cNvPr id="26" name="Text 24"/>
          <p:cNvSpPr/>
          <p:nvPr/>
        </p:nvSpPr>
        <p:spPr>
          <a:xfrm>
            <a:off x="5303520" y="3931920"/>
            <a:ext cx="457200" cy="457200"/>
          </a:xfrm>
          <a:prstGeom prst="rect">
            <a:avLst/>
          </a:prstGeom>
          <a:noFill/>
          <a:ln/>
        </p:spPr>
        <p:txBody>
          <a:bodyPr wrap="square" lIns="0" tIns="0" rIns="0" bIns="0" rtlCol="0" anchor="ctr"/>
          <a:lstStyle/>
          <a:p>
            <a:pPr marL="0" indent="0" algn="ctr">
              <a:buNone/>
            </a:pPr>
            <a:r>
              <a:rPr lang="en-US" sz="1400" b="1" dirty="0">
                <a:solidFill>
                  <a:srgbClr val="1A1D23"/>
                </a:solidFill>
              </a:rPr>
              <a:t>★</a:t>
            </a:r>
            <a:endParaRPr lang="en-US" sz="1400" dirty="0"/>
          </a:p>
        </p:txBody>
      </p:sp>
      <p:sp>
        <p:nvSpPr>
          <p:cNvPr id="27" name="Text 25"/>
          <p:cNvSpPr/>
          <p:nvPr/>
        </p:nvSpPr>
        <p:spPr>
          <a:xfrm>
            <a:off x="5212080" y="4407408"/>
            <a:ext cx="640080" cy="182880"/>
          </a:xfrm>
          <a:prstGeom prst="rect">
            <a:avLst/>
          </a:prstGeom>
          <a:noFill/>
          <a:ln/>
        </p:spPr>
        <p:txBody>
          <a:bodyPr wrap="square" lIns="0" tIns="0" rIns="0" bIns="0" rtlCol="0" anchor="ctr"/>
          <a:lstStyle/>
          <a:p>
            <a:pPr marL="0" indent="0" algn="ctr">
              <a:buNone/>
            </a:pPr>
            <a:r>
              <a:rPr lang="en-US" sz="900" dirty="0">
                <a:solidFill>
                  <a:srgbClr val="9CA3AF"/>
                </a:solidFill>
              </a:rPr>
              <a:t>Mum</a:t>
            </a:r>
            <a:endParaRPr lang="en-US" sz="900" dirty="0"/>
          </a:p>
        </p:txBody>
      </p:sp>
      <p:sp>
        <p:nvSpPr>
          <p:cNvPr id="28" name="Shape 26"/>
          <p:cNvSpPr/>
          <p:nvPr/>
        </p:nvSpPr>
        <p:spPr>
          <a:xfrm>
            <a:off x="5943600" y="3931920"/>
            <a:ext cx="457200" cy="457200"/>
          </a:xfrm>
          <a:prstGeom prst="ellipse">
            <a:avLst/>
          </a:prstGeom>
          <a:solidFill>
            <a:srgbClr val="60A5FA"/>
          </a:solidFill>
          <a:ln w="12700">
            <a:solidFill>
              <a:srgbClr val="60A5FA"/>
            </a:solidFill>
            <a:prstDash val="solid"/>
          </a:ln>
        </p:spPr>
        <p:txBody>
          <a:bodyPr/>
          <a:lstStyle/>
          <a:p>
            <a:endParaRPr lang="en-GB"/>
          </a:p>
        </p:txBody>
      </p:sp>
      <p:sp>
        <p:nvSpPr>
          <p:cNvPr id="29" name="Text 27"/>
          <p:cNvSpPr/>
          <p:nvPr/>
        </p:nvSpPr>
        <p:spPr>
          <a:xfrm>
            <a:off x="5943600" y="3931920"/>
            <a:ext cx="457200" cy="457200"/>
          </a:xfrm>
          <a:prstGeom prst="rect">
            <a:avLst/>
          </a:prstGeom>
          <a:noFill/>
          <a:ln/>
        </p:spPr>
        <p:txBody>
          <a:bodyPr wrap="square" lIns="0" tIns="0" rIns="0" bIns="0" rtlCol="0" anchor="ctr"/>
          <a:lstStyle/>
          <a:p>
            <a:pPr marL="0" indent="0" algn="ctr">
              <a:buNone/>
            </a:pPr>
            <a:r>
              <a:rPr lang="en-US" sz="1400" b="1" dirty="0">
                <a:solidFill>
                  <a:srgbClr val="1A1D23"/>
                </a:solidFill>
              </a:rPr>
              <a:t>★</a:t>
            </a:r>
            <a:endParaRPr lang="en-US" sz="1400" dirty="0"/>
          </a:p>
        </p:txBody>
      </p:sp>
      <p:sp>
        <p:nvSpPr>
          <p:cNvPr id="30" name="Text 28"/>
          <p:cNvSpPr/>
          <p:nvPr/>
        </p:nvSpPr>
        <p:spPr>
          <a:xfrm>
            <a:off x="5852160" y="4407408"/>
            <a:ext cx="640080" cy="182880"/>
          </a:xfrm>
          <a:prstGeom prst="rect">
            <a:avLst/>
          </a:prstGeom>
          <a:noFill/>
          <a:ln/>
        </p:spPr>
        <p:txBody>
          <a:bodyPr wrap="square" lIns="0" tIns="0" rIns="0" bIns="0" rtlCol="0" anchor="ctr"/>
          <a:lstStyle/>
          <a:p>
            <a:pPr marL="0" indent="0" algn="ctr">
              <a:buNone/>
            </a:pPr>
            <a:r>
              <a:rPr lang="en-US" sz="900" dirty="0">
                <a:solidFill>
                  <a:srgbClr val="9CA3AF"/>
                </a:solidFill>
              </a:rPr>
              <a:t>Boss</a:t>
            </a:r>
            <a:endParaRPr lang="en-US" sz="900" dirty="0"/>
          </a:p>
        </p:txBody>
      </p:sp>
      <p:sp>
        <p:nvSpPr>
          <p:cNvPr id="31" name="Shape 29"/>
          <p:cNvSpPr/>
          <p:nvPr/>
        </p:nvSpPr>
        <p:spPr>
          <a:xfrm>
            <a:off x="6583680" y="3931920"/>
            <a:ext cx="457200" cy="457200"/>
          </a:xfrm>
          <a:prstGeom prst="ellipse">
            <a:avLst/>
          </a:prstGeom>
          <a:solidFill>
            <a:srgbClr val="34D399"/>
          </a:solidFill>
          <a:ln w="12700">
            <a:solidFill>
              <a:srgbClr val="34D399"/>
            </a:solidFill>
            <a:prstDash val="solid"/>
          </a:ln>
        </p:spPr>
        <p:txBody>
          <a:bodyPr/>
          <a:lstStyle/>
          <a:p>
            <a:endParaRPr lang="en-GB"/>
          </a:p>
        </p:txBody>
      </p:sp>
      <p:sp>
        <p:nvSpPr>
          <p:cNvPr id="32" name="Text 30"/>
          <p:cNvSpPr/>
          <p:nvPr/>
        </p:nvSpPr>
        <p:spPr>
          <a:xfrm>
            <a:off x="6583680" y="3931920"/>
            <a:ext cx="457200" cy="457200"/>
          </a:xfrm>
          <a:prstGeom prst="rect">
            <a:avLst/>
          </a:prstGeom>
          <a:noFill/>
          <a:ln/>
        </p:spPr>
        <p:txBody>
          <a:bodyPr wrap="square" lIns="0" tIns="0" rIns="0" bIns="0" rtlCol="0" anchor="ctr"/>
          <a:lstStyle/>
          <a:p>
            <a:pPr marL="0" indent="0" algn="ctr">
              <a:buNone/>
            </a:pPr>
            <a:r>
              <a:rPr lang="en-US" sz="1400" b="1" dirty="0">
                <a:solidFill>
                  <a:srgbClr val="1A1D23"/>
                </a:solidFill>
              </a:rPr>
              <a:t>★</a:t>
            </a:r>
            <a:endParaRPr lang="en-US" sz="1400" dirty="0"/>
          </a:p>
        </p:txBody>
      </p:sp>
      <p:sp>
        <p:nvSpPr>
          <p:cNvPr id="33" name="Text 31"/>
          <p:cNvSpPr/>
          <p:nvPr/>
        </p:nvSpPr>
        <p:spPr>
          <a:xfrm>
            <a:off x="6492240" y="4407408"/>
            <a:ext cx="640080" cy="182880"/>
          </a:xfrm>
          <a:prstGeom prst="rect">
            <a:avLst/>
          </a:prstGeom>
          <a:noFill/>
          <a:ln/>
        </p:spPr>
        <p:txBody>
          <a:bodyPr wrap="square" lIns="0" tIns="0" rIns="0" bIns="0" rtlCol="0" anchor="ctr"/>
          <a:lstStyle/>
          <a:p>
            <a:pPr marL="0" indent="0" algn="ctr">
              <a:buNone/>
            </a:pPr>
            <a:r>
              <a:rPr lang="en-US" sz="900" dirty="0">
                <a:solidFill>
                  <a:srgbClr val="9CA3AF"/>
                </a:solidFill>
              </a:rPr>
              <a:t>Doctor</a:t>
            </a:r>
            <a:endParaRPr lang="en-US" sz="900" dirty="0"/>
          </a:p>
        </p:txBody>
      </p:sp>
      <p:sp>
        <p:nvSpPr>
          <p:cNvPr id="34" name="Text 32"/>
          <p:cNvSpPr/>
          <p:nvPr/>
        </p:nvSpPr>
        <p:spPr>
          <a:xfrm>
            <a:off x="365760" y="4587240"/>
            <a:ext cx="8412480" cy="274320"/>
          </a:xfrm>
          <a:prstGeom prst="rect">
            <a:avLst/>
          </a:prstGeom>
          <a:noFill/>
          <a:ln/>
        </p:spPr>
        <p:txBody>
          <a:bodyPr wrap="square" lIns="0" tIns="0" rIns="0" bIns="0" rtlCol="0" anchor="ctr"/>
          <a:lstStyle/>
          <a:p>
            <a:pPr marL="0" indent="0">
              <a:buNone/>
            </a:pPr>
            <a:r>
              <a:rPr lang="en-US" sz="1400" i="1" dirty="0">
                <a:solidFill>
                  <a:srgbClr val="9CA3AF"/>
                </a:solidFill>
              </a:rPr>
              <a:t>Strength: search becomes a folder. Watch out: Mac rules don't run on iPhone — they're device-side.</a:t>
            </a:r>
            <a:endParaRPr lang="en-US" sz="1400" dirty="0"/>
          </a:p>
        </p:txBody>
      </p:sp>
      <p:sp>
        <p:nvSpPr>
          <p:cNvPr id="38" name="Freeform: Shape 37">
            <a:hlinkClick r:id="rId3"/>
            <a:extLst>
              <a:ext uri="{FF2B5EF4-FFF2-40B4-BE49-F238E27FC236}">
                <a16:creationId xmlns:a16="http://schemas.microsoft.com/office/drawing/2014/main" id="{DC9489BB-4C43-BDE2-9B83-3FBEAC2B7BBB}"/>
              </a:ext>
            </a:extLst>
          </p:cNvPr>
          <p:cNvSpPr/>
          <p:nvPr/>
        </p:nvSpPr>
        <p:spPr>
          <a:xfrm>
            <a:off x="7499410" y="195486"/>
            <a:ext cx="1444318" cy="306706"/>
          </a:xfrm>
          <a:custGeom>
            <a:avLst/>
            <a:gdLst>
              <a:gd name="csX0" fmla="*/ 119474 w 1444318"/>
              <a:gd name="csY0" fmla="*/ 0 h 306706"/>
              <a:gd name="csX1" fmla="*/ 119476 w 1444318"/>
              <a:gd name="csY1" fmla="*/ 0 h 306706"/>
              <a:gd name="csX2" fmla="*/ 1324842 w 1444318"/>
              <a:gd name="csY2" fmla="*/ 0 h 306706"/>
              <a:gd name="csX3" fmla="*/ 1324843 w 1444318"/>
              <a:gd name="csY3" fmla="*/ 0 h 306706"/>
              <a:gd name="csX4" fmla="*/ 1324843 w 1444318"/>
              <a:gd name="csY4" fmla="*/ 0 h 306706"/>
              <a:gd name="csX5" fmla="*/ 1371348 w 1444318"/>
              <a:gd name="csY5" fmla="*/ 12051 h 306706"/>
              <a:gd name="csX6" fmla="*/ 1444318 w 1444318"/>
              <a:gd name="csY6" fmla="*/ 153353 h 306706"/>
              <a:gd name="csX7" fmla="*/ 1324842 w 1444318"/>
              <a:gd name="csY7" fmla="*/ 306706 h 306706"/>
              <a:gd name="csX8" fmla="*/ 1324838 w 1444318"/>
              <a:gd name="csY8" fmla="*/ 306705 h 306706"/>
              <a:gd name="csX9" fmla="*/ 119480 w 1444318"/>
              <a:gd name="csY9" fmla="*/ 306705 h 306706"/>
              <a:gd name="csX10" fmla="*/ 119476 w 1444318"/>
              <a:gd name="csY10" fmla="*/ 306706 h 306706"/>
              <a:gd name="csX11" fmla="*/ 0 w 1444318"/>
              <a:gd name="csY11" fmla="*/ 153353 h 306706"/>
              <a:gd name="csX12" fmla="*/ 72970 w 1444318"/>
              <a:gd name="csY12" fmla="*/ 12051 h 306706"/>
              <a:gd name="csX13" fmla="*/ 119474 w 1444318"/>
              <a:gd name="csY13" fmla="*/ 1 h 3067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444318" h="306706">
                <a:moveTo>
                  <a:pt x="119474" y="0"/>
                </a:moveTo>
                <a:lnTo>
                  <a:pt x="119476" y="0"/>
                </a:lnTo>
                <a:lnTo>
                  <a:pt x="1324842" y="0"/>
                </a:lnTo>
                <a:lnTo>
                  <a:pt x="1324843" y="0"/>
                </a:lnTo>
                <a:lnTo>
                  <a:pt x="1324843" y="0"/>
                </a:lnTo>
                <a:lnTo>
                  <a:pt x="1371348" y="12051"/>
                </a:lnTo>
                <a:cubicBezTo>
                  <a:pt x="1414229" y="35331"/>
                  <a:pt x="1444318" y="89832"/>
                  <a:pt x="1444318" y="153353"/>
                </a:cubicBezTo>
                <a:cubicBezTo>
                  <a:pt x="1444318" y="238048"/>
                  <a:pt x="1390827" y="306706"/>
                  <a:pt x="1324842" y="306706"/>
                </a:cubicBezTo>
                <a:lnTo>
                  <a:pt x="1324838" y="306705"/>
                </a:lnTo>
                <a:lnTo>
                  <a:pt x="119480" y="306705"/>
                </a:lnTo>
                <a:lnTo>
                  <a:pt x="119476" y="306706"/>
                </a:lnTo>
                <a:cubicBezTo>
                  <a:pt x="53491" y="306706"/>
                  <a:pt x="0" y="238048"/>
                  <a:pt x="0" y="153353"/>
                </a:cubicBezTo>
                <a:cubicBezTo>
                  <a:pt x="0" y="89832"/>
                  <a:pt x="30088" y="35331"/>
                  <a:pt x="72970" y="12051"/>
                </a:cubicBezTo>
                <a:lnTo>
                  <a:pt x="119474" y="1"/>
                </a:lnTo>
                <a:close/>
              </a:path>
            </a:pathLst>
          </a:custGeom>
          <a:solidFill>
            <a:srgbClr val="34D399"/>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GB" sz="1000" b="1" dirty="0">
                <a:solidFill>
                  <a:schemeClr val="tx1"/>
                </a:solidFill>
              </a:rPr>
              <a:t>Rules for Macs</a:t>
            </a:r>
          </a:p>
        </p:txBody>
      </p:sp>
      <p:sp>
        <p:nvSpPr>
          <p:cNvPr id="40" name="Freeform: Shape 39">
            <a:hlinkClick r:id="rId4"/>
            <a:extLst>
              <a:ext uri="{FF2B5EF4-FFF2-40B4-BE49-F238E27FC236}">
                <a16:creationId xmlns:a16="http://schemas.microsoft.com/office/drawing/2014/main" id="{67E97B09-002F-5F5F-A75C-278C48C1761D}"/>
              </a:ext>
            </a:extLst>
          </p:cNvPr>
          <p:cNvSpPr/>
          <p:nvPr/>
        </p:nvSpPr>
        <p:spPr>
          <a:xfrm>
            <a:off x="7499410" y="566849"/>
            <a:ext cx="1444318" cy="306706"/>
          </a:xfrm>
          <a:custGeom>
            <a:avLst/>
            <a:gdLst>
              <a:gd name="csX0" fmla="*/ 119474 w 1444318"/>
              <a:gd name="csY0" fmla="*/ 0 h 306706"/>
              <a:gd name="csX1" fmla="*/ 119476 w 1444318"/>
              <a:gd name="csY1" fmla="*/ 0 h 306706"/>
              <a:gd name="csX2" fmla="*/ 1324842 w 1444318"/>
              <a:gd name="csY2" fmla="*/ 0 h 306706"/>
              <a:gd name="csX3" fmla="*/ 1324843 w 1444318"/>
              <a:gd name="csY3" fmla="*/ 0 h 306706"/>
              <a:gd name="csX4" fmla="*/ 1324843 w 1444318"/>
              <a:gd name="csY4" fmla="*/ 0 h 306706"/>
              <a:gd name="csX5" fmla="*/ 1371348 w 1444318"/>
              <a:gd name="csY5" fmla="*/ 12051 h 306706"/>
              <a:gd name="csX6" fmla="*/ 1444318 w 1444318"/>
              <a:gd name="csY6" fmla="*/ 153353 h 306706"/>
              <a:gd name="csX7" fmla="*/ 1324842 w 1444318"/>
              <a:gd name="csY7" fmla="*/ 306706 h 306706"/>
              <a:gd name="csX8" fmla="*/ 1324838 w 1444318"/>
              <a:gd name="csY8" fmla="*/ 306705 h 306706"/>
              <a:gd name="csX9" fmla="*/ 119480 w 1444318"/>
              <a:gd name="csY9" fmla="*/ 306705 h 306706"/>
              <a:gd name="csX10" fmla="*/ 119476 w 1444318"/>
              <a:gd name="csY10" fmla="*/ 306706 h 306706"/>
              <a:gd name="csX11" fmla="*/ 0 w 1444318"/>
              <a:gd name="csY11" fmla="*/ 153353 h 306706"/>
              <a:gd name="csX12" fmla="*/ 72970 w 1444318"/>
              <a:gd name="csY12" fmla="*/ 12051 h 306706"/>
              <a:gd name="csX13" fmla="*/ 119474 w 1444318"/>
              <a:gd name="csY13" fmla="*/ 1 h 3067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444318" h="306706">
                <a:moveTo>
                  <a:pt x="119474" y="0"/>
                </a:moveTo>
                <a:lnTo>
                  <a:pt x="119476" y="0"/>
                </a:lnTo>
                <a:lnTo>
                  <a:pt x="1324842" y="0"/>
                </a:lnTo>
                <a:lnTo>
                  <a:pt x="1324843" y="0"/>
                </a:lnTo>
                <a:lnTo>
                  <a:pt x="1324843" y="0"/>
                </a:lnTo>
                <a:lnTo>
                  <a:pt x="1371348" y="12051"/>
                </a:lnTo>
                <a:cubicBezTo>
                  <a:pt x="1414229" y="35331"/>
                  <a:pt x="1444318" y="89832"/>
                  <a:pt x="1444318" y="153353"/>
                </a:cubicBezTo>
                <a:cubicBezTo>
                  <a:pt x="1444318" y="238048"/>
                  <a:pt x="1390827" y="306706"/>
                  <a:pt x="1324842" y="306706"/>
                </a:cubicBezTo>
                <a:lnTo>
                  <a:pt x="1324838" y="306705"/>
                </a:lnTo>
                <a:lnTo>
                  <a:pt x="119480" y="306705"/>
                </a:lnTo>
                <a:lnTo>
                  <a:pt x="119476" y="306706"/>
                </a:lnTo>
                <a:cubicBezTo>
                  <a:pt x="53491" y="306706"/>
                  <a:pt x="0" y="238048"/>
                  <a:pt x="0" y="153353"/>
                </a:cubicBezTo>
                <a:cubicBezTo>
                  <a:pt x="0" y="89832"/>
                  <a:pt x="30088" y="35331"/>
                  <a:pt x="72970" y="12051"/>
                </a:cubicBezTo>
                <a:lnTo>
                  <a:pt x="119474" y="1"/>
                </a:lnTo>
                <a:close/>
              </a:path>
            </a:pathLst>
          </a:custGeom>
          <a:solidFill>
            <a:srgbClr val="34D399"/>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GB" sz="1000" b="1" dirty="0">
                <a:solidFill>
                  <a:schemeClr val="tx1"/>
                </a:solidFill>
              </a:rPr>
              <a:t>Flags</a:t>
            </a:r>
          </a:p>
        </p:txBody>
      </p:sp>
      <p:sp>
        <p:nvSpPr>
          <p:cNvPr id="42" name="Freeform: Shape 41">
            <a:hlinkClick r:id="rId5"/>
            <a:extLst>
              <a:ext uri="{FF2B5EF4-FFF2-40B4-BE49-F238E27FC236}">
                <a16:creationId xmlns:a16="http://schemas.microsoft.com/office/drawing/2014/main" id="{33DF5D26-5093-F9BF-18D3-0AE40270D043}"/>
              </a:ext>
            </a:extLst>
          </p:cNvPr>
          <p:cNvSpPr/>
          <p:nvPr/>
        </p:nvSpPr>
        <p:spPr>
          <a:xfrm>
            <a:off x="7499410" y="938213"/>
            <a:ext cx="1444318" cy="306706"/>
          </a:xfrm>
          <a:custGeom>
            <a:avLst/>
            <a:gdLst>
              <a:gd name="csX0" fmla="*/ 119474 w 1444318"/>
              <a:gd name="csY0" fmla="*/ 0 h 306706"/>
              <a:gd name="csX1" fmla="*/ 119476 w 1444318"/>
              <a:gd name="csY1" fmla="*/ 0 h 306706"/>
              <a:gd name="csX2" fmla="*/ 1324842 w 1444318"/>
              <a:gd name="csY2" fmla="*/ 0 h 306706"/>
              <a:gd name="csX3" fmla="*/ 1324843 w 1444318"/>
              <a:gd name="csY3" fmla="*/ 0 h 306706"/>
              <a:gd name="csX4" fmla="*/ 1324843 w 1444318"/>
              <a:gd name="csY4" fmla="*/ 0 h 306706"/>
              <a:gd name="csX5" fmla="*/ 1371348 w 1444318"/>
              <a:gd name="csY5" fmla="*/ 12051 h 306706"/>
              <a:gd name="csX6" fmla="*/ 1444318 w 1444318"/>
              <a:gd name="csY6" fmla="*/ 153353 h 306706"/>
              <a:gd name="csX7" fmla="*/ 1324842 w 1444318"/>
              <a:gd name="csY7" fmla="*/ 306706 h 306706"/>
              <a:gd name="csX8" fmla="*/ 1324838 w 1444318"/>
              <a:gd name="csY8" fmla="*/ 306705 h 306706"/>
              <a:gd name="csX9" fmla="*/ 119480 w 1444318"/>
              <a:gd name="csY9" fmla="*/ 306705 h 306706"/>
              <a:gd name="csX10" fmla="*/ 119476 w 1444318"/>
              <a:gd name="csY10" fmla="*/ 306706 h 306706"/>
              <a:gd name="csX11" fmla="*/ 0 w 1444318"/>
              <a:gd name="csY11" fmla="*/ 153353 h 306706"/>
              <a:gd name="csX12" fmla="*/ 72970 w 1444318"/>
              <a:gd name="csY12" fmla="*/ 12051 h 306706"/>
              <a:gd name="csX13" fmla="*/ 119474 w 1444318"/>
              <a:gd name="csY13" fmla="*/ 1 h 3067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444318" h="306706">
                <a:moveTo>
                  <a:pt x="119474" y="0"/>
                </a:moveTo>
                <a:lnTo>
                  <a:pt x="119476" y="0"/>
                </a:lnTo>
                <a:lnTo>
                  <a:pt x="1324842" y="0"/>
                </a:lnTo>
                <a:lnTo>
                  <a:pt x="1324843" y="0"/>
                </a:lnTo>
                <a:lnTo>
                  <a:pt x="1324843" y="0"/>
                </a:lnTo>
                <a:lnTo>
                  <a:pt x="1371348" y="12051"/>
                </a:lnTo>
                <a:cubicBezTo>
                  <a:pt x="1414229" y="35331"/>
                  <a:pt x="1444318" y="89832"/>
                  <a:pt x="1444318" y="153353"/>
                </a:cubicBezTo>
                <a:cubicBezTo>
                  <a:pt x="1444318" y="238048"/>
                  <a:pt x="1390827" y="306706"/>
                  <a:pt x="1324842" y="306706"/>
                </a:cubicBezTo>
                <a:lnTo>
                  <a:pt x="1324838" y="306705"/>
                </a:lnTo>
                <a:lnTo>
                  <a:pt x="119480" y="306705"/>
                </a:lnTo>
                <a:lnTo>
                  <a:pt x="119476" y="306706"/>
                </a:lnTo>
                <a:cubicBezTo>
                  <a:pt x="53491" y="306706"/>
                  <a:pt x="0" y="238048"/>
                  <a:pt x="0" y="153353"/>
                </a:cubicBezTo>
                <a:cubicBezTo>
                  <a:pt x="0" y="89832"/>
                  <a:pt x="30088" y="35331"/>
                  <a:pt x="72970" y="12051"/>
                </a:cubicBezTo>
                <a:lnTo>
                  <a:pt x="119474" y="1"/>
                </a:lnTo>
                <a:close/>
              </a:path>
            </a:pathLst>
          </a:custGeom>
          <a:solidFill>
            <a:srgbClr val="34D399"/>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GB" sz="1000" b="1" dirty="0">
                <a:solidFill>
                  <a:schemeClr val="tx1"/>
                </a:solidFill>
              </a:rPr>
              <a:t>Mute &amp; Block</a:t>
            </a:r>
          </a:p>
        </p:txBody>
      </p:sp>
      <p:sp>
        <p:nvSpPr>
          <p:cNvPr id="44" name="Freeform: Shape 43">
            <a:hlinkClick r:id="rId6"/>
            <a:extLst>
              <a:ext uri="{FF2B5EF4-FFF2-40B4-BE49-F238E27FC236}">
                <a16:creationId xmlns:a16="http://schemas.microsoft.com/office/drawing/2014/main" id="{A6E6E43E-BBF9-DD2D-9724-20B0E77FEDBC}"/>
              </a:ext>
            </a:extLst>
          </p:cNvPr>
          <p:cNvSpPr/>
          <p:nvPr/>
        </p:nvSpPr>
        <p:spPr>
          <a:xfrm>
            <a:off x="5935622" y="569023"/>
            <a:ext cx="1444318" cy="306706"/>
          </a:xfrm>
          <a:custGeom>
            <a:avLst/>
            <a:gdLst>
              <a:gd name="csX0" fmla="*/ 119474 w 1444318"/>
              <a:gd name="csY0" fmla="*/ 0 h 306706"/>
              <a:gd name="csX1" fmla="*/ 119476 w 1444318"/>
              <a:gd name="csY1" fmla="*/ 0 h 306706"/>
              <a:gd name="csX2" fmla="*/ 1324842 w 1444318"/>
              <a:gd name="csY2" fmla="*/ 0 h 306706"/>
              <a:gd name="csX3" fmla="*/ 1324843 w 1444318"/>
              <a:gd name="csY3" fmla="*/ 0 h 306706"/>
              <a:gd name="csX4" fmla="*/ 1324843 w 1444318"/>
              <a:gd name="csY4" fmla="*/ 0 h 306706"/>
              <a:gd name="csX5" fmla="*/ 1371348 w 1444318"/>
              <a:gd name="csY5" fmla="*/ 12051 h 306706"/>
              <a:gd name="csX6" fmla="*/ 1444318 w 1444318"/>
              <a:gd name="csY6" fmla="*/ 153353 h 306706"/>
              <a:gd name="csX7" fmla="*/ 1324842 w 1444318"/>
              <a:gd name="csY7" fmla="*/ 306706 h 306706"/>
              <a:gd name="csX8" fmla="*/ 1324838 w 1444318"/>
              <a:gd name="csY8" fmla="*/ 306705 h 306706"/>
              <a:gd name="csX9" fmla="*/ 119480 w 1444318"/>
              <a:gd name="csY9" fmla="*/ 306705 h 306706"/>
              <a:gd name="csX10" fmla="*/ 119476 w 1444318"/>
              <a:gd name="csY10" fmla="*/ 306706 h 306706"/>
              <a:gd name="csX11" fmla="*/ 0 w 1444318"/>
              <a:gd name="csY11" fmla="*/ 153353 h 306706"/>
              <a:gd name="csX12" fmla="*/ 72970 w 1444318"/>
              <a:gd name="csY12" fmla="*/ 12051 h 306706"/>
              <a:gd name="csX13" fmla="*/ 119474 w 1444318"/>
              <a:gd name="csY13" fmla="*/ 1 h 3067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444318" h="306706">
                <a:moveTo>
                  <a:pt x="119474" y="0"/>
                </a:moveTo>
                <a:lnTo>
                  <a:pt x="119476" y="0"/>
                </a:lnTo>
                <a:lnTo>
                  <a:pt x="1324842" y="0"/>
                </a:lnTo>
                <a:lnTo>
                  <a:pt x="1324843" y="0"/>
                </a:lnTo>
                <a:lnTo>
                  <a:pt x="1324843" y="0"/>
                </a:lnTo>
                <a:lnTo>
                  <a:pt x="1371348" y="12051"/>
                </a:lnTo>
                <a:cubicBezTo>
                  <a:pt x="1414229" y="35331"/>
                  <a:pt x="1444318" y="89832"/>
                  <a:pt x="1444318" y="153353"/>
                </a:cubicBezTo>
                <a:cubicBezTo>
                  <a:pt x="1444318" y="238048"/>
                  <a:pt x="1390827" y="306706"/>
                  <a:pt x="1324842" y="306706"/>
                </a:cubicBezTo>
                <a:lnTo>
                  <a:pt x="1324838" y="306705"/>
                </a:lnTo>
                <a:lnTo>
                  <a:pt x="119480" y="306705"/>
                </a:lnTo>
                <a:lnTo>
                  <a:pt x="119476" y="306706"/>
                </a:lnTo>
                <a:cubicBezTo>
                  <a:pt x="53491" y="306706"/>
                  <a:pt x="0" y="238048"/>
                  <a:pt x="0" y="153353"/>
                </a:cubicBezTo>
                <a:cubicBezTo>
                  <a:pt x="0" y="89832"/>
                  <a:pt x="30088" y="35331"/>
                  <a:pt x="72970" y="12051"/>
                </a:cubicBezTo>
                <a:lnTo>
                  <a:pt x="119474" y="1"/>
                </a:lnTo>
                <a:close/>
              </a:path>
            </a:pathLst>
          </a:custGeom>
          <a:solidFill>
            <a:srgbClr val="34D399"/>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GB" sz="1000" b="1" dirty="0">
                <a:solidFill>
                  <a:schemeClr val="tx1"/>
                </a:solidFill>
              </a:rPr>
              <a:t>VIPs</a:t>
            </a:r>
          </a:p>
        </p:txBody>
      </p:sp>
      <p:sp>
        <p:nvSpPr>
          <p:cNvPr id="46" name="Freeform: Shape 45">
            <a:hlinkClick r:id="rId7"/>
            <a:extLst>
              <a:ext uri="{FF2B5EF4-FFF2-40B4-BE49-F238E27FC236}">
                <a16:creationId xmlns:a16="http://schemas.microsoft.com/office/drawing/2014/main" id="{AF686DCF-17A8-7C51-E1DE-376776D6E5FD}"/>
              </a:ext>
            </a:extLst>
          </p:cNvPr>
          <p:cNvSpPr/>
          <p:nvPr/>
        </p:nvSpPr>
        <p:spPr>
          <a:xfrm>
            <a:off x="5935622" y="201336"/>
            <a:ext cx="1444318" cy="306706"/>
          </a:xfrm>
          <a:custGeom>
            <a:avLst/>
            <a:gdLst>
              <a:gd name="csX0" fmla="*/ 119474 w 1444318"/>
              <a:gd name="csY0" fmla="*/ 0 h 306706"/>
              <a:gd name="csX1" fmla="*/ 119476 w 1444318"/>
              <a:gd name="csY1" fmla="*/ 0 h 306706"/>
              <a:gd name="csX2" fmla="*/ 1324842 w 1444318"/>
              <a:gd name="csY2" fmla="*/ 0 h 306706"/>
              <a:gd name="csX3" fmla="*/ 1324843 w 1444318"/>
              <a:gd name="csY3" fmla="*/ 0 h 306706"/>
              <a:gd name="csX4" fmla="*/ 1324843 w 1444318"/>
              <a:gd name="csY4" fmla="*/ 0 h 306706"/>
              <a:gd name="csX5" fmla="*/ 1371348 w 1444318"/>
              <a:gd name="csY5" fmla="*/ 12051 h 306706"/>
              <a:gd name="csX6" fmla="*/ 1444318 w 1444318"/>
              <a:gd name="csY6" fmla="*/ 153353 h 306706"/>
              <a:gd name="csX7" fmla="*/ 1324842 w 1444318"/>
              <a:gd name="csY7" fmla="*/ 306706 h 306706"/>
              <a:gd name="csX8" fmla="*/ 1324838 w 1444318"/>
              <a:gd name="csY8" fmla="*/ 306705 h 306706"/>
              <a:gd name="csX9" fmla="*/ 119480 w 1444318"/>
              <a:gd name="csY9" fmla="*/ 306705 h 306706"/>
              <a:gd name="csX10" fmla="*/ 119476 w 1444318"/>
              <a:gd name="csY10" fmla="*/ 306706 h 306706"/>
              <a:gd name="csX11" fmla="*/ 0 w 1444318"/>
              <a:gd name="csY11" fmla="*/ 153353 h 306706"/>
              <a:gd name="csX12" fmla="*/ 72970 w 1444318"/>
              <a:gd name="csY12" fmla="*/ 12051 h 306706"/>
              <a:gd name="csX13" fmla="*/ 119474 w 1444318"/>
              <a:gd name="csY13" fmla="*/ 1 h 3067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444318" h="306706">
                <a:moveTo>
                  <a:pt x="119474" y="0"/>
                </a:moveTo>
                <a:lnTo>
                  <a:pt x="119476" y="0"/>
                </a:lnTo>
                <a:lnTo>
                  <a:pt x="1324842" y="0"/>
                </a:lnTo>
                <a:lnTo>
                  <a:pt x="1324843" y="0"/>
                </a:lnTo>
                <a:lnTo>
                  <a:pt x="1324843" y="0"/>
                </a:lnTo>
                <a:lnTo>
                  <a:pt x="1371348" y="12051"/>
                </a:lnTo>
                <a:cubicBezTo>
                  <a:pt x="1414229" y="35331"/>
                  <a:pt x="1444318" y="89832"/>
                  <a:pt x="1444318" y="153353"/>
                </a:cubicBezTo>
                <a:cubicBezTo>
                  <a:pt x="1444318" y="238048"/>
                  <a:pt x="1390827" y="306706"/>
                  <a:pt x="1324842" y="306706"/>
                </a:cubicBezTo>
                <a:lnTo>
                  <a:pt x="1324838" y="306705"/>
                </a:lnTo>
                <a:lnTo>
                  <a:pt x="119480" y="306705"/>
                </a:lnTo>
                <a:lnTo>
                  <a:pt x="119476" y="306706"/>
                </a:lnTo>
                <a:cubicBezTo>
                  <a:pt x="53491" y="306706"/>
                  <a:pt x="0" y="238048"/>
                  <a:pt x="0" y="153353"/>
                </a:cubicBezTo>
                <a:cubicBezTo>
                  <a:pt x="0" y="89832"/>
                  <a:pt x="30088" y="35331"/>
                  <a:pt x="72970" y="12051"/>
                </a:cubicBezTo>
                <a:lnTo>
                  <a:pt x="119474" y="1"/>
                </a:lnTo>
                <a:close/>
              </a:path>
            </a:pathLst>
          </a:custGeom>
          <a:solidFill>
            <a:srgbClr val="34D399"/>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GB" sz="1000" b="1" dirty="0">
                <a:solidFill>
                  <a:schemeClr val="tx1"/>
                </a:solidFill>
              </a:rPr>
              <a:t>Smart Mailboxes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9">
    <p:bg>
      <p:bgPr>
        <a:solidFill>
          <a:srgbClr val="1A1D23"/>
        </a:solidFill>
        <a:effectLst/>
      </p:bgPr>
    </p:bg>
    <p:spTree>
      <p:nvGrpSpPr>
        <p:cNvPr id="1" name=""/>
        <p:cNvGrpSpPr/>
        <p:nvPr/>
      </p:nvGrpSpPr>
      <p:grpSpPr>
        <a:xfrm>
          <a:off x="0" y="0"/>
          <a:ext cx="0" cy="0"/>
          <a:chOff x="0" y="0"/>
          <a:chExt cx="0" cy="0"/>
        </a:xfrm>
      </p:grpSpPr>
      <p:sp>
        <p:nvSpPr>
          <p:cNvPr id="2" name="Text 0"/>
          <p:cNvSpPr/>
          <p:nvPr/>
        </p:nvSpPr>
        <p:spPr>
          <a:xfrm>
            <a:off x="365760" y="256032"/>
            <a:ext cx="320040" cy="365760"/>
          </a:xfrm>
          <a:prstGeom prst="rect">
            <a:avLst/>
          </a:prstGeom>
          <a:noFill/>
          <a:ln/>
        </p:spPr>
        <p:txBody>
          <a:bodyPr wrap="square" lIns="0" tIns="0" rIns="0" bIns="0" rtlCol="0" anchor="ctr"/>
          <a:lstStyle/>
          <a:p>
            <a:pPr marL="0" indent="0">
              <a:buNone/>
            </a:pPr>
            <a:r>
              <a:rPr lang="en-US" sz="1800" b="1" dirty="0">
                <a:solidFill>
                  <a:srgbClr val="FBBF24"/>
                </a:solidFill>
              </a:rPr>
              <a:t>★</a:t>
            </a:r>
            <a:endParaRPr lang="en-US" sz="1800" dirty="0"/>
          </a:p>
        </p:txBody>
      </p:sp>
      <p:sp>
        <p:nvSpPr>
          <p:cNvPr id="3" name="Text 1"/>
          <p:cNvSpPr/>
          <p:nvPr/>
        </p:nvSpPr>
        <p:spPr>
          <a:xfrm>
            <a:off x="685800" y="292608"/>
            <a:ext cx="5486400" cy="292608"/>
          </a:xfrm>
          <a:prstGeom prst="rect">
            <a:avLst/>
          </a:prstGeom>
          <a:noFill/>
          <a:ln/>
        </p:spPr>
        <p:txBody>
          <a:bodyPr wrap="square" lIns="0" tIns="0" rIns="0" bIns="0" rtlCol="0" anchor="ctr"/>
          <a:lstStyle/>
          <a:p>
            <a:pPr marL="0" indent="0">
              <a:buNone/>
            </a:pPr>
            <a:r>
              <a:rPr lang="en-US" sz="1000" b="1" kern="0" spc="400" dirty="0">
                <a:solidFill>
                  <a:srgbClr val="9CA3AF"/>
                </a:solidFill>
              </a:rPr>
              <a:t>PLATFORM DEEP DIVE · 4 OF 4</a:t>
            </a:r>
            <a:endParaRPr lang="en-US" sz="1000" dirty="0"/>
          </a:p>
        </p:txBody>
      </p:sp>
      <p:sp>
        <p:nvSpPr>
          <p:cNvPr id="4" name="Shape 2"/>
          <p:cNvSpPr/>
          <p:nvPr/>
        </p:nvSpPr>
        <p:spPr>
          <a:xfrm>
            <a:off x="365760" y="640080"/>
            <a:ext cx="8412480" cy="18288"/>
          </a:xfrm>
          <a:prstGeom prst="rect">
            <a:avLst/>
          </a:prstGeom>
          <a:solidFill>
            <a:srgbClr val="3A4150"/>
          </a:solidFill>
          <a:ln w="12700">
            <a:solidFill>
              <a:srgbClr val="3A4150"/>
            </a:solidFill>
            <a:prstDash val="solid"/>
          </a:ln>
        </p:spPr>
        <p:txBody>
          <a:bodyPr/>
          <a:lstStyle/>
          <a:p>
            <a:endParaRPr lang="en-GB"/>
          </a:p>
        </p:txBody>
      </p:sp>
      <p:sp>
        <p:nvSpPr>
          <p:cNvPr id="5" name="Text 3"/>
          <p:cNvSpPr/>
          <p:nvPr/>
        </p:nvSpPr>
        <p:spPr>
          <a:xfrm>
            <a:off x="365760" y="777240"/>
            <a:ext cx="8412480" cy="548640"/>
          </a:xfrm>
          <a:prstGeom prst="rect">
            <a:avLst/>
          </a:prstGeom>
          <a:noFill/>
          <a:ln/>
        </p:spPr>
        <p:txBody>
          <a:bodyPr wrap="square" lIns="0" tIns="0" rIns="0" bIns="0" rtlCol="0" anchor="ctr"/>
          <a:lstStyle/>
          <a:p>
            <a:pPr marL="0" indent="0">
              <a:buNone/>
            </a:pPr>
            <a:r>
              <a:rPr lang="en-US" sz="2800" b="1" dirty="0">
                <a:solidFill>
                  <a:srgbClr val="F3F4F6"/>
                </a:solidFill>
              </a:rPr>
              <a:t>Gmail on Android</a:t>
            </a:r>
            <a:endParaRPr lang="en-US" sz="2800" dirty="0"/>
          </a:p>
        </p:txBody>
      </p:sp>
      <p:sp>
        <p:nvSpPr>
          <p:cNvPr id="6" name="Text 4"/>
          <p:cNvSpPr/>
          <p:nvPr/>
        </p:nvSpPr>
        <p:spPr>
          <a:xfrm>
            <a:off x="8046720" y="4800600"/>
            <a:ext cx="822960" cy="274320"/>
          </a:xfrm>
          <a:prstGeom prst="rect">
            <a:avLst/>
          </a:prstGeom>
          <a:noFill/>
          <a:ln/>
        </p:spPr>
        <p:txBody>
          <a:bodyPr wrap="square" lIns="0" tIns="0" rIns="0" bIns="0" rtlCol="0" anchor="ctr"/>
          <a:lstStyle/>
          <a:p>
            <a:pPr marL="0" indent="0" algn="r">
              <a:buNone/>
            </a:pPr>
            <a:r>
              <a:rPr lang="en-US" sz="900" dirty="0">
                <a:solidFill>
                  <a:srgbClr val="9CA3AF"/>
                </a:solidFill>
              </a:rPr>
              <a:t>9 / 18</a:t>
            </a:r>
            <a:endParaRPr lang="en-US" sz="900" dirty="0"/>
          </a:p>
        </p:txBody>
      </p:sp>
      <p:sp>
        <p:nvSpPr>
          <p:cNvPr id="7" name="Text 5"/>
          <p:cNvSpPr/>
          <p:nvPr/>
        </p:nvSpPr>
        <p:spPr>
          <a:xfrm>
            <a:off x="365760" y="4800600"/>
            <a:ext cx="3657600" cy="274320"/>
          </a:xfrm>
          <a:prstGeom prst="rect">
            <a:avLst/>
          </a:prstGeom>
          <a:noFill/>
          <a:ln/>
        </p:spPr>
        <p:txBody>
          <a:bodyPr wrap="square" lIns="0" tIns="0" rIns="0" bIns="0" rtlCol="0" anchor="ctr"/>
          <a:lstStyle/>
          <a:p>
            <a:pPr marL="0" indent="0">
              <a:buNone/>
            </a:pPr>
            <a:r>
              <a:rPr lang="en-US" sz="900" dirty="0">
                <a:solidFill>
                  <a:srgbClr val="9CA3AF"/>
                </a:solidFill>
              </a:rPr>
              <a:t>Inbox Mastery</a:t>
            </a:r>
            <a:endParaRPr lang="en-US" sz="900" dirty="0"/>
          </a:p>
        </p:txBody>
      </p:sp>
      <p:sp>
        <p:nvSpPr>
          <p:cNvPr id="8" name="Shape 6"/>
          <p:cNvSpPr/>
          <p:nvPr/>
        </p:nvSpPr>
        <p:spPr>
          <a:xfrm>
            <a:off x="365760" y="1371600"/>
            <a:ext cx="4572000" cy="3200400"/>
          </a:xfrm>
          <a:prstGeom prst="roundRect">
            <a:avLst>
              <a:gd name="adj" fmla="val 1714"/>
            </a:avLst>
          </a:prstGeom>
          <a:solidFill>
            <a:srgbClr val="252A33"/>
          </a:solidFill>
          <a:ln w="9525">
            <a:solidFill>
              <a:srgbClr val="3A4150"/>
            </a:solidFill>
            <a:prstDash val="solid"/>
          </a:ln>
        </p:spPr>
        <p:txBody>
          <a:bodyPr/>
          <a:lstStyle/>
          <a:p>
            <a:endParaRPr lang="en-GB"/>
          </a:p>
        </p:txBody>
      </p:sp>
      <p:sp>
        <p:nvSpPr>
          <p:cNvPr id="9" name="Text 7"/>
          <p:cNvSpPr/>
          <p:nvPr/>
        </p:nvSpPr>
        <p:spPr>
          <a:xfrm>
            <a:off x="548640" y="1508760"/>
            <a:ext cx="4114800" cy="320040"/>
          </a:xfrm>
          <a:prstGeom prst="rect">
            <a:avLst/>
          </a:prstGeom>
          <a:noFill/>
          <a:ln/>
        </p:spPr>
        <p:txBody>
          <a:bodyPr wrap="square" lIns="0" tIns="0" rIns="0" bIns="0" rtlCol="0" anchor="ctr"/>
          <a:lstStyle/>
          <a:p>
            <a:pPr marL="0" indent="0">
              <a:buNone/>
            </a:pPr>
            <a:r>
              <a:rPr lang="en-US" sz="1400" b="1" dirty="0">
                <a:solidFill>
                  <a:srgbClr val="F3F4F6"/>
                </a:solidFill>
              </a:rPr>
              <a:t>Same labels — built for thumbs</a:t>
            </a:r>
            <a:endParaRPr lang="en-US" sz="1400" dirty="0"/>
          </a:p>
        </p:txBody>
      </p:sp>
      <p:sp>
        <p:nvSpPr>
          <p:cNvPr id="10" name="Text 8"/>
          <p:cNvSpPr/>
          <p:nvPr/>
        </p:nvSpPr>
        <p:spPr>
          <a:xfrm>
            <a:off x="548640" y="1874520"/>
            <a:ext cx="4114800" cy="2560320"/>
          </a:xfrm>
          <a:prstGeom prst="rect">
            <a:avLst/>
          </a:prstGeom>
          <a:noFill/>
          <a:ln/>
        </p:spPr>
        <p:txBody>
          <a:bodyPr wrap="square" lIns="0" tIns="0" rIns="0" bIns="0" rtlCol="0" anchor="ctr"/>
          <a:lstStyle/>
          <a:p>
            <a:pPr marL="342900" indent="-342900">
              <a:spcAft>
                <a:spcPts val="400"/>
              </a:spcAft>
              <a:buSzPct val="100000"/>
              <a:buChar char="•"/>
            </a:pPr>
            <a:r>
              <a:rPr lang="en-US" sz="1600" b="1" dirty="0">
                <a:solidFill>
                  <a:srgbClr val="FBBF24"/>
                </a:solidFill>
              </a:rPr>
              <a:t>Swipe gestures</a:t>
            </a:r>
            <a:endParaRPr lang="en-US" sz="1600" dirty="0"/>
          </a:p>
          <a:p>
            <a:pPr marL="0" indent="0">
              <a:spcAft>
                <a:spcPts val="400"/>
              </a:spcAft>
              <a:buNone/>
            </a:pPr>
            <a:r>
              <a:rPr lang="en-US" sz="1400" dirty="0">
                <a:solidFill>
                  <a:srgbClr val="9CA3AF"/>
                </a:solidFill>
              </a:rPr>
              <a:t>  swipe to archive, snooze, or delete</a:t>
            </a:r>
            <a:endParaRPr lang="en-US" sz="1400" dirty="0"/>
          </a:p>
          <a:p>
            <a:pPr marL="342900" indent="-342900">
              <a:spcAft>
                <a:spcPts val="400"/>
              </a:spcAft>
              <a:buSzPct val="100000"/>
              <a:buChar char="•"/>
            </a:pPr>
            <a:r>
              <a:rPr lang="en-US" sz="1600" b="1" dirty="0">
                <a:solidFill>
                  <a:srgbClr val="FBBF24"/>
                </a:solidFill>
              </a:rPr>
              <a:t>Smart Reply &amp; Smart Compose</a:t>
            </a:r>
            <a:endParaRPr lang="en-US" sz="1600" dirty="0"/>
          </a:p>
          <a:p>
            <a:pPr marL="0" indent="0">
              <a:spcAft>
                <a:spcPts val="400"/>
              </a:spcAft>
              <a:buNone/>
            </a:pPr>
            <a:r>
              <a:rPr lang="en-US" sz="1400" dirty="0">
                <a:solidFill>
                  <a:srgbClr val="9CA3AF"/>
                </a:solidFill>
              </a:rPr>
              <a:t>  one-tap canned answers</a:t>
            </a:r>
            <a:endParaRPr lang="en-US" sz="1400" dirty="0"/>
          </a:p>
          <a:p>
            <a:pPr marL="342900" indent="-342900">
              <a:spcAft>
                <a:spcPts val="400"/>
              </a:spcAft>
              <a:buSzPct val="100000"/>
              <a:buChar char="•"/>
            </a:pPr>
            <a:r>
              <a:rPr lang="en-US" sz="1600" b="1" dirty="0">
                <a:solidFill>
                  <a:srgbClr val="FBBF24"/>
                </a:solidFill>
              </a:rPr>
              <a:t>Notification channels</a:t>
            </a:r>
            <a:endParaRPr lang="en-US" sz="1600" dirty="0"/>
          </a:p>
          <a:p>
            <a:pPr marL="0" indent="0">
              <a:spcAft>
                <a:spcPts val="400"/>
              </a:spcAft>
              <a:buNone/>
            </a:pPr>
            <a:r>
              <a:rPr lang="en-US" sz="1400" dirty="0">
                <a:solidFill>
                  <a:srgbClr val="9CA3AF"/>
                </a:solidFill>
              </a:rPr>
              <a:t>  only buzz for Primary or Starred</a:t>
            </a:r>
            <a:endParaRPr lang="en-US" sz="1400" dirty="0"/>
          </a:p>
          <a:p>
            <a:pPr marL="342900" indent="-342900">
              <a:spcAft>
                <a:spcPts val="400"/>
              </a:spcAft>
              <a:buSzPct val="100000"/>
              <a:buChar char="•"/>
            </a:pPr>
            <a:r>
              <a:rPr lang="en-US" sz="1600" b="1" dirty="0">
                <a:solidFill>
                  <a:srgbClr val="FBBF24"/>
                </a:solidFill>
              </a:rPr>
              <a:t>Labels, categories, filters sync from web</a:t>
            </a:r>
            <a:endParaRPr lang="en-US" sz="1600" dirty="0"/>
          </a:p>
          <a:p>
            <a:pPr marL="0" indent="0">
              <a:spcAft>
                <a:spcPts val="400"/>
              </a:spcAft>
              <a:buNone/>
            </a:pPr>
            <a:r>
              <a:rPr lang="en-US" sz="1400" dirty="0">
                <a:solidFill>
                  <a:srgbClr val="9CA3AF"/>
                </a:solidFill>
              </a:rPr>
              <a:t>  set them once on the web, use them anywhere</a:t>
            </a:r>
            <a:endParaRPr lang="en-US" sz="1400" dirty="0"/>
          </a:p>
          <a:p>
            <a:pPr marL="342900" indent="-342900">
              <a:spcAft>
                <a:spcPts val="400"/>
              </a:spcAft>
              <a:buSzPct val="100000"/>
              <a:buChar char="•"/>
            </a:pPr>
            <a:r>
              <a:rPr lang="en-US" sz="1600" b="1" dirty="0">
                <a:solidFill>
                  <a:srgbClr val="FBBF24"/>
                </a:solidFill>
              </a:rPr>
              <a:t>Search operators work too</a:t>
            </a:r>
            <a:endParaRPr lang="en-US" sz="1600" dirty="0"/>
          </a:p>
        </p:txBody>
      </p:sp>
      <p:sp>
        <p:nvSpPr>
          <p:cNvPr id="11" name="Shape 9"/>
          <p:cNvSpPr/>
          <p:nvPr/>
        </p:nvSpPr>
        <p:spPr>
          <a:xfrm>
            <a:off x="5120640" y="1371600"/>
            <a:ext cx="3657600" cy="3200400"/>
          </a:xfrm>
          <a:prstGeom prst="roundRect">
            <a:avLst>
              <a:gd name="adj" fmla="val 1714"/>
            </a:avLst>
          </a:prstGeom>
          <a:solidFill>
            <a:srgbClr val="2E343F"/>
          </a:solidFill>
          <a:ln w="9525">
            <a:solidFill>
              <a:srgbClr val="3A4150"/>
            </a:solidFill>
            <a:prstDash val="solid"/>
          </a:ln>
        </p:spPr>
        <p:txBody>
          <a:bodyPr/>
          <a:lstStyle/>
          <a:p>
            <a:endParaRPr lang="en-GB"/>
          </a:p>
        </p:txBody>
      </p:sp>
      <p:sp>
        <p:nvSpPr>
          <p:cNvPr id="12" name="Text 10"/>
          <p:cNvSpPr/>
          <p:nvPr/>
        </p:nvSpPr>
        <p:spPr>
          <a:xfrm>
            <a:off x="5303520" y="1508760"/>
            <a:ext cx="3291840" cy="274320"/>
          </a:xfrm>
          <a:prstGeom prst="rect">
            <a:avLst/>
          </a:prstGeom>
          <a:noFill/>
          <a:ln/>
        </p:spPr>
        <p:txBody>
          <a:bodyPr wrap="square" lIns="0" tIns="0" rIns="0" bIns="0" rtlCol="0" anchor="ctr"/>
          <a:lstStyle/>
          <a:p>
            <a:pPr marL="0" indent="0">
              <a:buNone/>
            </a:pPr>
            <a:r>
              <a:rPr lang="en-US" sz="1400" b="1" dirty="0">
                <a:solidFill>
                  <a:srgbClr val="9CA3AF"/>
                </a:solidFill>
              </a:rPr>
              <a:t>On your phone</a:t>
            </a:r>
            <a:endParaRPr lang="en-US" sz="1400" dirty="0"/>
          </a:p>
        </p:txBody>
      </p:sp>
      <p:sp>
        <p:nvSpPr>
          <p:cNvPr id="13" name="Shape 11"/>
          <p:cNvSpPr/>
          <p:nvPr/>
        </p:nvSpPr>
        <p:spPr>
          <a:xfrm>
            <a:off x="5943600" y="1828800"/>
            <a:ext cx="2011680" cy="2560320"/>
          </a:xfrm>
          <a:prstGeom prst="roundRect">
            <a:avLst>
              <a:gd name="adj" fmla="val 6818"/>
            </a:avLst>
          </a:prstGeom>
          <a:solidFill>
            <a:srgbClr val="1A1D23"/>
          </a:solidFill>
          <a:ln w="19050">
            <a:solidFill>
              <a:srgbClr val="3A4150"/>
            </a:solidFill>
            <a:prstDash val="solid"/>
          </a:ln>
        </p:spPr>
        <p:txBody>
          <a:bodyPr/>
          <a:lstStyle/>
          <a:p>
            <a:endParaRPr lang="en-GB"/>
          </a:p>
        </p:txBody>
      </p:sp>
      <p:sp>
        <p:nvSpPr>
          <p:cNvPr id="14" name="Shape 12"/>
          <p:cNvSpPr/>
          <p:nvPr/>
        </p:nvSpPr>
        <p:spPr>
          <a:xfrm>
            <a:off x="6080760" y="2011680"/>
            <a:ext cx="1737360" cy="320040"/>
          </a:xfrm>
          <a:prstGeom prst="rect">
            <a:avLst/>
          </a:prstGeom>
          <a:solidFill>
            <a:srgbClr val="252A33"/>
          </a:solidFill>
          <a:ln w="12700">
            <a:solidFill>
              <a:srgbClr val="3A4150"/>
            </a:solidFill>
            <a:prstDash val="solid"/>
          </a:ln>
        </p:spPr>
        <p:txBody>
          <a:bodyPr/>
          <a:lstStyle/>
          <a:p>
            <a:endParaRPr lang="en-GB"/>
          </a:p>
        </p:txBody>
      </p:sp>
      <p:sp>
        <p:nvSpPr>
          <p:cNvPr id="15" name="Text 13"/>
          <p:cNvSpPr/>
          <p:nvPr/>
        </p:nvSpPr>
        <p:spPr>
          <a:xfrm>
            <a:off x="6172200" y="2011680"/>
            <a:ext cx="1645920" cy="320040"/>
          </a:xfrm>
          <a:prstGeom prst="rect">
            <a:avLst/>
          </a:prstGeom>
          <a:noFill/>
          <a:ln/>
        </p:spPr>
        <p:txBody>
          <a:bodyPr wrap="square" lIns="0" tIns="0" rIns="0" bIns="0" rtlCol="0" anchor="ctr"/>
          <a:lstStyle/>
          <a:p>
            <a:pPr marL="0" indent="0">
              <a:buNone/>
            </a:pPr>
            <a:r>
              <a:rPr lang="en-US" sz="800" dirty="0">
                <a:solidFill>
                  <a:srgbClr val="F3F4F6"/>
                </a:solidFill>
              </a:rPr>
              <a:t>Newsletter · Weekly digest</a:t>
            </a:r>
            <a:endParaRPr lang="en-US" sz="800" dirty="0"/>
          </a:p>
        </p:txBody>
      </p:sp>
      <p:sp>
        <p:nvSpPr>
          <p:cNvPr id="16" name="Shape 14"/>
          <p:cNvSpPr/>
          <p:nvPr/>
        </p:nvSpPr>
        <p:spPr>
          <a:xfrm>
            <a:off x="6080760" y="2423160"/>
            <a:ext cx="1737360" cy="320040"/>
          </a:xfrm>
          <a:prstGeom prst="rect">
            <a:avLst/>
          </a:prstGeom>
          <a:solidFill>
            <a:srgbClr val="252A33"/>
          </a:solidFill>
          <a:ln w="12700">
            <a:solidFill>
              <a:srgbClr val="3A4150"/>
            </a:solidFill>
            <a:prstDash val="solid"/>
          </a:ln>
        </p:spPr>
        <p:txBody>
          <a:bodyPr/>
          <a:lstStyle/>
          <a:p>
            <a:endParaRPr lang="en-GB"/>
          </a:p>
        </p:txBody>
      </p:sp>
      <p:sp>
        <p:nvSpPr>
          <p:cNvPr id="17" name="Text 15"/>
          <p:cNvSpPr/>
          <p:nvPr/>
        </p:nvSpPr>
        <p:spPr>
          <a:xfrm>
            <a:off x="6172200" y="2423160"/>
            <a:ext cx="1645920" cy="320040"/>
          </a:xfrm>
          <a:prstGeom prst="rect">
            <a:avLst/>
          </a:prstGeom>
          <a:noFill/>
          <a:ln/>
        </p:spPr>
        <p:txBody>
          <a:bodyPr wrap="square" lIns="0" tIns="0" rIns="0" bIns="0" rtlCol="0" anchor="ctr"/>
          <a:lstStyle/>
          <a:p>
            <a:pPr marL="0" indent="0">
              <a:buNone/>
            </a:pPr>
            <a:r>
              <a:rPr lang="en-US" sz="800" dirty="0">
                <a:solidFill>
                  <a:srgbClr val="F3F4F6"/>
                </a:solidFill>
              </a:rPr>
              <a:t>Bank · Statement ready</a:t>
            </a:r>
            <a:endParaRPr lang="en-US" sz="800" dirty="0"/>
          </a:p>
        </p:txBody>
      </p:sp>
      <p:sp>
        <p:nvSpPr>
          <p:cNvPr id="18" name="Shape 16"/>
          <p:cNvSpPr/>
          <p:nvPr/>
        </p:nvSpPr>
        <p:spPr>
          <a:xfrm>
            <a:off x="6080760" y="2834640"/>
            <a:ext cx="1737360" cy="320040"/>
          </a:xfrm>
          <a:prstGeom prst="rect">
            <a:avLst/>
          </a:prstGeom>
          <a:solidFill>
            <a:srgbClr val="252A33"/>
          </a:solidFill>
          <a:ln w="12700">
            <a:solidFill>
              <a:srgbClr val="3A4150"/>
            </a:solidFill>
            <a:prstDash val="solid"/>
          </a:ln>
        </p:spPr>
        <p:txBody>
          <a:bodyPr/>
          <a:lstStyle/>
          <a:p>
            <a:endParaRPr lang="en-GB"/>
          </a:p>
        </p:txBody>
      </p:sp>
      <p:sp>
        <p:nvSpPr>
          <p:cNvPr id="19" name="Text 17"/>
          <p:cNvSpPr/>
          <p:nvPr/>
        </p:nvSpPr>
        <p:spPr>
          <a:xfrm>
            <a:off x="6172200" y="2834640"/>
            <a:ext cx="1645920" cy="320040"/>
          </a:xfrm>
          <a:prstGeom prst="rect">
            <a:avLst/>
          </a:prstGeom>
          <a:noFill/>
          <a:ln/>
        </p:spPr>
        <p:txBody>
          <a:bodyPr wrap="square" lIns="0" tIns="0" rIns="0" bIns="0" rtlCol="0" anchor="ctr"/>
          <a:lstStyle/>
          <a:p>
            <a:pPr marL="0" indent="0">
              <a:buNone/>
            </a:pPr>
            <a:r>
              <a:rPr lang="en-US" sz="800" dirty="0">
                <a:solidFill>
                  <a:srgbClr val="F3F4F6"/>
                </a:solidFill>
              </a:rPr>
              <a:t>Mum · See you Sunday</a:t>
            </a:r>
            <a:endParaRPr lang="en-US" sz="800" dirty="0"/>
          </a:p>
        </p:txBody>
      </p:sp>
      <p:sp>
        <p:nvSpPr>
          <p:cNvPr id="20" name="Shape 18"/>
          <p:cNvSpPr/>
          <p:nvPr/>
        </p:nvSpPr>
        <p:spPr>
          <a:xfrm>
            <a:off x="6080760" y="3246120"/>
            <a:ext cx="1737360" cy="320040"/>
          </a:xfrm>
          <a:prstGeom prst="rect">
            <a:avLst/>
          </a:prstGeom>
          <a:solidFill>
            <a:srgbClr val="34D399"/>
          </a:solidFill>
          <a:ln w="12700">
            <a:solidFill>
              <a:srgbClr val="34D399"/>
            </a:solidFill>
            <a:prstDash val="solid"/>
          </a:ln>
        </p:spPr>
        <p:txBody>
          <a:bodyPr/>
          <a:lstStyle/>
          <a:p>
            <a:endParaRPr lang="en-GB"/>
          </a:p>
        </p:txBody>
      </p:sp>
      <p:sp>
        <p:nvSpPr>
          <p:cNvPr id="21" name="Text 19"/>
          <p:cNvSpPr/>
          <p:nvPr/>
        </p:nvSpPr>
        <p:spPr>
          <a:xfrm>
            <a:off x="6172200" y="3246120"/>
            <a:ext cx="1554480" cy="320040"/>
          </a:xfrm>
          <a:prstGeom prst="rect">
            <a:avLst/>
          </a:prstGeom>
          <a:noFill/>
          <a:ln/>
        </p:spPr>
        <p:txBody>
          <a:bodyPr wrap="square" lIns="0" tIns="0" rIns="0" bIns="0" rtlCol="0" anchor="ctr"/>
          <a:lstStyle/>
          <a:p>
            <a:pPr marL="0" indent="0">
              <a:buNone/>
            </a:pPr>
            <a:r>
              <a:rPr lang="en-US" sz="1100" b="1" dirty="0">
                <a:solidFill>
                  <a:srgbClr val="1A1D23"/>
                </a:solidFill>
              </a:rPr>
              <a:t>→  Archive</a:t>
            </a:r>
            <a:endParaRPr lang="en-US" sz="1100" dirty="0"/>
          </a:p>
        </p:txBody>
      </p:sp>
      <p:sp>
        <p:nvSpPr>
          <p:cNvPr id="22" name="Shape 20"/>
          <p:cNvSpPr/>
          <p:nvPr/>
        </p:nvSpPr>
        <p:spPr>
          <a:xfrm>
            <a:off x="7543800" y="3383280"/>
            <a:ext cx="548640" cy="0"/>
          </a:xfrm>
          <a:prstGeom prst="line">
            <a:avLst/>
          </a:prstGeom>
          <a:noFill/>
          <a:ln w="25400">
            <a:solidFill>
              <a:srgbClr val="34D399"/>
            </a:solidFill>
            <a:prstDash val="solid"/>
          </a:ln>
        </p:spPr>
        <p:txBody>
          <a:bodyPr/>
          <a:lstStyle/>
          <a:p>
            <a:endParaRPr lang="en-GB"/>
          </a:p>
        </p:txBody>
      </p:sp>
      <p:sp>
        <p:nvSpPr>
          <p:cNvPr id="23" name="Text 21"/>
          <p:cNvSpPr/>
          <p:nvPr/>
        </p:nvSpPr>
        <p:spPr>
          <a:xfrm>
            <a:off x="5303520" y="3579862"/>
            <a:ext cx="3291840" cy="274320"/>
          </a:xfrm>
          <a:prstGeom prst="rect">
            <a:avLst/>
          </a:prstGeom>
          <a:noFill/>
          <a:ln/>
        </p:spPr>
        <p:txBody>
          <a:bodyPr wrap="square" lIns="0" tIns="0" rIns="0" bIns="0" rtlCol="0" anchor="ctr"/>
          <a:lstStyle/>
          <a:p>
            <a:pPr marL="0" indent="0" algn="ctr">
              <a:buNone/>
            </a:pPr>
            <a:r>
              <a:rPr lang="en-US" sz="1000" i="1" dirty="0">
                <a:solidFill>
                  <a:srgbClr val="34D399"/>
                </a:solidFill>
              </a:rPr>
              <a:t>Swipe right → archive</a:t>
            </a:r>
            <a:endParaRPr lang="en-US" sz="1000" dirty="0"/>
          </a:p>
        </p:txBody>
      </p:sp>
      <p:sp>
        <p:nvSpPr>
          <p:cNvPr id="24" name="Text 22"/>
          <p:cNvSpPr/>
          <p:nvPr/>
        </p:nvSpPr>
        <p:spPr>
          <a:xfrm>
            <a:off x="365760" y="4663440"/>
            <a:ext cx="8412480" cy="274320"/>
          </a:xfrm>
          <a:prstGeom prst="rect">
            <a:avLst/>
          </a:prstGeom>
          <a:noFill/>
          <a:ln/>
        </p:spPr>
        <p:txBody>
          <a:bodyPr wrap="square" lIns="0" tIns="0" rIns="0" bIns="0" rtlCol="0" anchor="ctr"/>
          <a:lstStyle/>
          <a:p>
            <a:pPr marL="0" indent="0">
              <a:buNone/>
            </a:pPr>
            <a:r>
              <a:rPr lang="en-US" sz="1050" i="1" dirty="0">
                <a:solidFill>
                  <a:srgbClr val="9CA3AF"/>
                </a:solidFill>
              </a:rPr>
              <a:t>Strength: instant triage on the move.   Watch out: it's the same labels — changes ripple to every device.</a:t>
            </a:r>
            <a:endParaRPr lang="en-US" sz="1050" dirty="0"/>
          </a:p>
        </p:txBody>
      </p:sp>
      <p:sp>
        <p:nvSpPr>
          <p:cNvPr id="28" name="Freeform: Shape 27">
            <a:hlinkClick r:id="rId3"/>
            <a:extLst>
              <a:ext uri="{FF2B5EF4-FFF2-40B4-BE49-F238E27FC236}">
                <a16:creationId xmlns:a16="http://schemas.microsoft.com/office/drawing/2014/main" id="{30FC0DED-F412-B79D-F4C9-EE3D02C6233D}"/>
              </a:ext>
            </a:extLst>
          </p:cNvPr>
          <p:cNvSpPr/>
          <p:nvPr/>
        </p:nvSpPr>
        <p:spPr>
          <a:xfrm>
            <a:off x="7520170" y="195486"/>
            <a:ext cx="1444318" cy="306706"/>
          </a:xfrm>
          <a:custGeom>
            <a:avLst/>
            <a:gdLst>
              <a:gd name="csX0" fmla="*/ 119474 w 1444318"/>
              <a:gd name="csY0" fmla="*/ 0 h 306706"/>
              <a:gd name="csX1" fmla="*/ 119476 w 1444318"/>
              <a:gd name="csY1" fmla="*/ 0 h 306706"/>
              <a:gd name="csX2" fmla="*/ 1324842 w 1444318"/>
              <a:gd name="csY2" fmla="*/ 0 h 306706"/>
              <a:gd name="csX3" fmla="*/ 1324843 w 1444318"/>
              <a:gd name="csY3" fmla="*/ 0 h 306706"/>
              <a:gd name="csX4" fmla="*/ 1324843 w 1444318"/>
              <a:gd name="csY4" fmla="*/ 0 h 306706"/>
              <a:gd name="csX5" fmla="*/ 1371348 w 1444318"/>
              <a:gd name="csY5" fmla="*/ 12051 h 306706"/>
              <a:gd name="csX6" fmla="*/ 1444318 w 1444318"/>
              <a:gd name="csY6" fmla="*/ 153353 h 306706"/>
              <a:gd name="csX7" fmla="*/ 1324842 w 1444318"/>
              <a:gd name="csY7" fmla="*/ 306706 h 306706"/>
              <a:gd name="csX8" fmla="*/ 1324838 w 1444318"/>
              <a:gd name="csY8" fmla="*/ 306705 h 306706"/>
              <a:gd name="csX9" fmla="*/ 119480 w 1444318"/>
              <a:gd name="csY9" fmla="*/ 306705 h 306706"/>
              <a:gd name="csX10" fmla="*/ 119476 w 1444318"/>
              <a:gd name="csY10" fmla="*/ 306706 h 306706"/>
              <a:gd name="csX11" fmla="*/ 0 w 1444318"/>
              <a:gd name="csY11" fmla="*/ 153353 h 306706"/>
              <a:gd name="csX12" fmla="*/ 72970 w 1444318"/>
              <a:gd name="csY12" fmla="*/ 12051 h 306706"/>
              <a:gd name="csX13" fmla="*/ 119474 w 1444318"/>
              <a:gd name="csY13" fmla="*/ 1 h 3067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444318" h="306706">
                <a:moveTo>
                  <a:pt x="119474" y="0"/>
                </a:moveTo>
                <a:lnTo>
                  <a:pt x="119476" y="0"/>
                </a:lnTo>
                <a:lnTo>
                  <a:pt x="1324842" y="0"/>
                </a:lnTo>
                <a:lnTo>
                  <a:pt x="1324843" y="0"/>
                </a:lnTo>
                <a:lnTo>
                  <a:pt x="1324843" y="0"/>
                </a:lnTo>
                <a:lnTo>
                  <a:pt x="1371348" y="12051"/>
                </a:lnTo>
                <a:cubicBezTo>
                  <a:pt x="1414229" y="35331"/>
                  <a:pt x="1444318" y="89832"/>
                  <a:pt x="1444318" y="153353"/>
                </a:cubicBezTo>
                <a:cubicBezTo>
                  <a:pt x="1444318" y="238048"/>
                  <a:pt x="1390827" y="306706"/>
                  <a:pt x="1324842" y="306706"/>
                </a:cubicBezTo>
                <a:lnTo>
                  <a:pt x="1324838" y="306705"/>
                </a:lnTo>
                <a:lnTo>
                  <a:pt x="119480" y="306705"/>
                </a:lnTo>
                <a:lnTo>
                  <a:pt x="119476" y="306706"/>
                </a:lnTo>
                <a:cubicBezTo>
                  <a:pt x="53491" y="306706"/>
                  <a:pt x="0" y="238048"/>
                  <a:pt x="0" y="153353"/>
                </a:cubicBezTo>
                <a:cubicBezTo>
                  <a:pt x="0" y="89832"/>
                  <a:pt x="30088" y="35331"/>
                  <a:pt x="72970" y="12051"/>
                </a:cubicBezTo>
                <a:lnTo>
                  <a:pt x="119474" y="1"/>
                </a:lnTo>
                <a:close/>
              </a:path>
            </a:pathLst>
          </a:custGeom>
          <a:solidFill>
            <a:srgbClr val="FBBF2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GB" sz="1000" b="1" dirty="0">
                <a:solidFill>
                  <a:schemeClr val="tx1"/>
                </a:solidFill>
              </a:rPr>
              <a:t>Swipe Gestures</a:t>
            </a:r>
          </a:p>
        </p:txBody>
      </p:sp>
      <p:sp>
        <p:nvSpPr>
          <p:cNvPr id="30" name="Freeform: Shape 29">
            <a:hlinkClick r:id="rId4"/>
            <a:extLst>
              <a:ext uri="{FF2B5EF4-FFF2-40B4-BE49-F238E27FC236}">
                <a16:creationId xmlns:a16="http://schemas.microsoft.com/office/drawing/2014/main" id="{A1A3D515-1F27-CD02-1542-B9FF5A048CD9}"/>
              </a:ext>
            </a:extLst>
          </p:cNvPr>
          <p:cNvSpPr/>
          <p:nvPr/>
        </p:nvSpPr>
        <p:spPr>
          <a:xfrm>
            <a:off x="7520170" y="565001"/>
            <a:ext cx="1444318" cy="306706"/>
          </a:xfrm>
          <a:custGeom>
            <a:avLst/>
            <a:gdLst>
              <a:gd name="csX0" fmla="*/ 119474 w 1444318"/>
              <a:gd name="csY0" fmla="*/ 0 h 306706"/>
              <a:gd name="csX1" fmla="*/ 119476 w 1444318"/>
              <a:gd name="csY1" fmla="*/ 0 h 306706"/>
              <a:gd name="csX2" fmla="*/ 1324842 w 1444318"/>
              <a:gd name="csY2" fmla="*/ 0 h 306706"/>
              <a:gd name="csX3" fmla="*/ 1324843 w 1444318"/>
              <a:gd name="csY3" fmla="*/ 0 h 306706"/>
              <a:gd name="csX4" fmla="*/ 1324843 w 1444318"/>
              <a:gd name="csY4" fmla="*/ 0 h 306706"/>
              <a:gd name="csX5" fmla="*/ 1371348 w 1444318"/>
              <a:gd name="csY5" fmla="*/ 12051 h 306706"/>
              <a:gd name="csX6" fmla="*/ 1444318 w 1444318"/>
              <a:gd name="csY6" fmla="*/ 153353 h 306706"/>
              <a:gd name="csX7" fmla="*/ 1324842 w 1444318"/>
              <a:gd name="csY7" fmla="*/ 306706 h 306706"/>
              <a:gd name="csX8" fmla="*/ 1324838 w 1444318"/>
              <a:gd name="csY8" fmla="*/ 306705 h 306706"/>
              <a:gd name="csX9" fmla="*/ 119480 w 1444318"/>
              <a:gd name="csY9" fmla="*/ 306705 h 306706"/>
              <a:gd name="csX10" fmla="*/ 119476 w 1444318"/>
              <a:gd name="csY10" fmla="*/ 306706 h 306706"/>
              <a:gd name="csX11" fmla="*/ 0 w 1444318"/>
              <a:gd name="csY11" fmla="*/ 153353 h 306706"/>
              <a:gd name="csX12" fmla="*/ 72970 w 1444318"/>
              <a:gd name="csY12" fmla="*/ 12051 h 306706"/>
              <a:gd name="csX13" fmla="*/ 119474 w 1444318"/>
              <a:gd name="csY13" fmla="*/ 1 h 3067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444318" h="306706">
                <a:moveTo>
                  <a:pt x="119474" y="0"/>
                </a:moveTo>
                <a:lnTo>
                  <a:pt x="119476" y="0"/>
                </a:lnTo>
                <a:lnTo>
                  <a:pt x="1324842" y="0"/>
                </a:lnTo>
                <a:lnTo>
                  <a:pt x="1324843" y="0"/>
                </a:lnTo>
                <a:lnTo>
                  <a:pt x="1324843" y="0"/>
                </a:lnTo>
                <a:lnTo>
                  <a:pt x="1371348" y="12051"/>
                </a:lnTo>
                <a:cubicBezTo>
                  <a:pt x="1414229" y="35331"/>
                  <a:pt x="1444318" y="89832"/>
                  <a:pt x="1444318" y="153353"/>
                </a:cubicBezTo>
                <a:cubicBezTo>
                  <a:pt x="1444318" y="238048"/>
                  <a:pt x="1390827" y="306706"/>
                  <a:pt x="1324842" y="306706"/>
                </a:cubicBezTo>
                <a:lnTo>
                  <a:pt x="1324838" y="306705"/>
                </a:lnTo>
                <a:lnTo>
                  <a:pt x="119480" y="306705"/>
                </a:lnTo>
                <a:lnTo>
                  <a:pt x="119476" y="306706"/>
                </a:lnTo>
                <a:cubicBezTo>
                  <a:pt x="53491" y="306706"/>
                  <a:pt x="0" y="238048"/>
                  <a:pt x="0" y="153353"/>
                </a:cubicBezTo>
                <a:cubicBezTo>
                  <a:pt x="0" y="89832"/>
                  <a:pt x="30088" y="35331"/>
                  <a:pt x="72970" y="12051"/>
                </a:cubicBezTo>
                <a:lnTo>
                  <a:pt x="119474" y="1"/>
                </a:lnTo>
                <a:close/>
              </a:path>
            </a:pathLst>
          </a:custGeom>
          <a:solidFill>
            <a:srgbClr val="FBBF2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GB" sz="1000" b="1" dirty="0">
                <a:solidFill>
                  <a:schemeClr val="tx1"/>
                </a:solidFill>
              </a:rPr>
              <a:t>Smart reply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0">
    <p:bg>
      <p:bgPr>
        <a:solidFill>
          <a:srgbClr val="1A1D23"/>
        </a:solidFill>
        <a:effectLst/>
      </p:bgPr>
    </p:bg>
    <p:spTree>
      <p:nvGrpSpPr>
        <p:cNvPr id="1" name=""/>
        <p:cNvGrpSpPr/>
        <p:nvPr/>
      </p:nvGrpSpPr>
      <p:grpSpPr>
        <a:xfrm>
          <a:off x="0" y="0"/>
          <a:ext cx="0" cy="0"/>
          <a:chOff x="0" y="0"/>
          <a:chExt cx="0" cy="0"/>
        </a:xfrm>
      </p:grpSpPr>
      <p:sp>
        <p:nvSpPr>
          <p:cNvPr id="2" name="Text 0"/>
          <p:cNvSpPr/>
          <p:nvPr/>
        </p:nvSpPr>
        <p:spPr>
          <a:xfrm>
            <a:off x="365760" y="256032"/>
            <a:ext cx="320040" cy="365760"/>
          </a:xfrm>
          <a:prstGeom prst="rect">
            <a:avLst/>
          </a:prstGeom>
          <a:noFill/>
          <a:ln/>
        </p:spPr>
        <p:txBody>
          <a:bodyPr wrap="square" lIns="0" tIns="0" rIns="0" bIns="0" rtlCol="0" anchor="ctr"/>
          <a:lstStyle/>
          <a:p>
            <a:pPr marL="0" indent="0">
              <a:buNone/>
            </a:pPr>
            <a:r>
              <a:rPr lang="en-US" sz="1800" b="1" dirty="0">
                <a:solidFill>
                  <a:srgbClr val="FBBF24"/>
                </a:solidFill>
              </a:rPr>
              <a:t>★</a:t>
            </a:r>
            <a:endParaRPr lang="en-US" sz="1800" dirty="0"/>
          </a:p>
        </p:txBody>
      </p:sp>
      <p:sp>
        <p:nvSpPr>
          <p:cNvPr id="3" name="Text 1"/>
          <p:cNvSpPr/>
          <p:nvPr/>
        </p:nvSpPr>
        <p:spPr>
          <a:xfrm>
            <a:off x="685800" y="292608"/>
            <a:ext cx="5486400" cy="292608"/>
          </a:xfrm>
          <a:prstGeom prst="rect">
            <a:avLst/>
          </a:prstGeom>
          <a:noFill/>
          <a:ln/>
        </p:spPr>
        <p:txBody>
          <a:bodyPr wrap="square" lIns="0" tIns="0" rIns="0" bIns="0" rtlCol="0" anchor="ctr"/>
          <a:lstStyle/>
          <a:p>
            <a:pPr marL="0" indent="0">
              <a:buNone/>
            </a:pPr>
            <a:r>
              <a:rPr lang="en-US" sz="1000" b="1" kern="0" spc="400" dirty="0">
                <a:solidFill>
                  <a:srgbClr val="9CA3AF"/>
                </a:solidFill>
              </a:rPr>
              <a:t>AUTOMATION</a:t>
            </a:r>
            <a:endParaRPr lang="en-US" sz="1000" dirty="0"/>
          </a:p>
        </p:txBody>
      </p:sp>
      <p:sp>
        <p:nvSpPr>
          <p:cNvPr id="4" name="Shape 2"/>
          <p:cNvSpPr/>
          <p:nvPr/>
        </p:nvSpPr>
        <p:spPr>
          <a:xfrm>
            <a:off x="365760" y="640080"/>
            <a:ext cx="8412480" cy="18288"/>
          </a:xfrm>
          <a:prstGeom prst="rect">
            <a:avLst/>
          </a:prstGeom>
          <a:solidFill>
            <a:srgbClr val="3A4150"/>
          </a:solidFill>
          <a:ln w="12700">
            <a:solidFill>
              <a:srgbClr val="3A4150"/>
            </a:solidFill>
            <a:prstDash val="solid"/>
          </a:ln>
        </p:spPr>
        <p:txBody>
          <a:bodyPr/>
          <a:lstStyle/>
          <a:p>
            <a:endParaRPr lang="en-GB"/>
          </a:p>
        </p:txBody>
      </p:sp>
      <p:sp>
        <p:nvSpPr>
          <p:cNvPr id="5" name="Text 3"/>
          <p:cNvSpPr/>
          <p:nvPr/>
        </p:nvSpPr>
        <p:spPr>
          <a:xfrm>
            <a:off x="365760" y="777240"/>
            <a:ext cx="8412480" cy="548640"/>
          </a:xfrm>
          <a:prstGeom prst="rect">
            <a:avLst/>
          </a:prstGeom>
          <a:noFill/>
          <a:ln/>
        </p:spPr>
        <p:txBody>
          <a:bodyPr wrap="square" lIns="0" tIns="0" rIns="0" bIns="0" rtlCol="0" anchor="ctr"/>
          <a:lstStyle/>
          <a:p>
            <a:pPr marL="0" indent="0">
              <a:buNone/>
            </a:pPr>
            <a:r>
              <a:rPr lang="en-US" sz="2800" b="1" dirty="0">
                <a:solidFill>
                  <a:srgbClr val="F3F4F6"/>
                </a:solidFill>
              </a:rPr>
              <a:t>Rules, filters, Sweep, VIPs — who has what?</a:t>
            </a:r>
            <a:endParaRPr lang="en-US" sz="2800" dirty="0"/>
          </a:p>
        </p:txBody>
      </p:sp>
      <p:sp>
        <p:nvSpPr>
          <p:cNvPr id="6" name="Text 4"/>
          <p:cNvSpPr/>
          <p:nvPr/>
        </p:nvSpPr>
        <p:spPr>
          <a:xfrm>
            <a:off x="8046720" y="4800600"/>
            <a:ext cx="822960" cy="274320"/>
          </a:xfrm>
          <a:prstGeom prst="rect">
            <a:avLst/>
          </a:prstGeom>
          <a:noFill/>
          <a:ln/>
        </p:spPr>
        <p:txBody>
          <a:bodyPr wrap="square" lIns="0" tIns="0" rIns="0" bIns="0" rtlCol="0" anchor="ctr"/>
          <a:lstStyle/>
          <a:p>
            <a:pPr marL="0" indent="0" algn="r">
              <a:buNone/>
            </a:pPr>
            <a:r>
              <a:rPr lang="en-US" sz="900" dirty="0">
                <a:solidFill>
                  <a:srgbClr val="9CA3AF"/>
                </a:solidFill>
              </a:rPr>
              <a:t>10 / 18</a:t>
            </a:r>
            <a:endParaRPr lang="en-US" sz="900" dirty="0"/>
          </a:p>
        </p:txBody>
      </p:sp>
      <p:sp>
        <p:nvSpPr>
          <p:cNvPr id="7" name="Text 5"/>
          <p:cNvSpPr/>
          <p:nvPr/>
        </p:nvSpPr>
        <p:spPr>
          <a:xfrm>
            <a:off x="365760" y="4800600"/>
            <a:ext cx="3657600" cy="274320"/>
          </a:xfrm>
          <a:prstGeom prst="rect">
            <a:avLst/>
          </a:prstGeom>
          <a:noFill/>
          <a:ln/>
        </p:spPr>
        <p:txBody>
          <a:bodyPr wrap="square" lIns="0" tIns="0" rIns="0" bIns="0" rtlCol="0" anchor="ctr"/>
          <a:lstStyle/>
          <a:p>
            <a:pPr marL="0" indent="0">
              <a:buNone/>
            </a:pPr>
            <a:r>
              <a:rPr lang="en-US" sz="900" dirty="0">
                <a:solidFill>
                  <a:srgbClr val="9CA3AF"/>
                </a:solidFill>
              </a:rPr>
              <a:t>Inbox Mastery</a:t>
            </a:r>
            <a:endParaRPr lang="en-US" sz="900" dirty="0"/>
          </a:p>
        </p:txBody>
      </p:sp>
      <p:sp>
        <p:nvSpPr>
          <p:cNvPr id="8" name="Shape 6"/>
          <p:cNvSpPr/>
          <p:nvPr/>
        </p:nvSpPr>
        <p:spPr>
          <a:xfrm>
            <a:off x="365760" y="1417320"/>
            <a:ext cx="8412480" cy="411480"/>
          </a:xfrm>
          <a:prstGeom prst="rect">
            <a:avLst/>
          </a:prstGeom>
          <a:solidFill>
            <a:srgbClr val="2E343F"/>
          </a:solidFill>
          <a:ln w="12700">
            <a:solidFill>
              <a:srgbClr val="3A4150"/>
            </a:solidFill>
            <a:prstDash val="solid"/>
          </a:ln>
        </p:spPr>
        <p:txBody>
          <a:bodyPr/>
          <a:lstStyle/>
          <a:p>
            <a:endParaRPr lang="en-GB"/>
          </a:p>
        </p:txBody>
      </p:sp>
      <p:sp>
        <p:nvSpPr>
          <p:cNvPr id="9" name="Text 7"/>
          <p:cNvSpPr/>
          <p:nvPr/>
        </p:nvSpPr>
        <p:spPr>
          <a:xfrm>
            <a:off x="457200" y="1417320"/>
            <a:ext cx="1600200" cy="411480"/>
          </a:xfrm>
          <a:prstGeom prst="rect">
            <a:avLst/>
          </a:prstGeom>
          <a:noFill/>
          <a:ln/>
        </p:spPr>
        <p:txBody>
          <a:bodyPr wrap="square" lIns="0" tIns="0" rIns="0" bIns="0" rtlCol="0" anchor="ctr"/>
          <a:lstStyle/>
          <a:p>
            <a:pPr marL="0" indent="0">
              <a:buNone/>
            </a:pPr>
            <a:r>
              <a:rPr lang="en-US" sz="1000" b="1" kern="0" spc="200" dirty="0">
                <a:solidFill>
                  <a:srgbClr val="9CA3AF"/>
                </a:solidFill>
              </a:rPr>
              <a:t>PLATFORM</a:t>
            </a:r>
            <a:endParaRPr lang="en-US" sz="1000" dirty="0"/>
          </a:p>
        </p:txBody>
      </p:sp>
      <p:sp>
        <p:nvSpPr>
          <p:cNvPr id="10" name="Text 8"/>
          <p:cNvSpPr/>
          <p:nvPr/>
        </p:nvSpPr>
        <p:spPr>
          <a:xfrm>
            <a:off x="2194560" y="1417320"/>
            <a:ext cx="1371600" cy="411480"/>
          </a:xfrm>
          <a:prstGeom prst="rect">
            <a:avLst/>
          </a:prstGeom>
          <a:noFill/>
          <a:ln/>
        </p:spPr>
        <p:txBody>
          <a:bodyPr wrap="square" lIns="0" tIns="0" rIns="0" bIns="0" rtlCol="0" anchor="ctr"/>
          <a:lstStyle/>
          <a:p>
            <a:pPr marL="0" indent="0">
              <a:buNone/>
            </a:pPr>
            <a:r>
              <a:rPr lang="en-US" sz="1000" b="1" kern="0" spc="200" dirty="0">
                <a:solidFill>
                  <a:srgbClr val="9CA3AF"/>
                </a:solidFill>
              </a:rPr>
              <a:t>AUTO-RULE</a:t>
            </a:r>
            <a:endParaRPr lang="en-US" sz="1000" dirty="0"/>
          </a:p>
        </p:txBody>
      </p:sp>
      <p:sp>
        <p:nvSpPr>
          <p:cNvPr id="11" name="Text 9"/>
          <p:cNvSpPr/>
          <p:nvPr/>
        </p:nvSpPr>
        <p:spPr>
          <a:xfrm>
            <a:off x="3703320" y="1417320"/>
            <a:ext cx="1325880" cy="411480"/>
          </a:xfrm>
          <a:prstGeom prst="rect">
            <a:avLst/>
          </a:prstGeom>
          <a:noFill/>
          <a:ln/>
        </p:spPr>
        <p:txBody>
          <a:bodyPr wrap="square" lIns="0" tIns="0" rIns="0" bIns="0" rtlCol="0" anchor="ctr"/>
          <a:lstStyle/>
          <a:p>
            <a:pPr marL="0" indent="0">
              <a:buNone/>
            </a:pPr>
            <a:r>
              <a:rPr lang="en-US" sz="1000" b="1" kern="0" spc="200" dirty="0">
                <a:solidFill>
                  <a:srgbClr val="9CA3AF"/>
                </a:solidFill>
              </a:rPr>
              <a:t>BULK CLEAN</a:t>
            </a:r>
            <a:endParaRPr lang="en-US" sz="1000" dirty="0"/>
          </a:p>
        </p:txBody>
      </p:sp>
      <p:sp>
        <p:nvSpPr>
          <p:cNvPr id="12" name="Text 10"/>
          <p:cNvSpPr/>
          <p:nvPr/>
        </p:nvSpPr>
        <p:spPr>
          <a:xfrm>
            <a:off x="5166360" y="1417320"/>
            <a:ext cx="1463040" cy="411480"/>
          </a:xfrm>
          <a:prstGeom prst="rect">
            <a:avLst/>
          </a:prstGeom>
          <a:noFill/>
          <a:ln/>
        </p:spPr>
        <p:txBody>
          <a:bodyPr wrap="square" lIns="0" tIns="0" rIns="0" bIns="0" rtlCol="0" anchor="ctr"/>
          <a:lstStyle/>
          <a:p>
            <a:pPr marL="0" indent="0">
              <a:buNone/>
            </a:pPr>
            <a:r>
              <a:rPr lang="en-US" sz="1000" b="1" kern="0" spc="200" dirty="0">
                <a:solidFill>
                  <a:srgbClr val="9CA3AF"/>
                </a:solidFill>
              </a:rPr>
              <a:t>STAR A PERSON</a:t>
            </a:r>
            <a:endParaRPr lang="en-US" sz="1000" dirty="0"/>
          </a:p>
        </p:txBody>
      </p:sp>
      <p:sp>
        <p:nvSpPr>
          <p:cNvPr id="13" name="Text 11"/>
          <p:cNvSpPr/>
          <p:nvPr/>
        </p:nvSpPr>
        <p:spPr>
          <a:xfrm>
            <a:off x="6766560" y="1417320"/>
            <a:ext cx="1965960" cy="411480"/>
          </a:xfrm>
          <a:prstGeom prst="rect">
            <a:avLst/>
          </a:prstGeom>
          <a:noFill/>
          <a:ln/>
        </p:spPr>
        <p:txBody>
          <a:bodyPr wrap="square" lIns="0" tIns="0" rIns="0" bIns="0" rtlCol="0" anchor="ctr"/>
          <a:lstStyle/>
          <a:p>
            <a:pPr marL="0" indent="0">
              <a:buNone/>
            </a:pPr>
            <a:r>
              <a:rPr lang="en-US" sz="1000" b="1" kern="0" spc="200" dirty="0">
                <a:solidFill>
                  <a:srgbClr val="9CA3AF"/>
                </a:solidFill>
              </a:rPr>
              <a:t>WHERE IT RUNS</a:t>
            </a:r>
            <a:endParaRPr lang="en-US" sz="1000" dirty="0"/>
          </a:p>
        </p:txBody>
      </p:sp>
      <p:sp>
        <p:nvSpPr>
          <p:cNvPr id="14" name="Shape 12"/>
          <p:cNvSpPr/>
          <p:nvPr/>
        </p:nvSpPr>
        <p:spPr>
          <a:xfrm>
            <a:off x="365760" y="1874520"/>
            <a:ext cx="8412480" cy="457200"/>
          </a:xfrm>
          <a:prstGeom prst="rect">
            <a:avLst/>
          </a:prstGeom>
          <a:solidFill>
            <a:srgbClr val="252A33"/>
          </a:solidFill>
          <a:ln w="12700">
            <a:solidFill>
              <a:srgbClr val="3A4150"/>
            </a:solidFill>
            <a:prstDash val="solid"/>
          </a:ln>
        </p:spPr>
        <p:txBody>
          <a:bodyPr/>
          <a:lstStyle/>
          <a:p>
            <a:endParaRPr lang="en-GB"/>
          </a:p>
        </p:txBody>
      </p:sp>
      <p:sp>
        <p:nvSpPr>
          <p:cNvPr id="15" name="Shape 13"/>
          <p:cNvSpPr/>
          <p:nvPr/>
        </p:nvSpPr>
        <p:spPr>
          <a:xfrm>
            <a:off x="365760" y="1874520"/>
            <a:ext cx="54864" cy="457200"/>
          </a:xfrm>
          <a:prstGeom prst="rect">
            <a:avLst/>
          </a:prstGeom>
          <a:solidFill>
            <a:srgbClr val="F87171"/>
          </a:solidFill>
          <a:ln w="12700">
            <a:solidFill>
              <a:srgbClr val="F87171"/>
            </a:solidFill>
            <a:prstDash val="solid"/>
          </a:ln>
        </p:spPr>
        <p:txBody>
          <a:bodyPr/>
          <a:lstStyle/>
          <a:p>
            <a:endParaRPr lang="en-GB"/>
          </a:p>
        </p:txBody>
      </p:sp>
      <p:sp>
        <p:nvSpPr>
          <p:cNvPr id="16" name="Text 14"/>
          <p:cNvSpPr/>
          <p:nvPr/>
        </p:nvSpPr>
        <p:spPr>
          <a:xfrm>
            <a:off x="457200" y="1874520"/>
            <a:ext cx="1600200" cy="457200"/>
          </a:xfrm>
          <a:prstGeom prst="rect">
            <a:avLst/>
          </a:prstGeom>
          <a:noFill/>
          <a:ln/>
        </p:spPr>
        <p:txBody>
          <a:bodyPr wrap="square" lIns="0" tIns="0" rIns="0" bIns="0" rtlCol="0" anchor="ctr"/>
          <a:lstStyle/>
          <a:p>
            <a:pPr marL="0" indent="0">
              <a:buNone/>
            </a:pPr>
            <a:r>
              <a:rPr lang="en-US" sz="1400" b="1" dirty="0">
                <a:solidFill>
                  <a:srgbClr val="F3F4F6"/>
                </a:solidFill>
              </a:rPr>
              <a:t>Gmail (web)</a:t>
            </a:r>
            <a:endParaRPr lang="en-US" sz="1400" dirty="0"/>
          </a:p>
        </p:txBody>
      </p:sp>
      <p:sp>
        <p:nvSpPr>
          <p:cNvPr id="17" name="Text 15"/>
          <p:cNvSpPr/>
          <p:nvPr/>
        </p:nvSpPr>
        <p:spPr>
          <a:xfrm>
            <a:off x="2194560" y="1874520"/>
            <a:ext cx="1371600" cy="457200"/>
          </a:xfrm>
          <a:prstGeom prst="rect">
            <a:avLst/>
          </a:prstGeom>
          <a:noFill/>
          <a:ln/>
        </p:spPr>
        <p:txBody>
          <a:bodyPr wrap="square" lIns="0" tIns="0" rIns="0" bIns="0" rtlCol="0" anchor="ctr"/>
          <a:lstStyle/>
          <a:p>
            <a:pPr marL="0" indent="0">
              <a:buNone/>
            </a:pPr>
            <a:r>
              <a:rPr lang="en-US" sz="1400" dirty="0">
                <a:solidFill>
                  <a:srgbClr val="F3F4F6"/>
                </a:solidFill>
              </a:rPr>
              <a:t>Filters</a:t>
            </a:r>
            <a:endParaRPr lang="en-US" sz="1400" dirty="0"/>
          </a:p>
        </p:txBody>
      </p:sp>
      <p:sp>
        <p:nvSpPr>
          <p:cNvPr id="18" name="Text 16"/>
          <p:cNvSpPr/>
          <p:nvPr/>
        </p:nvSpPr>
        <p:spPr>
          <a:xfrm>
            <a:off x="3703320" y="1874520"/>
            <a:ext cx="1325880" cy="457200"/>
          </a:xfrm>
          <a:prstGeom prst="rect">
            <a:avLst/>
          </a:prstGeom>
          <a:noFill/>
          <a:ln/>
        </p:spPr>
        <p:txBody>
          <a:bodyPr wrap="square" lIns="0" tIns="0" rIns="0" bIns="0" rtlCol="0" anchor="ctr"/>
          <a:lstStyle/>
          <a:p>
            <a:pPr marL="0" indent="0">
              <a:buNone/>
            </a:pPr>
            <a:r>
              <a:rPr lang="en-US" sz="1050" dirty="0">
                <a:solidFill>
                  <a:srgbClr val="9CA3AF"/>
                </a:solidFill>
              </a:rPr>
              <a:t>—</a:t>
            </a:r>
            <a:endParaRPr lang="en-US" sz="1050" dirty="0"/>
          </a:p>
        </p:txBody>
      </p:sp>
      <p:sp>
        <p:nvSpPr>
          <p:cNvPr id="19" name="Text 17"/>
          <p:cNvSpPr/>
          <p:nvPr/>
        </p:nvSpPr>
        <p:spPr>
          <a:xfrm>
            <a:off x="5166360" y="1874520"/>
            <a:ext cx="1463040" cy="457200"/>
          </a:xfrm>
          <a:prstGeom prst="rect">
            <a:avLst/>
          </a:prstGeom>
          <a:noFill/>
          <a:ln/>
        </p:spPr>
        <p:txBody>
          <a:bodyPr wrap="square" lIns="0" tIns="0" rIns="0" bIns="0" rtlCol="0" anchor="ctr"/>
          <a:lstStyle/>
          <a:p>
            <a:pPr marL="0" indent="0">
              <a:buNone/>
            </a:pPr>
            <a:r>
              <a:rPr lang="en-US" sz="1050" dirty="0">
                <a:solidFill>
                  <a:srgbClr val="9CA3AF"/>
                </a:solidFill>
              </a:rPr>
              <a:t>—</a:t>
            </a:r>
            <a:endParaRPr lang="en-US" sz="1050" dirty="0"/>
          </a:p>
        </p:txBody>
      </p:sp>
      <p:sp>
        <p:nvSpPr>
          <p:cNvPr id="20" name="Text 18"/>
          <p:cNvSpPr/>
          <p:nvPr/>
        </p:nvSpPr>
        <p:spPr>
          <a:xfrm>
            <a:off x="6766560" y="1874520"/>
            <a:ext cx="1965960" cy="457200"/>
          </a:xfrm>
          <a:prstGeom prst="rect">
            <a:avLst/>
          </a:prstGeom>
          <a:noFill/>
          <a:ln/>
        </p:spPr>
        <p:txBody>
          <a:bodyPr wrap="square" lIns="0" tIns="0" rIns="0" bIns="0" rtlCol="0" anchor="ctr"/>
          <a:lstStyle/>
          <a:p>
            <a:pPr marL="0" indent="0">
              <a:buNone/>
            </a:pPr>
            <a:r>
              <a:rPr lang="en-US" sz="1400" dirty="0">
                <a:solidFill>
                  <a:srgbClr val="F3F4F6"/>
                </a:solidFill>
              </a:rPr>
              <a:t>Server-side</a:t>
            </a:r>
            <a:endParaRPr lang="en-US" sz="1400" dirty="0"/>
          </a:p>
        </p:txBody>
      </p:sp>
      <p:sp>
        <p:nvSpPr>
          <p:cNvPr id="21" name="Shape 19"/>
          <p:cNvSpPr/>
          <p:nvPr/>
        </p:nvSpPr>
        <p:spPr>
          <a:xfrm>
            <a:off x="365760" y="2377440"/>
            <a:ext cx="8412480" cy="457200"/>
          </a:xfrm>
          <a:prstGeom prst="rect">
            <a:avLst/>
          </a:prstGeom>
          <a:solidFill>
            <a:srgbClr val="2E343F"/>
          </a:solidFill>
          <a:ln w="12700">
            <a:solidFill>
              <a:srgbClr val="3A4150"/>
            </a:solidFill>
            <a:prstDash val="solid"/>
          </a:ln>
        </p:spPr>
        <p:txBody>
          <a:bodyPr/>
          <a:lstStyle/>
          <a:p>
            <a:endParaRPr lang="en-GB"/>
          </a:p>
        </p:txBody>
      </p:sp>
      <p:sp>
        <p:nvSpPr>
          <p:cNvPr id="22" name="Shape 20"/>
          <p:cNvSpPr/>
          <p:nvPr/>
        </p:nvSpPr>
        <p:spPr>
          <a:xfrm>
            <a:off x="365760" y="2377440"/>
            <a:ext cx="54864" cy="457200"/>
          </a:xfrm>
          <a:prstGeom prst="rect">
            <a:avLst/>
          </a:prstGeom>
          <a:solidFill>
            <a:srgbClr val="60A5FA"/>
          </a:solidFill>
          <a:ln w="12700">
            <a:solidFill>
              <a:srgbClr val="60A5FA"/>
            </a:solidFill>
            <a:prstDash val="solid"/>
          </a:ln>
        </p:spPr>
        <p:txBody>
          <a:bodyPr/>
          <a:lstStyle/>
          <a:p>
            <a:endParaRPr lang="en-GB"/>
          </a:p>
        </p:txBody>
      </p:sp>
      <p:sp>
        <p:nvSpPr>
          <p:cNvPr id="23" name="Text 21"/>
          <p:cNvSpPr/>
          <p:nvPr/>
        </p:nvSpPr>
        <p:spPr>
          <a:xfrm>
            <a:off x="457200" y="2377440"/>
            <a:ext cx="1600200" cy="457200"/>
          </a:xfrm>
          <a:prstGeom prst="rect">
            <a:avLst/>
          </a:prstGeom>
          <a:noFill/>
          <a:ln/>
        </p:spPr>
        <p:txBody>
          <a:bodyPr wrap="square" lIns="0" tIns="0" rIns="0" bIns="0" rtlCol="0" anchor="ctr"/>
          <a:lstStyle/>
          <a:p>
            <a:pPr marL="0" indent="0">
              <a:buNone/>
            </a:pPr>
            <a:r>
              <a:rPr lang="en-US" sz="1400" b="1" dirty="0">
                <a:solidFill>
                  <a:srgbClr val="F3F4F6"/>
                </a:solidFill>
              </a:rPr>
              <a:t>Outlook web</a:t>
            </a:r>
            <a:endParaRPr lang="en-US" sz="1400" dirty="0"/>
          </a:p>
        </p:txBody>
      </p:sp>
      <p:sp>
        <p:nvSpPr>
          <p:cNvPr id="24" name="Text 22"/>
          <p:cNvSpPr/>
          <p:nvPr/>
        </p:nvSpPr>
        <p:spPr>
          <a:xfrm>
            <a:off x="2194560" y="2377440"/>
            <a:ext cx="1371600" cy="457200"/>
          </a:xfrm>
          <a:prstGeom prst="rect">
            <a:avLst/>
          </a:prstGeom>
          <a:noFill/>
          <a:ln/>
        </p:spPr>
        <p:txBody>
          <a:bodyPr wrap="square" lIns="0" tIns="0" rIns="0" bIns="0" rtlCol="0" anchor="ctr"/>
          <a:lstStyle/>
          <a:p>
            <a:pPr marL="0" indent="0">
              <a:buNone/>
            </a:pPr>
            <a:r>
              <a:rPr lang="en-US" sz="1400" dirty="0">
                <a:solidFill>
                  <a:srgbClr val="F3F4F6"/>
                </a:solidFill>
              </a:rPr>
              <a:t>Rules</a:t>
            </a:r>
            <a:endParaRPr lang="en-US" sz="1400" dirty="0"/>
          </a:p>
        </p:txBody>
      </p:sp>
      <p:sp>
        <p:nvSpPr>
          <p:cNvPr id="25" name="Text 23"/>
          <p:cNvSpPr/>
          <p:nvPr/>
        </p:nvSpPr>
        <p:spPr>
          <a:xfrm>
            <a:off x="3703320" y="2377440"/>
            <a:ext cx="1325880" cy="457200"/>
          </a:xfrm>
          <a:prstGeom prst="rect">
            <a:avLst/>
          </a:prstGeom>
          <a:noFill/>
          <a:ln/>
        </p:spPr>
        <p:txBody>
          <a:bodyPr wrap="square" lIns="0" tIns="0" rIns="0" bIns="0" rtlCol="0" anchor="ctr"/>
          <a:lstStyle/>
          <a:p>
            <a:pPr marL="0" indent="0">
              <a:buNone/>
            </a:pPr>
            <a:r>
              <a:rPr lang="en-US" sz="1400" dirty="0">
                <a:solidFill>
                  <a:srgbClr val="F3F4F6"/>
                </a:solidFill>
              </a:rPr>
              <a:t>Sweep</a:t>
            </a:r>
            <a:endParaRPr lang="en-US" sz="1400" dirty="0"/>
          </a:p>
        </p:txBody>
      </p:sp>
      <p:sp>
        <p:nvSpPr>
          <p:cNvPr id="26" name="Text 24"/>
          <p:cNvSpPr/>
          <p:nvPr/>
        </p:nvSpPr>
        <p:spPr>
          <a:xfrm>
            <a:off x="5166360" y="2377440"/>
            <a:ext cx="1463040" cy="457200"/>
          </a:xfrm>
          <a:prstGeom prst="rect">
            <a:avLst/>
          </a:prstGeom>
          <a:noFill/>
          <a:ln/>
        </p:spPr>
        <p:txBody>
          <a:bodyPr wrap="square" lIns="0" tIns="0" rIns="0" bIns="0" rtlCol="0" anchor="ctr"/>
          <a:lstStyle/>
          <a:p>
            <a:pPr marL="0" indent="0">
              <a:buNone/>
            </a:pPr>
            <a:r>
              <a:rPr lang="en-US" sz="1050" dirty="0">
                <a:solidFill>
                  <a:srgbClr val="9CA3AF"/>
                </a:solidFill>
              </a:rPr>
              <a:t>—</a:t>
            </a:r>
            <a:endParaRPr lang="en-US" sz="1050" dirty="0"/>
          </a:p>
        </p:txBody>
      </p:sp>
      <p:sp>
        <p:nvSpPr>
          <p:cNvPr id="27" name="Text 25"/>
          <p:cNvSpPr/>
          <p:nvPr/>
        </p:nvSpPr>
        <p:spPr>
          <a:xfrm>
            <a:off x="6766560" y="2377440"/>
            <a:ext cx="1965960" cy="457200"/>
          </a:xfrm>
          <a:prstGeom prst="rect">
            <a:avLst/>
          </a:prstGeom>
          <a:noFill/>
          <a:ln/>
        </p:spPr>
        <p:txBody>
          <a:bodyPr wrap="square" lIns="0" tIns="0" rIns="0" bIns="0" rtlCol="0" anchor="ctr"/>
          <a:lstStyle/>
          <a:p>
            <a:pPr marL="0" indent="0">
              <a:buNone/>
            </a:pPr>
            <a:r>
              <a:rPr lang="en-US" sz="1400" dirty="0">
                <a:solidFill>
                  <a:srgbClr val="F3F4F6"/>
                </a:solidFill>
              </a:rPr>
              <a:t>Server-side</a:t>
            </a:r>
            <a:endParaRPr lang="en-US" sz="1400" dirty="0"/>
          </a:p>
        </p:txBody>
      </p:sp>
      <p:sp>
        <p:nvSpPr>
          <p:cNvPr id="28" name="Shape 26"/>
          <p:cNvSpPr/>
          <p:nvPr/>
        </p:nvSpPr>
        <p:spPr>
          <a:xfrm>
            <a:off x="365760" y="2880360"/>
            <a:ext cx="8412480" cy="457200"/>
          </a:xfrm>
          <a:prstGeom prst="rect">
            <a:avLst/>
          </a:prstGeom>
          <a:solidFill>
            <a:srgbClr val="252A33"/>
          </a:solidFill>
          <a:ln w="12700">
            <a:solidFill>
              <a:srgbClr val="3A4150"/>
            </a:solidFill>
            <a:prstDash val="solid"/>
          </a:ln>
        </p:spPr>
        <p:txBody>
          <a:bodyPr/>
          <a:lstStyle/>
          <a:p>
            <a:endParaRPr lang="en-GB"/>
          </a:p>
        </p:txBody>
      </p:sp>
      <p:sp>
        <p:nvSpPr>
          <p:cNvPr id="29" name="Shape 27"/>
          <p:cNvSpPr/>
          <p:nvPr/>
        </p:nvSpPr>
        <p:spPr>
          <a:xfrm>
            <a:off x="365760" y="2880360"/>
            <a:ext cx="54864" cy="457200"/>
          </a:xfrm>
          <a:prstGeom prst="rect">
            <a:avLst/>
          </a:prstGeom>
          <a:solidFill>
            <a:srgbClr val="34D399"/>
          </a:solidFill>
          <a:ln w="12700">
            <a:solidFill>
              <a:srgbClr val="34D399"/>
            </a:solidFill>
            <a:prstDash val="solid"/>
          </a:ln>
        </p:spPr>
        <p:txBody>
          <a:bodyPr/>
          <a:lstStyle/>
          <a:p>
            <a:endParaRPr lang="en-GB"/>
          </a:p>
        </p:txBody>
      </p:sp>
      <p:sp>
        <p:nvSpPr>
          <p:cNvPr id="30" name="Text 28"/>
          <p:cNvSpPr/>
          <p:nvPr/>
        </p:nvSpPr>
        <p:spPr>
          <a:xfrm>
            <a:off x="457200" y="2880360"/>
            <a:ext cx="1600200" cy="457200"/>
          </a:xfrm>
          <a:prstGeom prst="rect">
            <a:avLst/>
          </a:prstGeom>
          <a:noFill/>
          <a:ln/>
        </p:spPr>
        <p:txBody>
          <a:bodyPr wrap="square" lIns="0" tIns="0" rIns="0" bIns="0" rtlCol="0" anchor="ctr"/>
          <a:lstStyle/>
          <a:p>
            <a:pPr marL="0" indent="0">
              <a:buNone/>
            </a:pPr>
            <a:r>
              <a:rPr lang="en-US" sz="1400" b="1" dirty="0">
                <a:solidFill>
                  <a:srgbClr val="F3F4F6"/>
                </a:solidFill>
              </a:rPr>
              <a:t>Apple Mail</a:t>
            </a:r>
            <a:endParaRPr lang="en-US" sz="1400" dirty="0"/>
          </a:p>
        </p:txBody>
      </p:sp>
      <p:sp>
        <p:nvSpPr>
          <p:cNvPr id="31" name="Text 29"/>
          <p:cNvSpPr/>
          <p:nvPr/>
        </p:nvSpPr>
        <p:spPr>
          <a:xfrm>
            <a:off x="2194560" y="2880360"/>
            <a:ext cx="1371600" cy="457200"/>
          </a:xfrm>
          <a:prstGeom prst="rect">
            <a:avLst/>
          </a:prstGeom>
          <a:noFill/>
          <a:ln/>
        </p:spPr>
        <p:txBody>
          <a:bodyPr wrap="square" lIns="0" tIns="0" rIns="0" bIns="0" rtlCol="0" anchor="ctr"/>
          <a:lstStyle/>
          <a:p>
            <a:pPr marL="0" indent="0">
              <a:buNone/>
            </a:pPr>
            <a:r>
              <a:rPr lang="en-US" sz="1400" dirty="0">
                <a:solidFill>
                  <a:srgbClr val="F3F4F6"/>
                </a:solidFill>
              </a:rPr>
              <a:t>Rules</a:t>
            </a:r>
            <a:endParaRPr lang="en-US" sz="1400" dirty="0"/>
          </a:p>
        </p:txBody>
      </p:sp>
      <p:sp>
        <p:nvSpPr>
          <p:cNvPr id="32" name="Text 30"/>
          <p:cNvSpPr/>
          <p:nvPr/>
        </p:nvSpPr>
        <p:spPr>
          <a:xfrm>
            <a:off x="3703320" y="2880360"/>
            <a:ext cx="1325880" cy="457200"/>
          </a:xfrm>
          <a:prstGeom prst="rect">
            <a:avLst/>
          </a:prstGeom>
          <a:noFill/>
          <a:ln/>
        </p:spPr>
        <p:txBody>
          <a:bodyPr wrap="square" lIns="0" tIns="0" rIns="0" bIns="0" rtlCol="0" anchor="ctr"/>
          <a:lstStyle/>
          <a:p>
            <a:pPr marL="0" indent="0">
              <a:buNone/>
            </a:pPr>
            <a:r>
              <a:rPr lang="en-US" sz="1050" dirty="0">
                <a:solidFill>
                  <a:srgbClr val="9CA3AF"/>
                </a:solidFill>
              </a:rPr>
              <a:t>—</a:t>
            </a:r>
            <a:endParaRPr lang="en-US" sz="1050" dirty="0"/>
          </a:p>
        </p:txBody>
      </p:sp>
      <p:sp>
        <p:nvSpPr>
          <p:cNvPr id="33" name="Text 31"/>
          <p:cNvSpPr/>
          <p:nvPr/>
        </p:nvSpPr>
        <p:spPr>
          <a:xfrm>
            <a:off x="5166360" y="2880360"/>
            <a:ext cx="1463040" cy="457200"/>
          </a:xfrm>
          <a:prstGeom prst="rect">
            <a:avLst/>
          </a:prstGeom>
          <a:noFill/>
          <a:ln/>
        </p:spPr>
        <p:txBody>
          <a:bodyPr wrap="square" lIns="0" tIns="0" rIns="0" bIns="0" rtlCol="0" anchor="ctr"/>
          <a:lstStyle/>
          <a:p>
            <a:pPr marL="0" indent="0">
              <a:buNone/>
            </a:pPr>
            <a:r>
              <a:rPr lang="en-US" sz="1400" dirty="0">
                <a:solidFill>
                  <a:srgbClr val="F3F4F6"/>
                </a:solidFill>
              </a:rPr>
              <a:t>VIPs</a:t>
            </a:r>
            <a:endParaRPr lang="en-US" sz="1400" dirty="0"/>
          </a:p>
        </p:txBody>
      </p:sp>
      <p:sp>
        <p:nvSpPr>
          <p:cNvPr id="34" name="Text 32"/>
          <p:cNvSpPr/>
          <p:nvPr/>
        </p:nvSpPr>
        <p:spPr>
          <a:xfrm>
            <a:off x="6766560" y="2880360"/>
            <a:ext cx="1965960" cy="457200"/>
          </a:xfrm>
          <a:prstGeom prst="rect">
            <a:avLst/>
          </a:prstGeom>
          <a:noFill/>
          <a:ln/>
        </p:spPr>
        <p:txBody>
          <a:bodyPr wrap="square" lIns="0" tIns="0" rIns="0" bIns="0" rtlCol="0" anchor="ctr"/>
          <a:lstStyle/>
          <a:p>
            <a:pPr marL="0" indent="0">
              <a:buNone/>
            </a:pPr>
            <a:r>
              <a:rPr lang="en-US" sz="1400" dirty="0">
                <a:solidFill>
                  <a:srgbClr val="F3F4F6"/>
                </a:solidFill>
              </a:rPr>
              <a:t>Device-side (Mac)</a:t>
            </a:r>
            <a:endParaRPr lang="en-US" sz="1400" dirty="0"/>
          </a:p>
        </p:txBody>
      </p:sp>
      <p:sp>
        <p:nvSpPr>
          <p:cNvPr id="35" name="Shape 33"/>
          <p:cNvSpPr/>
          <p:nvPr/>
        </p:nvSpPr>
        <p:spPr>
          <a:xfrm>
            <a:off x="365760" y="3383280"/>
            <a:ext cx="8412480" cy="457200"/>
          </a:xfrm>
          <a:prstGeom prst="rect">
            <a:avLst/>
          </a:prstGeom>
          <a:solidFill>
            <a:srgbClr val="2E343F"/>
          </a:solidFill>
          <a:ln w="12700">
            <a:solidFill>
              <a:srgbClr val="3A4150"/>
            </a:solidFill>
            <a:prstDash val="solid"/>
          </a:ln>
        </p:spPr>
        <p:txBody>
          <a:bodyPr/>
          <a:lstStyle/>
          <a:p>
            <a:endParaRPr lang="en-GB"/>
          </a:p>
        </p:txBody>
      </p:sp>
      <p:sp>
        <p:nvSpPr>
          <p:cNvPr id="36" name="Shape 34"/>
          <p:cNvSpPr/>
          <p:nvPr/>
        </p:nvSpPr>
        <p:spPr>
          <a:xfrm>
            <a:off x="365760" y="3383280"/>
            <a:ext cx="54864" cy="457200"/>
          </a:xfrm>
          <a:prstGeom prst="rect">
            <a:avLst/>
          </a:prstGeom>
          <a:solidFill>
            <a:srgbClr val="FBBF24"/>
          </a:solidFill>
          <a:ln w="12700">
            <a:solidFill>
              <a:srgbClr val="FBBF24"/>
            </a:solidFill>
            <a:prstDash val="solid"/>
          </a:ln>
        </p:spPr>
        <p:txBody>
          <a:bodyPr/>
          <a:lstStyle/>
          <a:p>
            <a:endParaRPr lang="en-GB"/>
          </a:p>
        </p:txBody>
      </p:sp>
      <p:sp>
        <p:nvSpPr>
          <p:cNvPr id="37" name="Text 35"/>
          <p:cNvSpPr/>
          <p:nvPr/>
        </p:nvSpPr>
        <p:spPr>
          <a:xfrm>
            <a:off x="457200" y="3383280"/>
            <a:ext cx="1600200" cy="457200"/>
          </a:xfrm>
          <a:prstGeom prst="rect">
            <a:avLst/>
          </a:prstGeom>
          <a:noFill/>
          <a:ln/>
        </p:spPr>
        <p:txBody>
          <a:bodyPr wrap="square" lIns="0" tIns="0" rIns="0" bIns="0" rtlCol="0" anchor="ctr"/>
          <a:lstStyle/>
          <a:p>
            <a:pPr marL="0" indent="0">
              <a:buNone/>
            </a:pPr>
            <a:r>
              <a:rPr lang="en-US" sz="1400" b="1" dirty="0">
                <a:solidFill>
                  <a:srgbClr val="F3F4F6"/>
                </a:solidFill>
              </a:rPr>
              <a:t>Gmail Android</a:t>
            </a:r>
            <a:endParaRPr lang="en-US" sz="1400" dirty="0"/>
          </a:p>
        </p:txBody>
      </p:sp>
      <p:sp>
        <p:nvSpPr>
          <p:cNvPr id="38" name="Text 36"/>
          <p:cNvSpPr/>
          <p:nvPr/>
        </p:nvSpPr>
        <p:spPr>
          <a:xfrm>
            <a:off x="2194560" y="3383280"/>
            <a:ext cx="1371600" cy="457200"/>
          </a:xfrm>
          <a:prstGeom prst="rect">
            <a:avLst/>
          </a:prstGeom>
          <a:noFill/>
          <a:ln/>
        </p:spPr>
        <p:txBody>
          <a:bodyPr wrap="square" lIns="0" tIns="0" rIns="0" bIns="0" rtlCol="0" anchor="ctr"/>
          <a:lstStyle/>
          <a:p>
            <a:pPr marL="0" indent="0">
              <a:buNone/>
            </a:pPr>
            <a:r>
              <a:rPr lang="en-US" sz="1400" dirty="0">
                <a:solidFill>
                  <a:srgbClr val="F3F4F6"/>
                </a:solidFill>
              </a:rPr>
              <a:t>(via web)</a:t>
            </a:r>
            <a:endParaRPr lang="en-US" sz="1400" dirty="0"/>
          </a:p>
        </p:txBody>
      </p:sp>
      <p:sp>
        <p:nvSpPr>
          <p:cNvPr id="39" name="Text 37"/>
          <p:cNvSpPr/>
          <p:nvPr/>
        </p:nvSpPr>
        <p:spPr>
          <a:xfrm>
            <a:off x="3703320" y="3383280"/>
            <a:ext cx="1325880" cy="457200"/>
          </a:xfrm>
          <a:prstGeom prst="rect">
            <a:avLst/>
          </a:prstGeom>
          <a:noFill/>
          <a:ln/>
        </p:spPr>
        <p:txBody>
          <a:bodyPr wrap="square" lIns="0" tIns="0" rIns="0" bIns="0" rtlCol="0" anchor="ctr"/>
          <a:lstStyle/>
          <a:p>
            <a:pPr marL="0" indent="0">
              <a:buNone/>
            </a:pPr>
            <a:r>
              <a:rPr lang="en-US" sz="1050" dirty="0">
                <a:solidFill>
                  <a:srgbClr val="9CA3AF"/>
                </a:solidFill>
              </a:rPr>
              <a:t>—</a:t>
            </a:r>
            <a:endParaRPr lang="en-US" sz="1050" dirty="0"/>
          </a:p>
        </p:txBody>
      </p:sp>
      <p:sp>
        <p:nvSpPr>
          <p:cNvPr id="40" name="Text 38"/>
          <p:cNvSpPr/>
          <p:nvPr/>
        </p:nvSpPr>
        <p:spPr>
          <a:xfrm>
            <a:off x="5166360" y="3383280"/>
            <a:ext cx="1463040" cy="457200"/>
          </a:xfrm>
          <a:prstGeom prst="rect">
            <a:avLst/>
          </a:prstGeom>
          <a:noFill/>
          <a:ln/>
        </p:spPr>
        <p:txBody>
          <a:bodyPr wrap="square" lIns="0" tIns="0" rIns="0" bIns="0" rtlCol="0" anchor="ctr"/>
          <a:lstStyle/>
          <a:p>
            <a:pPr marL="0" indent="0">
              <a:buNone/>
            </a:pPr>
            <a:r>
              <a:rPr lang="en-US" sz="1050" dirty="0">
                <a:solidFill>
                  <a:srgbClr val="9CA3AF"/>
                </a:solidFill>
              </a:rPr>
              <a:t>—</a:t>
            </a:r>
            <a:endParaRPr lang="en-US" sz="1050" dirty="0"/>
          </a:p>
        </p:txBody>
      </p:sp>
      <p:sp>
        <p:nvSpPr>
          <p:cNvPr id="41" name="Text 39"/>
          <p:cNvSpPr/>
          <p:nvPr/>
        </p:nvSpPr>
        <p:spPr>
          <a:xfrm>
            <a:off x="6766560" y="3383280"/>
            <a:ext cx="1965960" cy="457200"/>
          </a:xfrm>
          <a:prstGeom prst="rect">
            <a:avLst/>
          </a:prstGeom>
          <a:noFill/>
          <a:ln/>
        </p:spPr>
        <p:txBody>
          <a:bodyPr wrap="square" lIns="0" tIns="0" rIns="0" bIns="0" rtlCol="0" anchor="ctr"/>
          <a:lstStyle/>
          <a:p>
            <a:pPr marL="0" indent="0">
              <a:buNone/>
            </a:pPr>
            <a:r>
              <a:rPr lang="en-US" sz="1400" dirty="0">
                <a:solidFill>
                  <a:srgbClr val="F3F4F6"/>
                </a:solidFill>
              </a:rPr>
              <a:t>Server-side (synced)</a:t>
            </a:r>
            <a:endParaRPr lang="en-US" sz="1400" dirty="0"/>
          </a:p>
        </p:txBody>
      </p:sp>
      <p:sp>
        <p:nvSpPr>
          <p:cNvPr id="42" name="Shape 40"/>
          <p:cNvSpPr/>
          <p:nvPr/>
        </p:nvSpPr>
        <p:spPr>
          <a:xfrm>
            <a:off x="365760" y="3931920"/>
            <a:ext cx="8412480" cy="777240"/>
          </a:xfrm>
          <a:prstGeom prst="roundRect">
            <a:avLst>
              <a:gd name="adj" fmla="val 7059"/>
            </a:avLst>
          </a:prstGeom>
          <a:solidFill>
            <a:srgbClr val="2E343F"/>
          </a:solidFill>
          <a:ln w="9525">
            <a:solidFill>
              <a:srgbClr val="3A4150"/>
            </a:solidFill>
            <a:prstDash val="solid"/>
          </a:ln>
        </p:spPr>
        <p:txBody>
          <a:bodyPr/>
          <a:lstStyle/>
          <a:p>
            <a:endParaRPr lang="en-GB"/>
          </a:p>
        </p:txBody>
      </p:sp>
      <p:sp>
        <p:nvSpPr>
          <p:cNvPr id="43" name="Text 41"/>
          <p:cNvSpPr/>
          <p:nvPr/>
        </p:nvSpPr>
        <p:spPr>
          <a:xfrm>
            <a:off x="548640" y="4069080"/>
            <a:ext cx="365760" cy="365760"/>
          </a:xfrm>
          <a:prstGeom prst="rect">
            <a:avLst/>
          </a:prstGeom>
          <a:noFill/>
          <a:ln/>
        </p:spPr>
        <p:txBody>
          <a:bodyPr wrap="square" lIns="0" tIns="0" rIns="0" bIns="0" rtlCol="0" anchor="ctr"/>
          <a:lstStyle/>
          <a:p>
            <a:pPr marL="0" indent="0">
              <a:buNone/>
            </a:pPr>
            <a:r>
              <a:rPr lang="en-US" sz="1800" dirty="0">
                <a:solidFill>
                  <a:srgbClr val="FBBF24"/>
                </a:solidFill>
              </a:rPr>
              <a:t>★</a:t>
            </a:r>
            <a:endParaRPr lang="en-US" sz="1800" dirty="0"/>
          </a:p>
        </p:txBody>
      </p:sp>
      <p:sp>
        <p:nvSpPr>
          <p:cNvPr id="44" name="Text 42"/>
          <p:cNvSpPr/>
          <p:nvPr/>
        </p:nvSpPr>
        <p:spPr>
          <a:xfrm>
            <a:off x="960120" y="4023360"/>
            <a:ext cx="7315200" cy="274320"/>
          </a:xfrm>
          <a:prstGeom prst="rect">
            <a:avLst/>
          </a:prstGeom>
          <a:noFill/>
          <a:ln/>
        </p:spPr>
        <p:txBody>
          <a:bodyPr wrap="square" lIns="0" tIns="0" rIns="0" bIns="0" rtlCol="0" anchor="ctr"/>
          <a:lstStyle/>
          <a:p>
            <a:pPr marL="0" indent="0">
              <a:buNone/>
            </a:pPr>
            <a:r>
              <a:rPr lang="en-US" sz="1400" b="1" dirty="0">
                <a:solidFill>
                  <a:srgbClr val="F3F4F6"/>
                </a:solidFill>
              </a:rPr>
              <a:t>Plain-English meaning</a:t>
            </a:r>
            <a:endParaRPr lang="en-US" sz="1400" dirty="0"/>
          </a:p>
        </p:txBody>
      </p:sp>
      <p:sp>
        <p:nvSpPr>
          <p:cNvPr id="45" name="Text 43"/>
          <p:cNvSpPr/>
          <p:nvPr/>
        </p:nvSpPr>
        <p:spPr>
          <a:xfrm>
            <a:off x="960120" y="4297680"/>
            <a:ext cx="7680960" cy="411480"/>
          </a:xfrm>
          <a:prstGeom prst="rect">
            <a:avLst/>
          </a:prstGeom>
          <a:noFill/>
          <a:ln/>
        </p:spPr>
        <p:txBody>
          <a:bodyPr wrap="square" lIns="0" tIns="0" rIns="0" bIns="0" rtlCol="0" anchor="ctr"/>
          <a:lstStyle/>
          <a:p>
            <a:pPr marL="0" indent="0">
              <a:buNone/>
            </a:pPr>
            <a:r>
              <a:rPr lang="en-US" sz="1400" dirty="0">
                <a:solidFill>
                  <a:srgbClr val="9CA3AF"/>
                </a:solidFill>
              </a:rPr>
              <a:t>Filter / Rule = "if this email looks like X, do Y automatically."  Sweep = bulk cleanup.  VIP = a starred person.</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1">
    <p:bg>
      <p:bgPr>
        <a:solidFill>
          <a:srgbClr val="1A1D23"/>
        </a:solidFill>
        <a:effectLst/>
      </p:bgPr>
    </p:bg>
    <p:spTree>
      <p:nvGrpSpPr>
        <p:cNvPr id="1" name=""/>
        <p:cNvGrpSpPr/>
        <p:nvPr/>
      </p:nvGrpSpPr>
      <p:grpSpPr>
        <a:xfrm>
          <a:off x="0" y="0"/>
          <a:ext cx="0" cy="0"/>
          <a:chOff x="0" y="0"/>
          <a:chExt cx="0" cy="0"/>
        </a:xfrm>
      </p:grpSpPr>
      <p:sp>
        <p:nvSpPr>
          <p:cNvPr id="2" name="Text 0"/>
          <p:cNvSpPr/>
          <p:nvPr/>
        </p:nvSpPr>
        <p:spPr>
          <a:xfrm>
            <a:off x="365760" y="256032"/>
            <a:ext cx="320040" cy="365760"/>
          </a:xfrm>
          <a:prstGeom prst="rect">
            <a:avLst/>
          </a:prstGeom>
          <a:noFill/>
          <a:ln/>
        </p:spPr>
        <p:txBody>
          <a:bodyPr wrap="square" lIns="0" tIns="0" rIns="0" bIns="0" rtlCol="0" anchor="ctr"/>
          <a:lstStyle/>
          <a:p>
            <a:pPr marL="0" indent="0">
              <a:buNone/>
            </a:pPr>
            <a:r>
              <a:rPr lang="en-US" sz="1800" b="1" dirty="0">
                <a:solidFill>
                  <a:srgbClr val="FBBF24"/>
                </a:solidFill>
              </a:rPr>
              <a:t>★</a:t>
            </a:r>
            <a:endParaRPr lang="en-US" sz="1800" dirty="0"/>
          </a:p>
        </p:txBody>
      </p:sp>
      <p:sp>
        <p:nvSpPr>
          <p:cNvPr id="3" name="Text 1"/>
          <p:cNvSpPr/>
          <p:nvPr/>
        </p:nvSpPr>
        <p:spPr>
          <a:xfrm>
            <a:off x="685800" y="292608"/>
            <a:ext cx="5486400" cy="292608"/>
          </a:xfrm>
          <a:prstGeom prst="rect">
            <a:avLst/>
          </a:prstGeom>
          <a:noFill/>
          <a:ln/>
        </p:spPr>
        <p:txBody>
          <a:bodyPr wrap="square" lIns="0" tIns="0" rIns="0" bIns="0" rtlCol="0" anchor="ctr"/>
          <a:lstStyle/>
          <a:p>
            <a:pPr marL="0" indent="0">
              <a:buNone/>
            </a:pPr>
            <a:r>
              <a:rPr lang="en-US" sz="1000" b="1" kern="0" spc="400" dirty="0">
                <a:solidFill>
                  <a:srgbClr val="9CA3AF"/>
                </a:solidFill>
              </a:rPr>
              <a:t>SEARCH-BASED WORKFLOWS</a:t>
            </a:r>
            <a:endParaRPr lang="en-US" sz="1000" dirty="0"/>
          </a:p>
        </p:txBody>
      </p:sp>
      <p:sp>
        <p:nvSpPr>
          <p:cNvPr id="4" name="Shape 2"/>
          <p:cNvSpPr/>
          <p:nvPr/>
        </p:nvSpPr>
        <p:spPr>
          <a:xfrm>
            <a:off x="365760" y="640080"/>
            <a:ext cx="8412480" cy="18288"/>
          </a:xfrm>
          <a:prstGeom prst="rect">
            <a:avLst/>
          </a:prstGeom>
          <a:solidFill>
            <a:srgbClr val="3A4150"/>
          </a:solidFill>
          <a:ln w="12700">
            <a:solidFill>
              <a:srgbClr val="3A4150"/>
            </a:solidFill>
            <a:prstDash val="solid"/>
          </a:ln>
        </p:spPr>
        <p:txBody>
          <a:bodyPr/>
          <a:lstStyle/>
          <a:p>
            <a:endParaRPr lang="en-GB"/>
          </a:p>
        </p:txBody>
      </p:sp>
      <p:sp>
        <p:nvSpPr>
          <p:cNvPr id="5" name="Text 3"/>
          <p:cNvSpPr/>
          <p:nvPr/>
        </p:nvSpPr>
        <p:spPr>
          <a:xfrm>
            <a:off x="365760" y="777240"/>
            <a:ext cx="8412480" cy="548640"/>
          </a:xfrm>
          <a:prstGeom prst="rect">
            <a:avLst/>
          </a:prstGeom>
          <a:noFill/>
          <a:ln/>
        </p:spPr>
        <p:txBody>
          <a:bodyPr wrap="square" lIns="0" tIns="0" rIns="0" bIns="0" rtlCol="0" anchor="ctr"/>
          <a:lstStyle/>
          <a:p>
            <a:pPr marL="0" indent="0">
              <a:buNone/>
            </a:pPr>
            <a:r>
              <a:rPr lang="en-US" sz="2800" b="1" dirty="0">
                <a:solidFill>
                  <a:srgbClr val="F3F4F6"/>
                </a:solidFill>
              </a:rPr>
              <a:t>Why search beats filing — most of the time</a:t>
            </a:r>
            <a:endParaRPr lang="en-US" sz="2800" dirty="0"/>
          </a:p>
        </p:txBody>
      </p:sp>
      <p:sp>
        <p:nvSpPr>
          <p:cNvPr id="6" name="Text 4"/>
          <p:cNvSpPr/>
          <p:nvPr/>
        </p:nvSpPr>
        <p:spPr>
          <a:xfrm>
            <a:off x="8046720" y="4800600"/>
            <a:ext cx="822960" cy="274320"/>
          </a:xfrm>
          <a:prstGeom prst="rect">
            <a:avLst/>
          </a:prstGeom>
          <a:noFill/>
          <a:ln/>
        </p:spPr>
        <p:txBody>
          <a:bodyPr wrap="square" lIns="0" tIns="0" rIns="0" bIns="0" rtlCol="0" anchor="ctr"/>
          <a:lstStyle/>
          <a:p>
            <a:pPr marL="0" indent="0" algn="r">
              <a:buNone/>
            </a:pPr>
            <a:r>
              <a:rPr lang="en-US" sz="900" dirty="0">
                <a:solidFill>
                  <a:srgbClr val="9CA3AF"/>
                </a:solidFill>
              </a:rPr>
              <a:t>11 / 18</a:t>
            </a:r>
            <a:endParaRPr lang="en-US" sz="900" dirty="0"/>
          </a:p>
        </p:txBody>
      </p:sp>
      <p:sp>
        <p:nvSpPr>
          <p:cNvPr id="7" name="Text 5"/>
          <p:cNvSpPr/>
          <p:nvPr/>
        </p:nvSpPr>
        <p:spPr>
          <a:xfrm>
            <a:off x="365760" y="4800600"/>
            <a:ext cx="3657600" cy="274320"/>
          </a:xfrm>
          <a:prstGeom prst="rect">
            <a:avLst/>
          </a:prstGeom>
          <a:noFill/>
          <a:ln/>
        </p:spPr>
        <p:txBody>
          <a:bodyPr wrap="square" lIns="0" tIns="0" rIns="0" bIns="0" rtlCol="0" anchor="ctr"/>
          <a:lstStyle/>
          <a:p>
            <a:pPr marL="0" indent="0">
              <a:buNone/>
            </a:pPr>
            <a:r>
              <a:rPr lang="en-US" sz="900" dirty="0">
                <a:solidFill>
                  <a:srgbClr val="9CA3AF"/>
                </a:solidFill>
              </a:rPr>
              <a:t>Inbox Mastery</a:t>
            </a:r>
            <a:endParaRPr lang="en-US" sz="900" dirty="0"/>
          </a:p>
        </p:txBody>
      </p:sp>
      <p:sp>
        <p:nvSpPr>
          <p:cNvPr id="8" name="Shape 6"/>
          <p:cNvSpPr/>
          <p:nvPr/>
        </p:nvSpPr>
        <p:spPr>
          <a:xfrm>
            <a:off x="365760" y="1417320"/>
            <a:ext cx="2651760" cy="1691640"/>
          </a:xfrm>
          <a:prstGeom prst="roundRect">
            <a:avLst>
              <a:gd name="adj" fmla="val 3243"/>
            </a:avLst>
          </a:prstGeom>
          <a:solidFill>
            <a:srgbClr val="252A33"/>
          </a:solidFill>
          <a:ln w="9525">
            <a:solidFill>
              <a:srgbClr val="3A4150"/>
            </a:solidFill>
            <a:prstDash val="solid"/>
          </a:ln>
        </p:spPr>
        <p:txBody>
          <a:bodyPr/>
          <a:lstStyle/>
          <a:p>
            <a:endParaRPr lang="en-GB" sz="1400"/>
          </a:p>
        </p:txBody>
      </p:sp>
      <p:sp>
        <p:nvSpPr>
          <p:cNvPr id="9" name="Text 7"/>
          <p:cNvSpPr/>
          <p:nvPr/>
        </p:nvSpPr>
        <p:spPr>
          <a:xfrm>
            <a:off x="548640" y="1554480"/>
            <a:ext cx="2286000" cy="274320"/>
          </a:xfrm>
          <a:prstGeom prst="rect">
            <a:avLst/>
          </a:prstGeom>
          <a:noFill/>
          <a:ln/>
        </p:spPr>
        <p:txBody>
          <a:bodyPr wrap="square" lIns="0" tIns="0" rIns="0" bIns="0" rtlCol="0" anchor="ctr"/>
          <a:lstStyle/>
          <a:p>
            <a:pPr marL="0" indent="0">
              <a:buNone/>
            </a:pPr>
            <a:r>
              <a:rPr lang="en-US" sz="1400" b="1" dirty="0">
                <a:solidFill>
                  <a:srgbClr val="F3F4F6"/>
                </a:solidFill>
              </a:rPr>
              <a:t>Find a receipt</a:t>
            </a:r>
            <a:endParaRPr lang="en-US" sz="1400" dirty="0"/>
          </a:p>
        </p:txBody>
      </p:sp>
      <p:sp>
        <p:nvSpPr>
          <p:cNvPr id="10" name="Shape 8"/>
          <p:cNvSpPr/>
          <p:nvPr/>
        </p:nvSpPr>
        <p:spPr>
          <a:xfrm>
            <a:off x="548640" y="1874520"/>
            <a:ext cx="2286000" cy="411480"/>
          </a:xfrm>
          <a:prstGeom prst="roundRect">
            <a:avLst>
              <a:gd name="adj" fmla="val 11111"/>
            </a:avLst>
          </a:prstGeom>
          <a:solidFill>
            <a:srgbClr val="1A1D23"/>
          </a:solidFill>
          <a:ln w="12700">
            <a:solidFill>
              <a:srgbClr val="34D399"/>
            </a:solidFill>
            <a:prstDash val="solid"/>
          </a:ln>
        </p:spPr>
        <p:txBody>
          <a:bodyPr/>
          <a:lstStyle/>
          <a:p>
            <a:endParaRPr lang="en-GB"/>
          </a:p>
        </p:txBody>
      </p:sp>
      <p:sp>
        <p:nvSpPr>
          <p:cNvPr id="11" name="Text 9"/>
          <p:cNvSpPr/>
          <p:nvPr/>
        </p:nvSpPr>
        <p:spPr>
          <a:xfrm>
            <a:off x="658368" y="1874520"/>
            <a:ext cx="2103120" cy="411480"/>
          </a:xfrm>
          <a:prstGeom prst="rect">
            <a:avLst/>
          </a:prstGeom>
          <a:noFill/>
          <a:ln/>
        </p:spPr>
        <p:txBody>
          <a:bodyPr wrap="square" lIns="0" tIns="0" rIns="0" bIns="0" rtlCol="0" anchor="ctr"/>
          <a:lstStyle/>
          <a:p>
            <a:pPr marL="0" indent="0">
              <a:buNone/>
            </a:pPr>
            <a:r>
              <a:rPr lang="en-US" sz="1000" dirty="0">
                <a:solidFill>
                  <a:srgbClr val="F3F4F6"/>
                </a:solidFill>
                <a:latin typeface="Courier New" pitchFamily="34" charset="0"/>
                <a:ea typeface="Courier New" pitchFamily="34" charset="-122"/>
                <a:cs typeface="Courier New" pitchFamily="34" charset="-120"/>
              </a:rPr>
              <a:t>from:amazon has:attachment</a:t>
            </a:r>
            <a:endParaRPr lang="en-US" sz="1000" dirty="0"/>
          </a:p>
        </p:txBody>
      </p:sp>
      <p:sp>
        <p:nvSpPr>
          <p:cNvPr id="12" name="Text 10"/>
          <p:cNvSpPr/>
          <p:nvPr/>
        </p:nvSpPr>
        <p:spPr>
          <a:xfrm>
            <a:off x="548640" y="2423160"/>
            <a:ext cx="2286000" cy="274320"/>
          </a:xfrm>
          <a:prstGeom prst="rect">
            <a:avLst/>
          </a:prstGeom>
          <a:noFill/>
          <a:ln/>
        </p:spPr>
        <p:txBody>
          <a:bodyPr wrap="square" lIns="0" tIns="0" rIns="0" bIns="0" rtlCol="0" anchor="ctr"/>
          <a:lstStyle/>
          <a:p>
            <a:pPr marL="0" indent="0">
              <a:buNone/>
            </a:pPr>
            <a:r>
              <a:rPr lang="en-US" sz="1400" i="1" dirty="0">
                <a:solidFill>
                  <a:srgbClr val="9CA3AF"/>
                </a:solidFill>
              </a:rPr>
              <a:t>Works in: Gmail · Outlook</a:t>
            </a:r>
            <a:endParaRPr lang="en-US" sz="1400" dirty="0"/>
          </a:p>
        </p:txBody>
      </p:sp>
      <p:sp>
        <p:nvSpPr>
          <p:cNvPr id="13" name="Text 11"/>
          <p:cNvSpPr/>
          <p:nvPr/>
        </p:nvSpPr>
        <p:spPr>
          <a:xfrm>
            <a:off x="548640" y="2743200"/>
            <a:ext cx="2286000" cy="365760"/>
          </a:xfrm>
          <a:prstGeom prst="rect">
            <a:avLst/>
          </a:prstGeom>
          <a:noFill/>
          <a:ln/>
        </p:spPr>
        <p:txBody>
          <a:bodyPr wrap="square" lIns="0" tIns="0" rIns="0" bIns="0" rtlCol="0" anchor="ctr"/>
          <a:lstStyle/>
          <a:p>
            <a:pPr marL="0" indent="0">
              <a:buNone/>
            </a:pPr>
            <a:r>
              <a:rPr lang="en-US" sz="1400" dirty="0">
                <a:solidFill>
                  <a:srgbClr val="9CA3AF"/>
                </a:solidFill>
              </a:rPr>
              <a:t>Save it as a label or Smart Mailbox to re-use.</a:t>
            </a:r>
            <a:endParaRPr lang="en-US" sz="1400" dirty="0"/>
          </a:p>
        </p:txBody>
      </p:sp>
      <p:sp>
        <p:nvSpPr>
          <p:cNvPr id="14" name="Shape 12"/>
          <p:cNvSpPr/>
          <p:nvPr/>
        </p:nvSpPr>
        <p:spPr>
          <a:xfrm>
            <a:off x="3200400" y="1417320"/>
            <a:ext cx="2651760" cy="1691640"/>
          </a:xfrm>
          <a:prstGeom prst="roundRect">
            <a:avLst>
              <a:gd name="adj" fmla="val 3243"/>
            </a:avLst>
          </a:prstGeom>
          <a:solidFill>
            <a:srgbClr val="252A33"/>
          </a:solidFill>
          <a:ln w="9525">
            <a:solidFill>
              <a:srgbClr val="3A4150"/>
            </a:solidFill>
            <a:prstDash val="solid"/>
          </a:ln>
        </p:spPr>
        <p:txBody>
          <a:bodyPr/>
          <a:lstStyle/>
          <a:p>
            <a:endParaRPr lang="en-GB"/>
          </a:p>
        </p:txBody>
      </p:sp>
      <p:sp>
        <p:nvSpPr>
          <p:cNvPr id="15" name="Text 13"/>
          <p:cNvSpPr/>
          <p:nvPr/>
        </p:nvSpPr>
        <p:spPr>
          <a:xfrm>
            <a:off x="3383280" y="1554480"/>
            <a:ext cx="2286000" cy="274320"/>
          </a:xfrm>
          <a:prstGeom prst="rect">
            <a:avLst/>
          </a:prstGeom>
          <a:noFill/>
          <a:ln/>
        </p:spPr>
        <p:txBody>
          <a:bodyPr wrap="square" lIns="0" tIns="0" rIns="0" bIns="0" rtlCol="0" anchor="ctr"/>
          <a:lstStyle/>
          <a:p>
            <a:pPr marL="0" indent="0">
              <a:buNone/>
            </a:pPr>
            <a:r>
              <a:rPr lang="en-US" sz="1400" b="1" dirty="0">
                <a:solidFill>
                  <a:srgbClr val="F3F4F6"/>
                </a:solidFill>
              </a:rPr>
              <a:t>Last month's invoices</a:t>
            </a:r>
            <a:endParaRPr lang="en-US" sz="1400" dirty="0"/>
          </a:p>
        </p:txBody>
      </p:sp>
      <p:sp>
        <p:nvSpPr>
          <p:cNvPr id="16" name="Shape 14"/>
          <p:cNvSpPr/>
          <p:nvPr/>
        </p:nvSpPr>
        <p:spPr>
          <a:xfrm>
            <a:off x="3383280" y="1874520"/>
            <a:ext cx="2286000" cy="411480"/>
          </a:xfrm>
          <a:prstGeom prst="roundRect">
            <a:avLst>
              <a:gd name="adj" fmla="val 11111"/>
            </a:avLst>
          </a:prstGeom>
          <a:solidFill>
            <a:srgbClr val="1A1D23"/>
          </a:solidFill>
          <a:ln w="12700">
            <a:solidFill>
              <a:srgbClr val="60A5FA"/>
            </a:solidFill>
            <a:prstDash val="solid"/>
          </a:ln>
        </p:spPr>
        <p:txBody>
          <a:bodyPr/>
          <a:lstStyle/>
          <a:p>
            <a:endParaRPr lang="en-GB"/>
          </a:p>
        </p:txBody>
      </p:sp>
      <p:sp>
        <p:nvSpPr>
          <p:cNvPr id="17" name="Text 15"/>
          <p:cNvSpPr/>
          <p:nvPr/>
        </p:nvSpPr>
        <p:spPr>
          <a:xfrm>
            <a:off x="3493008" y="1874520"/>
            <a:ext cx="2103120" cy="411480"/>
          </a:xfrm>
          <a:prstGeom prst="rect">
            <a:avLst/>
          </a:prstGeom>
          <a:noFill/>
          <a:ln/>
        </p:spPr>
        <p:txBody>
          <a:bodyPr wrap="square" lIns="0" tIns="0" rIns="0" bIns="0" rtlCol="0" anchor="ctr"/>
          <a:lstStyle/>
          <a:p>
            <a:pPr marL="0" indent="0">
              <a:buNone/>
            </a:pPr>
            <a:r>
              <a:rPr lang="en-US" sz="1000" dirty="0">
                <a:solidFill>
                  <a:srgbClr val="F3F4F6"/>
                </a:solidFill>
                <a:latin typeface="Courier New" pitchFamily="34" charset="0"/>
                <a:ea typeface="Courier New" pitchFamily="34" charset="-122"/>
                <a:cs typeface="Courier New" pitchFamily="34" charset="-120"/>
              </a:rPr>
              <a:t>older_than:30d label:invoices</a:t>
            </a:r>
            <a:endParaRPr lang="en-US" sz="1000" dirty="0"/>
          </a:p>
        </p:txBody>
      </p:sp>
      <p:sp>
        <p:nvSpPr>
          <p:cNvPr id="18" name="Text 16"/>
          <p:cNvSpPr/>
          <p:nvPr/>
        </p:nvSpPr>
        <p:spPr>
          <a:xfrm>
            <a:off x="3383280" y="2423160"/>
            <a:ext cx="2286000" cy="274320"/>
          </a:xfrm>
          <a:prstGeom prst="rect">
            <a:avLst/>
          </a:prstGeom>
          <a:noFill/>
          <a:ln/>
        </p:spPr>
        <p:txBody>
          <a:bodyPr wrap="square" lIns="0" tIns="0" rIns="0" bIns="0" rtlCol="0" anchor="ctr"/>
          <a:lstStyle/>
          <a:p>
            <a:pPr marL="0" indent="0">
              <a:buNone/>
            </a:pPr>
            <a:r>
              <a:rPr lang="en-US" sz="1400" i="1" dirty="0">
                <a:solidFill>
                  <a:srgbClr val="9CA3AF"/>
                </a:solidFill>
              </a:rPr>
              <a:t>Works in: Gmail</a:t>
            </a:r>
            <a:endParaRPr lang="en-US" sz="1400" dirty="0"/>
          </a:p>
        </p:txBody>
      </p:sp>
      <p:sp>
        <p:nvSpPr>
          <p:cNvPr id="19" name="Text 17"/>
          <p:cNvSpPr/>
          <p:nvPr/>
        </p:nvSpPr>
        <p:spPr>
          <a:xfrm>
            <a:off x="3383280" y="2743200"/>
            <a:ext cx="2286000" cy="365760"/>
          </a:xfrm>
          <a:prstGeom prst="rect">
            <a:avLst/>
          </a:prstGeom>
          <a:noFill/>
          <a:ln/>
        </p:spPr>
        <p:txBody>
          <a:bodyPr wrap="square" lIns="0" tIns="0" rIns="0" bIns="0" rtlCol="0" anchor="ctr"/>
          <a:lstStyle/>
          <a:p>
            <a:pPr marL="0" indent="0">
              <a:buNone/>
            </a:pPr>
            <a:r>
              <a:rPr lang="en-US" sz="1400" dirty="0">
                <a:solidFill>
                  <a:srgbClr val="9CA3AF"/>
                </a:solidFill>
              </a:rPr>
              <a:t>Save it as a label or Smart Mailbox to re-use.</a:t>
            </a:r>
            <a:endParaRPr lang="en-US" sz="1400" dirty="0"/>
          </a:p>
        </p:txBody>
      </p:sp>
      <p:sp>
        <p:nvSpPr>
          <p:cNvPr id="20" name="Shape 18"/>
          <p:cNvSpPr/>
          <p:nvPr/>
        </p:nvSpPr>
        <p:spPr>
          <a:xfrm>
            <a:off x="6035040" y="1417320"/>
            <a:ext cx="2651760" cy="1691640"/>
          </a:xfrm>
          <a:prstGeom prst="roundRect">
            <a:avLst>
              <a:gd name="adj" fmla="val 3243"/>
            </a:avLst>
          </a:prstGeom>
          <a:solidFill>
            <a:srgbClr val="252A33"/>
          </a:solidFill>
          <a:ln w="9525">
            <a:solidFill>
              <a:srgbClr val="3A4150"/>
            </a:solidFill>
            <a:prstDash val="solid"/>
          </a:ln>
        </p:spPr>
        <p:txBody>
          <a:bodyPr/>
          <a:lstStyle/>
          <a:p>
            <a:endParaRPr lang="en-GB" sz="1400"/>
          </a:p>
        </p:txBody>
      </p:sp>
      <p:sp>
        <p:nvSpPr>
          <p:cNvPr id="21" name="Text 19"/>
          <p:cNvSpPr/>
          <p:nvPr/>
        </p:nvSpPr>
        <p:spPr>
          <a:xfrm>
            <a:off x="6217920" y="1554480"/>
            <a:ext cx="2286000" cy="274320"/>
          </a:xfrm>
          <a:prstGeom prst="rect">
            <a:avLst/>
          </a:prstGeom>
          <a:noFill/>
          <a:ln/>
        </p:spPr>
        <p:txBody>
          <a:bodyPr wrap="square" lIns="0" tIns="0" rIns="0" bIns="0" rtlCol="0" anchor="ctr"/>
          <a:lstStyle/>
          <a:p>
            <a:pPr marL="0" indent="0">
              <a:buNone/>
            </a:pPr>
            <a:r>
              <a:rPr lang="en-US" sz="1400" b="1" dirty="0">
                <a:solidFill>
                  <a:srgbClr val="F3F4F6"/>
                </a:solidFill>
              </a:rPr>
              <a:t>Unread VIP mail</a:t>
            </a:r>
            <a:endParaRPr lang="en-US" sz="1400" dirty="0"/>
          </a:p>
        </p:txBody>
      </p:sp>
      <p:sp>
        <p:nvSpPr>
          <p:cNvPr id="22" name="Shape 20"/>
          <p:cNvSpPr/>
          <p:nvPr/>
        </p:nvSpPr>
        <p:spPr>
          <a:xfrm>
            <a:off x="6217920" y="1874520"/>
            <a:ext cx="2286000" cy="411480"/>
          </a:xfrm>
          <a:prstGeom prst="roundRect">
            <a:avLst>
              <a:gd name="adj" fmla="val 11111"/>
            </a:avLst>
          </a:prstGeom>
          <a:solidFill>
            <a:srgbClr val="1A1D23"/>
          </a:solidFill>
          <a:ln w="12700">
            <a:solidFill>
              <a:srgbClr val="FBBF24"/>
            </a:solidFill>
            <a:prstDash val="solid"/>
          </a:ln>
        </p:spPr>
        <p:txBody>
          <a:bodyPr/>
          <a:lstStyle/>
          <a:p>
            <a:endParaRPr lang="en-GB"/>
          </a:p>
        </p:txBody>
      </p:sp>
      <p:sp>
        <p:nvSpPr>
          <p:cNvPr id="23" name="Text 21"/>
          <p:cNvSpPr/>
          <p:nvPr/>
        </p:nvSpPr>
        <p:spPr>
          <a:xfrm>
            <a:off x="6327648" y="1874520"/>
            <a:ext cx="2103120" cy="411480"/>
          </a:xfrm>
          <a:prstGeom prst="rect">
            <a:avLst/>
          </a:prstGeom>
          <a:noFill/>
          <a:ln/>
        </p:spPr>
        <p:txBody>
          <a:bodyPr wrap="square" lIns="0" tIns="0" rIns="0" bIns="0" rtlCol="0" anchor="ctr"/>
          <a:lstStyle/>
          <a:p>
            <a:pPr marL="0" indent="0">
              <a:buNone/>
            </a:pPr>
            <a:r>
              <a:rPr lang="en-US" sz="1000" dirty="0">
                <a:solidFill>
                  <a:srgbClr val="F3F4F6"/>
                </a:solidFill>
                <a:latin typeface="Courier New" pitchFamily="34" charset="0"/>
                <a:ea typeface="Courier New" pitchFamily="34" charset="-122"/>
                <a:cs typeface="Courier New" pitchFamily="34" charset="-120"/>
              </a:rPr>
              <a:t>is:unread + Smart Mailbox</a:t>
            </a:r>
            <a:endParaRPr lang="en-US" sz="1000" dirty="0"/>
          </a:p>
        </p:txBody>
      </p:sp>
      <p:sp>
        <p:nvSpPr>
          <p:cNvPr id="24" name="Text 22"/>
          <p:cNvSpPr/>
          <p:nvPr/>
        </p:nvSpPr>
        <p:spPr>
          <a:xfrm>
            <a:off x="6217920" y="2423160"/>
            <a:ext cx="2286000" cy="274320"/>
          </a:xfrm>
          <a:prstGeom prst="rect">
            <a:avLst/>
          </a:prstGeom>
          <a:noFill/>
          <a:ln/>
        </p:spPr>
        <p:txBody>
          <a:bodyPr wrap="square" lIns="0" tIns="0" rIns="0" bIns="0" rtlCol="0" anchor="ctr"/>
          <a:lstStyle/>
          <a:p>
            <a:pPr marL="0" indent="0">
              <a:buNone/>
            </a:pPr>
            <a:r>
              <a:rPr lang="en-US" sz="1400" i="1" dirty="0">
                <a:solidFill>
                  <a:srgbClr val="9CA3AF"/>
                </a:solidFill>
              </a:rPr>
              <a:t>Works in: Apple Mail</a:t>
            </a:r>
            <a:endParaRPr lang="en-US" sz="1400" dirty="0"/>
          </a:p>
        </p:txBody>
      </p:sp>
      <p:sp>
        <p:nvSpPr>
          <p:cNvPr id="25" name="Text 23"/>
          <p:cNvSpPr/>
          <p:nvPr/>
        </p:nvSpPr>
        <p:spPr>
          <a:xfrm>
            <a:off x="6217920" y="2743200"/>
            <a:ext cx="2286000" cy="365760"/>
          </a:xfrm>
          <a:prstGeom prst="rect">
            <a:avLst/>
          </a:prstGeom>
          <a:noFill/>
          <a:ln/>
        </p:spPr>
        <p:txBody>
          <a:bodyPr wrap="square" lIns="0" tIns="0" rIns="0" bIns="0" rtlCol="0" anchor="ctr"/>
          <a:lstStyle/>
          <a:p>
            <a:pPr marL="0" indent="0">
              <a:buNone/>
            </a:pPr>
            <a:r>
              <a:rPr lang="en-US" sz="1400" dirty="0">
                <a:solidFill>
                  <a:srgbClr val="9CA3AF"/>
                </a:solidFill>
              </a:rPr>
              <a:t>Save it as a label or Smart Mailbox to re-use.</a:t>
            </a:r>
            <a:endParaRPr lang="en-US" sz="1400" dirty="0"/>
          </a:p>
        </p:txBody>
      </p:sp>
      <p:sp>
        <p:nvSpPr>
          <p:cNvPr id="26" name="Shape 24"/>
          <p:cNvSpPr/>
          <p:nvPr/>
        </p:nvSpPr>
        <p:spPr>
          <a:xfrm>
            <a:off x="365760" y="3337560"/>
            <a:ext cx="8412480" cy="1325880"/>
          </a:xfrm>
          <a:prstGeom prst="roundRect">
            <a:avLst>
              <a:gd name="adj" fmla="val 4138"/>
            </a:avLst>
          </a:prstGeom>
          <a:solidFill>
            <a:srgbClr val="2E343F"/>
          </a:solidFill>
          <a:ln w="9525">
            <a:solidFill>
              <a:srgbClr val="3A4150"/>
            </a:solidFill>
            <a:prstDash val="solid"/>
          </a:ln>
        </p:spPr>
        <p:txBody>
          <a:bodyPr/>
          <a:lstStyle/>
          <a:p>
            <a:endParaRPr lang="en-GB" sz="1400"/>
          </a:p>
        </p:txBody>
      </p:sp>
      <p:sp>
        <p:nvSpPr>
          <p:cNvPr id="27" name="Text 25"/>
          <p:cNvSpPr/>
          <p:nvPr/>
        </p:nvSpPr>
        <p:spPr>
          <a:xfrm>
            <a:off x="548640" y="3429000"/>
            <a:ext cx="7315200" cy="274320"/>
          </a:xfrm>
          <a:prstGeom prst="rect">
            <a:avLst/>
          </a:prstGeom>
          <a:noFill/>
          <a:ln/>
        </p:spPr>
        <p:txBody>
          <a:bodyPr wrap="square" lIns="0" tIns="0" rIns="0" bIns="0" rtlCol="0" anchor="ctr"/>
          <a:lstStyle/>
          <a:p>
            <a:pPr marL="0" indent="0">
              <a:buNone/>
            </a:pPr>
            <a:r>
              <a:rPr lang="en-US" sz="1400" b="1" dirty="0">
                <a:solidFill>
                  <a:srgbClr val="F3F4F6"/>
                </a:solidFill>
              </a:rPr>
              <a:t>Most useful search operators</a:t>
            </a:r>
            <a:endParaRPr lang="en-US" sz="1400" dirty="0"/>
          </a:p>
        </p:txBody>
      </p:sp>
      <p:sp>
        <p:nvSpPr>
          <p:cNvPr id="28" name="Text 26"/>
          <p:cNvSpPr/>
          <p:nvPr/>
        </p:nvSpPr>
        <p:spPr>
          <a:xfrm>
            <a:off x="548640" y="3749040"/>
            <a:ext cx="1325880" cy="274320"/>
          </a:xfrm>
          <a:prstGeom prst="rect">
            <a:avLst/>
          </a:prstGeom>
          <a:noFill/>
          <a:ln/>
        </p:spPr>
        <p:txBody>
          <a:bodyPr wrap="square" lIns="0" tIns="0" rIns="0" bIns="0" rtlCol="0" anchor="ctr"/>
          <a:lstStyle/>
          <a:p>
            <a:pPr marL="0" indent="0">
              <a:buNone/>
            </a:pPr>
            <a:r>
              <a:rPr lang="en-US" sz="1100" b="1" dirty="0">
                <a:solidFill>
                  <a:srgbClr val="34D399"/>
                </a:solidFill>
                <a:latin typeface="Courier New" pitchFamily="34" charset="0"/>
                <a:ea typeface="Courier New" pitchFamily="34" charset="-122"/>
                <a:cs typeface="Courier New" pitchFamily="34" charset="-120"/>
              </a:rPr>
              <a:t>from:name</a:t>
            </a:r>
            <a:endParaRPr lang="en-US" sz="1100" dirty="0"/>
          </a:p>
        </p:txBody>
      </p:sp>
      <p:sp>
        <p:nvSpPr>
          <p:cNvPr id="29" name="Text 27"/>
          <p:cNvSpPr/>
          <p:nvPr/>
        </p:nvSpPr>
        <p:spPr>
          <a:xfrm>
            <a:off x="1920240" y="3749040"/>
            <a:ext cx="1371600" cy="274320"/>
          </a:xfrm>
          <a:prstGeom prst="rect">
            <a:avLst/>
          </a:prstGeom>
          <a:noFill/>
          <a:ln/>
        </p:spPr>
        <p:txBody>
          <a:bodyPr wrap="square" lIns="0" tIns="0" rIns="0" bIns="0" rtlCol="0" anchor="ctr"/>
          <a:lstStyle/>
          <a:p>
            <a:pPr marL="0" indent="0">
              <a:buNone/>
            </a:pPr>
            <a:r>
              <a:rPr lang="en-US" sz="1100" dirty="0">
                <a:solidFill>
                  <a:srgbClr val="9CA3AF"/>
                </a:solidFill>
              </a:rPr>
              <a:t>messages from a sender</a:t>
            </a:r>
            <a:endParaRPr lang="en-US" sz="1100" dirty="0"/>
          </a:p>
        </p:txBody>
      </p:sp>
      <p:sp>
        <p:nvSpPr>
          <p:cNvPr id="30" name="Text 28"/>
          <p:cNvSpPr/>
          <p:nvPr/>
        </p:nvSpPr>
        <p:spPr>
          <a:xfrm>
            <a:off x="3337560" y="3749040"/>
            <a:ext cx="1325880" cy="274320"/>
          </a:xfrm>
          <a:prstGeom prst="rect">
            <a:avLst/>
          </a:prstGeom>
          <a:noFill/>
          <a:ln/>
        </p:spPr>
        <p:txBody>
          <a:bodyPr wrap="square" lIns="0" tIns="0" rIns="0" bIns="0" rtlCol="0" anchor="ctr"/>
          <a:lstStyle/>
          <a:p>
            <a:pPr marL="0" indent="0">
              <a:buNone/>
            </a:pPr>
            <a:r>
              <a:rPr lang="en-US" sz="1100" b="1" dirty="0">
                <a:solidFill>
                  <a:srgbClr val="34D399"/>
                </a:solidFill>
                <a:latin typeface="Courier New" pitchFamily="34" charset="0"/>
                <a:ea typeface="Courier New" pitchFamily="34" charset="-122"/>
                <a:cs typeface="Courier New" pitchFamily="34" charset="-120"/>
              </a:rPr>
              <a:t>to:me</a:t>
            </a:r>
            <a:endParaRPr lang="en-US" sz="1100" dirty="0"/>
          </a:p>
        </p:txBody>
      </p:sp>
      <p:sp>
        <p:nvSpPr>
          <p:cNvPr id="31" name="Text 29"/>
          <p:cNvSpPr/>
          <p:nvPr/>
        </p:nvSpPr>
        <p:spPr>
          <a:xfrm>
            <a:off x="4709160" y="3749040"/>
            <a:ext cx="1371600" cy="274320"/>
          </a:xfrm>
          <a:prstGeom prst="rect">
            <a:avLst/>
          </a:prstGeom>
          <a:noFill/>
          <a:ln/>
        </p:spPr>
        <p:txBody>
          <a:bodyPr wrap="square" lIns="0" tIns="0" rIns="0" bIns="0" rtlCol="0" anchor="ctr"/>
          <a:lstStyle/>
          <a:p>
            <a:pPr marL="0" indent="0">
              <a:buNone/>
            </a:pPr>
            <a:r>
              <a:rPr lang="en-US" sz="1100" dirty="0">
                <a:solidFill>
                  <a:srgbClr val="9CA3AF"/>
                </a:solidFill>
              </a:rPr>
              <a:t>where you're a direct recipient</a:t>
            </a:r>
            <a:endParaRPr lang="en-US" sz="1100" dirty="0"/>
          </a:p>
        </p:txBody>
      </p:sp>
      <p:sp>
        <p:nvSpPr>
          <p:cNvPr id="32" name="Text 30"/>
          <p:cNvSpPr/>
          <p:nvPr/>
        </p:nvSpPr>
        <p:spPr>
          <a:xfrm>
            <a:off x="6126480" y="3749040"/>
            <a:ext cx="1325880" cy="274320"/>
          </a:xfrm>
          <a:prstGeom prst="rect">
            <a:avLst/>
          </a:prstGeom>
          <a:noFill/>
          <a:ln/>
        </p:spPr>
        <p:txBody>
          <a:bodyPr wrap="square" lIns="0" tIns="0" rIns="0" bIns="0" rtlCol="0" anchor="ctr"/>
          <a:lstStyle/>
          <a:p>
            <a:pPr marL="0" indent="0">
              <a:buNone/>
            </a:pPr>
            <a:r>
              <a:rPr lang="en-US" sz="1100" b="1" dirty="0">
                <a:solidFill>
                  <a:srgbClr val="34D399"/>
                </a:solidFill>
                <a:latin typeface="Courier New" pitchFamily="34" charset="0"/>
                <a:ea typeface="Courier New" pitchFamily="34" charset="-122"/>
                <a:cs typeface="Courier New" pitchFamily="34" charset="-120"/>
              </a:rPr>
              <a:t>has:attachment</a:t>
            </a:r>
            <a:endParaRPr lang="en-US" sz="1100" dirty="0"/>
          </a:p>
        </p:txBody>
      </p:sp>
      <p:sp>
        <p:nvSpPr>
          <p:cNvPr id="33" name="Text 31"/>
          <p:cNvSpPr/>
          <p:nvPr/>
        </p:nvSpPr>
        <p:spPr>
          <a:xfrm>
            <a:off x="7498080" y="3749040"/>
            <a:ext cx="1371600" cy="274320"/>
          </a:xfrm>
          <a:prstGeom prst="rect">
            <a:avLst/>
          </a:prstGeom>
          <a:noFill/>
          <a:ln/>
        </p:spPr>
        <p:txBody>
          <a:bodyPr wrap="square" lIns="0" tIns="0" rIns="0" bIns="0" rtlCol="0" anchor="ctr"/>
          <a:lstStyle/>
          <a:p>
            <a:pPr marL="0" indent="0">
              <a:buNone/>
            </a:pPr>
            <a:r>
              <a:rPr lang="en-US" sz="1100" dirty="0">
                <a:solidFill>
                  <a:srgbClr val="9CA3AF"/>
                </a:solidFill>
              </a:rPr>
              <a:t>with files attached</a:t>
            </a:r>
            <a:endParaRPr lang="en-US" sz="1100" dirty="0"/>
          </a:p>
        </p:txBody>
      </p:sp>
      <p:sp>
        <p:nvSpPr>
          <p:cNvPr id="34" name="Text 32"/>
          <p:cNvSpPr/>
          <p:nvPr/>
        </p:nvSpPr>
        <p:spPr>
          <a:xfrm>
            <a:off x="548640" y="4114800"/>
            <a:ext cx="1325880" cy="274320"/>
          </a:xfrm>
          <a:prstGeom prst="rect">
            <a:avLst/>
          </a:prstGeom>
          <a:noFill/>
          <a:ln/>
        </p:spPr>
        <p:txBody>
          <a:bodyPr wrap="square" lIns="0" tIns="0" rIns="0" bIns="0" rtlCol="0" anchor="ctr"/>
          <a:lstStyle/>
          <a:p>
            <a:pPr marL="0" indent="0">
              <a:buNone/>
            </a:pPr>
            <a:r>
              <a:rPr lang="en-US" sz="1100" b="1" dirty="0">
                <a:solidFill>
                  <a:srgbClr val="34D399"/>
                </a:solidFill>
                <a:latin typeface="Courier New" pitchFamily="34" charset="0"/>
                <a:ea typeface="Courier New" pitchFamily="34" charset="-122"/>
                <a:cs typeface="Courier New" pitchFamily="34" charset="-120"/>
              </a:rPr>
              <a:t>older_than:30d</a:t>
            </a:r>
            <a:endParaRPr lang="en-US" sz="1100" dirty="0"/>
          </a:p>
        </p:txBody>
      </p:sp>
      <p:sp>
        <p:nvSpPr>
          <p:cNvPr id="35" name="Text 33"/>
          <p:cNvSpPr/>
          <p:nvPr/>
        </p:nvSpPr>
        <p:spPr>
          <a:xfrm>
            <a:off x="1920240" y="4114800"/>
            <a:ext cx="1371600" cy="274320"/>
          </a:xfrm>
          <a:prstGeom prst="rect">
            <a:avLst/>
          </a:prstGeom>
          <a:noFill/>
          <a:ln/>
        </p:spPr>
        <p:txBody>
          <a:bodyPr wrap="square" lIns="0" tIns="0" rIns="0" bIns="0" rtlCol="0" anchor="ctr"/>
          <a:lstStyle/>
          <a:p>
            <a:pPr marL="0" indent="0">
              <a:buNone/>
            </a:pPr>
            <a:r>
              <a:rPr lang="en-US" sz="1100" dirty="0">
                <a:solidFill>
                  <a:srgbClr val="9CA3AF"/>
                </a:solidFill>
              </a:rPr>
              <a:t>more than 30 days old</a:t>
            </a:r>
            <a:endParaRPr lang="en-US" sz="1100" dirty="0"/>
          </a:p>
        </p:txBody>
      </p:sp>
      <p:sp>
        <p:nvSpPr>
          <p:cNvPr id="36" name="Text 34"/>
          <p:cNvSpPr/>
          <p:nvPr/>
        </p:nvSpPr>
        <p:spPr>
          <a:xfrm>
            <a:off x="3337560" y="4114800"/>
            <a:ext cx="1325880" cy="274320"/>
          </a:xfrm>
          <a:prstGeom prst="rect">
            <a:avLst/>
          </a:prstGeom>
          <a:noFill/>
          <a:ln/>
        </p:spPr>
        <p:txBody>
          <a:bodyPr wrap="square" lIns="0" tIns="0" rIns="0" bIns="0" rtlCol="0" anchor="ctr"/>
          <a:lstStyle/>
          <a:p>
            <a:pPr marL="0" indent="0">
              <a:buNone/>
            </a:pPr>
            <a:r>
              <a:rPr lang="en-US" sz="1100" b="1" dirty="0">
                <a:solidFill>
                  <a:srgbClr val="34D399"/>
                </a:solidFill>
                <a:latin typeface="Courier New" pitchFamily="34" charset="0"/>
                <a:ea typeface="Courier New" pitchFamily="34" charset="-122"/>
                <a:cs typeface="Courier New" pitchFamily="34" charset="-120"/>
              </a:rPr>
              <a:t>subject:invoice</a:t>
            </a:r>
            <a:endParaRPr lang="en-US" sz="1100" dirty="0"/>
          </a:p>
        </p:txBody>
      </p:sp>
      <p:sp>
        <p:nvSpPr>
          <p:cNvPr id="37" name="Text 35"/>
          <p:cNvSpPr/>
          <p:nvPr/>
        </p:nvSpPr>
        <p:spPr>
          <a:xfrm>
            <a:off x="4709160" y="4114800"/>
            <a:ext cx="1371600" cy="274320"/>
          </a:xfrm>
          <a:prstGeom prst="rect">
            <a:avLst/>
          </a:prstGeom>
          <a:noFill/>
          <a:ln/>
        </p:spPr>
        <p:txBody>
          <a:bodyPr wrap="square" lIns="0" tIns="0" rIns="0" bIns="0" rtlCol="0" anchor="ctr"/>
          <a:lstStyle/>
          <a:p>
            <a:pPr marL="0" indent="0">
              <a:buNone/>
            </a:pPr>
            <a:r>
              <a:rPr lang="en-US" sz="1100" dirty="0">
                <a:solidFill>
                  <a:srgbClr val="9CA3AF"/>
                </a:solidFill>
              </a:rPr>
              <a:t>matching the subject word</a:t>
            </a:r>
            <a:endParaRPr lang="en-US" sz="1100" dirty="0"/>
          </a:p>
        </p:txBody>
      </p:sp>
      <p:sp>
        <p:nvSpPr>
          <p:cNvPr id="38" name="Text 36"/>
          <p:cNvSpPr/>
          <p:nvPr/>
        </p:nvSpPr>
        <p:spPr>
          <a:xfrm>
            <a:off x="6126480" y="4114800"/>
            <a:ext cx="1325880" cy="274320"/>
          </a:xfrm>
          <a:prstGeom prst="rect">
            <a:avLst/>
          </a:prstGeom>
          <a:noFill/>
          <a:ln/>
        </p:spPr>
        <p:txBody>
          <a:bodyPr wrap="square" lIns="0" tIns="0" rIns="0" bIns="0" rtlCol="0" anchor="ctr"/>
          <a:lstStyle/>
          <a:p>
            <a:pPr marL="0" indent="0">
              <a:buNone/>
            </a:pPr>
            <a:r>
              <a:rPr lang="en-US" sz="1100" b="1" dirty="0">
                <a:solidFill>
                  <a:srgbClr val="34D399"/>
                </a:solidFill>
                <a:latin typeface="Courier New" pitchFamily="34" charset="0"/>
                <a:ea typeface="Courier New" pitchFamily="34" charset="-122"/>
                <a:cs typeface="Courier New" pitchFamily="34" charset="-120"/>
              </a:rPr>
              <a:t>is:unread</a:t>
            </a:r>
            <a:endParaRPr lang="en-US" sz="1100" dirty="0"/>
          </a:p>
        </p:txBody>
      </p:sp>
      <p:sp>
        <p:nvSpPr>
          <p:cNvPr id="39" name="Text 37"/>
          <p:cNvSpPr/>
          <p:nvPr/>
        </p:nvSpPr>
        <p:spPr>
          <a:xfrm>
            <a:off x="7498080" y="4114800"/>
            <a:ext cx="1371600" cy="274320"/>
          </a:xfrm>
          <a:prstGeom prst="rect">
            <a:avLst/>
          </a:prstGeom>
          <a:noFill/>
          <a:ln/>
        </p:spPr>
        <p:txBody>
          <a:bodyPr wrap="square" lIns="0" tIns="0" rIns="0" bIns="0" rtlCol="0" anchor="ctr"/>
          <a:lstStyle/>
          <a:p>
            <a:pPr marL="0" indent="0">
              <a:buNone/>
            </a:pPr>
            <a:r>
              <a:rPr lang="en-US" sz="1100" dirty="0">
                <a:solidFill>
                  <a:srgbClr val="9CA3AF"/>
                </a:solidFill>
              </a:rPr>
              <a:t>unread only</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2">
    <p:bg>
      <p:bgPr>
        <a:solidFill>
          <a:srgbClr val="1A1D23"/>
        </a:solidFill>
        <a:effectLst/>
      </p:bgPr>
    </p:bg>
    <p:spTree>
      <p:nvGrpSpPr>
        <p:cNvPr id="1" name=""/>
        <p:cNvGrpSpPr/>
        <p:nvPr/>
      </p:nvGrpSpPr>
      <p:grpSpPr>
        <a:xfrm>
          <a:off x="0" y="0"/>
          <a:ext cx="0" cy="0"/>
          <a:chOff x="0" y="0"/>
          <a:chExt cx="0" cy="0"/>
        </a:xfrm>
      </p:grpSpPr>
      <p:sp>
        <p:nvSpPr>
          <p:cNvPr id="2" name="Text 0"/>
          <p:cNvSpPr/>
          <p:nvPr/>
        </p:nvSpPr>
        <p:spPr>
          <a:xfrm>
            <a:off x="365760" y="256032"/>
            <a:ext cx="320040" cy="365760"/>
          </a:xfrm>
          <a:prstGeom prst="rect">
            <a:avLst/>
          </a:prstGeom>
          <a:noFill/>
          <a:ln/>
        </p:spPr>
        <p:txBody>
          <a:bodyPr wrap="square" lIns="0" tIns="0" rIns="0" bIns="0" rtlCol="0" anchor="ctr"/>
          <a:lstStyle/>
          <a:p>
            <a:pPr marL="0" indent="0">
              <a:buNone/>
            </a:pPr>
            <a:r>
              <a:rPr lang="en-US" sz="1800" b="1" dirty="0">
                <a:solidFill>
                  <a:srgbClr val="FBBF24"/>
                </a:solidFill>
              </a:rPr>
              <a:t>★</a:t>
            </a:r>
            <a:endParaRPr lang="en-US" sz="1800" dirty="0"/>
          </a:p>
        </p:txBody>
      </p:sp>
      <p:sp>
        <p:nvSpPr>
          <p:cNvPr id="3" name="Text 1"/>
          <p:cNvSpPr/>
          <p:nvPr/>
        </p:nvSpPr>
        <p:spPr>
          <a:xfrm>
            <a:off x="685800" y="292608"/>
            <a:ext cx="5486400" cy="292608"/>
          </a:xfrm>
          <a:prstGeom prst="rect">
            <a:avLst/>
          </a:prstGeom>
          <a:noFill/>
          <a:ln/>
        </p:spPr>
        <p:txBody>
          <a:bodyPr wrap="square" lIns="0" tIns="0" rIns="0" bIns="0" rtlCol="0" anchor="ctr"/>
          <a:lstStyle/>
          <a:p>
            <a:pPr marL="0" indent="0">
              <a:buNone/>
            </a:pPr>
            <a:r>
              <a:rPr lang="en-US" sz="1000" b="1" kern="0" spc="400" dirty="0">
                <a:solidFill>
                  <a:srgbClr val="9CA3AF"/>
                </a:solidFill>
              </a:rPr>
              <a:t>TRIAGE</a:t>
            </a:r>
            <a:endParaRPr lang="en-US" sz="1000" dirty="0"/>
          </a:p>
        </p:txBody>
      </p:sp>
      <p:sp>
        <p:nvSpPr>
          <p:cNvPr id="4" name="Shape 2"/>
          <p:cNvSpPr/>
          <p:nvPr/>
        </p:nvSpPr>
        <p:spPr>
          <a:xfrm>
            <a:off x="365760" y="640080"/>
            <a:ext cx="8412480" cy="18288"/>
          </a:xfrm>
          <a:prstGeom prst="rect">
            <a:avLst/>
          </a:prstGeom>
          <a:solidFill>
            <a:srgbClr val="3A4150"/>
          </a:solidFill>
          <a:ln w="12700">
            <a:solidFill>
              <a:srgbClr val="3A4150"/>
            </a:solidFill>
            <a:prstDash val="solid"/>
          </a:ln>
        </p:spPr>
        <p:txBody>
          <a:bodyPr/>
          <a:lstStyle/>
          <a:p>
            <a:endParaRPr lang="en-GB"/>
          </a:p>
        </p:txBody>
      </p:sp>
      <p:sp>
        <p:nvSpPr>
          <p:cNvPr id="5" name="Text 3"/>
          <p:cNvSpPr/>
          <p:nvPr/>
        </p:nvSpPr>
        <p:spPr>
          <a:xfrm>
            <a:off x="365760" y="777240"/>
            <a:ext cx="8412480" cy="548640"/>
          </a:xfrm>
          <a:prstGeom prst="rect">
            <a:avLst/>
          </a:prstGeom>
          <a:noFill/>
          <a:ln/>
        </p:spPr>
        <p:txBody>
          <a:bodyPr wrap="square" lIns="0" tIns="0" rIns="0" bIns="0" rtlCol="0" anchor="ctr"/>
          <a:lstStyle/>
          <a:p>
            <a:pPr marL="0" indent="0">
              <a:buNone/>
            </a:pPr>
            <a:r>
              <a:rPr lang="en-US" sz="2800" b="1" dirty="0">
                <a:solidFill>
                  <a:srgbClr val="F3F4F6"/>
                </a:solidFill>
              </a:rPr>
              <a:t>Quick decisions: snooze, flag, star, focus</a:t>
            </a:r>
            <a:endParaRPr lang="en-US" sz="2800" dirty="0"/>
          </a:p>
        </p:txBody>
      </p:sp>
      <p:sp>
        <p:nvSpPr>
          <p:cNvPr id="6" name="Text 4"/>
          <p:cNvSpPr/>
          <p:nvPr/>
        </p:nvSpPr>
        <p:spPr>
          <a:xfrm>
            <a:off x="8046720" y="4800600"/>
            <a:ext cx="822960" cy="274320"/>
          </a:xfrm>
          <a:prstGeom prst="rect">
            <a:avLst/>
          </a:prstGeom>
          <a:noFill/>
          <a:ln/>
        </p:spPr>
        <p:txBody>
          <a:bodyPr wrap="square" lIns="0" tIns="0" rIns="0" bIns="0" rtlCol="0" anchor="ctr"/>
          <a:lstStyle/>
          <a:p>
            <a:pPr marL="0" indent="0" algn="r">
              <a:buNone/>
            </a:pPr>
            <a:r>
              <a:rPr lang="en-US" sz="900" dirty="0">
                <a:solidFill>
                  <a:srgbClr val="9CA3AF"/>
                </a:solidFill>
              </a:rPr>
              <a:t>12 / 18</a:t>
            </a:r>
            <a:endParaRPr lang="en-US" sz="900" dirty="0"/>
          </a:p>
        </p:txBody>
      </p:sp>
      <p:sp>
        <p:nvSpPr>
          <p:cNvPr id="7" name="Text 5"/>
          <p:cNvSpPr/>
          <p:nvPr/>
        </p:nvSpPr>
        <p:spPr>
          <a:xfrm>
            <a:off x="365760" y="4800600"/>
            <a:ext cx="3657600" cy="274320"/>
          </a:xfrm>
          <a:prstGeom prst="rect">
            <a:avLst/>
          </a:prstGeom>
          <a:noFill/>
          <a:ln/>
        </p:spPr>
        <p:txBody>
          <a:bodyPr wrap="square" lIns="0" tIns="0" rIns="0" bIns="0" rtlCol="0" anchor="ctr"/>
          <a:lstStyle/>
          <a:p>
            <a:pPr marL="0" indent="0">
              <a:buNone/>
            </a:pPr>
            <a:r>
              <a:rPr lang="en-US" sz="900" dirty="0">
                <a:solidFill>
                  <a:srgbClr val="9CA3AF"/>
                </a:solidFill>
              </a:rPr>
              <a:t>Inbox Mastery</a:t>
            </a:r>
            <a:endParaRPr lang="en-US" sz="900" dirty="0"/>
          </a:p>
        </p:txBody>
      </p:sp>
      <p:sp>
        <p:nvSpPr>
          <p:cNvPr id="8" name="Shape 6"/>
          <p:cNvSpPr/>
          <p:nvPr/>
        </p:nvSpPr>
        <p:spPr>
          <a:xfrm>
            <a:off x="365760" y="1417320"/>
            <a:ext cx="2651760" cy="1371600"/>
          </a:xfrm>
          <a:prstGeom prst="roundRect">
            <a:avLst>
              <a:gd name="adj" fmla="val 4000"/>
            </a:avLst>
          </a:prstGeom>
          <a:solidFill>
            <a:srgbClr val="252A33"/>
          </a:solidFill>
          <a:ln w="9525">
            <a:solidFill>
              <a:srgbClr val="3A4150"/>
            </a:solidFill>
            <a:prstDash val="solid"/>
          </a:ln>
        </p:spPr>
        <p:txBody>
          <a:bodyPr/>
          <a:lstStyle/>
          <a:p>
            <a:endParaRPr lang="en-GB"/>
          </a:p>
        </p:txBody>
      </p:sp>
      <p:sp>
        <p:nvSpPr>
          <p:cNvPr id="9" name="Shape 7"/>
          <p:cNvSpPr/>
          <p:nvPr/>
        </p:nvSpPr>
        <p:spPr>
          <a:xfrm>
            <a:off x="548640" y="1600200"/>
            <a:ext cx="548640" cy="548640"/>
          </a:xfrm>
          <a:prstGeom prst="ellipse">
            <a:avLst/>
          </a:prstGeom>
          <a:solidFill>
            <a:srgbClr val="FBBF24"/>
          </a:solidFill>
          <a:ln w="12700">
            <a:solidFill>
              <a:srgbClr val="FBBF24"/>
            </a:solidFill>
            <a:prstDash val="solid"/>
          </a:ln>
        </p:spPr>
        <p:txBody>
          <a:bodyPr/>
          <a:lstStyle/>
          <a:p>
            <a:endParaRPr lang="en-GB"/>
          </a:p>
        </p:txBody>
      </p:sp>
      <p:sp>
        <p:nvSpPr>
          <p:cNvPr id="10" name="Text 8"/>
          <p:cNvSpPr/>
          <p:nvPr/>
        </p:nvSpPr>
        <p:spPr>
          <a:xfrm>
            <a:off x="548640" y="1600200"/>
            <a:ext cx="548640" cy="548640"/>
          </a:xfrm>
          <a:prstGeom prst="rect">
            <a:avLst/>
          </a:prstGeom>
          <a:noFill/>
          <a:ln/>
        </p:spPr>
        <p:txBody>
          <a:bodyPr wrap="square" lIns="0" tIns="0" rIns="0" bIns="0" rtlCol="0" anchor="ctr"/>
          <a:lstStyle/>
          <a:p>
            <a:pPr marL="0" indent="0" algn="ctr">
              <a:buNone/>
            </a:pPr>
            <a:r>
              <a:rPr lang="en-US" sz="1800" b="1" dirty="0">
                <a:solidFill>
                  <a:srgbClr val="1A1D23"/>
                </a:solidFill>
              </a:rPr>
              <a:t>★</a:t>
            </a:r>
            <a:endParaRPr lang="en-US" sz="1800" dirty="0"/>
          </a:p>
        </p:txBody>
      </p:sp>
      <p:sp>
        <p:nvSpPr>
          <p:cNvPr id="11" name="Text 9"/>
          <p:cNvSpPr/>
          <p:nvPr/>
        </p:nvSpPr>
        <p:spPr>
          <a:xfrm>
            <a:off x="1234440" y="1600200"/>
            <a:ext cx="1691640" cy="274320"/>
          </a:xfrm>
          <a:prstGeom prst="rect">
            <a:avLst/>
          </a:prstGeom>
          <a:noFill/>
          <a:ln/>
        </p:spPr>
        <p:txBody>
          <a:bodyPr wrap="square" lIns="0" tIns="0" rIns="0" bIns="0" rtlCol="0" anchor="ctr"/>
          <a:lstStyle/>
          <a:p>
            <a:pPr marL="0" indent="0">
              <a:buNone/>
            </a:pPr>
            <a:r>
              <a:rPr lang="en-US" sz="1400" b="1" dirty="0">
                <a:solidFill>
                  <a:srgbClr val="F3F4F6"/>
                </a:solidFill>
              </a:rPr>
              <a:t>Star / Flag</a:t>
            </a:r>
            <a:endParaRPr lang="en-US" sz="1400" dirty="0"/>
          </a:p>
        </p:txBody>
      </p:sp>
      <p:sp>
        <p:nvSpPr>
          <p:cNvPr id="12" name="Text 10"/>
          <p:cNvSpPr/>
          <p:nvPr/>
        </p:nvSpPr>
        <p:spPr>
          <a:xfrm>
            <a:off x="1234440" y="1874520"/>
            <a:ext cx="1691640" cy="228600"/>
          </a:xfrm>
          <a:prstGeom prst="rect">
            <a:avLst/>
          </a:prstGeom>
          <a:noFill/>
          <a:ln/>
        </p:spPr>
        <p:txBody>
          <a:bodyPr wrap="square" lIns="0" tIns="0" rIns="0" bIns="0" rtlCol="0" anchor="ctr"/>
          <a:lstStyle/>
          <a:p>
            <a:pPr marL="0" indent="0">
              <a:buNone/>
            </a:pPr>
            <a:r>
              <a:rPr lang="en-US" sz="1400" i="1" dirty="0">
                <a:solidFill>
                  <a:srgbClr val="FBBF24"/>
                </a:solidFill>
              </a:rPr>
              <a:t>All four</a:t>
            </a:r>
            <a:endParaRPr lang="en-US" sz="1400" dirty="0"/>
          </a:p>
        </p:txBody>
      </p:sp>
      <p:sp>
        <p:nvSpPr>
          <p:cNvPr id="13" name="Text 11"/>
          <p:cNvSpPr/>
          <p:nvPr/>
        </p:nvSpPr>
        <p:spPr>
          <a:xfrm>
            <a:off x="548640" y="2240280"/>
            <a:ext cx="2331720" cy="502920"/>
          </a:xfrm>
          <a:prstGeom prst="rect">
            <a:avLst/>
          </a:prstGeom>
          <a:noFill/>
          <a:ln/>
        </p:spPr>
        <p:txBody>
          <a:bodyPr wrap="square" lIns="0" tIns="0" rIns="0" bIns="0" rtlCol="0" anchor="ctr"/>
          <a:lstStyle/>
          <a:p>
            <a:pPr marL="0" indent="0">
              <a:buNone/>
            </a:pPr>
            <a:r>
              <a:rPr lang="en-US" sz="1400" dirty="0">
                <a:solidFill>
                  <a:srgbClr val="9CA3AF"/>
                </a:solidFill>
              </a:rPr>
              <a:t>Mark something to come back to.</a:t>
            </a:r>
            <a:endParaRPr lang="en-US" sz="1400" dirty="0"/>
          </a:p>
        </p:txBody>
      </p:sp>
      <p:sp>
        <p:nvSpPr>
          <p:cNvPr id="14" name="Shape 12"/>
          <p:cNvSpPr/>
          <p:nvPr/>
        </p:nvSpPr>
        <p:spPr>
          <a:xfrm>
            <a:off x="3200400" y="1417320"/>
            <a:ext cx="2651760" cy="1371600"/>
          </a:xfrm>
          <a:prstGeom prst="roundRect">
            <a:avLst>
              <a:gd name="adj" fmla="val 4000"/>
            </a:avLst>
          </a:prstGeom>
          <a:solidFill>
            <a:srgbClr val="252A33"/>
          </a:solidFill>
          <a:ln w="9525">
            <a:solidFill>
              <a:srgbClr val="3A4150"/>
            </a:solidFill>
            <a:prstDash val="solid"/>
          </a:ln>
        </p:spPr>
        <p:txBody>
          <a:bodyPr/>
          <a:lstStyle/>
          <a:p>
            <a:endParaRPr lang="en-GB"/>
          </a:p>
        </p:txBody>
      </p:sp>
      <p:sp>
        <p:nvSpPr>
          <p:cNvPr id="15" name="Shape 13"/>
          <p:cNvSpPr/>
          <p:nvPr/>
        </p:nvSpPr>
        <p:spPr>
          <a:xfrm>
            <a:off x="3383280" y="1600200"/>
            <a:ext cx="548640" cy="548640"/>
          </a:xfrm>
          <a:prstGeom prst="ellipse">
            <a:avLst/>
          </a:prstGeom>
          <a:solidFill>
            <a:srgbClr val="60A5FA"/>
          </a:solidFill>
          <a:ln w="12700">
            <a:solidFill>
              <a:srgbClr val="60A5FA"/>
            </a:solidFill>
            <a:prstDash val="solid"/>
          </a:ln>
        </p:spPr>
        <p:txBody>
          <a:bodyPr/>
          <a:lstStyle/>
          <a:p>
            <a:endParaRPr lang="en-GB"/>
          </a:p>
        </p:txBody>
      </p:sp>
      <p:sp>
        <p:nvSpPr>
          <p:cNvPr id="16" name="Text 14"/>
          <p:cNvSpPr/>
          <p:nvPr/>
        </p:nvSpPr>
        <p:spPr>
          <a:xfrm>
            <a:off x="3383280" y="1600200"/>
            <a:ext cx="548640" cy="548640"/>
          </a:xfrm>
          <a:prstGeom prst="rect">
            <a:avLst/>
          </a:prstGeom>
          <a:noFill/>
          <a:ln/>
        </p:spPr>
        <p:txBody>
          <a:bodyPr wrap="square" lIns="0" tIns="0" rIns="0" bIns="0" rtlCol="0" anchor="ctr"/>
          <a:lstStyle/>
          <a:p>
            <a:pPr marL="0" indent="0" algn="ctr">
              <a:buNone/>
            </a:pPr>
            <a:r>
              <a:rPr lang="en-US" sz="1800" b="1" dirty="0">
                <a:solidFill>
                  <a:srgbClr val="1A1D23"/>
                </a:solidFill>
              </a:rPr>
              <a:t>Z</a:t>
            </a:r>
            <a:endParaRPr lang="en-US" sz="1800" dirty="0"/>
          </a:p>
        </p:txBody>
      </p:sp>
      <p:sp>
        <p:nvSpPr>
          <p:cNvPr id="17" name="Text 15"/>
          <p:cNvSpPr/>
          <p:nvPr/>
        </p:nvSpPr>
        <p:spPr>
          <a:xfrm>
            <a:off x="4069080" y="1600200"/>
            <a:ext cx="1691640" cy="274320"/>
          </a:xfrm>
          <a:prstGeom prst="rect">
            <a:avLst/>
          </a:prstGeom>
          <a:noFill/>
          <a:ln/>
        </p:spPr>
        <p:txBody>
          <a:bodyPr wrap="square" lIns="0" tIns="0" rIns="0" bIns="0" rtlCol="0" anchor="ctr"/>
          <a:lstStyle/>
          <a:p>
            <a:pPr marL="0" indent="0">
              <a:buNone/>
            </a:pPr>
            <a:r>
              <a:rPr lang="en-US" sz="1400" b="1" dirty="0">
                <a:solidFill>
                  <a:srgbClr val="F3F4F6"/>
                </a:solidFill>
              </a:rPr>
              <a:t>Snooze</a:t>
            </a:r>
            <a:endParaRPr lang="en-US" sz="1400" dirty="0"/>
          </a:p>
        </p:txBody>
      </p:sp>
      <p:sp>
        <p:nvSpPr>
          <p:cNvPr id="18" name="Text 16"/>
          <p:cNvSpPr/>
          <p:nvPr/>
        </p:nvSpPr>
        <p:spPr>
          <a:xfrm>
            <a:off x="4069080" y="1874520"/>
            <a:ext cx="1691640" cy="228600"/>
          </a:xfrm>
          <a:prstGeom prst="rect">
            <a:avLst/>
          </a:prstGeom>
          <a:noFill/>
          <a:ln/>
        </p:spPr>
        <p:txBody>
          <a:bodyPr wrap="square" lIns="0" tIns="0" rIns="0" bIns="0" rtlCol="0" anchor="ctr"/>
          <a:lstStyle/>
          <a:p>
            <a:pPr marL="0" indent="0">
              <a:buNone/>
            </a:pPr>
            <a:r>
              <a:rPr lang="en-US" sz="1400" i="1" dirty="0">
                <a:solidFill>
                  <a:srgbClr val="60A5FA"/>
                </a:solidFill>
              </a:rPr>
              <a:t>Gmail · Outlook · Apple Mail</a:t>
            </a:r>
            <a:endParaRPr lang="en-US" sz="1400" dirty="0"/>
          </a:p>
        </p:txBody>
      </p:sp>
      <p:sp>
        <p:nvSpPr>
          <p:cNvPr id="19" name="Text 17"/>
          <p:cNvSpPr/>
          <p:nvPr/>
        </p:nvSpPr>
        <p:spPr>
          <a:xfrm>
            <a:off x="3383280" y="2240280"/>
            <a:ext cx="2331720" cy="502920"/>
          </a:xfrm>
          <a:prstGeom prst="rect">
            <a:avLst/>
          </a:prstGeom>
          <a:noFill/>
          <a:ln/>
        </p:spPr>
        <p:txBody>
          <a:bodyPr wrap="square" lIns="0" tIns="0" rIns="0" bIns="0" rtlCol="0" anchor="ctr"/>
          <a:lstStyle/>
          <a:p>
            <a:pPr marL="0" indent="0">
              <a:buNone/>
            </a:pPr>
            <a:r>
              <a:rPr lang="en-US" sz="1400" dirty="0">
                <a:solidFill>
                  <a:srgbClr val="9CA3AF"/>
                </a:solidFill>
              </a:rPr>
              <a:t>Hide an email until a chosen time.</a:t>
            </a:r>
            <a:endParaRPr lang="en-US" sz="1400" dirty="0"/>
          </a:p>
        </p:txBody>
      </p:sp>
      <p:sp>
        <p:nvSpPr>
          <p:cNvPr id="20" name="Shape 18"/>
          <p:cNvSpPr/>
          <p:nvPr/>
        </p:nvSpPr>
        <p:spPr>
          <a:xfrm>
            <a:off x="6035040" y="1417320"/>
            <a:ext cx="2651760" cy="1371600"/>
          </a:xfrm>
          <a:prstGeom prst="roundRect">
            <a:avLst>
              <a:gd name="adj" fmla="val 4000"/>
            </a:avLst>
          </a:prstGeom>
          <a:solidFill>
            <a:srgbClr val="252A33"/>
          </a:solidFill>
          <a:ln w="9525">
            <a:solidFill>
              <a:srgbClr val="3A4150"/>
            </a:solidFill>
            <a:prstDash val="solid"/>
          </a:ln>
        </p:spPr>
        <p:txBody>
          <a:bodyPr/>
          <a:lstStyle/>
          <a:p>
            <a:endParaRPr lang="en-GB"/>
          </a:p>
        </p:txBody>
      </p:sp>
      <p:sp>
        <p:nvSpPr>
          <p:cNvPr id="21" name="Shape 19"/>
          <p:cNvSpPr/>
          <p:nvPr/>
        </p:nvSpPr>
        <p:spPr>
          <a:xfrm>
            <a:off x="6217920" y="1600200"/>
            <a:ext cx="548640" cy="548640"/>
          </a:xfrm>
          <a:prstGeom prst="ellipse">
            <a:avLst/>
          </a:prstGeom>
          <a:solidFill>
            <a:srgbClr val="F472B6"/>
          </a:solidFill>
          <a:ln w="12700">
            <a:solidFill>
              <a:srgbClr val="F472B6"/>
            </a:solidFill>
            <a:prstDash val="solid"/>
          </a:ln>
        </p:spPr>
        <p:txBody>
          <a:bodyPr/>
          <a:lstStyle/>
          <a:p>
            <a:endParaRPr lang="en-GB"/>
          </a:p>
        </p:txBody>
      </p:sp>
      <p:sp>
        <p:nvSpPr>
          <p:cNvPr id="22" name="Text 20"/>
          <p:cNvSpPr/>
          <p:nvPr/>
        </p:nvSpPr>
        <p:spPr>
          <a:xfrm>
            <a:off x="6217920" y="1600200"/>
            <a:ext cx="548640" cy="548640"/>
          </a:xfrm>
          <a:prstGeom prst="rect">
            <a:avLst/>
          </a:prstGeom>
          <a:noFill/>
          <a:ln/>
        </p:spPr>
        <p:txBody>
          <a:bodyPr wrap="square" lIns="0" tIns="0" rIns="0" bIns="0" rtlCol="0" anchor="ctr"/>
          <a:lstStyle/>
          <a:p>
            <a:pPr marL="0" indent="0" algn="ctr">
              <a:buNone/>
            </a:pPr>
            <a:r>
              <a:rPr lang="en-US" sz="1800" b="1" dirty="0">
                <a:solidFill>
                  <a:srgbClr val="1A1D23"/>
                </a:solidFill>
              </a:rPr>
              <a:t>◉</a:t>
            </a:r>
            <a:endParaRPr lang="en-US" sz="1800" dirty="0"/>
          </a:p>
        </p:txBody>
      </p:sp>
      <p:sp>
        <p:nvSpPr>
          <p:cNvPr id="23" name="Text 21"/>
          <p:cNvSpPr/>
          <p:nvPr/>
        </p:nvSpPr>
        <p:spPr>
          <a:xfrm>
            <a:off x="6903720" y="1600200"/>
            <a:ext cx="1691640" cy="274320"/>
          </a:xfrm>
          <a:prstGeom prst="rect">
            <a:avLst/>
          </a:prstGeom>
          <a:noFill/>
          <a:ln/>
        </p:spPr>
        <p:txBody>
          <a:bodyPr wrap="square" lIns="0" tIns="0" rIns="0" bIns="0" rtlCol="0" anchor="ctr"/>
          <a:lstStyle/>
          <a:p>
            <a:pPr marL="0" indent="0">
              <a:buNone/>
            </a:pPr>
            <a:r>
              <a:rPr lang="en-US" sz="1400" b="1" dirty="0">
                <a:solidFill>
                  <a:srgbClr val="F3F4F6"/>
                </a:solidFill>
              </a:rPr>
              <a:t>Focused Inbox</a:t>
            </a:r>
            <a:endParaRPr lang="en-US" sz="1400" dirty="0"/>
          </a:p>
        </p:txBody>
      </p:sp>
      <p:sp>
        <p:nvSpPr>
          <p:cNvPr id="24" name="Text 22"/>
          <p:cNvSpPr/>
          <p:nvPr/>
        </p:nvSpPr>
        <p:spPr>
          <a:xfrm>
            <a:off x="6903720" y="1874520"/>
            <a:ext cx="1691640" cy="228600"/>
          </a:xfrm>
          <a:prstGeom prst="rect">
            <a:avLst/>
          </a:prstGeom>
          <a:noFill/>
          <a:ln/>
        </p:spPr>
        <p:txBody>
          <a:bodyPr wrap="square" lIns="0" tIns="0" rIns="0" bIns="0" rtlCol="0" anchor="ctr"/>
          <a:lstStyle/>
          <a:p>
            <a:pPr marL="0" indent="0">
              <a:buNone/>
            </a:pPr>
            <a:r>
              <a:rPr lang="en-US" sz="1400" i="1" dirty="0">
                <a:solidFill>
                  <a:srgbClr val="F472B6"/>
                </a:solidFill>
              </a:rPr>
              <a:t>Outlook</a:t>
            </a:r>
            <a:endParaRPr lang="en-US" sz="1400" dirty="0"/>
          </a:p>
        </p:txBody>
      </p:sp>
      <p:sp>
        <p:nvSpPr>
          <p:cNvPr id="25" name="Text 23"/>
          <p:cNvSpPr/>
          <p:nvPr/>
        </p:nvSpPr>
        <p:spPr>
          <a:xfrm>
            <a:off x="6217920" y="2240280"/>
            <a:ext cx="2331720" cy="502920"/>
          </a:xfrm>
          <a:prstGeom prst="rect">
            <a:avLst/>
          </a:prstGeom>
          <a:noFill/>
          <a:ln/>
        </p:spPr>
        <p:txBody>
          <a:bodyPr wrap="square" lIns="0" tIns="0" rIns="0" bIns="0" rtlCol="0" anchor="ctr"/>
          <a:lstStyle/>
          <a:p>
            <a:pPr marL="0" indent="0">
              <a:buNone/>
            </a:pPr>
            <a:r>
              <a:rPr lang="en-US" sz="1400" dirty="0">
                <a:solidFill>
                  <a:srgbClr val="9CA3AF"/>
                </a:solidFill>
              </a:rPr>
              <a:t>AI splits important vs noisy mail.</a:t>
            </a:r>
            <a:endParaRPr lang="en-US" sz="1400" dirty="0"/>
          </a:p>
        </p:txBody>
      </p:sp>
      <p:sp>
        <p:nvSpPr>
          <p:cNvPr id="26" name="Shape 24"/>
          <p:cNvSpPr/>
          <p:nvPr/>
        </p:nvSpPr>
        <p:spPr>
          <a:xfrm>
            <a:off x="365760" y="2926080"/>
            <a:ext cx="2651760" cy="1371600"/>
          </a:xfrm>
          <a:prstGeom prst="roundRect">
            <a:avLst>
              <a:gd name="adj" fmla="val 4000"/>
            </a:avLst>
          </a:prstGeom>
          <a:solidFill>
            <a:srgbClr val="252A33"/>
          </a:solidFill>
          <a:ln w="9525">
            <a:solidFill>
              <a:srgbClr val="3A4150"/>
            </a:solidFill>
            <a:prstDash val="solid"/>
          </a:ln>
        </p:spPr>
        <p:txBody>
          <a:bodyPr/>
          <a:lstStyle/>
          <a:p>
            <a:endParaRPr lang="en-GB"/>
          </a:p>
        </p:txBody>
      </p:sp>
      <p:sp>
        <p:nvSpPr>
          <p:cNvPr id="27" name="Shape 25"/>
          <p:cNvSpPr/>
          <p:nvPr/>
        </p:nvSpPr>
        <p:spPr>
          <a:xfrm>
            <a:off x="548640" y="3108960"/>
            <a:ext cx="548640" cy="548640"/>
          </a:xfrm>
          <a:prstGeom prst="ellipse">
            <a:avLst/>
          </a:prstGeom>
          <a:solidFill>
            <a:srgbClr val="34D399"/>
          </a:solidFill>
          <a:ln w="12700">
            <a:solidFill>
              <a:srgbClr val="34D399"/>
            </a:solidFill>
            <a:prstDash val="solid"/>
          </a:ln>
        </p:spPr>
        <p:txBody>
          <a:bodyPr/>
          <a:lstStyle/>
          <a:p>
            <a:endParaRPr lang="en-GB"/>
          </a:p>
        </p:txBody>
      </p:sp>
      <p:sp>
        <p:nvSpPr>
          <p:cNvPr id="28" name="Text 26"/>
          <p:cNvSpPr/>
          <p:nvPr/>
        </p:nvSpPr>
        <p:spPr>
          <a:xfrm>
            <a:off x="548640" y="3108960"/>
            <a:ext cx="548640" cy="548640"/>
          </a:xfrm>
          <a:prstGeom prst="rect">
            <a:avLst/>
          </a:prstGeom>
          <a:noFill/>
          <a:ln/>
        </p:spPr>
        <p:txBody>
          <a:bodyPr wrap="square" lIns="0" tIns="0" rIns="0" bIns="0" rtlCol="0" anchor="ctr"/>
          <a:lstStyle/>
          <a:p>
            <a:pPr marL="0" indent="0" algn="ctr">
              <a:buNone/>
            </a:pPr>
            <a:r>
              <a:rPr lang="en-US" sz="1800" b="1" dirty="0">
                <a:solidFill>
                  <a:srgbClr val="1A1D23"/>
                </a:solidFill>
              </a:rPr>
              <a:t>▦</a:t>
            </a:r>
            <a:endParaRPr lang="en-US" sz="1800" dirty="0"/>
          </a:p>
        </p:txBody>
      </p:sp>
      <p:sp>
        <p:nvSpPr>
          <p:cNvPr id="29" name="Text 27"/>
          <p:cNvSpPr/>
          <p:nvPr/>
        </p:nvSpPr>
        <p:spPr>
          <a:xfrm>
            <a:off x="1234440" y="3108960"/>
            <a:ext cx="1691640" cy="274320"/>
          </a:xfrm>
          <a:prstGeom prst="rect">
            <a:avLst/>
          </a:prstGeom>
          <a:noFill/>
          <a:ln/>
        </p:spPr>
        <p:txBody>
          <a:bodyPr wrap="square" lIns="0" tIns="0" rIns="0" bIns="0" rtlCol="0" anchor="ctr"/>
          <a:lstStyle/>
          <a:p>
            <a:pPr marL="0" indent="0">
              <a:buNone/>
            </a:pPr>
            <a:r>
              <a:rPr lang="en-US" sz="1400" b="1" dirty="0">
                <a:solidFill>
                  <a:srgbClr val="F3F4F6"/>
                </a:solidFill>
              </a:rPr>
              <a:t>Categories</a:t>
            </a:r>
            <a:endParaRPr lang="en-US" sz="1400" dirty="0"/>
          </a:p>
        </p:txBody>
      </p:sp>
      <p:sp>
        <p:nvSpPr>
          <p:cNvPr id="30" name="Text 28"/>
          <p:cNvSpPr/>
          <p:nvPr/>
        </p:nvSpPr>
        <p:spPr>
          <a:xfrm>
            <a:off x="1234440" y="3383280"/>
            <a:ext cx="1691640" cy="228600"/>
          </a:xfrm>
          <a:prstGeom prst="rect">
            <a:avLst/>
          </a:prstGeom>
          <a:noFill/>
          <a:ln/>
        </p:spPr>
        <p:txBody>
          <a:bodyPr wrap="square" lIns="0" tIns="0" rIns="0" bIns="0" rtlCol="0" anchor="ctr"/>
          <a:lstStyle/>
          <a:p>
            <a:pPr marL="0" indent="0">
              <a:buNone/>
            </a:pPr>
            <a:r>
              <a:rPr lang="en-US" sz="1400" i="1" dirty="0">
                <a:solidFill>
                  <a:srgbClr val="34D399"/>
                </a:solidFill>
              </a:rPr>
              <a:t>Gmail (web + Android)</a:t>
            </a:r>
            <a:endParaRPr lang="en-US" sz="1400" dirty="0"/>
          </a:p>
        </p:txBody>
      </p:sp>
      <p:sp>
        <p:nvSpPr>
          <p:cNvPr id="31" name="Text 29"/>
          <p:cNvSpPr/>
          <p:nvPr/>
        </p:nvSpPr>
        <p:spPr>
          <a:xfrm>
            <a:off x="548640" y="3749040"/>
            <a:ext cx="2331720" cy="502920"/>
          </a:xfrm>
          <a:prstGeom prst="rect">
            <a:avLst/>
          </a:prstGeom>
          <a:noFill/>
          <a:ln/>
        </p:spPr>
        <p:txBody>
          <a:bodyPr wrap="square" lIns="0" tIns="0" rIns="0" bIns="0" rtlCol="0" anchor="ctr"/>
          <a:lstStyle/>
          <a:p>
            <a:pPr marL="0" indent="0">
              <a:buNone/>
            </a:pPr>
            <a:r>
              <a:rPr lang="en-US" sz="1400" dirty="0">
                <a:solidFill>
                  <a:srgbClr val="9CA3AF"/>
                </a:solidFill>
              </a:rPr>
              <a:t>AI tabs: Primary, Promotions, etc.</a:t>
            </a:r>
            <a:endParaRPr lang="en-US" sz="1400" dirty="0"/>
          </a:p>
        </p:txBody>
      </p:sp>
      <p:sp>
        <p:nvSpPr>
          <p:cNvPr id="32" name="Shape 30"/>
          <p:cNvSpPr/>
          <p:nvPr/>
        </p:nvSpPr>
        <p:spPr>
          <a:xfrm>
            <a:off x="3200400" y="2926080"/>
            <a:ext cx="2651760" cy="1371600"/>
          </a:xfrm>
          <a:prstGeom prst="roundRect">
            <a:avLst>
              <a:gd name="adj" fmla="val 4000"/>
            </a:avLst>
          </a:prstGeom>
          <a:solidFill>
            <a:srgbClr val="252A33"/>
          </a:solidFill>
          <a:ln w="9525">
            <a:solidFill>
              <a:srgbClr val="3A4150"/>
            </a:solidFill>
            <a:prstDash val="solid"/>
          </a:ln>
        </p:spPr>
        <p:txBody>
          <a:bodyPr/>
          <a:lstStyle/>
          <a:p>
            <a:endParaRPr lang="en-GB"/>
          </a:p>
        </p:txBody>
      </p:sp>
      <p:sp>
        <p:nvSpPr>
          <p:cNvPr id="33" name="Shape 31"/>
          <p:cNvSpPr/>
          <p:nvPr/>
        </p:nvSpPr>
        <p:spPr>
          <a:xfrm>
            <a:off x="3383280" y="3108960"/>
            <a:ext cx="548640" cy="548640"/>
          </a:xfrm>
          <a:prstGeom prst="ellipse">
            <a:avLst/>
          </a:prstGeom>
          <a:solidFill>
            <a:srgbClr val="A78BFA"/>
          </a:solidFill>
          <a:ln w="12700">
            <a:solidFill>
              <a:srgbClr val="A78BFA"/>
            </a:solidFill>
            <a:prstDash val="solid"/>
          </a:ln>
        </p:spPr>
        <p:txBody>
          <a:bodyPr/>
          <a:lstStyle/>
          <a:p>
            <a:endParaRPr lang="en-GB"/>
          </a:p>
        </p:txBody>
      </p:sp>
      <p:sp>
        <p:nvSpPr>
          <p:cNvPr id="34" name="Text 32"/>
          <p:cNvSpPr/>
          <p:nvPr/>
        </p:nvSpPr>
        <p:spPr>
          <a:xfrm>
            <a:off x="3383280" y="3108960"/>
            <a:ext cx="548640" cy="548640"/>
          </a:xfrm>
          <a:prstGeom prst="rect">
            <a:avLst/>
          </a:prstGeom>
          <a:noFill/>
          <a:ln/>
        </p:spPr>
        <p:txBody>
          <a:bodyPr wrap="square" lIns="0" tIns="0" rIns="0" bIns="0" rtlCol="0" anchor="ctr"/>
          <a:lstStyle/>
          <a:p>
            <a:pPr marL="0" indent="0" algn="ctr">
              <a:buNone/>
            </a:pPr>
            <a:r>
              <a:rPr lang="en-US" sz="1800" b="1" dirty="0">
                <a:solidFill>
                  <a:srgbClr val="1A1D23"/>
                </a:solidFill>
              </a:rPr>
              <a:t>—</a:t>
            </a:r>
            <a:endParaRPr lang="en-US" sz="1800" dirty="0"/>
          </a:p>
        </p:txBody>
      </p:sp>
      <p:sp>
        <p:nvSpPr>
          <p:cNvPr id="35" name="Text 33"/>
          <p:cNvSpPr/>
          <p:nvPr/>
        </p:nvSpPr>
        <p:spPr>
          <a:xfrm>
            <a:off x="4069080" y="3108960"/>
            <a:ext cx="1691640" cy="274320"/>
          </a:xfrm>
          <a:prstGeom prst="rect">
            <a:avLst/>
          </a:prstGeom>
          <a:noFill/>
          <a:ln/>
        </p:spPr>
        <p:txBody>
          <a:bodyPr wrap="square" lIns="0" tIns="0" rIns="0" bIns="0" rtlCol="0" anchor="ctr"/>
          <a:lstStyle/>
          <a:p>
            <a:pPr marL="0" indent="0">
              <a:buNone/>
            </a:pPr>
            <a:r>
              <a:rPr lang="en-US" sz="1400" b="1" dirty="0">
                <a:solidFill>
                  <a:srgbClr val="F3F4F6"/>
                </a:solidFill>
              </a:rPr>
              <a:t>Mute thread</a:t>
            </a:r>
            <a:endParaRPr lang="en-US" sz="1400" dirty="0"/>
          </a:p>
        </p:txBody>
      </p:sp>
      <p:sp>
        <p:nvSpPr>
          <p:cNvPr id="36" name="Text 34"/>
          <p:cNvSpPr/>
          <p:nvPr/>
        </p:nvSpPr>
        <p:spPr>
          <a:xfrm>
            <a:off x="4069080" y="3383280"/>
            <a:ext cx="1691640" cy="228600"/>
          </a:xfrm>
          <a:prstGeom prst="rect">
            <a:avLst/>
          </a:prstGeom>
          <a:noFill/>
          <a:ln/>
        </p:spPr>
        <p:txBody>
          <a:bodyPr wrap="square" lIns="0" tIns="0" rIns="0" bIns="0" rtlCol="0" anchor="ctr"/>
          <a:lstStyle/>
          <a:p>
            <a:pPr marL="0" indent="0">
              <a:buNone/>
            </a:pPr>
            <a:r>
              <a:rPr lang="en-US" sz="1400" i="1" dirty="0">
                <a:solidFill>
                  <a:srgbClr val="A78BFA"/>
                </a:solidFill>
              </a:rPr>
              <a:t>Gmail · Apple Mail</a:t>
            </a:r>
            <a:endParaRPr lang="en-US" sz="1400" dirty="0"/>
          </a:p>
        </p:txBody>
      </p:sp>
      <p:sp>
        <p:nvSpPr>
          <p:cNvPr id="37" name="Text 35"/>
          <p:cNvSpPr/>
          <p:nvPr/>
        </p:nvSpPr>
        <p:spPr>
          <a:xfrm>
            <a:off x="3383280" y="3749040"/>
            <a:ext cx="2331720" cy="502920"/>
          </a:xfrm>
          <a:prstGeom prst="rect">
            <a:avLst/>
          </a:prstGeom>
          <a:noFill/>
          <a:ln/>
        </p:spPr>
        <p:txBody>
          <a:bodyPr wrap="square" lIns="0" tIns="0" rIns="0" bIns="0" rtlCol="0" anchor="ctr"/>
          <a:lstStyle/>
          <a:p>
            <a:pPr marL="0" indent="0">
              <a:buNone/>
            </a:pPr>
            <a:r>
              <a:rPr lang="en-US" sz="1400" dirty="0">
                <a:solidFill>
                  <a:srgbClr val="9CA3AF"/>
                </a:solidFill>
              </a:rPr>
              <a:t>Silence a noisy conversation.</a:t>
            </a:r>
            <a:endParaRPr lang="en-US" sz="1400" dirty="0"/>
          </a:p>
        </p:txBody>
      </p:sp>
      <p:sp>
        <p:nvSpPr>
          <p:cNvPr id="38" name="Shape 36"/>
          <p:cNvSpPr/>
          <p:nvPr/>
        </p:nvSpPr>
        <p:spPr>
          <a:xfrm>
            <a:off x="6035040" y="2926080"/>
            <a:ext cx="2651760" cy="1371600"/>
          </a:xfrm>
          <a:prstGeom prst="roundRect">
            <a:avLst>
              <a:gd name="adj" fmla="val 4000"/>
            </a:avLst>
          </a:prstGeom>
          <a:solidFill>
            <a:srgbClr val="252A33"/>
          </a:solidFill>
          <a:ln w="9525">
            <a:solidFill>
              <a:srgbClr val="3A4150"/>
            </a:solidFill>
            <a:prstDash val="solid"/>
          </a:ln>
        </p:spPr>
        <p:txBody>
          <a:bodyPr/>
          <a:lstStyle/>
          <a:p>
            <a:endParaRPr lang="en-GB"/>
          </a:p>
        </p:txBody>
      </p:sp>
      <p:sp>
        <p:nvSpPr>
          <p:cNvPr id="39" name="Shape 37"/>
          <p:cNvSpPr/>
          <p:nvPr/>
        </p:nvSpPr>
        <p:spPr>
          <a:xfrm>
            <a:off x="6217920" y="3108960"/>
            <a:ext cx="548640" cy="548640"/>
          </a:xfrm>
          <a:prstGeom prst="ellipse">
            <a:avLst/>
          </a:prstGeom>
          <a:solidFill>
            <a:srgbClr val="F87171"/>
          </a:solidFill>
          <a:ln w="12700">
            <a:solidFill>
              <a:srgbClr val="F87171"/>
            </a:solidFill>
            <a:prstDash val="solid"/>
          </a:ln>
        </p:spPr>
        <p:txBody>
          <a:bodyPr/>
          <a:lstStyle/>
          <a:p>
            <a:endParaRPr lang="en-GB"/>
          </a:p>
        </p:txBody>
      </p:sp>
      <p:sp>
        <p:nvSpPr>
          <p:cNvPr id="40" name="Text 38"/>
          <p:cNvSpPr/>
          <p:nvPr/>
        </p:nvSpPr>
        <p:spPr>
          <a:xfrm>
            <a:off x="6217920" y="3108960"/>
            <a:ext cx="548640" cy="548640"/>
          </a:xfrm>
          <a:prstGeom prst="rect">
            <a:avLst/>
          </a:prstGeom>
          <a:noFill/>
          <a:ln/>
        </p:spPr>
        <p:txBody>
          <a:bodyPr wrap="square" lIns="0" tIns="0" rIns="0" bIns="0" rtlCol="0" anchor="ctr"/>
          <a:lstStyle/>
          <a:p>
            <a:pPr marL="0" indent="0" algn="ctr">
              <a:buNone/>
            </a:pPr>
            <a:r>
              <a:rPr lang="en-US" sz="1800" b="1" dirty="0">
                <a:solidFill>
                  <a:srgbClr val="1A1D23"/>
                </a:solidFill>
              </a:rPr>
              <a:t>✕</a:t>
            </a:r>
            <a:endParaRPr lang="en-US" sz="1800" dirty="0"/>
          </a:p>
        </p:txBody>
      </p:sp>
      <p:sp>
        <p:nvSpPr>
          <p:cNvPr id="41" name="Text 39"/>
          <p:cNvSpPr/>
          <p:nvPr/>
        </p:nvSpPr>
        <p:spPr>
          <a:xfrm>
            <a:off x="6903720" y="3108960"/>
            <a:ext cx="1691640" cy="274320"/>
          </a:xfrm>
          <a:prstGeom prst="rect">
            <a:avLst/>
          </a:prstGeom>
          <a:noFill/>
          <a:ln/>
        </p:spPr>
        <p:txBody>
          <a:bodyPr wrap="square" lIns="0" tIns="0" rIns="0" bIns="0" rtlCol="0" anchor="ctr"/>
          <a:lstStyle/>
          <a:p>
            <a:pPr marL="0" indent="0">
              <a:buNone/>
            </a:pPr>
            <a:r>
              <a:rPr lang="en-US" sz="1400" b="1" dirty="0">
                <a:solidFill>
                  <a:srgbClr val="F3F4F6"/>
                </a:solidFill>
              </a:rPr>
              <a:t>Sweep</a:t>
            </a:r>
            <a:endParaRPr lang="en-US" sz="1400" dirty="0"/>
          </a:p>
        </p:txBody>
      </p:sp>
      <p:sp>
        <p:nvSpPr>
          <p:cNvPr id="42" name="Text 40"/>
          <p:cNvSpPr/>
          <p:nvPr/>
        </p:nvSpPr>
        <p:spPr>
          <a:xfrm>
            <a:off x="6903720" y="3383280"/>
            <a:ext cx="1691640" cy="228600"/>
          </a:xfrm>
          <a:prstGeom prst="rect">
            <a:avLst/>
          </a:prstGeom>
          <a:noFill/>
          <a:ln/>
        </p:spPr>
        <p:txBody>
          <a:bodyPr wrap="square" lIns="0" tIns="0" rIns="0" bIns="0" rtlCol="0" anchor="ctr"/>
          <a:lstStyle/>
          <a:p>
            <a:pPr marL="0" indent="0">
              <a:buNone/>
            </a:pPr>
            <a:r>
              <a:rPr lang="en-US" sz="1400" i="1" dirty="0">
                <a:solidFill>
                  <a:srgbClr val="F87171"/>
                </a:solidFill>
              </a:rPr>
              <a:t>Outlook</a:t>
            </a:r>
            <a:endParaRPr lang="en-US" sz="1400" dirty="0"/>
          </a:p>
        </p:txBody>
      </p:sp>
      <p:sp>
        <p:nvSpPr>
          <p:cNvPr id="43" name="Text 41"/>
          <p:cNvSpPr/>
          <p:nvPr/>
        </p:nvSpPr>
        <p:spPr>
          <a:xfrm>
            <a:off x="6217920" y="3749040"/>
            <a:ext cx="2331720" cy="502920"/>
          </a:xfrm>
          <a:prstGeom prst="rect">
            <a:avLst/>
          </a:prstGeom>
          <a:noFill/>
          <a:ln/>
        </p:spPr>
        <p:txBody>
          <a:bodyPr wrap="square" lIns="0" tIns="0" rIns="0" bIns="0" rtlCol="0" anchor="ctr"/>
          <a:lstStyle/>
          <a:p>
            <a:pPr marL="0" indent="0">
              <a:buNone/>
            </a:pPr>
            <a:r>
              <a:rPr lang="en-US" sz="1400" dirty="0">
                <a:solidFill>
                  <a:srgbClr val="9CA3AF"/>
                </a:solidFill>
              </a:rPr>
              <a:t>Bulk-bin everything from a sender.</a:t>
            </a:r>
            <a:endParaRPr lang="en-US" sz="1400" dirty="0"/>
          </a:p>
        </p:txBody>
      </p:sp>
      <p:sp>
        <p:nvSpPr>
          <p:cNvPr id="44" name="Text 42"/>
          <p:cNvSpPr/>
          <p:nvPr/>
        </p:nvSpPr>
        <p:spPr>
          <a:xfrm>
            <a:off x="365760" y="4373880"/>
            <a:ext cx="8412480" cy="365760"/>
          </a:xfrm>
          <a:prstGeom prst="rect">
            <a:avLst/>
          </a:prstGeom>
          <a:noFill/>
          <a:ln/>
        </p:spPr>
        <p:txBody>
          <a:bodyPr wrap="square" lIns="0" tIns="0" rIns="0" bIns="0" rtlCol="0" anchor="ctr"/>
          <a:lstStyle/>
          <a:p>
            <a:pPr marL="0" indent="0" algn="ctr">
              <a:buNone/>
            </a:pPr>
            <a:r>
              <a:rPr lang="en-US" sz="1200" i="1" dirty="0">
                <a:solidFill>
                  <a:srgbClr val="9CA3AF"/>
                </a:solidFill>
              </a:rPr>
              <a:t>Rule of thumb: use snooze for "deal with later", star for "important", and Sweep for newsletters you didn't mean to sign up for.</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3">
    <p:bg>
      <p:bgPr>
        <a:solidFill>
          <a:srgbClr val="1A1D23"/>
        </a:solidFill>
        <a:effectLst/>
      </p:bgPr>
    </p:bg>
    <p:spTree>
      <p:nvGrpSpPr>
        <p:cNvPr id="1" name=""/>
        <p:cNvGrpSpPr/>
        <p:nvPr/>
      </p:nvGrpSpPr>
      <p:grpSpPr>
        <a:xfrm>
          <a:off x="0" y="0"/>
          <a:ext cx="0" cy="0"/>
          <a:chOff x="0" y="0"/>
          <a:chExt cx="0" cy="0"/>
        </a:xfrm>
      </p:grpSpPr>
      <p:sp>
        <p:nvSpPr>
          <p:cNvPr id="2" name="Text 0"/>
          <p:cNvSpPr/>
          <p:nvPr/>
        </p:nvSpPr>
        <p:spPr>
          <a:xfrm>
            <a:off x="365760" y="256032"/>
            <a:ext cx="320040" cy="365760"/>
          </a:xfrm>
          <a:prstGeom prst="rect">
            <a:avLst/>
          </a:prstGeom>
          <a:noFill/>
          <a:ln/>
        </p:spPr>
        <p:txBody>
          <a:bodyPr wrap="square" lIns="0" tIns="0" rIns="0" bIns="0" rtlCol="0" anchor="ctr"/>
          <a:lstStyle/>
          <a:p>
            <a:pPr marL="0" indent="0">
              <a:buNone/>
            </a:pPr>
            <a:r>
              <a:rPr lang="en-US" sz="1800" b="1" dirty="0">
                <a:solidFill>
                  <a:srgbClr val="FBBF24"/>
                </a:solidFill>
              </a:rPr>
              <a:t>★</a:t>
            </a:r>
            <a:endParaRPr lang="en-US" sz="1800" dirty="0"/>
          </a:p>
        </p:txBody>
      </p:sp>
      <p:sp>
        <p:nvSpPr>
          <p:cNvPr id="3" name="Text 1"/>
          <p:cNvSpPr/>
          <p:nvPr/>
        </p:nvSpPr>
        <p:spPr>
          <a:xfrm>
            <a:off x="685800" y="292608"/>
            <a:ext cx="5486400" cy="292608"/>
          </a:xfrm>
          <a:prstGeom prst="rect">
            <a:avLst/>
          </a:prstGeom>
          <a:noFill/>
          <a:ln/>
        </p:spPr>
        <p:txBody>
          <a:bodyPr wrap="square" lIns="0" tIns="0" rIns="0" bIns="0" rtlCol="0" anchor="ctr"/>
          <a:lstStyle/>
          <a:p>
            <a:pPr marL="0" indent="0">
              <a:buNone/>
            </a:pPr>
            <a:r>
              <a:rPr lang="en-US" sz="1000" b="1" kern="0" spc="400" dirty="0">
                <a:solidFill>
                  <a:srgbClr val="9CA3AF"/>
                </a:solidFill>
              </a:rPr>
              <a:t>CROSS-DEVICE BEHAVIOUR</a:t>
            </a:r>
            <a:endParaRPr lang="en-US" sz="1000" dirty="0"/>
          </a:p>
        </p:txBody>
      </p:sp>
      <p:sp>
        <p:nvSpPr>
          <p:cNvPr id="4" name="Shape 2"/>
          <p:cNvSpPr/>
          <p:nvPr/>
        </p:nvSpPr>
        <p:spPr>
          <a:xfrm>
            <a:off x="365760" y="640080"/>
            <a:ext cx="8412480" cy="18288"/>
          </a:xfrm>
          <a:prstGeom prst="rect">
            <a:avLst/>
          </a:prstGeom>
          <a:solidFill>
            <a:srgbClr val="3A4150"/>
          </a:solidFill>
          <a:ln w="12700">
            <a:solidFill>
              <a:srgbClr val="3A4150"/>
            </a:solidFill>
            <a:prstDash val="solid"/>
          </a:ln>
        </p:spPr>
        <p:txBody>
          <a:bodyPr/>
          <a:lstStyle/>
          <a:p>
            <a:endParaRPr lang="en-GB"/>
          </a:p>
        </p:txBody>
      </p:sp>
      <p:sp>
        <p:nvSpPr>
          <p:cNvPr id="5" name="Text 3"/>
          <p:cNvSpPr/>
          <p:nvPr/>
        </p:nvSpPr>
        <p:spPr>
          <a:xfrm>
            <a:off x="365760" y="777240"/>
            <a:ext cx="8412480" cy="548640"/>
          </a:xfrm>
          <a:prstGeom prst="rect">
            <a:avLst/>
          </a:prstGeom>
          <a:noFill/>
          <a:ln/>
        </p:spPr>
        <p:txBody>
          <a:bodyPr wrap="square" lIns="0" tIns="0" rIns="0" bIns="0" rtlCol="0" anchor="ctr"/>
          <a:lstStyle/>
          <a:p>
            <a:pPr marL="0" indent="0">
              <a:buNone/>
            </a:pPr>
            <a:r>
              <a:rPr lang="en-US" sz="2800" b="1" dirty="0">
                <a:solidFill>
                  <a:srgbClr val="F3F4F6"/>
                </a:solidFill>
              </a:rPr>
              <a:t>Server-side rules vs device-side rules</a:t>
            </a:r>
            <a:endParaRPr lang="en-US" sz="2800" dirty="0"/>
          </a:p>
        </p:txBody>
      </p:sp>
      <p:sp>
        <p:nvSpPr>
          <p:cNvPr id="6" name="Text 4"/>
          <p:cNvSpPr/>
          <p:nvPr/>
        </p:nvSpPr>
        <p:spPr>
          <a:xfrm>
            <a:off x="8046720" y="4800600"/>
            <a:ext cx="822960" cy="274320"/>
          </a:xfrm>
          <a:prstGeom prst="rect">
            <a:avLst/>
          </a:prstGeom>
          <a:noFill/>
          <a:ln/>
        </p:spPr>
        <p:txBody>
          <a:bodyPr wrap="square" lIns="0" tIns="0" rIns="0" bIns="0" rtlCol="0" anchor="ctr"/>
          <a:lstStyle/>
          <a:p>
            <a:pPr marL="0" indent="0" algn="r">
              <a:buNone/>
            </a:pPr>
            <a:r>
              <a:rPr lang="en-US" sz="900" dirty="0">
                <a:solidFill>
                  <a:srgbClr val="9CA3AF"/>
                </a:solidFill>
              </a:rPr>
              <a:t>13 / 18</a:t>
            </a:r>
            <a:endParaRPr lang="en-US" sz="900" dirty="0"/>
          </a:p>
        </p:txBody>
      </p:sp>
      <p:sp>
        <p:nvSpPr>
          <p:cNvPr id="7" name="Text 5"/>
          <p:cNvSpPr/>
          <p:nvPr/>
        </p:nvSpPr>
        <p:spPr>
          <a:xfrm>
            <a:off x="365760" y="4800600"/>
            <a:ext cx="3657600" cy="274320"/>
          </a:xfrm>
          <a:prstGeom prst="rect">
            <a:avLst/>
          </a:prstGeom>
          <a:noFill/>
          <a:ln/>
        </p:spPr>
        <p:txBody>
          <a:bodyPr wrap="square" lIns="0" tIns="0" rIns="0" bIns="0" rtlCol="0" anchor="ctr"/>
          <a:lstStyle/>
          <a:p>
            <a:pPr marL="0" indent="0">
              <a:buNone/>
            </a:pPr>
            <a:r>
              <a:rPr lang="en-US" sz="900" dirty="0">
                <a:solidFill>
                  <a:srgbClr val="9CA3AF"/>
                </a:solidFill>
              </a:rPr>
              <a:t>Inbox Mastery</a:t>
            </a:r>
            <a:endParaRPr lang="en-US" sz="900" dirty="0"/>
          </a:p>
        </p:txBody>
      </p:sp>
      <p:sp>
        <p:nvSpPr>
          <p:cNvPr id="8" name="Shape 6"/>
          <p:cNvSpPr/>
          <p:nvPr/>
        </p:nvSpPr>
        <p:spPr>
          <a:xfrm>
            <a:off x="365760" y="1417320"/>
            <a:ext cx="4114800" cy="3108960"/>
          </a:xfrm>
          <a:prstGeom prst="roundRect">
            <a:avLst>
              <a:gd name="adj" fmla="val 1765"/>
            </a:avLst>
          </a:prstGeom>
          <a:solidFill>
            <a:srgbClr val="252A33"/>
          </a:solidFill>
          <a:ln w="9525">
            <a:solidFill>
              <a:srgbClr val="3A4150"/>
            </a:solidFill>
            <a:prstDash val="solid"/>
          </a:ln>
        </p:spPr>
        <p:txBody>
          <a:bodyPr/>
          <a:lstStyle/>
          <a:p>
            <a:endParaRPr lang="en-GB"/>
          </a:p>
        </p:txBody>
      </p:sp>
      <p:sp>
        <p:nvSpPr>
          <p:cNvPr id="9" name="Shape 7"/>
          <p:cNvSpPr/>
          <p:nvPr/>
        </p:nvSpPr>
        <p:spPr>
          <a:xfrm>
            <a:off x="548640" y="1600200"/>
            <a:ext cx="548640" cy="548640"/>
          </a:xfrm>
          <a:prstGeom prst="ellipse">
            <a:avLst/>
          </a:prstGeom>
          <a:solidFill>
            <a:srgbClr val="34D399"/>
          </a:solidFill>
          <a:ln w="12700">
            <a:solidFill>
              <a:srgbClr val="34D399"/>
            </a:solidFill>
            <a:prstDash val="solid"/>
          </a:ln>
        </p:spPr>
        <p:txBody>
          <a:bodyPr/>
          <a:lstStyle/>
          <a:p>
            <a:endParaRPr lang="en-GB"/>
          </a:p>
        </p:txBody>
      </p:sp>
      <p:sp>
        <p:nvSpPr>
          <p:cNvPr id="10" name="Text 8"/>
          <p:cNvSpPr/>
          <p:nvPr/>
        </p:nvSpPr>
        <p:spPr>
          <a:xfrm>
            <a:off x="548640" y="1600200"/>
            <a:ext cx="548640" cy="548640"/>
          </a:xfrm>
          <a:prstGeom prst="rect">
            <a:avLst/>
          </a:prstGeom>
          <a:noFill/>
          <a:ln/>
        </p:spPr>
        <p:txBody>
          <a:bodyPr wrap="square" lIns="0" tIns="0" rIns="0" bIns="0" rtlCol="0" anchor="ctr"/>
          <a:lstStyle/>
          <a:p>
            <a:pPr marL="0" indent="0" algn="ctr">
              <a:buNone/>
            </a:pPr>
            <a:r>
              <a:rPr lang="en-US" sz="1300" b="1" dirty="0">
                <a:solidFill>
                  <a:srgbClr val="1A1D23"/>
                </a:solidFill>
              </a:rPr>
              <a:t>WEB</a:t>
            </a:r>
            <a:endParaRPr lang="en-US" sz="1300" dirty="0"/>
          </a:p>
        </p:txBody>
      </p:sp>
      <p:sp>
        <p:nvSpPr>
          <p:cNvPr id="11" name="Text 9"/>
          <p:cNvSpPr/>
          <p:nvPr/>
        </p:nvSpPr>
        <p:spPr>
          <a:xfrm>
            <a:off x="1234440" y="1600200"/>
            <a:ext cx="2743200" cy="320040"/>
          </a:xfrm>
          <a:prstGeom prst="rect">
            <a:avLst/>
          </a:prstGeom>
          <a:noFill/>
          <a:ln/>
        </p:spPr>
        <p:txBody>
          <a:bodyPr wrap="square" lIns="0" tIns="0" rIns="0" bIns="0" rtlCol="0" anchor="ctr"/>
          <a:lstStyle/>
          <a:p>
            <a:pPr marL="0" indent="0">
              <a:buNone/>
            </a:pPr>
            <a:r>
              <a:rPr lang="en-US" sz="1600" b="1" dirty="0">
                <a:solidFill>
                  <a:srgbClr val="F3F4F6"/>
                </a:solidFill>
              </a:rPr>
              <a:t>Server-side</a:t>
            </a:r>
            <a:endParaRPr lang="en-US" sz="1600" dirty="0"/>
          </a:p>
        </p:txBody>
      </p:sp>
      <p:sp>
        <p:nvSpPr>
          <p:cNvPr id="12" name="Text 10"/>
          <p:cNvSpPr/>
          <p:nvPr/>
        </p:nvSpPr>
        <p:spPr>
          <a:xfrm>
            <a:off x="1234440" y="1920240"/>
            <a:ext cx="2743200" cy="274320"/>
          </a:xfrm>
          <a:prstGeom prst="rect">
            <a:avLst/>
          </a:prstGeom>
          <a:noFill/>
          <a:ln/>
        </p:spPr>
        <p:txBody>
          <a:bodyPr wrap="square" lIns="0" tIns="0" rIns="0" bIns="0" rtlCol="0" anchor="ctr"/>
          <a:lstStyle/>
          <a:p>
            <a:pPr marL="0" indent="0">
              <a:buNone/>
            </a:pPr>
            <a:r>
              <a:rPr lang="en-US" sz="1400" i="1" dirty="0">
                <a:solidFill>
                  <a:srgbClr val="34D399"/>
                </a:solidFill>
              </a:rPr>
              <a:t>Runs in the cloud, on every device</a:t>
            </a:r>
            <a:endParaRPr lang="en-US" sz="1400" dirty="0"/>
          </a:p>
        </p:txBody>
      </p:sp>
      <p:sp>
        <p:nvSpPr>
          <p:cNvPr id="13" name="Text 11"/>
          <p:cNvSpPr/>
          <p:nvPr/>
        </p:nvSpPr>
        <p:spPr>
          <a:xfrm>
            <a:off x="548640" y="2331720"/>
            <a:ext cx="3749040" cy="1554480"/>
          </a:xfrm>
          <a:prstGeom prst="rect">
            <a:avLst/>
          </a:prstGeom>
          <a:noFill/>
          <a:ln/>
        </p:spPr>
        <p:txBody>
          <a:bodyPr wrap="square" lIns="0" tIns="0" rIns="0" bIns="0" rtlCol="0" anchor="ctr"/>
          <a:lstStyle/>
          <a:p>
            <a:pPr marL="342900" indent="-342900">
              <a:spcAft>
                <a:spcPts val="400"/>
              </a:spcAft>
              <a:buSzPct val="100000"/>
              <a:buChar char="•"/>
            </a:pPr>
            <a:r>
              <a:rPr lang="en-US" sz="1400" dirty="0">
                <a:solidFill>
                  <a:srgbClr val="F3F4F6"/>
                </a:solidFill>
              </a:rPr>
              <a:t>Gmail filters</a:t>
            </a:r>
            <a:endParaRPr lang="en-US" sz="1400" dirty="0"/>
          </a:p>
          <a:p>
            <a:pPr marL="342900" indent="-342900">
              <a:spcAft>
                <a:spcPts val="400"/>
              </a:spcAft>
              <a:buSzPct val="100000"/>
              <a:buChar char="•"/>
            </a:pPr>
            <a:r>
              <a:rPr lang="en-US" sz="1400" dirty="0">
                <a:solidFill>
                  <a:srgbClr val="F3F4F6"/>
                </a:solidFill>
              </a:rPr>
              <a:t>Outlook web rules</a:t>
            </a:r>
            <a:endParaRPr lang="en-US" sz="1400" dirty="0"/>
          </a:p>
          <a:p>
            <a:pPr marL="342900" indent="-342900">
              <a:spcAft>
                <a:spcPts val="400"/>
              </a:spcAft>
              <a:buSzPct val="100000"/>
              <a:buChar char="•"/>
            </a:pPr>
            <a:r>
              <a:rPr lang="en-US" sz="1400" dirty="0">
                <a:solidFill>
                  <a:srgbClr val="F3F4F6"/>
                </a:solidFill>
              </a:rPr>
              <a:t>iCloud rules (icloud.com)</a:t>
            </a:r>
            <a:endParaRPr lang="en-US" sz="1400" dirty="0"/>
          </a:p>
          <a:p>
            <a:pPr marL="342900" indent="-342900">
              <a:spcAft>
                <a:spcPts val="400"/>
              </a:spcAft>
              <a:buSzPct val="100000"/>
              <a:buChar char="•"/>
            </a:pPr>
            <a:r>
              <a:rPr lang="en-US" sz="1400" dirty="0">
                <a:solidFill>
                  <a:srgbClr val="F3F4F6"/>
                </a:solidFill>
              </a:rPr>
              <a:t>Categories &amp; labels</a:t>
            </a:r>
            <a:endParaRPr lang="en-US" sz="1400" dirty="0"/>
          </a:p>
        </p:txBody>
      </p:sp>
      <p:sp>
        <p:nvSpPr>
          <p:cNvPr id="14" name="Text 12"/>
          <p:cNvSpPr/>
          <p:nvPr/>
        </p:nvSpPr>
        <p:spPr>
          <a:xfrm>
            <a:off x="548640" y="4023360"/>
            <a:ext cx="3749040" cy="365760"/>
          </a:xfrm>
          <a:prstGeom prst="rect">
            <a:avLst/>
          </a:prstGeom>
          <a:noFill/>
          <a:ln/>
        </p:spPr>
        <p:txBody>
          <a:bodyPr wrap="square" lIns="0" tIns="0" rIns="0" bIns="0" rtlCol="0" anchor="ctr"/>
          <a:lstStyle/>
          <a:p>
            <a:pPr marL="0" indent="0">
              <a:buNone/>
            </a:pPr>
            <a:r>
              <a:rPr lang="en-US" sz="1400" b="1" dirty="0">
                <a:solidFill>
                  <a:srgbClr val="34D399"/>
                </a:solidFill>
              </a:rPr>
              <a:t>✓ Phone is asleep? Still runs.</a:t>
            </a:r>
            <a:endParaRPr lang="en-US" sz="1400" dirty="0"/>
          </a:p>
        </p:txBody>
      </p:sp>
      <p:sp>
        <p:nvSpPr>
          <p:cNvPr id="15" name="Shape 13"/>
          <p:cNvSpPr/>
          <p:nvPr/>
        </p:nvSpPr>
        <p:spPr>
          <a:xfrm>
            <a:off x="4663440" y="1417320"/>
            <a:ext cx="4114800" cy="3108960"/>
          </a:xfrm>
          <a:prstGeom prst="roundRect">
            <a:avLst>
              <a:gd name="adj" fmla="val 1765"/>
            </a:avLst>
          </a:prstGeom>
          <a:solidFill>
            <a:srgbClr val="252A33"/>
          </a:solidFill>
          <a:ln w="9525">
            <a:solidFill>
              <a:srgbClr val="3A4150"/>
            </a:solidFill>
            <a:prstDash val="solid"/>
          </a:ln>
        </p:spPr>
        <p:txBody>
          <a:bodyPr/>
          <a:lstStyle/>
          <a:p>
            <a:endParaRPr lang="en-GB"/>
          </a:p>
        </p:txBody>
      </p:sp>
      <p:sp>
        <p:nvSpPr>
          <p:cNvPr id="16" name="Shape 14"/>
          <p:cNvSpPr/>
          <p:nvPr/>
        </p:nvSpPr>
        <p:spPr>
          <a:xfrm>
            <a:off x="4846320" y="1600200"/>
            <a:ext cx="548640" cy="548640"/>
          </a:xfrm>
          <a:prstGeom prst="ellipse">
            <a:avLst/>
          </a:prstGeom>
          <a:solidFill>
            <a:srgbClr val="FBBF24"/>
          </a:solidFill>
          <a:ln w="12700">
            <a:solidFill>
              <a:srgbClr val="FBBF24"/>
            </a:solidFill>
            <a:prstDash val="solid"/>
          </a:ln>
        </p:spPr>
        <p:txBody>
          <a:bodyPr/>
          <a:lstStyle/>
          <a:p>
            <a:endParaRPr lang="en-GB"/>
          </a:p>
        </p:txBody>
      </p:sp>
      <p:sp>
        <p:nvSpPr>
          <p:cNvPr id="17" name="Text 15"/>
          <p:cNvSpPr/>
          <p:nvPr/>
        </p:nvSpPr>
        <p:spPr>
          <a:xfrm>
            <a:off x="4846320" y="1600200"/>
            <a:ext cx="548640" cy="548640"/>
          </a:xfrm>
          <a:prstGeom prst="rect">
            <a:avLst/>
          </a:prstGeom>
          <a:noFill/>
          <a:ln/>
        </p:spPr>
        <p:txBody>
          <a:bodyPr wrap="square" lIns="0" tIns="0" rIns="0" bIns="0" rtlCol="0" anchor="ctr"/>
          <a:lstStyle/>
          <a:p>
            <a:pPr marL="0" indent="0" algn="ctr">
              <a:buNone/>
            </a:pPr>
            <a:r>
              <a:rPr lang="en-US" sz="1600" b="1" dirty="0">
                <a:solidFill>
                  <a:srgbClr val="1A1D23"/>
                </a:solidFill>
              </a:rPr>
              <a:t>PC</a:t>
            </a:r>
            <a:endParaRPr lang="en-US" sz="1600" dirty="0"/>
          </a:p>
        </p:txBody>
      </p:sp>
      <p:sp>
        <p:nvSpPr>
          <p:cNvPr id="18" name="Text 16"/>
          <p:cNvSpPr/>
          <p:nvPr/>
        </p:nvSpPr>
        <p:spPr>
          <a:xfrm>
            <a:off x="5532120" y="1600200"/>
            <a:ext cx="2743200" cy="320040"/>
          </a:xfrm>
          <a:prstGeom prst="rect">
            <a:avLst/>
          </a:prstGeom>
          <a:noFill/>
          <a:ln/>
        </p:spPr>
        <p:txBody>
          <a:bodyPr wrap="square" lIns="0" tIns="0" rIns="0" bIns="0" rtlCol="0" anchor="ctr"/>
          <a:lstStyle/>
          <a:p>
            <a:pPr marL="0" indent="0">
              <a:buNone/>
            </a:pPr>
            <a:r>
              <a:rPr lang="en-US" sz="1600" b="1" dirty="0">
                <a:solidFill>
                  <a:srgbClr val="F3F4F6"/>
                </a:solidFill>
              </a:rPr>
              <a:t>Device-side</a:t>
            </a:r>
            <a:endParaRPr lang="en-US" sz="1600" dirty="0"/>
          </a:p>
        </p:txBody>
      </p:sp>
      <p:sp>
        <p:nvSpPr>
          <p:cNvPr id="19" name="Text 17"/>
          <p:cNvSpPr/>
          <p:nvPr/>
        </p:nvSpPr>
        <p:spPr>
          <a:xfrm>
            <a:off x="5532120" y="1920240"/>
            <a:ext cx="3108960" cy="274320"/>
          </a:xfrm>
          <a:prstGeom prst="rect">
            <a:avLst/>
          </a:prstGeom>
          <a:noFill/>
          <a:ln/>
        </p:spPr>
        <p:txBody>
          <a:bodyPr wrap="square" lIns="0" tIns="0" rIns="0" bIns="0" rtlCol="0" anchor="ctr"/>
          <a:lstStyle/>
          <a:p>
            <a:pPr marL="0" indent="0">
              <a:buNone/>
            </a:pPr>
            <a:r>
              <a:rPr lang="en-US" sz="1400" i="1" dirty="0">
                <a:solidFill>
                  <a:srgbClr val="FBBF24"/>
                </a:solidFill>
              </a:rPr>
              <a:t>Runs only on that device, only when open</a:t>
            </a:r>
            <a:endParaRPr lang="en-US" sz="1400" dirty="0"/>
          </a:p>
        </p:txBody>
      </p:sp>
      <p:sp>
        <p:nvSpPr>
          <p:cNvPr id="20" name="Text 18"/>
          <p:cNvSpPr/>
          <p:nvPr/>
        </p:nvSpPr>
        <p:spPr>
          <a:xfrm>
            <a:off x="4846320" y="2331720"/>
            <a:ext cx="3749040" cy="1554480"/>
          </a:xfrm>
          <a:prstGeom prst="rect">
            <a:avLst/>
          </a:prstGeom>
          <a:noFill/>
          <a:ln/>
        </p:spPr>
        <p:txBody>
          <a:bodyPr wrap="square" lIns="0" tIns="0" rIns="0" bIns="0" rtlCol="0" anchor="ctr"/>
          <a:lstStyle/>
          <a:p>
            <a:pPr marL="342900" indent="-342900">
              <a:spcAft>
                <a:spcPts val="400"/>
              </a:spcAft>
              <a:buSzPct val="100000"/>
              <a:buChar char="•"/>
            </a:pPr>
            <a:r>
              <a:rPr lang="en-US" sz="1400" dirty="0">
                <a:solidFill>
                  <a:srgbClr val="F3F4F6"/>
                </a:solidFill>
              </a:rPr>
              <a:t>Apple Mail rules (Mac)</a:t>
            </a:r>
            <a:endParaRPr lang="en-US" sz="1400" dirty="0"/>
          </a:p>
          <a:p>
            <a:pPr marL="342900" indent="-342900">
              <a:spcAft>
                <a:spcPts val="400"/>
              </a:spcAft>
              <a:buSzPct val="100000"/>
              <a:buChar char="•"/>
            </a:pPr>
            <a:r>
              <a:rPr lang="en-US" sz="1400" dirty="0">
                <a:solidFill>
                  <a:srgbClr val="F3F4F6"/>
                </a:solidFill>
              </a:rPr>
              <a:t>Outlook desktop client rules</a:t>
            </a:r>
            <a:endParaRPr lang="en-US" sz="1400" dirty="0"/>
          </a:p>
          <a:p>
            <a:pPr marL="342900" indent="-342900">
              <a:spcAft>
                <a:spcPts val="400"/>
              </a:spcAft>
              <a:buSzPct val="100000"/>
              <a:buChar char="•"/>
            </a:pPr>
            <a:r>
              <a:rPr lang="en-US" sz="1400" dirty="0">
                <a:solidFill>
                  <a:srgbClr val="F3F4F6"/>
                </a:solidFill>
              </a:rPr>
              <a:t>Local Smart Mailboxes</a:t>
            </a:r>
            <a:endParaRPr lang="en-US" sz="1400" dirty="0"/>
          </a:p>
          <a:p>
            <a:pPr marL="342900" indent="-342900">
              <a:spcAft>
                <a:spcPts val="400"/>
              </a:spcAft>
              <a:buSzPct val="100000"/>
              <a:buChar char="•"/>
            </a:pPr>
            <a:r>
              <a:rPr lang="en-US" sz="1400" dirty="0">
                <a:solidFill>
                  <a:srgbClr val="F3F4F6"/>
                </a:solidFill>
              </a:rPr>
              <a:t>Notification settings</a:t>
            </a:r>
            <a:endParaRPr lang="en-US" sz="1400" dirty="0"/>
          </a:p>
        </p:txBody>
      </p:sp>
      <p:sp>
        <p:nvSpPr>
          <p:cNvPr id="21" name="Text 19"/>
          <p:cNvSpPr/>
          <p:nvPr/>
        </p:nvSpPr>
        <p:spPr>
          <a:xfrm>
            <a:off x="4846320" y="4023360"/>
            <a:ext cx="3749040" cy="365760"/>
          </a:xfrm>
          <a:prstGeom prst="rect">
            <a:avLst/>
          </a:prstGeom>
          <a:noFill/>
          <a:ln/>
        </p:spPr>
        <p:txBody>
          <a:bodyPr wrap="square" lIns="0" tIns="0" rIns="0" bIns="0" rtlCol="0" anchor="ctr"/>
          <a:lstStyle/>
          <a:p>
            <a:pPr marL="0" indent="0">
              <a:buNone/>
            </a:pPr>
            <a:r>
              <a:rPr lang="en-US" sz="1400" b="1" dirty="0">
                <a:solidFill>
                  <a:srgbClr val="FBBF24"/>
                </a:solidFill>
              </a:rPr>
              <a:t>⚠ Mac closed or phone in pocket? Won't run.</a:t>
            </a:r>
            <a:endParaRPr lang="en-US" sz="1400" dirty="0"/>
          </a:p>
        </p:txBody>
      </p:sp>
      <p:sp>
        <p:nvSpPr>
          <p:cNvPr id="22" name="Text 20"/>
          <p:cNvSpPr/>
          <p:nvPr/>
        </p:nvSpPr>
        <p:spPr>
          <a:xfrm>
            <a:off x="365760" y="4617720"/>
            <a:ext cx="8412480" cy="365760"/>
          </a:xfrm>
          <a:prstGeom prst="rect">
            <a:avLst/>
          </a:prstGeom>
          <a:noFill/>
          <a:ln/>
        </p:spPr>
        <p:txBody>
          <a:bodyPr wrap="square" lIns="0" tIns="0" rIns="0" bIns="0" rtlCol="0" anchor="ctr"/>
          <a:lstStyle/>
          <a:p>
            <a:pPr marL="0" indent="0" algn="ctr">
              <a:buNone/>
            </a:pPr>
            <a:r>
              <a:rPr lang="en-US" sz="1200" i="1" dirty="0">
                <a:solidFill>
                  <a:srgbClr val="9CA3AF"/>
                </a:solidFill>
              </a:rPr>
              <a:t>Rule of thumb: write rules in your webmail when you want them everywhere. Use device rules only for things specific to that machine.</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4">
    <p:bg>
      <p:bgPr>
        <a:solidFill>
          <a:srgbClr val="1A1D23"/>
        </a:solidFill>
        <a:effectLst/>
      </p:bgPr>
    </p:bg>
    <p:spTree>
      <p:nvGrpSpPr>
        <p:cNvPr id="1" name=""/>
        <p:cNvGrpSpPr/>
        <p:nvPr/>
      </p:nvGrpSpPr>
      <p:grpSpPr>
        <a:xfrm>
          <a:off x="0" y="0"/>
          <a:ext cx="0" cy="0"/>
          <a:chOff x="0" y="0"/>
          <a:chExt cx="0" cy="0"/>
        </a:xfrm>
      </p:grpSpPr>
      <p:sp>
        <p:nvSpPr>
          <p:cNvPr id="2" name="Text 0"/>
          <p:cNvSpPr/>
          <p:nvPr/>
        </p:nvSpPr>
        <p:spPr>
          <a:xfrm>
            <a:off x="365760" y="256032"/>
            <a:ext cx="320040" cy="365760"/>
          </a:xfrm>
          <a:prstGeom prst="rect">
            <a:avLst/>
          </a:prstGeom>
          <a:noFill/>
          <a:ln/>
        </p:spPr>
        <p:txBody>
          <a:bodyPr wrap="square" lIns="0" tIns="0" rIns="0" bIns="0" rtlCol="0" anchor="ctr"/>
          <a:lstStyle/>
          <a:p>
            <a:pPr marL="0" indent="0">
              <a:buNone/>
            </a:pPr>
            <a:r>
              <a:rPr lang="en-US" sz="1800" b="1" dirty="0">
                <a:solidFill>
                  <a:srgbClr val="FBBF24"/>
                </a:solidFill>
              </a:rPr>
              <a:t>★</a:t>
            </a:r>
            <a:endParaRPr lang="en-US" sz="1800" dirty="0"/>
          </a:p>
        </p:txBody>
      </p:sp>
      <p:sp>
        <p:nvSpPr>
          <p:cNvPr id="3" name="Text 1"/>
          <p:cNvSpPr/>
          <p:nvPr/>
        </p:nvSpPr>
        <p:spPr>
          <a:xfrm>
            <a:off x="685800" y="292608"/>
            <a:ext cx="5486400" cy="292608"/>
          </a:xfrm>
          <a:prstGeom prst="rect">
            <a:avLst/>
          </a:prstGeom>
          <a:noFill/>
          <a:ln/>
        </p:spPr>
        <p:txBody>
          <a:bodyPr wrap="square" lIns="0" tIns="0" rIns="0" bIns="0" rtlCol="0" anchor="ctr"/>
          <a:lstStyle/>
          <a:p>
            <a:pPr marL="0" indent="0">
              <a:buNone/>
            </a:pPr>
            <a:r>
              <a:rPr lang="en-US" sz="1000" b="1" kern="0" spc="400" dirty="0">
                <a:solidFill>
                  <a:srgbClr val="9CA3AF"/>
                </a:solidFill>
              </a:rPr>
              <a:t>PRACTICAL EXAMPLE · BEFORE</a:t>
            </a:r>
            <a:endParaRPr lang="en-US" sz="1000" dirty="0"/>
          </a:p>
        </p:txBody>
      </p:sp>
      <p:sp>
        <p:nvSpPr>
          <p:cNvPr id="4" name="Shape 2"/>
          <p:cNvSpPr/>
          <p:nvPr/>
        </p:nvSpPr>
        <p:spPr>
          <a:xfrm>
            <a:off x="365760" y="640080"/>
            <a:ext cx="8412480" cy="18288"/>
          </a:xfrm>
          <a:prstGeom prst="rect">
            <a:avLst/>
          </a:prstGeom>
          <a:solidFill>
            <a:srgbClr val="3A4150"/>
          </a:solidFill>
          <a:ln w="12700">
            <a:solidFill>
              <a:srgbClr val="3A4150"/>
            </a:solidFill>
            <a:prstDash val="solid"/>
          </a:ln>
        </p:spPr>
        <p:txBody>
          <a:bodyPr/>
          <a:lstStyle/>
          <a:p>
            <a:endParaRPr lang="en-GB"/>
          </a:p>
        </p:txBody>
      </p:sp>
      <p:sp>
        <p:nvSpPr>
          <p:cNvPr id="5" name="Text 3"/>
          <p:cNvSpPr/>
          <p:nvPr/>
        </p:nvSpPr>
        <p:spPr>
          <a:xfrm>
            <a:off x="365760" y="777240"/>
            <a:ext cx="8412480" cy="548640"/>
          </a:xfrm>
          <a:prstGeom prst="rect">
            <a:avLst/>
          </a:prstGeom>
          <a:noFill/>
          <a:ln/>
        </p:spPr>
        <p:txBody>
          <a:bodyPr wrap="square" lIns="0" tIns="0" rIns="0" bIns="0" rtlCol="0" anchor="ctr"/>
          <a:lstStyle/>
          <a:p>
            <a:pPr marL="0" indent="0">
              <a:buNone/>
            </a:pPr>
            <a:r>
              <a:rPr lang="en-US" sz="2800" b="1" dirty="0">
                <a:solidFill>
                  <a:srgbClr val="F3F4F6"/>
                </a:solidFill>
              </a:rPr>
              <a:t>Meet Sam's inbox — 2,400 unread</a:t>
            </a:r>
            <a:endParaRPr lang="en-US" sz="2800" dirty="0"/>
          </a:p>
        </p:txBody>
      </p:sp>
      <p:sp>
        <p:nvSpPr>
          <p:cNvPr id="6" name="Text 4"/>
          <p:cNvSpPr/>
          <p:nvPr/>
        </p:nvSpPr>
        <p:spPr>
          <a:xfrm>
            <a:off x="8046720" y="4800600"/>
            <a:ext cx="822960" cy="274320"/>
          </a:xfrm>
          <a:prstGeom prst="rect">
            <a:avLst/>
          </a:prstGeom>
          <a:noFill/>
          <a:ln/>
        </p:spPr>
        <p:txBody>
          <a:bodyPr wrap="square" lIns="0" tIns="0" rIns="0" bIns="0" rtlCol="0" anchor="ctr"/>
          <a:lstStyle/>
          <a:p>
            <a:pPr marL="0" indent="0" algn="r">
              <a:buNone/>
            </a:pPr>
            <a:r>
              <a:rPr lang="en-US" sz="900" dirty="0">
                <a:solidFill>
                  <a:srgbClr val="9CA3AF"/>
                </a:solidFill>
              </a:rPr>
              <a:t>14 / 18</a:t>
            </a:r>
            <a:endParaRPr lang="en-US" sz="900" dirty="0"/>
          </a:p>
        </p:txBody>
      </p:sp>
      <p:sp>
        <p:nvSpPr>
          <p:cNvPr id="7" name="Text 5"/>
          <p:cNvSpPr/>
          <p:nvPr/>
        </p:nvSpPr>
        <p:spPr>
          <a:xfrm>
            <a:off x="365760" y="4800600"/>
            <a:ext cx="3657600" cy="274320"/>
          </a:xfrm>
          <a:prstGeom prst="rect">
            <a:avLst/>
          </a:prstGeom>
          <a:noFill/>
          <a:ln/>
        </p:spPr>
        <p:txBody>
          <a:bodyPr wrap="square" lIns="0" tIns="0" rIns="0" bIns="0" rtlCol="0" anchor="ctr"/>
          <a:lstStyle/>
          <a:p>
            <a:pPr marL="0" indent="0">
              <a:buNone/>
            </a:pPr>
            <a:r>
              <a:rPr lang="en-US" sz="900" dirty="0">
                <a:solidFill>
                  <a:srgbClr val="9CA3AF"/>
                </a:solidFill>
              </a:rPr>
              <a:t>Inbox Mastery</a:t>
            </a:r>
            <a:endParaRPr lang="en-US" sz="900" dirty="0"/>
          </a:p>
        </p:txBody>
      </p:sp>
      <p:sp>
        <p:nvSpPr>
          <p:cNvPr id="8" name="Shape 6"/>
          <p:cNvSpPr/>
          <p:nvPr/>
        </p:nvSpPr>
        <p:spPr>
          <a:xfrm>
            <a:off x="365760" y="1417320"/>
            <a:ext cx="8412480" cy="2651760"/>
          </a:xfrm>
          <a:prstGeom prst="roundRect">
            <a:avLst>
              <a:gd name="adj" fmla="val 2069"/>
            </a:avLst>
          </a:prstGeom>
          <a:solidFill>
            <a:srgbClr val="252A33"/>
          </a:solidFill>
          <a:ln w="9525">
            <a:solidFill>
              <a:srgbClr val="3A4150"/>
            </a:solidFill>
            <a:prstDash val="solid"/>
          </a:ln>
        </p:spPr>
        <p:txBody>
          <a:bodyPr/>
          <a:lstStyle/>
          <a:p>
            <a:endParaRPr lang="en-GB"/>
          </a:p>
        </p:txBody>
      </p:sp>
      <p:sp>
        <p:nvSpPr>
          <p:cNvPr id="9" name="Shape 7"/>
          <p:cNvSpPr/>
          <p:nvPr/>
        </p:nvSpPr>
        <p:spPr>
          <a:xfrm>
            <a:off x="502920" y="1554480"/>
            <a:ext cx="8138160" cy="256032"/>
          </a:xfrm>
          <a:prstGeom prst="rect">
            <a:avLst/>
          </a:prstGeom>
          <a:solidFill>
            <a:srgbClr val="2E343F"/>
          </a:solidFill>
          <a:ln w="12700">
            <a:solidFill>
              <a:srgbClr val="3A4150"/>
            </a:solidFill>
            <a:prstDash val="solid"/>
          </a:ln>
        </p:spPr>
        <p:txBody>
          <a:bodyPr/>
          <a:lstStyle/>
          <a:p>
            <a:endParaRPr lang="en-GB"/>
          </a:p>
        </p:txBody>
      </p:sp>
      <p:sp>
        <p:nvSpPr>
          <p:cNvPr id="10" name="Shape 8"/>
          <p:cNvSpPr/>
          <p:nvPr/>
        </p:nvSpPr>
        <p:spPr>
          <a:xfrm>
            <a:off x="640080" y="1591056"/>
            <a:ext cx="182880" cy="182880"/>
          </a:xfrm>
          <a:prstGeom prst="ellipse">
            <a:avLst/>
          </a:prstGeom>
          <a:solidFill>
            <a:srgbClr val="F472B6"/>
          </a:solidFill>
          <a:ln w="12700">
            <a:solidFill>
              <a:srgbClr val="F472B6"/>
            </a:solidFill>
            <a:prstDash val="solid"/>
          </a:ln>
        </p:spPr>
        <p:txBody>
          <a:bodyPr/>
          <a:lstStyle/>
          <a:p>
            <a:endParaRPr lang="en-GB"/>
          </a:p>
        </p:txBody>
      </p:sp>
      <p:sp>
        <p:nvSpPr>
          <p:cNvPr id="11" name="Text 9"/>
          <p:cNvSpPr/>
          <p:nvPr/>
        </p:nvSpPr>
        <p:spPr>
          <a:xfrm>
            <a:off x="914400" y="1554480"/>
            <a:ext cx="1645920" cy="256032"/>
          </a:xfrm>
          <a:prstGeom prst="rect">
            <a:avLst/>
          </a:prstGeom>
          <a:noFill/>
          <a:ln/>
        </p:spPr>
        <p:txBody>
          <a:bodyPr wrap="square" lIns="0" tIns="0" rIns="0" bIns="0" rtlCol="0" anchor="ctr"/>
          <a:lstStyle/>
          <a:p>
            <a:pPr marL="0" indent="0">
              <a:buNone/>
            </a:pPr>
            <a:r>
              <a:rPr lang="en-US" sz="1400" b="1" dirty="0">
                <a:solidFill>
                  <a:srgbClr val="F3F4F6"/>
                </a:solidFill>
              </a:rPr>
              <a:t>Shoe Store</a:t>
            </a:r>
            <a:endParaRPr lang="en-US" sz="1400" dirty="0"/>
          </a:p>
        </p:txBody>
      </p:sp>
      <p:sp>
        <p:nvSpPr>
          <p:cNvPr id="12" name="Text 10"/>
          <p:cNvSpPr/>
          <p:nvPr/>
        </p:nvSpPr>
        <p:spPr>
          <a:xfrm>
            <a:off x="2606040" y="1554480"/>
            <a:ext cx="4983480" cy="256032"/>
          </a:xfrm>
          <a:prstGeom prst="rect">
            <a:avLst/>
          </a:prstGeom>
          <a:noFill/>
          <a:ln/>
        </p:spPr>
        <p:txBody>
          <a:bodyPr wrap="square" lIns="0" tIns="0" rIns="0" bIns="0" rtlCol="0" anchor="ctr"/>
          <a:lstStyle/>
          <a:p>
            <a:pPr marL="0" indent="0">
              <a:buNone/>
            </a:pPr>
            <a:r>
              <a:rPr lang="en-US" sz="1400" dirty="0">
                <a:solidFill>
                  <a:srgbClr val="9CA3AF"/>
                </a:solidFill>
              </a:rPr>
              <a:t>Flash sale — 50% off this weekend!</a:t>
            </a:r>
            <a:endParaRPr lang="en-US" sz="1400" dirty="0"/>
          </a:p>
        </p:txBody>
      </p:sp>
      <p:sp>
        <p:nvSpPr>
          <p:cNvPr id="13" name="Shape 11"/>
          <p:cNvSpPr/>
          <p:nvPr/>
        </p:nvSpPr>
        <p:spPr>
          <a:xfrm>
            <a:off x="7680960" y="1559052"/>
            <a:ext cx="553212" cy="256032"/>
          </a:xfrm>
          <a:prstGeom prst="roundRect">
            <a:avLst>
              <a:gd name="adj" fmla="val 46429"/>
            </a:avLst>
          </a:prstGeom>
          <a:solidFill>
            <a:srgbClr val="F472B6"/>
          </a:solidFill>
          <a:ln w="12700">
            <a:solidFill>
              <a:srgbClr val="F472B6"/>
            </a:solidFill>
            <a:prstDash val="solid"/>
          </a:ln>
        </p:spPr>
        <p:txBody>
          <a:bodyPr/>
          <a:lstStyle/>
          <a:p>
            <a:endParaRPr lang="en-GB"/>
          </a:p>
        </p:txBody>
      </p:sp>
      <p:sp>
        <p:nvSpPr>
          <p:cNvPr id="14" name="Text 12"/>
          <p:cNvSpPr/>
          <p:nvPr/>
        </p:nvSpPr>
        <p:spPr>
          <a:xfrm>
            <a:off x="7680960" y="1559052"/>
            <a:ext cx="553212" cy="256032"/>
          </a:xfrm>
          <a:prstGeom prst="rect">
            <a:avLst/>
          </a:prstGeom>
          <a:noFill/>
          <a:ln/>
        </p:spPr>
        <p:txBody>
          <a:bodyPr wrap="square" lIns="0" tIns="0" rIns="0" bIns="0" rtlCol="0" anchor="ctr"/>
          <a:lstStyle/>
          <a:p>
            <a:pPr marL="0" indent="0" algn="ctr">
              <a:buNone/>
            </a:pPr>
            <a:r>
              <a:rPr lang="en-US" sz="1200" b="1" dirty="0">
                <a:solidFill>
                  <a:srgbClr val="1A1D23"/>
                </a:solidFill>
              </a:rPr>
              <a:t>Promo</a:t>
            </a:r>
            <a:endParaRPr lang="en-US" sz="1200" dirty="0"/>
          </a:p>
        </p:txBody>
      </p:sp>
      <p:sp>
        <p:nvSpPr>
          <p:cNvPr id="15" name="Shape 13"/>
          <p:cNvSpPr/>
          <p:nvPr/>
        </p:nvSpPr>
        <p:spPr>
          <a:xfrm>
            <a:off x="502920" y="1847088"/>
            <a:ext cx="8138160" cy="256032"/>
          </a:xfrm>
          <a:prstGeom prst="rect">
            <a:avLst/>
          </a:prstGeom>
          <a:solidFill>
            <a:srgbClr val="252A33"/>
          </a:solidFill>
          <a:ln w="12700">
            <a:solidFill>
              <a:srgbClr val="3A4150"/>
            </a:solidFill>
            <a:prstDash val="solid"/>
          </a:ln>
        </p:spPr>
        <p:txBody>
          <a:bodyPr/>
          <a:lstStyle/>
          <a:p>
            <a:endParaRPr lang="en-GB"/>
          </a:p>
        </p:txBody>
      </p:sp>
      <p:sp>
        <p:nvSpPr>
          <p:cNvPr id="16" name="Shape 14"/>
          <p:cNvSpPr/>
          <p:nvPr/>
        </p:nvSpPr>
        <p:spPr>
          <a:xfrm>
            <a:off x="640080" y="1883664"/>
            <a:ext cx="182880" cy="182880"/>
          </a:xfrm>
          <a:prstGeom prst="ellipse">
            <a:avLst/>
          </a:prstGeom>
          <a:solidFill>
            <a:srgbClr val="60A5FA"/>
          </a:solidFill>
          <a:ln w="12700">
            <a:solidFill>
              <a:srgbClr val="60A5FA"/>
            </a:solidFill>
            <a:prstDash val="solid"/>
          </a:ln>
        </p:spPr>
        <p:txBody>
          <a:bodyPr/>
          <a:lstStyle/>
          <a:p>
            <a:endParaRPr lang="en-GB"/>
          </a:p>
        </p:txBody>
      </p:sp>
      <p:sp>
        <p:nvSpPr>
          <p:cNvPr id="17" name="Text 15"/>
          <p:cNvSpPr/>
          <p:nvPr/>
        </p:nvSpPr>
        <p:spPr>
          <a:xfrm>
            <a:off x="914400" y="1847088"/>
            <a:ext cx="1645920" cy="256032"/>
          </a:xfrm>
          <a:prstGeom prst="rect">
            <a:avLst/>
          </a:prstGeom>
          <a:noFill/>
          <a:ln/>
        </p:spPr>
        <p:txBody>
          <a:bodyPr wrap="square" lIns="0" tIns="0" rIns="0" bIns="0" rtlCol="0" anchor="ctr"/>
          <a:lstStyle/>
          <a:p>
            <a:pPr marL="0" indent="0">
              <a:buNone/>
            </a:pPr>
            <a:r>
              <a:rPr lang="en-US" sz="1400" b="1" dirty="0">
                <a:solidFill>
                  <a:srgbClr val="F3F4F6"/>
                </a:solidFill>
              </a:rPr>
              <a:t>LinkedIn</a:t>
            </a:r>
            <a:endParaRPr lang="en-US" sz="1400" dirty="0"/>
          </a:p>
        </p:txBody>
      </p:sp>
      <p:sp>
        <p:nvSpPr>
          <p:cNvPr id="18" name="Text 16"/>
          <p:cNvSpPr/>
          <p:nvPr/>
        </p:nvSpPr>
        <p:spPr>
          <a:xfrm>
            <a:off x="2606040" y="1847088"/>
            <a:ext cx="4983480" cy="256032"/>
          </a:xfrm>
          <a:prstGeom prst="rect">
            <a:avLst/>
          </a:prstGeom>
          <a:noFill/>
          <a:ln/>
        </p:spPr>
        <p:txBody>
          <a:bodyPr wrap="square" lIns="0" tIns="0" rIns="0" bIns="0" rtlCol="0" anchor="ctr"/>
          <a:lstStyle/>
          <a:p>
            <a:pPr marL="0" indent="0">
              <a:buNone/>
            </a:pPr>
            <a:r>
              <a:rPr lang="en-US" sz="1400" dirty="0">
                <a:solidFill>
                  <a:srgbClr val="9CA3AF"/>
                </a:solidFill>
              </a:rPr>
              <a:t>10 new connections want to add you</a:t>
            </a:r>
            <a:endParaRPr lang="en-US" sz="1400" dirty="0"/>
          </a:p>
        </p:txBody>
      </p:sp>
      <p:sp>
        <p:nvSpPr>
          <p:cNvPr id="19" name="Shape 17"/>
          <p:cNvSpPr/>
          <p:nvPr/>
        </p:nvSpPr>
        <p:spPr>
          <a:xfrm>
            <a:off x="7680960" y="1851660"/>
            <a:ext cx="630936" cy="256032"/>
          </a:xfrm>
          <a:prstGeom prst="roundRect">
            <a:avLst>
              <a:gd name="adj" fmla="val 46429"/>
            </a:avLst>
          </a:prstGeom>
          <a:solidFill>
            <a:srgbClr val="60A5FA"/>
          </a:solidFill>
          <a:ln w="12700">
            <a:solidFill>
              <a:srgbClr val="60A5FA"/>
            </a:solidFill>
            <a:prstDash val="solid"/>
          </a:ln>
        </p:spPr>
        <p:txBody>
          <a:bodyPr/>
          <a:lstStyle/>
          <a:p>
            <a:endParaRPr lang="en-GB"/>
          </a:p>
        </p:txBody>
      </p:sp>
      <p:sp>
        <p:nvSpPr>
          <p:cNvPr id="20" name="Text 18"/>
          <p:cNvSpPr/>
          <p:nvPr/>
        </p:nvSpPr>
        <p:spPr>
          <a:xfrm>
            <a:off x="7680960" y="1851660"/>
            <a:ext cx="630936" cy="256032"/>
          </a:xfrm>
          <a:prstGeom prst="rect">
            <a:avLst/>
          </a:prstGeom>
          <a:noFill/>
          <a:ln/>
        </p:spPr>
        <p:txBody>
          <a:bodyPr wrap="square" lIns="0" tIns="0" rIns="0" bIns="0" rtlCol="0" anchor="ctr"/>
          <a:lstStyle/>
          <a:p>
            <a:pPr marL="0" indent="0" algn="ctr">
              <a:buNone/>
            </a:pPr>
            <a:r>
              <a:rPr lang="en-US" sz="1200" b="1" dirty="0">
                <a:solidFill>
                  <a:srgbClr val="1A1D23"/>
                </a:solidFill>
              </a:rPr>
              <a:t>Social</a:t>
            </a:r>
            <a:endParaRPr lang="en-US" sz="1200" dirty="0"/>
          </a:p>
        </p:txBody>
      </p:sp>
      <p:sp>
        <p:nvSpPr>
          <p:cNvPr id="21" name="Shape 19"/>
          <p:cNvSpPr/>
          <p:nvPr/>
        </p:nvSpPr>
        <p:spPr>
          <a:xfrm>
            <a:off x="502920" y="2139696"/>
            <a:ext cx="8138160" cy="256032"/>
          </a:xfrm>
          <a:prstGeom prst="rect">
            <a:avLst/>
          </a:prstGeom>
          <a:solidFill>
            <a:srgbClr val="2E343F"/>
          </a:solidFill>
          <a:ln w="12700">
            <a:solidFill>
              <a:srgbClr val="3A4150"/>
            </a:solidFill>
            <a:prstDash val="solid"/>
          </a:ln>
        </p:spPr>
        <p:txBody>
          <a:bodyPr/>
          <a:lstStyle/>
          <a:p>
            <a:endParaRPr lang="en-GB"/>
          </a:p>
        </p:txBody>
      </p:sp>
      <p:sp>
        <p:nvSpPr>
          <p:cNvPr id="22" name="Shape 20"/>
          <p:cNvSpPr/>
          <p:nvPr/>
        </p:nvSpPr>
        <p:spPr>
          <a:xfrm>
            <a:off x="640080" y="2176272"/>
            <a:ext cx="182880" cy="182880"/>
          </a:xfrm>
          <a:prstGeom prst="ellipse">
            <a:avLst/>
          </a:prstGeom>
          <a:solidFill>
            <a:srgbClr val="34D399"/>
          </a:solidFill>
          <a:ln w="12700">
            <a:solidFill>
              <a:srgbClr val="34D399"/>
            </a:solidFill>
            <a:prstDash val="solid"/>
          </a:ln>
        </p:spPr>
        <p:txBody>
          <a:bodyPr/>
          <a:lstStyle/>
          <a:p>
            <a:endParaRPr lang="en-GB"/>
          </a:p>
        </p:txBody>
      </p:sp>
      <p:sp>
        <p:nvSpPr>
          <p:cNvPr id="23" name="Text 21"/>
          <p:cNvSpPr/>
          <p:nvPr/>
        </p:nvSpPr>
        <p:spPr>
          <a:xfrm>
            <a:off x="914400" y="2139696"/>
            <a:ext cx="1645920" cy="256032"/>
          </a:xfrm>
          <a:prstGeom prst="rect">
            <a:avLst/>
          </a:prstGeom>
          <a:noFill/>
          <a:ln/>
        </p:spPr>
        <p:txBody>
          <a:bodyPr wrap="square" lIns="0" tIns="0" rIns="0" bIns="0" rtlCol="0" anchor="ctr"/>
          <a:lstStyle/>
          <a:p>
            <a:pPr marL="0" indent="0">
              <a:buNone/>
            </a:pPr>
            <a:r>
              <a:rPr lang="en-US" sz="1400" b="1" dirty="0">
                <a:solidFill>
                  <a:srgbClr val="F3F4F6"/>
                </a:solidFill>
              </a:rPr>
              <a:t>Bank</a:t>
            </a:r>
            <a:endParaRPr lang="en-US" sz="1400" dirty="0"/>
          </a:p>
        </p:txBody>
      </p:sp>
      <p:sp>
        <p:nvSpPr>
          <p:cNvPr id="24" name="Text 22"/>
          <p:cNvSpPr/>
          <p:nvPr/>
        </p:nvSpPr>
        <p:spPr>
          <a:xfrm>
            <a:off x="2606040" y="2139696"/>
            <a:ext cx="4983480" cy="256032"/>
          </a:xfrm>
          <a:prstGeom prst="rect">
            <a:avLst/>
          </a:prstGeom>
          <a:noFill/>
          <a:ln/>
        </p:spPr>
        <p:txBody>
          <a:bodyPr wrap="square" lIns="0" tIns="0" rIns="0" bIns="0" rtlCol="0" anchor="ctr"/>
          <a:lstStyle/>
          <a:p>
            <a:pPr marL="0" indent="0">
              <a:buNone/>
            </a:pPr>
            <a:r>
              <a:rPr lang="en-US" sz="1400" dirty="0">
                <a:solidFill>
                  <a:srgbClr val="9CA3AF"/>
                </a:solidFill>
              </a:rPr>
              <a:t>Your March statement is ready</a:t>
            </a:r>
            <a:endParaRPr lang="en-US" sz="1400" dirty="0"/>
          </a:p>
        </p:txBody>
      </p:sp>
      <p:sp>
        <p:nvSpPr>
          <p:cNvPr id="25" name="Shape 23"/>
          <p:cNvSpPr/>
          <p:nvPr/>
        </p:nvSpPr>
        <p:spPr>
          <a:xfrm>
            <a:off x="7680960" y="2144268"/>
            <a:ext cx="708660" cy="256032"/>
          </a:xfrm>
          <a:prstGeom prst="roundRect">
            <a:avLst>
              <a:gd name="adj" fmla="val 46429"/>
            </a:avLst>
          </a:prstGeom>
          <a:solidFill>
            <a:srgbClr val="34D399"/>
          </a:solidFill>
          <a:ln w="12700">
            <a:solidFill>
              <a:srgbClr val="34D399"/>
            </a:solidFill>
            <a:prstDash val="solid"/>
          </a:ln>
        </p:spPr>
        <p:txBody>
          <a:bodyPr/>
          <a:lstStyle/>
          <a:p>
            <a:endParaRPr lang="en-GB"/>
          </a:p>
        </p:txBody>
      </p:sp>
      <p:sp>
        <p:nvSpPr>
          <p:cNvPr id="26" name="Text 24"/>
          <p:cNvSpPr/>
          <p:nvPr/>
        </p:nvSpPr>
        <p:spPr>
          <a:xfrm>
            <a:off x="7680960" y="2144268"/>
            <a:ext cx="708660" cy="256032"/>
          </a:xfrm>
          <a:prstGeom prst="rect">
            <a:avLst/>
          </a:prstGeom>
          <a:noFill/>
          <a:ln/>
        </p:spPr>
        <p:txBody>
          <a:bodyPr wrap="square" lIns="0" tIns="0" rIns="0" bIns="0" rtlCol="0" anchor="ctr"/>
          <a:lstStyle/>
          <a:p>
            <a:pPr marL="0" indent="0" algn="ctr">
              <a:buNone/>
            </a:pPr>
            <a:r>
              <a:rPr lang="en-US" sz="1200" b="1" dirty="0">
                <a:solidFill>
                  <a:srgbClr val="1A1D23"/>
                </a:solidFill>
              </a:rPr>
              <a:t>Updates</a:t>
            </a:r>
            <a:endParaRPr lang="en-US" sz="1200" dirty="0"/>
          </a:p>
        </p:txBody>
      </p:sp>
      <p:sp>
        <p:nvSpPr>
          <p:cNvPr id="27" name="Shape 25"/>
          <p:cNvSpPr/>
          <p:nvPr/>
        </p:nvSpPr>
        <p:spPr>
          <a:xfrm>
            <a:off x="502920" y="2432304"/>
            <a:ext cx="8138160" cy="256032"/>
          </a:xfrm>
          <a:prstGeom prst="rect">
            <a:avLst/>
          </a:prstGeom>
          <a:solidFill>
            <a:srgbClr val="252A33"/>
          </a:solidFill>
          <a:ln w="12700">
            <a:solidFill>
              <a:srgbClr val="3A4150"/>
            </a:solidFill>
            <a:prstDash val="solid"/>
          </a:ln>
        </p:spPr>
        <p:txBody>
          <a:bodyPr/>
          <a:lstStyle/>
          <a:p>
            <a:endParaRPr lang="en-GB"/>
          </a:p>
        </p:txBody>
      </p:sp>
      <p:sp>
        <p:nvSpPr>
          <p:cNvPr id="28" name="Shape 26"/>
          <p:cNvSpPr/>
          <p:nvPr/>
        </p:nvSpPr>
        <p:spPr>
          <a:xfrm>
            <a:off x="640080" y="2468880"/>
            <a:ext cx="182880" cy="182880"/>
          </a:xfrm>
          <a:prstGeom prst="ellipse">
            <a:avLst/>
          </a:prstGeom>
          <a:solidFill>
            <a:srgbClr val="A78BFA"/>
          </a:solidFill>
          <a:ln w="12700">
            <a:solidFill>
              <a:srgbClr val="A78BFA"/>
            </a:solidFill>
            <a:prstDash val="solid"/>
          </a:ln>
        </p:spPr>
        <p:txBody>
          <a:bodyPr/>
          <a:lstStyle/>
          <a:p>
            <a:endParaRPr lang="en-GB"/>
          </a:p>
        </p:txBody>
      </p:sp>
      <p:sp>
        <p:nvSpPr>
          <p:cNvPr id="29" name="Text 27"/>
          <p:cNvSpPr/>
          <p:nvPr/>
        </p:nvSpPr>
        <p:spPr>
          <a:xfrm>
            <a:off x="914400" y="2432304"/>
            <a:ext cx="1645920" cy="256032"/>
          </a:xfrm>
          <a:prstGeom prst="rect">
            <a:avLst/>
          </a:prstGeom>
          <a:noFill/>
          <a:ln/>
        </p:spPr>
        <p:txBody>
          <a:bodyPr wrap="square" lIns="0" tIns="0" rIns="0" bIns="0" rtlCol="0" anchor="ctr"/>
          <a:lstStyle/>
          <a:p>
            <a:pPr marL="0" indent="0">
              <a:buNone/>
            </a:pPr>
            <a:r>
              <a:rPr lang="en-US" sz="1400" b="1" dirty="0">
                <a:solidFill>
                  <a:srgbClr val="F3F4F6"/>
                </a:solidFill>
              </a:rPr>
              <a:t>Newsletter Daily</a:t>
            </a:r>
            <a:endParaRPr lang="en-US" sz="1400" dirty="0"/>
          </a:p>
        </p:txBody>
      </p:sp>
      <p:sp>
        <p:nvSpPr>
          <p:cNvPr id="30" name="Text 28"/>
          <p:cNvSpPr/>
          <p:nvPr/>
        </p:nvSpPr>
        <p:spPr>
          <a:xfrm>
            <a:off x="2606040" y="2432304"/>
            <a:ext cx="4983480" cy="256032"/>
          </a:xfrm>
          <a:prstGeom prst="rect">
            <a:avLst/>
          </a:prstGeom>
          <a:noFill/>
          <a:ln/>
        </p:spPr>
        <p:txBody>
          <a:bodyPr wrap="square" lIns="0" tIns="0" rIns="0" bIns="0" rtlCol="0" anchor="ctr"/>
          <a:lstStyle/>
          <a:p>
            <a:pPr marL="0" indent="0">
              <a:buNone/>
            </a:pPr>
            <a:r>
              <a:rPr lang="en-US" sz="1400" dirty="0">
                <a:solidFill>
                  <a:srgbClr val="9CA3AF"/>
                </a:solidFill>
              </a:rPr>
              <a:t>Today's top stories — 12 new</a:t>
            </a:r>
            <a:endParaRPr lang="en-US" sz="1400" dirty="0"/>
          </a:p>
        </p:txBody>
      </p:sp>
      <p:sp>
        <p:nvSpPr>
          <p:cNvPr id="31" name="Shape 29"/>
          <p:cNvSpPr/>
          <p:nvPr/>
        </p:nvSpPr>
        <p:spPr>
          <a:xfrm>
            <a:off x="7680960" y="2436876"/>
            <a:ext cx="548640" cy="256032"/>
          </a:xfrm>
          <a:prstGeom prst="roundRect">
            <a:avLst>
              <a:gd name="adj" fmla="val 46429"/>
            </a:avLst>
          </a:prstGeom>
          <a:solidFill>
            <a:srgbClr val="A78BFA"/>
          </a:solidFill>
          <a:ln w="12700">
            <a:solidFill>
              <a:srgbClr val="A78BFA"/>
            </a:solidFill>
            <a:prstDash val="solid"/>
          </a:ln>
        </p:spPr>
        <p:txBody>
          <a:bodyPr/>
          <a:lstStyle/>
          <a:p>
            <a:endParaRPr lang="en-GB"/>
          </a:p>
        </p:txBody>
      </p:sp>
      <p:sp>
        <p:nvSpPr>
          <p:cNvPr id="32" name="Text 30"/>
          <p:cNvSpPr/>
          <p:nvPr/>
        </p:nvSpPr>
        <p:spPr>
          <a:xfrm>
            <a:off x="7680960" y="2436876"/>
            <a:ext cx="548640" cy="256032"/>
          </a:xfrm>
          <a:prstGeom prst="rect">
            <a:avLst/>
          </a:prstGeom>
          <a:noFill/>
          <a:ln/>
        </p:spPr>
        <p:txBody>
          <a:bodyPr wrap="square" lIns="0" tIns="0" rIns="0" bIns="0" rtlCol="0" anchor="ctr"/>
          <a:lstStyle/>
          <a:p>
            <a:pPr marL="0" indent="0" algn="ctr">
              <a:buNone/>
            </a:pPr>
            <a:r>
              <a:rPr lang="en-US" sz="1200" b="1" dirty="0">
                <a:solidFill>
                  <a:srgbClr val="1A1D23"/>
                </a:solidFill>
              </a:rPr>
              <a:t>News</a:t>
            </a:r>
            <a:endParaRPr lang="en-US" sz="1200" dirty="0"/>
          </a:p>
        </p:txBody>
      </p:sp>
      <p:sp>
        <p:nvSpPr>
          <p:cNvPr id="33" name="Shape 31"/>
          <p:cNvSpPr/>
          <p:nvPr/>
        </p:nvSpPr>
        <p:spPr>
          <a:xfrm>
            <a:off x="502920" y="2724912"/>
            <a:ext cx="8138160" cy="256032"/>
          </a:xfrm>
          <a:prstGeom prst="rect">
            <a:avLst/>
          </a:prstGeom>
          <a:solidFill>
            <a:srgbClr val="2E343F"/>
          </a:solidFill>
          <a:ln w="12700">
            <a:solidFill>
              <a:srgbClr val="3A4150"/>
            </a:solidFill>
            <a:prstDash val="solid"/>
          </a:ln>
        </p:spPr>
        <p:txBody>
          <a:bodyPr/>
          <a:lstStyle/>
          <a:p>
            <a:endParaRPr lang="en-GB"/>
          </a:p>
        </p:txBody>
      </p:sp>
      <p:sp>
        <p:nvSpPr>
          <p:cNvPr id="34" name="Shape 32"/>
          <p:cNvSpPr/>
          <p:nvPr/>
        </p:nvSpPr>
        <p:spPr>
          <a:xfrm>
            <a:off x="640080" y="2761488"/>
            <a:ext cx="182880" cy="182880"/>
          </a:xfrm>
          <a:prstGeom prst="ellipse">
            <a:avLst/>
          </a:prstGeom>
          <a:solidFill>
            <a:srgbClr val="FBBF24"/>
          </a:solidFill>
          <a:ln w="12700">
            <a:solidFill>
              <a:srgbClr val="FBBF24"/>
            </a:solidFill>
            <a:prstDash val="solid"/>
          </a:ln>
        </p:spPr>
        <p:txBody>
          <a:bodyPr/>
          <a:lstStyle/>
          <a:p>
            <a:endParaRPr lang="en-GB"/>
          </a:p>
        </p:txBody>
      </p:sp>
      <p:sp>
        <p:nvSpPr>
          <p:cNvPr id="35" name="Text 33"/>
          <p:cNvSpPr/>
          <p:nvPr/>
        </p:nvSpPr>
        <p:spPr>
          <a:xfrm>
            <a:off x="914400" y="2724912"/>
            <a:ext cx="1645920" cy="256032"/>
          </a:xfrm>
          <a:prstGeom prst="rect">
            <a:avLst/>
          </a:prstGeom>
          <a:noFill/>
          <a:ln/>
        </p:spPr>
        <p:txBody>
          <a:bodyPr wrap="square" lIns="0" tIns="0" rIns="0" bIns="0" rtlCol="0" anchor="ctr"/>
          <a:lstStyle/>
          <a:p>
            <a:pPr marL="0" indent="0">
              <a:buNone/>
            </a:pPr>
            <a:r>
              <a:rPr lang="en-US" sz="1400" b="1" dirty="0">
                <a:solidFill>
                  <a:srgbClr val="F3F4F6"/>
                </a:solidFill>
              </a:rPr>
              <a:t>Mum</a:t>
            </a:r>
            <a:endParaRPr lang="en-US" sz="1400" dirty="0"/>
          </a:p>
        </p:txBody>
      </p:sp>
      <p:sp>
        <p:nvSpPr>
          <p:cNvPr id="36" name="Text 34"/>
          <p:cNvSpPr/>
          <p:nvPr/>
        </p:nvSpPr>
        <p:spPr>
          <a:xfrm>
            <a:off x="2606040" y="2724912"/>
            <a:ext cx="4983480" cy="256032"/>
          </a:xfrm>
          <a:prstGeom prst="rect">
            <a:avLst/>
          </a:prstGeom>
          <a:noFill/>
          <a:ln/>
        </p:spPr>
        <p:txBody>
          <a:bodyPr wrap="square" lIns="0" tIns="0" rIns="0" bIns="0" rtlCol="0" anchor="ctr"/>
          <a:lstStyle/>
          <a:p>
            <a:pPr marL="0" indent="0">
              <a:buNone/>
            </a:pPr>
            <a:r>
              <a:rPr lang="en-US" sz="1400" dirty="0">
                <a:solidFill>
                  <a:srgbClr val="9CA3AF"/>
                </a:solidFill>
              </a:rPr>
              <a:t>Lunch on Sunday?</a:t>
            </a:r>
            <a:endParaRPr lang="en-US" sz="1400" dirty="0"/>
          </a:p>
        </p:txBody>
      </p:sp>
      <p:sp>
        <p:nvSpPr>
          <p:cNvPr id="37" name="Shape 35"/>
          <p:cNvSpPr/>
          <p:nvPr/>
        </p:nvSpPr>
        <p:spPr>
          <a:xfrm>
            <a:off x="7680960" y="2729484"/>
            <a:ext cx="630936" cy="256032"/>
          </a:xfrm>
          <a:prstGeom prst="roundRect">
            <a:avLst>
              <a:gd name="adj" fmla="val 46429"/>
            </a:avLst>
          </a:prstGeom>
          <a:solidFill>
            <a:srgbClr val="FBBF24"/>
          </a:solidFill>
          <a:ln w="12700">
            <a:solidFill>
              <a:srgbClr val="FBBF24"/>
            </a:solidFill>
            <a:prstDash val="solid"/>
          </a:ln>
        </p:spPr>
        <p:txBody>
          <a:bodyPr/>
          <a:lstStyle/>
          <a:p>
            <a:endParaRPr lang="en-GB"/>
          </a:p>
        </p:txBody>
      </p:sp>
      <p:sp>
        <p:nvSpPr>
          <p:cNvPr id="38" name="Text 36"/>
          <p:cNvSpPr/>
          <p:nvPr/>
        </p:nvSpPr>
        <p:spPr>
          <a:xfrm>
            <a:off x="7680960" y="2729484"/>
            <a:ext cx="630936" cy="256032"/>
          </a:xfrm>
          <a:prstGeom prst="rect">
            <a:avLst/>
          </a:prstGeom>
          <a:noFill/>
          <a:ln/>
        </p:spPr>
        <p:txBody>
          <a:bodyPr wrap="square" lIns="0" tIns="0" rIns="0" bIns="0" rtlCol="0" anchor="ctr"/>
          <a:lstStyle/>
          <a:p>
            <a:pPr marL="0" indent="0" algn="ctr">
              <a:buNone/>
            </a:pPr>
            <a:r>
              <a:rPr lang="en-US" sz="1200" b="1" dirty="0">
                <a:solidFill>
                  <a:srgbClr val="1A1D23"/>
                </a:solidFill>
              </a:rPr>
              <a:t>Family</a:t>
            </a:r>
            <a:endParaRPr lang="en-US" sz="1200" dirty="0"/>
          </a:p>
        </p:txBody>
      </p:sp>
      <p:sp>
        <p:nvSpPr>
          <p:cNvPr id="39" name="Shape 37"/>
          <p:cNvSpPr/>
          <p:nvPr/>
        </p:nvSpPr>
        <p:spPr>
          <a:xfrm>
            <a:off x="502920" y="3017520"/>
            <a:ext cx="8138160" cy="256032"/>
          </a:xfrm>
          <a:prstGeom prst="rect">
            <a:avLst/>
          </a:prstGeom>
          <a:solidFill>
            <a:srgbClr val="252A33"/>
          </a:solidFill>
          <a:ln w="12700">
            <a:solidFill>
              <a:srgbClr val="3A4150"/>
            </a:solidFill>
            <a:prstDash val="solid"/>
          </a:ln>
        </p:spPr>
        <p:txBody>
          <a:bodyPr/>
          <a:lstStyle/>
          <a:p>
            <a:endParaRPr lang="en-GB"/>
          </a:p>
        </p:txBody>
      </p:sp>
      <p:sp>
        <p:nvSpPr>
          <p:cNvPr id="40" name="Shape 38"/>
          <p:cNvSpPr/>
          <p:nvPr/>
        </p:nvSpPr>
        <p:spPr>
          <a:xfrm>
            <a:off x="640080" y="3054096"/>
            <a:ext cx="182880" cy="182880"/>
          </a:xfrm>
          <a:prstGeom prst="ellipse">
            <a:avLst/>
          </a:prstGeom>
          <a:solidFill>
            <a:srgbClr val="F472B6"/>
          </a:solidFill>
          <a:ln w="12700">
            <a:solidFill>
              <a:srgbClr val="F472B6"/>
            </a:solidFill>
            <a:prstDash val="solid"/>
          </a:ln>
        </p:spPr>
        <p:txBody>
          <a:bodyPr/>
          <a:lstStyle/>
          <a:p>
            <a:endParaRPr lang="en-GB"/>
          </a:p>
        </p:txBody>
      </p:sp>
      <p:sp>
        <p:nvSpPr>
          <p:cNvPr id="41" name="Text 39"/>
          <p:cNvSpPr/>
          <p:nvPr/>
        </p:nvSpPr>
        <p:spPr>
          <a:xfrm>
            <a:off x="914400" y="3017520"/>
            <a:ext cx="1645920" cy="256032"/>
          </a:xfrm>
          <a:prstGeom prst="rect">
            <a:avLst/>
          </a:prstGeom>
          <a:noFill/>
          <a:ln/>
        </p:spPr>
        <p:txBody>
          <a:bodyPr wrap="square" lIns="0" tIns="0" rIns="0" bIns="0" rtlCol="0" anchor="ctr"/>
          <a:lstStyle/>
          <a:p>
            <a:pPr marL="0" indent="0">
              <a:buNone/>
            </a:pPr>
            <a:r>
              <a:rPr lang="en-US" sz="1400" b="1" dirty="0">
                <a:solidFill>
                  <a:srgbClr val="F3F4F6"/>
                </a:solidFill>
              </a:rPr>
              <a:t>Travel deals</a:t>
            </a:r>
            <a:endParaRPr lang="en-US" sz="1400" dirty="0"/>
          </a:p>
        </p:txBody>
      </p:sp>
      <p:sp>
        <p:nvSpPr>
          <p:cNvPr id="42" name="Text 40"/>
          <p:cNvSpPr/>
          <p:nvPr/>
        </p:nvSpPr>
        <p:spPr>
          <a:xfrm>
            <a:off x="2606040" y="3017520"/>
            <a:ext cx="4983480" cy="256032"/>
          </a:xfrm>
          <a:prstGeom prst="rect">
            <a:avLst/>
          </a:prstGeom>
          <a:noFill/>
          <a:ln/>
        </p:spPr>
        <p:txBody>
          <a:bodyPr wrap="square" lIns="0" tIns="0" rIns="0" bIns="0" rtlCol="0" anchor="ctr"/>
          <a:lstStyle/>
          <a:p>
            <a:pPr marL="0" indent="0">
              <a:buNone/>
            </a:pPr>
            <a:r>
              <a:rPr lang="en-US" sz="1400" dirty="0">
                <a:solidFill>
                  <a:srgbClr val="9CA3AF"/>
                </a:solidFill>
              </a:rPr>
              <a:t>Cheap flights to Faro!</a:t>
            </a:r>
            <a:endParaRPr lang="en-US" sz="1400" dirty="0"/>
          </a:p>
        </p:txBody>
      </p:sp>
      <p:sp>
        <p:nvSpPr>
          <p:cNvPr id="43" name="Shape 41"/>
          <p:cNvSpPr/>
          <p:nvPr/>
        </p:nvSpPr>
        <p:spPr>
          <a:xfrm>
            <a:off x="7680960" y="3022092"/>
            <a:ext cx="553212" cy="256032"/>
          </a:xfrm>
          <a:prstGeom prst="roundRect">
            <a:avLst>
              <a:gd name="adj" fmla="val 46429"/>
            </a:avLst>
          </a:prstGeom>
          <a:solidFill>
            <a:srgbClr val="F472B6"/>
          </a:solidFill>
          <a:ln w="12700">
            <a:solidFill>
              <a:srgbClr val="F472B6"/>
            </a:solidFill>
            <a:prstDash val="solid"/>
          </a:ln>
        </p:spPr>
        <p:txBody>
          <a:bodyPr/>
          <a:lstStyle/>
          <a:p>
            <a:endParaRPr lang="en-GB"/>
          </a:p>
        </p:txBody>
      </p:sp>
      <p:sp>
        <p:nvSpPr>
          <p:cNvPr id="44" name="Text 42"/>
          <p:cNvSpPr/>
          <p:nvPr/>
        </p:nvSpPr>
        <p:spPr>
          <a:xfrm>
            <a:off x="7680960" y="3022092"/>
            <a:ext cx="553212" cy="256032"/>
          </a:xfrm>
          <a:prstGeom prst="rect">
            <a:avLst/>
          </a:prstGeom>
          <a:noFill/>
          <a:ln/>
        </p:spPr>
        <p:txBody>
          <a:bodyPr wrap="square" lIns="0" tIns="0" rIns="0" bIns="0" rtlCol="0" anchor="ctr"/>
          <a:lstStyle/>
          <a:p>
            <a:pPr marL="0" indent="0" algn="ctr">
              <a:buNone/>
            </a:pPr>
            <a:r>
              <a:rPr lang="en-US" sz="1200" b="1" dirty="0">
                <a:solidFill>
                  <a:srgbClr val="1A1D23"/>
                </a:solidFill>
              </a:rPr>
              <a:t>Promo</a:t>
            </a:r>
            <a:endParaRPr lang="en-US" sz="1200" dirty="0"/>
          </a:p>
        </p:txBody>
      </p:sp>
      <p:sp>
        <p:nvSpPr>
          <p:cNvPr id="45" name="Shape 43"/>
          <p:cNvSpPr/>
          <p:nvPr/>
        </p:nvSpPr>
        <p:spPr>
          <a:xfrm>
            <a:off x="502920" y="3310128"/>
            <a:ext cx="8138160" cy="256032"/>
          </a:xfrm>
          <a:prstGeom prst="rect">
            <a:avLst/>
          </a:prstGeom>
          <a:solidFill>
            <a:srgbClr val="2E343F"/>
          </a:solidFill>
          <a:ln w="12700">
            <a:solidFill>
              <a:srgbClr val="3A4150"/>
            </a:solidFill>
            <a:prstDash val="solid"/>
          </a:ln>
        </p:spPr>
        <p:txBody>
          <a:bodyPr/>
          <a:lstStyle/>
          <a:p>
            <a:endParaRPr lang="en-GB"/>
          </a:p>
        </p:txBody>
      </p:sp>
      <p:sp>
        <p:nvSpPr>
          <p:cNvPr id="46" name="Shape 44"/>
          <p:cNvSpPr/>
          <p:nvPr/>
        </p:nvSpPr>
        <p:spPr>
          <a:xfrm>
            <a:off x="640080" y="3346704"/>
            <a:ext cx="182880" cy="182880"/>
          </a:xfrm>
          <a:prstGeom prst="ellipse">
            <a:avLst/>
          </a:prstGeom>
          <a:solidFill>
            <a:srgbClr val="F472B6"/>
          </a:solidFill>
          <a:ln w="12700">
            <a:solidFill>
              <a:srgbClr val="F472B6"/>
            </a:solidFill>
            <a:prstDash val="solid"/>
          </a:ln>
        </p:spPr>
        <p:txBody>
          <a:bodyPr/>
          <a:lstStyle/>
          <a:p>
            <a:endParaRPr lang="en-GB"/>
          </a:p>
        </p:txBody>
      </p:sp>
      <p:sp>
        <p:nvSpPr>
          <p:cNvPr id="47" name="Text 45"/>
          <p:cNvSpPr/>
          <p:nvPr/>
        </p:nvSpPr>
        <p:spPr>
          <a:xfrm>
            <a:off x="914400" y="3310128"/>
            <a:ext cx="1645920" cy="256032"/>
          </a:xfrm>
          <a:prstGeom prst="rect">
            <a:avLst/>
          </a:prstGeom>
          <a:noFill/>
          <a:ln/>
        </p:spPr>
        <p:txBody>
          <a:bodyPr wrap="square" lIns="0" tIns="0" rIns="0" bIns="0" rtlCol="0" anchor="ctr"/>
          <a:lstStyle/>
          <a:p>
            <a:pPr marL="0" indent="0">
              <a:buNone/>
            </a:pPr>
            <a:r>
              <a:rPr lang="en-US" sz="1400" b="1" dirty="0">
                <a:solidFill>
                  <a:srgbClr val="F3F4F6"/>
                </a:solidFill>
              </a:rPr>
              <a:t>Shoe Store</a:t>
            </a:r>
            <a:endParaRPr lang="en-US" sz="1400" dirty="0"/>
          </a:p>
        </p:txBody>
      </p:sp>
      <p:sp>
        <p:nvSpPr>
          <p:cNvPr id="48" name="Text 46"/>
          <p:cNvSpPr/>
          <p:nvPr/>
        </p:nvSpPr>
        <p:spPr>
          <a:xfrm>
            <a:off x="2606040" y="3310128"/>
            <a:ext cx="4983480" cy="256032"/>
          </a:xfrm>
          <a:prstGeom prst="rect">
            <a:avLst/>
          </a:prstGeom>
          <a:noFill/>
          <a:ln/>
        </p:spPr>
        <p:txBody>
          <a:bodyPr wrap="square" lIns="0" tIns="0" rIns="0" bIns="0" rtlCol="0" anchor="ctr"/>
          <a:lstStyle/>
          <a:p>
            <a:pPr marL="0" indent="0">
              <a:buNone/>
            </a:pPr>
            <a:r>
              <a:rPr lang="en-US" sz="1400" dirty="0">
                <a:solidFill>
                  <a:srgbClr val="9CA3AF"/>
                </a:solidFill>
              </a:rPr>
              <a:t>Final hours of our flash sale!</a:t>
            </a:r>
            <a:endParaRPr lang="en-US" sz="1400" dirty="0"/>
          </a:p>
        </p:txBody>
      </p:sp>
      <p:sp>
        <p:nvSpPr>
          <p:cNvPr id="49" name="Shape 47"/>
          <p:cNvSpPr/>
          <p:nvPr/>
        </p:nvSpPr>
        <p:spPr>
          <a:xfrm>
            <a:off x="7680960" y="3314700"/>
            <a:ext cx="553212" cy="256032"/>
          </a:xfrm>
          <a:prstGeom prst="roundRect">
            <a:avLst>
              <a:gd name="adj" fmla="val 46429"/>
            </a:avLst>
          </a:prstGeom>
          <a:solidFill>
            <a:srgbClr val="F472B6"/>
          </a:solidFill>
          <a:ln w="12700">
            <a:solidFill>
              <a:srgbClr val="F472B6"/>
            </a:solidFill>
            <a:prstDash val="solid"/>
          </a:ln>
        </p:spPr>
        <p:txBody>
          <a:bodyPr/>
          <a:lstStyle/>
          <a:p>
            <a:endParaRPr lang="en-GB"/>
          </a:p>
        </p:txBody>
      </p:sp>
      <p:sp>
        <p:nvSpPr>
          <p:cNvPr id="50" name="Text 48"/>
          <p:cNvSpPr/>
          <p:nvPr/>
        </p:nvSpPr>
        <p:spPr>
          <a:xfrm>
            <a:off x="7680960" y="3314700"/>
            <a:ext cx="553212" cy="256032"/>
          </a:xfrm>
          <a:prstGeom prst="rect">
            <a:avLst/>
          </a:prstGeom>
          <a:noFill/>
          <a:ln/>
        </p:spPr>
        <p:txBody>
          <a:bodyPr wrap="square" lIns="0" tIns="0" rIns="0" bIns="0" rtlCol="0" anchor="ctr"/>
          <a:lstStyle/>
          <a:p>
            <a:pPr marL="0" indent="0" algn="ctr">
              <a:buNone/>
            </a:pPr>
            <a:r>
              <a:rPr lang="en-US" sz="1200" b="1" dirty="0">
                <a:solidFill>
                  <a:srgbClr val="1A1D23"/>
                </a:solidFill>
              </a:rPr>
              <a:t>Promo</a:t>
            </a:r>
            <a:endParaRPr lang="en-US" sz="1200" dirty="0"/>
          </a:p>
        </p:txBody>
      </p:sp>
      <p:sp>
        <p:nvSpPr>
          <p:cNvPr id="51" name="Shape 49"/>
          <p:cNvSpPr/>
          <p:nvPr/>
        </p:nvSpPr>
        <p:spPr>
          <a:xfrm>
            <a:off x="502920" y="3602736"/>
            <a:ext cx="8138160" cy="256032"/>
          </a:xfrm>
          <a:prstGeom prst="rect">
            <a:avLst/>
          </a:prstGeom>
          <a:solidFill>
            <a:srgbClr val="252A33"/>
          </a:solidFill>
          <a:ln w="12700">
            <a:solidFill>
              <a:srgbClr val="3A4150"/>
            </a:solidFill>
            <a:prstDash val="solid"/>
          </a:ln>
        </p:spPr>
        <p:txBody>
          <a:bodyPr/>
          <a:lstStyle/>
          <a:p>
            <a:endParaRPr lang="en-GB"/>
          </a:p>
        </p:txBody>
      </p:sp>
      <p:sp>
        <p:nvSpPr>
          <p:cNvPr id="52" name="Shape 50"/>
          <p:cNvSpPr/>
          <p:nvPr/>
        </p:nvSpPr>
        <p:spPr>
          <a:xfrm>
            <a:off x="640080" y="3639312"/>
            <a:ext cx="182880" cy="182880"/>
          </a:xfrm>
          <a:prstGeom prst="ellipse">
            <a:avLst/>
          </a:prstGeom>
          <a:solidFill>
            <a:srgbClr val="F87171"/>
          </a:solidFill>
          <a:ln w="12700">
            <a:solidFill>
              <a:srgbClr val="F87171"/>
            </a:solidFill>
            <a:prstDash val="solid"/>
          </a:ln>
        </p:spPr>
        <p:txBody>
          <a:bodyPr/>
          <a:lstStyle/>
          <a:p>
            <a:endParaRPr lang="en-GB"/>
          </a:p>
        </p:txBody>
      </p:sp>
      <p:sp>
        <p:nvSpPr>
          <p:cNvPr id="53" name="Text 51"/>
          <p:cNvSpPr/>
          <p:nvPr/>
        </p:nvSpPr>
        <p:spPr>
          <a:xfrm>
            <a:off x="914400" y="3602736"/>
            <a:ext cx="1645920" cy="256032"/>
          </a:xfrm>
          <a:prstGeom prst="rect">
            <a:avLst/>
          </a:prstGeom>
          <a:noFill/>
          <a:ln/>
        </p:spPr>
        <p:txBody>
          <a:bodyPr wrap="square" lIns="0" tIns="0" rIns="0" bIns="0" rtlCol="0" anchor="ctr"/>
          <a:lstStyle/>
          <a:p>
            <a:pPr marL="0" indent="0">
              <a:buNone/>
            </a:pPr>
            <a:r>
              <a:rPr lang="en-US" sz="1400" b="1" dirty="0">
                <a:solidFill>
                  <a:srgbClr val="F3F4F6"/>
                </a:solidFill>
              </a:rPr>
              <a:t>Boss</a:t>
            </a:r>
            <a:endParaRPr lang="en-US" sz="1400" dirty="0"/>
          </a:p>
        </p:txBody>
      </p:sp>
      <p:sp>
        <p:nvSpPr>
          <p:cNvPr id="54" name="Text 52"/>
          <p:cNvSpPr/>
          <p:nvPr/>
        </p:nvSpPr>
        <p:spPr>
          <a:xfrm>
            <a:off x="2606040" y="3602736"/>
            <a:ext cx="4983480" cy="256032"/>
          </a:xfrm>
          <a:prstGeom prst="rect">
            <a:avLst/>
          </a:prstGeom>
          <a:noFill/>
          <a:ln/>
        </p:spPr>
        <p:txBody>
          <a:bodyPr wrap="square" lIns="0" tIns="0" rIns="0" bIns="0" rtlCol="0" anchor="ctr"/>
          <a:lstStyle/>
          <a:p>
            <a:pPr marL="0" indent="0">
              <a:buNone/>
            </a:pPr>
            <a:r>
              <a:rPr lang="en-US" sz="1400" dirty="0">
                <a:solidFill>
                  <a:srgbClr val="9CA3AF"/>
                </a:solidFill>
              </a:rPr>
              <a:t>Re: Q3 plan — quick question</a:t>
            </a:r>
            <a:endParaRPr lang="en-US" sz="1400" dirty="0"/>
          </a:p>
        </p:txBody>
      </p:sp>
      <p:sp>
        <p:nvSpPr>
          <p:cNvPr id="55" name="Shape 53"/>
          <p:cNvSpPr/>
          <p:nvPr/>
        </p:nvSpPr>
        <p:spPr>
          <a:xfrm>
            <a:off x="7680960" y="3607308"/>
            <a:ext cx="548640" cy="256032"/>
          </a:xfrm>
          <a:prstGeom prst="roundRect">
            <a:avLst>
              <a:gd name="adj" fmla="val 46429"/>
            </a:avLst>
          </a:prstGeom>
          <a:solidFill>
            <a:srgbClr val="F87171"/>
          </a:solidFill>
          <a:ln w="12700">
            <a:solidFill>
              <a:srgbClr val="F87171"/>
            </a:solidFill>
            <a:prstDash val="solid"/>
          </a:ln>
        </p:spPr>
        <p:txBody>
          <a:bodyPr/>
          <a:lstStyle/>
          <a:p>
            <a:endParaRPr lang="en-GB"/>
          </a:p>
        </p:txBody>
      </p:sp>
      <p:sp>
        <p:nvSpPr>
          <p:cNvPr id="56" name="Text 54"/>
          <p:cNvSpPr/>
          <p:nvPr/>
        </p:nvSpPr>
        <p:spPr>
          <a:xfrm>
            <a:off x="7680960" y="3607308"/>
            <a:ext cx="548640" cy="256032"/>
          </a:xfrm>
          <a:prstGeom prst="rect">
            <a:avLst/>
          </a:prstGeom>
          <a:noFill/>
          <a:ln/>
        </p:spPr>
        <p:txBody>
          <a:bodyPr wrap="square" lIns="0" tIns="0" rIns="0" bIns="0" rtlCol="0" anchor="ctr"/>
          <a:lstStyle/>
          <a:p>
            <a:pPr marL="0" indent="0" algn="ctr">
              <a:buNone/>
            </a:pPr>
            <a:r>
              <a:rPr lang="en-US" sz="1200" b="1" dirty="0">
                <a:solidFill>
                  <a:srgbClr val="1A1D23"/>
                </a:solidFill>
              </a:rPr>
              <a:t>Work</a:t>
            </a:r>
            <a:endParaRPr lang="en-US" sz="1200" dirty="0"/>
          </a:p>
        </p:txBody>
      </p:sp>
      <p:sp>
        <p:nvSpPr>
          <p:cNvPr id="57" name="Shape 55"/>
          <p:cNvSpPr/>
          <p:nvPr/>
        </p:nvSpPr>
        <p:spPr>
          <a:xfrm>
            <a:off x="365760" y="4297680"/>
            <a:ext cx="8412480" cy="365760"/>
          </a:xfrm>
          <a:prstGeom prst="roundRect">
            <a:avLst>
              <a:gd name="adj" fmla="val 15000"/>
            </a:avLst>
          </a:prstGeom>
          <a:solidFill>
            <a:srgbClr val="2E343F"/>
          </a:solidFill>
          <a:ln w="9525">
            <a:solidFill>
              <a:srgbClr val="3A4150"/>
            </a:solidFill>
            <a:prstDash val="solid"/>
          </a:ln>
        </p:spPr>
        <p:txBody>
          <a:bodyPr/>
          <a:lstStyle/>
          <a:p>
            <a:endParaRPr lang="en-GB"/>
          </a:p>
        </p:txBody>
      </p:sp>
      <p:sp>
        <p:nvSpPr>
          <p:cNvPr id="58" name="Text 56"/>
          <p:cNvSpPr/>
          <p:nvPr/>
        </p:nvSpPr>
        <p:spPr>
          <a:xfrm>
            <a:off x="502920" y="4297680"/>
            <a:ext cx="365760" cy="365760"/>
          </a:xfrm>
          <a:prstGeom prst="rect">
            <a:avLst/>
          </a:prstGeom>
          <a:noFill/>
          <a:ln/>
        </p:spPr>
        <p:txBody>
          <a:bodyPr wrap="square" lIns="0" tIns="0" rIns="0" bIns="0" rtlCol="0" anchor="ctr"/>
          <a:lstStyle/>
          <a:p>
            <a:pPr marL="0" indent="0">
              <a:buNone/>
            </a:pPr>
            <a:r>
              <a:rPr lang="en-US" sz="1800" b="1" dirty="0">
                <a:solidFill>
                  <a:srgbClr val="F87171"/>
                </a:solidFill>
              </a:rPr>
              <a:t>!</a:t>
            </a:r>
            <a:endParaRPr lang="en-US" sz="1800" dirty="0"/>
          </a:p>
        </p:txBody>
      </p:sp>
      <p:sp>
        <p:nvSpPr>
          <p:cNvPr id="59" name="Text 57"/>
          <p:cNvSpPr/>
          <p:nvPr/>
        </p:nvSpPr>
        <p:spPr>
          <a:xfrm>
            <a:off x="868680" y="4297680"/>
            <a:ext cx="7772400" cy="365760"/>
          </a:xfrm>
          <a:prstGeom prst="rect">
            <a:avLst/>
          </a:prstGeom>
          <a:noFill/>
          <a:ln/>
        </p:spPr>
        <p:txBody>
          <a:bodyPr wrap="square" lIns="0" tIns="0" rIns="0" bIns="0" rtlCol="0" anchor="ctr"/>
          <a:lstStyle/>
          <a:p>
            <a:pPr marL="0" indent="0">
              <a:buNone/>
            </a:pPr>
            <a:r>
              <a:rPr lang="en-US" sz="1400" dirty="0">
                <a:solidFill>
                  <a:srgbClr val="F3F4F6"/>
                </a:solidFill>
              </a:rPr>
              <a:t>The problem: real messages from Mum and Boss are buried under promos and newsletters</a:t>
            </a:r>
            <a:r>
              <a:rPr lang="en-US" sz="1100" dirty="0">
                <a:solidFill>
                  <a:srgbClr val="F3F4F6"/>
                </a:solidFill>
              </a:rPr>
              <a:t>.</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5">
    <p:bg>
      <p:bgPr>
        <a:solidFill>
          <a:srgbClr val="1A1D23"/>
        </a:solidFill>
        <a:effectLst/>
      </p:bgPr>
    </p:bg>
    <p:spTree>
      <p:nvGrpSpPr>
        <p:cNvPr id="1" name=""/>
        <p:cNvGrpSpPr/>
        <p:nvPr/>
      </p:nvGrpSpPr>
      <p:grpSpPr>
        <a:xfrm>
          <a:off x="0" y="0"/>
          <a:ext cx="0" cy="0"/>
          <a:chOff x="0" y="0"/>
          <a:chExt cx="0" cy="0"/>
        </a:xfrm>
      </p:grpSpPr>
      <p:sp>
        <p:nvSpPr>
          <p:cNvPr id="2" name="Text 0"/>
          <p:cNvSpPr/>
          <p:nvPr/>
        </p:nvSpPr>
        <p:spPr>
          <a:xfrm>
            <a:off x="365760" y="256032"/>
            <a:ext cx="320040" cy="365760"/>
          </a:xfrm>
          <a:prstGeom prst="rect">
            <a:avLst/>
          </a:prstGeom>
          <a:noFill/>
          <a:ln/>
        </p:spPr>
        <p:txBody>
          <a:bodyPr wrap="square" lIns="0" tIns="0" rIns="0" bIns="0" rtlCol="0" anchor="ctr"/>
          <a:lstStyle/>
          <a:p>
            <a:pPr marL="0" indent="0">
              <a:buNone/>
            </a:pPr>
            <a:r>
              <a:rPr lang="en-US" sz="1800" b="1" dirty="0">
                <a:solidFill>
                  <a:srgbClr val="FBBF24"/>
                </a:solidFill>
              </a:rPr>
              <a:t>★</a:t>
            </a:r>
            <a:endParaRPr lang="en-US" sz="1800" dirty="0"/>
          </a:p>
        </p:txBody>
      </p:sp>
      <p:sp>
        <p:nvSpPr>
          <p:cNvPr id="3" name="Text 1"/>
          <p:cNvSpPr/>
          <p:nvPr/>
        </p:nvSpPr>
        <p:spPr>
          <a:xfrm>
            <a:off x="685800" y="292608"/>
            <a:ext cx="5486400" cy="292608"/>
          </a:xfrm>
          <a:prstGeom prst="rect">
            <a:avLst/>
          </a:prstGeom>
          <a:noFill/>
          <a:ln/>
        </p:spPr>
        <p:txBody>
          <a:bodyPr wrap="square" lIns="0" tIns="0" rIns="0" bIns="0" rtlCol="0" anchor="ctr"/>
          <a:lstStyle/>
          <a:p>
            <a:pPr marL="0" indent="0">
              <a:buNone/>
            </a:pPr>
            <a:r>
              <a:rPr lang="en-US" sz="1000" b="1" kern="0" spc="400" dirty="0">
                <a:solidFill>
                  <a:srgbClr val="9CA3AF"/>
                </a:solidFill>
              </a:rPr>
              <a:t>PRACTICAL EXAMPLE · AFTER</a:t>
            </a:r>
            <a:endParaRPr lang="en-US" sz="1000" dirty="0"/>
          </a:p>
        </p:txBody>
      </p:sp>
      <p:sp>
        <p:nvSpPr>
          <p:cNvPr id="4" name="Shape 2"/>
          <p:cNvSpPr/>
          <p:nvPr/>
        </p:nvSpPr>
        <p:spPr>
          <a:xfrm>
            <a:off x="365760" y="640080"/>
            <a:ext cx="8412480" cy="18288"/>
          </a:xfrm>
          <a:prstGeom prst="rect">
            <a:avLst/>
          </a:prstGeom>
          <a:solidFill>
            <a:srgbClr val="3A4150"/>
          </a:solidFill>
          <a:ln w="12700">
            <a:solidFill>
              <a:srgbClr val="3A4150"/>
            </a:solidFill>
            <a:prstDash val="solid"/>
          </a:ln>
        </p:spPr>
        <p:txBody>
          <a:bodyPr/>
          <a:lstStyle/>
          <a:p>
            <a:endParaRPr lang="en-GB"/>
          </a:p>
        </p:txBody>
      </p:sp>
      <p:sp>
        <p:nvSpPr>
          <p:cNvPr id="5" name="Text 3"/>
          <p:cNvSpPr/>
          <p:nvPr/>
        </p:nvSpPr>
        <p:spPr>
          <a:xfrm>
            <a:off x="365760" y="777240"/>
            <a:ext cx="8412480" cy="548640"/>
          </a:xfrm>
          <a:prstGeom prst="rect">
            <a:avLst/>
          </a:prstGeom>
          <a:noFill/>
          <a:ln/>
        </p:spPr>
        <p:txBody>
          <a:bodyPr wrap="square" lIns="0" tIns="0" rIns="0" bIns="0" rtlCol="0" anchor="ctr"/>
          <a:lstStyle/>
          <a:p>
            <a:pPr marL="0" indent="0">
              <a:buNone/>
            </a:pPr>
            <a:r>
              <a:rPr lang="en-US" sz="2800" b="1" dirty="0">
                <a:solidFill>
                  <a:srgbClr val="F3F4F6"/>
                </a:solidFill>
              </a:rPr>
              <a:t>Three steps to a calm inbox</a:t>
            </a:r>
            <a:endParaRPr lang="en-US" sz="2800" dirty="0"/>
          </a:p>
        </p:txBody>
      </p:sp>
      <p:sp>
        <p:nvSpPr>
          <p:cNvPr id="6" name="Text 4"/>
          <p:cNvSpPr/>
          <p:nvPr/>
        </p:nvSpPr>
        <p:spPr>
          <a:xfrm>
            <a:off x="8046720" y="4800600"/>
            <a:ext cx="822960" cy="274320"/>
          </a:xfrm>
          <a:prstGeom prst="rect">
            <a:avLst/>
          </a:prstGeom>
          <a:noFill/>
          <a:ln/>
        </p:spPr>
        <p:txBody>
          <a:bodyPr wrap="square" lIns="0" tIns="0" rIns="0" bIns="0" rtlCol="0" anchor="ctr"/>
          <a:lstStyle/>
          <a:p>
            <a:pPr marL="0" indent="0" algn="r">
              <a:buNone/>
            </a:pPr>
            <a:r>
              <a:rPr lang="en-US" sz="900" dirty="0">
                <a:solidFill>
                  <a:srgbClr val="9CA3AF"/>
                </a:solidFill>
              </a:rPr>
              <a:t>15 / 18</a:t>
            </a:r>
            <a:endParaRPr lang="en-US" sz="900" dirty="0"/>
          </a:p>
        </p:txBody>
      </p:sp>
      <p:sp>
        <p:nvSpPr>
          <p:cNvPr id="7" name="Text 5"/>
          <p:cNvSpPr/>
          <p:nvPr/>
        </p:nvSpPr>
        <p:spPr>
          <a:xfrm>
            <a:off x="365760" y="4800600"/>
            <a:ext cx="3657600" cy="274320"/>
          </a:xfrm>
          <a:prstGeom prst="rect">
            <a:avLst/>
          </a:prstGeom>
          <a:noFill/>
          <a:ln/>
        </p:spPr>
        <p:txBody>
          <a:bodyPr wrap="square" lIns="0" tIns="0" rIns="0" bIns="0" rtlCol="0" anchor="ctr"/>
          <a:lstStyle/>
          <a:p>
            <a:pPr marL="0" indent="0">
              <a:buNone/>
            </a:pPr>
            <a:r>
              <a:rPr lang="en-US" sz="900" dirty="0">
                <a:solidFill>
                  <a:srgbClr val="9CA3AF"/>
                </a:solidFill>
              </a:rPr>
              <a:t>Inbox Mastery</a:t>
            </a:r>
            <a:endParaRPr lang="en-US" sz="900" dirty="0"/>
          </a:p>
        </p:txBody>
      </p:sp>
      <p:sp>
        <p:nvSpPr>
          <p:cNvPr id="8" name="Shape 6"/>
          <p:cNvSpPr/>
          <p:nvPr/>
        </p:nvSpPr>
        <p:spPr>
          <a:xfrm>
            <a:off x="365760" y="1417320"/>
            <a:ext cx="8412480" cy="868680"/>
          </a:xfrm>
          <a:prstGeom prst="roundRect">
            <a:avLst>
              <a:gd name="adj" fmla="val 6316"/>
            </a:avLst>
          </a:prstGeom>
          <a:solidFill>
            <a:srgbClr val="252A33"/>
          </a:solidFill>
          <a:ln w="9525">
            <a:solidFill>
              <a:srgbClr val="3A4150"/>
            </a:solidFill>
            <a:prstDash val="solid"/>
          </a:ln>
        </p:spPr>
        <p:txBody>
          <a:bodyPr/>
          <a:lstStyle/>
          <a:p>
            <a:endParaRPr lang="en-GB"/>
          </a:p>
        </p:txBody>
      </p:sp>
      <p:sp>
        <p:nvSpPr>
          <p:cNvPr id="9" name="Shape 7"/>
          <p:cNvSpPr/>
          <p:nvPr/>
        </p:nvSpPr>
        <p:spPr>
          <a:xfrm>
            <a:off x="548640" y="1581912"/>
            <a:ext cx="548640" cy="548640"/>
          </a:xfrm>
          <a:prstGeom prst="ellipse">
            <a:avLst/>
          </a:prstGeom>
          <a:solidFill>
            <a:srgbClr val="34D399"/>
          </a:solidFill>
          <a:ln w="12700">
            <a:solidFill>
              <a:srgbClr val="34D399"/>
            </a:solidFill>
            <a:prstDash val="solid"/>
          </a:ln>
        </p:spPr>
        <p:txBody>
          <a:bodyPr/>
          <a:lstStyle/>
          <a:p>
            <a:endParaRPr lang="en-GB"/>
          </a:p>
        </p:txBody>
      </p:sp>
      <p:sp>
        <p:nvSpPr>
          <p:cNvPr id="10" name="Text 8"/>
          <p:cNvSpPr/>
          <p:nvPr/>
        </p:nvSpPr>
        <p:spPr>
          <a:xfrm>
            <a:off x="548640" y="1581912"/>
            <a:ext cx="548640" cy="548640"/>
          </a:xfrm>
          <a:prstGeom prst="rect">
            <a:avLst/>
          </a:prstGeom>
          <a:noFill/>
          <a:ln/>
        </p:spPr>
        <p:txBody>
          <a:bodyPr wrap="square" lIns="0" tIns="0" rIns="0" bIns="0" rtlCol="0" anchor="ctr"/>
          <a:lstStyle/>
          <a:p>
            <a:pPr marL="0" indent="0" algn="ctr">
              <a:buNone/>
            </a:pPr>
            <a:r>
              <a:rPr lang="en-US" sz="2200" b="1" dirty="0">
                <a:solidFill>
                  <a:srgbClr val="1A1D23"/>
                </a:solidFill>
              </a:rPr>
              <a:t>1</a:t>
            </a:r>
            <a:endParaRPr lang="en-US" sz="2200" dirty="0"/>
          </a:p>
        </p:txBody>
      </p:sp>
      <p:sp>
        <p:nvSpPr>
          <p:cNvPr id="11" name="Text 9"/>
          <p:cNvSpPr/>
          <p:nvPr/>
        </p:nvSpPr>
        <p:spPr>
          <a:xfrm>
            <a:off x="1280160" y="1527048"/>
            <a:ext cx="7315200" cy="292608"/>
          </a:xfrm>
          <a:prstGeom prst="rect">
            <a:avLst/>
          </a:prstGeom>
          <a:noFill/>
          <a:ln/>
        </p:spPr>
        <p:txBody>
          <a:bodyPr wrap="square" lIns="0" tIns="0" rIns="0" bIns="0" rtlCol="0" anchor="ctr"/>
          <a:lstStyle/>
          <a:p>
            <a:pPr marL="0" indent="0">
              <a:buNone/>
            </a:pPr>
            <a:r>
              <a:rPr lang="en-US" sz="1400" b="1" dirty="0">
                <a:solidFill>
                  <a:srgbClr val="F3F4F6"/>
                </a:solidFill>
              </a:rPr>
              <a:t>Sweep the noise</a:t>
            </a:r>
            <a:endParaRPr lang="en-US" sz="1400" dirty="0"/>
          </a:p>
        </p:txBody>
      </p:sp>
      <p:sp>
        <p:nvSpPr>
          <p:cNvPr id="12" name="Text 10"/>
          <p:cNvSpPr/>
          <p:nvPr/>
        </p:nvSpPr>
        <p:spPr>
          <a:xfrm>
            <a:off x="1280160" y="1828800"/>
            <a:ext cx="7406640" cy="457200"/>
          </a:xfrm>
          <a:prstGeom prst="rect">
            <a:avLst/>
          </a:prstGeom>
          <a:noFill/>
          <a:ln/>
        </p:spPr>
        <p:txBody>
          <a:bodyPr wrap="square" lIns="0" tIns="0" rIns="0" bIns="0" rtlCol="0" anchor="ctr"/>
          <a:lstStyle/>
          <a:p>
            <a:pPr marL="0" indent="0">
              <a:buNone/>
            </a:pPr>
            <a:r>
              <a:rPr lang="en-US" sz="1400" dirty="0">
                <a:solidFill>
                  <a:srgbClr val="9CA3AF"/>
                </a:solidFill>
              </a:rPr>
              <a:t>Run a Sweep / filter on each newsletter sender: "delete everything from this sender after 3 days."</a:t>
            </a:r>
            <a:endParaRPr lang="en-US" sz="1400" dirty="0"/>
          </a:p>
        </p:txBody>
      </p:sp>
      <p:sp>
        <p:nvSpPr>
          <p:cNvPr id="13" name="Shape 11"/>
          <p:cNvSpPr/>
          <p:nvPr/>
        </p:nvSpPr>
        <p:spPr>
          <a:xfrm>
            <a:off x="365760" y="2377440"/>
            <a:ext cx="8412480" cy="868680"/>
          </a:xfrm>
          <a:prstGeom prst="roundRect">
            <a:avLst>
              <a:gd name="adj" fmla="val 6316"/>
            </a:avLst>
          </a:prstGeom>
          <a:solidFill>
            <a:srgbClr val="252A33"/>
          </a:solidFill>
          <a:ln w="9525">
            <a:solidFill>
              <a:srgbClr val="3A4150"/>
            </a:solidFill>
            <a:prstDash val="solid"/>
          </a:ln>
        </p:spPr>
        <p:txBody>
          <a:bodyPr/>
          <a:lstStyle/>
          <a:p>
            <a:endParaRPr lang="en-GB"/>
          </a:p>
        </p:txBody>
      </p:sp>
      <p:sp>
        <p:nvSpPr>
          <p:cNvPr id="14" name="Shape 12"/>
          <p:cNvSpPr/>
          <p:nvPr/>
        </p:nvSpPr>
        <p:spPr>
          <a:xfrm>
            <a:off x="548640" y="2542032"/>
            <a:ext cx="548640" cy="548640"/>
          </a:xfrm>
          <a:prstGeom prst="ellipse">
            <a:avLst/>
          </a:prstGeom>
          <a:solidFill>
            <a:srgbClr val="60A5FA"/>
          </a:solidFill>
          <a:ln w="12700">
            <a:solidFill>
              <a:srgbClr val="60A5FA"/>
            </a:solidFill>
            <a:prstDash val="solid"/>
          </a:ln>
        </p:spPr>
        <p:txBody>
          <a:bodyPr/>
          <a:lstStyle/>
          <a:p>
            <a:endParaRPr lang="en-GB"/>
          </a:p>
        </p:txBody>
      </p:sp>
      <p:sp>
        <p:nvSpPr>
          <p:cNvPr id="15" name="Text 13"/>
          <p:cNvSpPr/>
          <p:nvPr/>
        </p:nvSpPr>
        <p:spPr>
          <a:xfrm>
            <a:off x="548640" y="2542032"/>
            <a:ext cx="548640" cy="548640"/>
          </a:xfrm>
          <a:prstGeom prst="rect">
            <a:avLst/>
          </a:prstGeom>
          <a:noFill/>
          <a:ln/>
        </p:spPr>
        <p:txBody>
          <a:bodyPr wrap="square" lIns="0" tIns="0" rIns="0" bIns="0" rtlCol="0" anchor="ctr"/>
          <a:lstStyle/>
          <a:p>
            <a:pPr marL="0" indent="0" algn="ctr">
              <a:buNone/>
            </a:pPr>
            <a:r>
              <a:rPr lang="en-US" sz="2200" b="1" dirty="0">
                <a:solidFill>
                  <a:srgbClr val="1A1D23"/>
                </a:solidFill>
              </a:rPr>
              <a:t>2</a:t>
            </a:r>
            <a:endParaRPr lang="en-US" sz="2200" dirty="0"/>
          </a:p>
        </p:txBody>
      </p:sp>
      <p:sp>
        <p:nvSpPr>
          <p:cNvPr id="16" name="Text 14"/>
          <p:cNvSpPr/>
          <p:nvPr/>
        </p:nvSpPr>
        <p:spPr>
          <a:xfrm>
            <a:off x="1280160" y="2487168"/>
            <a:ext cx="7315200" cy="292608"/>
          </a:xfrm>
          <a:prstGeom prst="rect">
            <a:avLst/>
          </a:prstGeom>
          <a:noFill/>
          <a:ln/>
        </p:spPr>
        <p:txBody>
          <a:bodyPr wrap="square" lIns="0" tIns="0" rIns="0" bIns="0" rtlCol="0" anchor="ctr"/>
          <a:lstStyle/>
          <a:p>
            <a:pPr marL="0" indent="0">
              <a:buNone/>
            </a:pPr>
            <a:r>
              <a:rPr lang="en-US" sz="1400" b="1" dirty="0">
                <a:solidFill>
                  <a:srgbClr val="F3F4F6"/>
                </a:solidFill>
              </a:rPr>
              <a:t>Tag the rest</a:t>
            </a:r>
            <a:endParaRPr lang="en-US" sz="1400" dirty="0"/>
          </a:p>
        </p:txBody>
      </p:sp>
      <p:sp>
        <p:nvSpPr>
          <p:cNvPr id="17" name="Text 15"/>
          <p:cNvSpPr/>
          <p:nvPr/>
        </p:nvSpPr>
        <p:spPr>
          <a:xfrm>
            <a:off x="1280160" y="2788920"/>
            <a:ext cx="7406640" cy="457200"/>
          </a:xfrm>
          <a:prstGeom prst="rect">
            <a:avLst/>
          </a:prstGeom>
          <a:noFill/>
          <a:ln/>
        </p:spPr>
        <p:txBody>
          <a:bodyPr wrap="square" lIns="0" tIns="0" rIns="0" bIns="0" rtlCol="0" anchor="ctr"/>
          <a:lstStyle/>
          <a:p>
            <a:pPr marL="0" indent="0">
              <a:buNone/>
            </a:pPr>
            <a:r>
              <a:rPr lang="en-US" sz="1400" dirty="0">
                <a:solidFill>
                  <a:srgbClr val="9CA3AF"/>
                </a:solidFill>
              </a:rPr>
              <a:t>One filter per category: Bank → label "Money". Boss/teammates → label "Work". Auto-star Mum and the doctor.</a:t>
            </a:r>
            <a:endParaRPr lang="en-US" sz="1400" dirty="0"/>
          </a:p>
        </p:txBody>
      </p:sp>
      <p:sp>
        <p:nvSpPr>
          <p:cNvPr id="18" name="Shape 16"/>
          <p:cNvSpPr/>
          <p:nvPr/>
        </p:nvSpPr>
        <p:spPr>
          <a:xfrm>
            <a:off x="365760" y="3337560"/>
            <a:ext cx="8412480" cy="868680"/>
          </a:xfrm>
          <a:prstGeom prst="roundRect">
            <a:avLst>
              <a:gd name="adj" fmla="val 6316"/>
            </a:avLst>
          </a:prstGeom>
          <a:solidFill>
            <a:srgbClr val="252A33"/>
          </a:solidFill>
          <a:ln w="9525">
            <a:solidFill>
              <a:srgbClr val="3A4150"/>
            </a:solidFill>
            <a:prstDash val="solid"/>
          </a:ln>
        </p:spPr>
        <p:txBody>
          <a:bodyPr/>
          <a:lstStyle/>
          <a:p>
            <a:endParaRPr lang="en-GB"/>
          </a:p>
        </p:txBody>
      </p:sp>
      <p:sp>
        <p:nvSpPr>
          <p:cNvPr id="19" name="Shape 17"/>
          <p:cNvSpPr/>
          <p:nvPr/>
        </p:nvSpPr>
        <p:spPr>
          <a:xfrm>
            <a:off x="548640" y="3502152"/>
            <a:ext cx="548640" cy="548640"/>
          </a:xfrm>
          <a:prstGeom prst="ellipse">
            <a:avLst/>
          </a:prstGeom>
          <a:solidFill>
            <a:srgbClr val="FBBF24"/>
          </a:solidFill>
          <a:ln w="12700">
            <a:solidFill>
              <a:srgbClr val="FBBF24"/>
            </a:solidFill>
            <a:prstDash val="solid"/>
          </a:ln>
        </p:spPr>
        <p:txBody>
          <a:bodyPr/>
          <a:lstStyle/>
          <a:p>
            <a:endParaRPr lang="en-GB"/>
          </a:p>
        </p:txBody>
      </p:sp>
      <p:sp>
        <p:nvSpPr>
          <p:cNvPr id="20" name="Text 18"/>
          <p:cNvSpPr/>
          <p:nvPr/>
        </p:nvSpPr>
        <p:spPr>
          <a:xfrm>
            <a:off x="548640" y="3502152"/>
            <a:ext cx="548640" cy="548640"/>
          </a:xfrm>
          <a:prstGeom prst="rect">
            <a:avLst/>
          </a:prstGeom>
          <a:noFill/>
          <a:ln/>
        </p:spPr>
        <p:txBody>
          <a:bodyPr wrap="square" lIns="0" tIns="0" rIns="0" bIns="0" rtlCol="0" anchor="ctr"/>
          <a:lstStyle/>
          <a:p>
            <a:pPr marL="0" indent="0" algn="ctr">
              <a:buNone/>
            </a:pPr>
            <a:r>
              <a:rPr lang="en-US" sz="2200" b="1" dirty="0">
                <a:solidFill>
                  <a:srgbClr val="1A1D23"/>
                </a:solidFill>
              </a:rPr>
              <a:t>3</a:t>
            </a:r>
            <a:endParaRPr lang="en-US" sz="2200" dirty="0"/>
          </a:p>
        </p:txBody>
      </p:sp>
      <p:sp>
        <p:nvSpPr>
          <p:cNvPr id="21" name="Text 19"/>
          <p:cNvSpPr/>
          <p:nvPr/>
        </p:nvSpPr>
        <p:spPr>
          <a:xfrm>
            <a:off x="1280160" y="3447288"/>
            <a:ext cx="7315200" cy="292608"/>
          </a:xfrm>
          <a:prstGeom prst="rect">
            <a:avLst/>
          </a:prstGeom>
          <a:noFill/>
          <a:ln/>
        </p:spPr>
        <p:txBody>
          <a:bodyPr wrap="square" lIns="0" tIns="0" rIns="0" bIns="0" rtlCol="0" anchor="ctr"/>
          <a:lstStyle/>
          <a:p>
            <a:pPr marL="0" indent="0">
              <a:buNone/>
            </a:pPr>
            <a:r>
              <a:rPr lang="en-US" sz="1400" b="1" dirty="0">
                <a:solidFill>
                  <a:srgbClr val="F3F4F6"/>
                </a:solidFill>
              </a:rPr>
              <a:t>Save a daily view</a:t>
            </a:r>
            <a:endParaRPr lang="en-US" sz="1400" dirty="0"/>
          </a:p>
        </p:txBody>
      </p:sp>
      <p:sp>
        <p:nvSpPr>
          <p:cNvPr id="22" name="Text 20"/>
          <p:cNvSpPr/>
          <p:nvPr/>
        </p:nvSpPr>
        <p:spPr>
          <a:xfrm>
            <a:off x="1280160" y="3749040"/>
            <a:ext cx="7406640" cy="457200"/>
          </a:xfrm>
          <a:prstGeom prst="rect">
            <a:avLst/>
          </a:prstGeom>
          <a:noFill/>
          <a:ln/>
        </p:spPr>
        <p:txBody>
          <a:bodyPr wrap="square" lIns="0" tIns="0" rIns="0" bIns="0" rtlCol="0" anchor="ctr"/>
          <a:lstStyle/>
          <a:p>
            <a:pPr marL="0" indent="0">
              <a:buNone/>
            </a:pPr>
            <a:r>
              <a:rPr lang="en-US" sz="1400" dirty="0">
                <a:solidFill>
                  <a:srgbClr val="9CA3AF"/>
                </a:solidFill>
              </a:rPr>
              <a:t>Smart Mailbox or saved search: "unread + starred + last 24 hours." This becomes your morning inbox.</a:t>
            </a:r>
            <a:endParaRPr lang="en-US" sz="1400" dirty="0"/>
          </a:p>
        </p:txBody>
      </p:sp>
      <p:sp>
        <p:nvSpPr>
          <p:cNvPr id="23" name="Shape 21"/>
          <p:cNvSpPr/>
          <p:nvPr/>
        </p:nvSpPr>
        <p:spPr>
          <a:xfrm>
            <a:off x="365760" y="4297680"/>
            <a:ext cx="8412480" cy="365760"/>
          </a:xfrm>
          <a:prstGeom prst="roundRect">
            <a:avLst>
              <a:gd name="adj" fmla="val 15000"/>
            </a:avLst>
          </a:prstGeom>
          <a:solidFill>
            <a:srgbClr val="2E343F"/>
          </a:solidFill>
          <a:ln w="9525">
            <a:solidFill>
              <a:srgbClr val="3A4150"/>
            </a:solidFill>
            <a:prstDash val="solid"/>
          </a:ln>
        </p:spPr>
        <p:txBody>
          <a:bodyPr/>
          <a:lstStyle/>
          <a:p>
            <a:endParaRPr lang="en-GB" sz="1400"/>
          </a:p>
        </p:txBody>
      </p:sp>
      <p:sp>
        <p:nvSpPr>
          <p:cNvPr id="24" name="Text 22"/>
          <p:cNvSpPr/>
          <p:nvPr/>
        </p:nvSpPr>
        <p:spPr>
          <a:xfrm>
            <a:off x="502920" y="4297680"/>
            <a:ext cx="365760" cy="365760"/>
          </a:xfrm>
          <a:prstGeom prst="rect">
            <a:avLst/>
          </a:prstGeom>
          <a:noFill/>
          <a:ln/>
        </p:spPr>
        <p:txBody>
          <a:bodyPr wrap="square" lIns="0" tIns="0" rIns="0" bIns="0" rtlCol="0" anchor="ctr"/>
          <a:lstStyle/>
          <a:p>
            <a:pPr marL="0" indent="0">
              <a:buNone/>
            </a:pPr>
            <a:r>
              <a:rPr lang="en-US" sz="1800" b="1" dirty="0">
                <a:solidFill>
                  <a:srgbClr val="34D399"/>
                </a:solidFill>
              </a:rPr>
              <a:t>✓</a:t>
            </a:r>
            <a:endParaRPr lang="en-US" sz="1800" dirty="0"/>
          </a:p>
        </p:txBody>
      </p:sp>
      <p:sp>
        <p:nvSpPr>
          <p:cNvPr id="25" name="Text 23"/>
          <p:cNvSpPr/>
          <p:nvPr/>
        </p:nvSpPr>
        <p:spPr>
          <a:xfrm>
            <a:off x="868680" y="4297680"/>
            <a:ext cx="7772400" cy="365760"/>
          </a:xfrm>
          <a:prstGeom prst="rect">
            <a:avLst/>
          </a:prstGeom>
          <a:noFill/>
          <a:ln/>
        </p:spPr>
        <p:txBody>
          <a:bodyPr wrap="square" lIns="0" tIns="0" rIns="0" bIns="0" rtlCol="0" anchor="ctr"/>
          <a:lstStyle/>
          <a:p>
            <a:pPr marL="0" indent="0">
              <a:buNone/>
            </a:pPr>
            <a:r>
              <a:rPr lang="en-US" sz="1400" dirty="0">
                <a:solidFill>
                  <a:srgbClr val="F3F4F6"/>
                </a:solidFill>
              </a:rPr>
              <a:t>Result: Sam's morning inbox now shows ~6 messages — the ones that actually need a reply</a:t>
            </a:r>
            <a:r>
              <a:rPr lang="en-US" sz="1100" dirty="0">
                <a:solidFill>
                  <a:srgbClr val="F3F4F6"/>
                </a:solidFill>
              </a:rPr>
              <a:t>.</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6">
    <p:bg>
      <p:bgPr>
        <a:solidFill>
          <a:srgbClr val="1A1D23"/>
        </a:solidFill>
        <a:effectLst/>
      </p:bgPr>
    </p:bg>
    <p:spTree>
      <p:nvGrpSpPr>
        <p:cNvPr id="1" name=""/>
        <p:cNvGrpSpPr/>
        <p:nvPr/>
      </p:nvGrpSpPr>
      <p:grpSpPr>
        <a:xfrm>
          <a:off x="0" y="0"/>
          <a:ext cx="0" cy="0"/>
          <a:chOff x="0" y="0"/>
          <a:chExt cx="0" cy="0"/>
        </a:xfrm>
      </p:grpSpPr>
      <p:sp>
        <p:nvSpPr>
          <p:cNvPr id="2" name="Text 0"/>
          <p:cNvSpPr/>
          <p:nvPr/>
        </p:nvSpPr>
        <p:spPr>
          <a:xfrm>
            <a:off x="365760" y="256032"/>
            <a:ext cx="320040" cy="365760"/>
          </a:xfrm>
          <a:prstGeom prst="rect">
            <a:avLst/>
          </a:prstGeom>
          <a:noFill/>
          <a:ln/>
        </p:spPr>
        <p:txBody>
          <a:bodyPr wrap="square" lIns="0" tIns="0" rIns="0" bIns="0" rtlCol="0" anchor="ctr"/>
          <a:lstStyle/>
          <a:p>
            <a:pPr marL="0" indent="0">
              <a:buNone/>
            </a:pPr>
            <a:r>
              <a:rPr lang="en-US" sz="1800" b="1" dirty="0">
                <a:solidFill>
                  <a:srgbClr val="FBBF24"/>
                </a:solidFill>
              </a:rPr>
              <a:t>★</a:t>
            </a:r>
            <a:endParaRPr lang="en-US" sz="1800" dirty="0"/>
          </a:p>
        </p:txBody>
      </p:sp>
      <p:sp>
        <p:nvSpPr>
          <p:cNvPr id="3" name="Text 1"/>
          <p:cNvSpPr/>
          <p:nvPr/>
        </p:nvSpPr>
        <p:spPr>
          <a:xfrm>
            <a:off x="685800" y="292608"/>
            <a:ext cx="5486400" cy="292608"/>
          </a:xfrm>
          <a:prstGeom prst="rect">
            <a:avLst/>
          </a:prstGeom>
          <a:noFill/>
          <a:ln/>
        </p:spPr>
        <p:txBody>
          <a:bodyPr wrap="square" lIns="0" tIns="0" rIns="0" bIns="0" rtlCol="0" anchor="ctr"/>
          <a:lstStyle/>
          <a:p>
            <a:pPr marL="0" indent="0">
              <a:buNone/>
            </a:pPr>
            <a:r>
              <a:rPr lang="en-US" sz="1000" b="1" kern="0" spc="400" dirty="0">
                <a:solidFill>
                  <a:srgbClr val="9CA3AF"/>
                </a:solidFill>
              </a:rPr>
              <a:t>RECOMMENDED WORKFLOWS</a:t>
            </a:r>
            <a:endParaRPr lang="en-US" sz="1000" dirty="0"/>
          </a:p>
        </p:txBody>
      </p:sp>
      <p:sp>
        <p:nvSpPr>
          <p:cNvPr id="4" name="Shape 2"/>
          <p:cNvSpPr/>
          <p:nvPr/>
        </p:nvSpPr>
        <p:spPr>
          <a:xfrm>
            <a:off x="365760" y="640080"/>
            <a:ext cx="8412480" cy="18288"/>
          </a:xfrm>
          <a:prstGeom prst="rect">
            <a:avLst/>
          </a:prstGeom>
          <a:solidFill>
            <a:srgbClr val="3A4150"/>
          </a:solidFill>
          <a:ln w="12700">
            <a:solidFill>
              <a:srgbClr val="3A4150"/>
            </a:solidFill>
            <a:prstDash val="solid"/>
          </a:ln>
        </p:spPr>
        <p:txBody>
          <a:bodyPr/>
          <a:lstStyle/>
          <a:p>
            <a:endParaRPr lang="en-GB"/>
          </a:p>
        </p:txBody>
      </p:sp>
      <p:sp>
        <p:nvSpPr>
          <p:cNvPr id="5" name="Text 3"/>
          <p:cNvSpPr/>
          <p:nvPr/>
        </p:nvSpPr>
        <p:spPr>
          <a:xfrm>
            <a:off x="365760" y="777240"/>
            <a:ext cx="8412480" cy="548640"/>
          </a:xfrm>
          <a:prstGeom prst="rect">
            <a:avLst/>
          </a:prstGeom>
          <a:noFill/>
          <a:ln/>
        </p:spPr>
        <p:txBody>
          <a:bodyPr wrap="square" lIns="0" tIns="0" rIns="0" bIns="0" rtlCol="0" anchor="ctr"/>
          <a:lstStyle/>
          <a:p>
            <a:pPr marL="0" indent="0">
              <a:buNone/>
            </a:pPr>
            <a:r>
              <a:rPr lang="en-US" sz="2800" b="1" dirty="0">
                <a:solidFill>
                  <a:srgbClr val="F3F4F6"/>
                </a:solidFill>
              </a:rPr>
              <a:t>Three easy setups you can do today</a:t>
            </a:r>
            <a:endParaRPr lang="en-US" sz="2800" dirty="0"/>
          </a:p>
        </p:txBody>
      </p:sp>
      <p:sp>
        <p:nvSpPr>
          <p:cNvPr id="6" name="Text 4"/>
          <p:cNvSpPr/>
          <p:nvPr/>
        </p:nvSpPr>
        <p:spPr>
          <a:xfrm>
            <a:off x="8046720" y="4800600"/>
            <a:ext cx="822960" cy="274320"/>
          </a:xfrm>
          <a:prstGeom prst="rect">
            <a:avLst/>
          </a:prstGeom>
          <a:noFill/>
          <a:ln/>
        </p:spPr>
        <p:txBody>
          <a:bodyPr wrap="square" lIns="0" tIns="0" rIns="0" bIns="0" rtlCol="0" anchor="ctr"/>
          <a:lstStyle/>
          <a:p>
            <a:pPr marL="0" indent="0" algn="r">
              <a:buNone/>
            </a:pPr>
            <a:r>
              <a:rPr lang="en-US" sz="900" dirty="0">
                <a:solidFill>
                  <a:srgbClr val="9CA3AF"/>
                </a:solidFill>
              </a:rPr>
              <a:t>16 / 18</a:t>
            </a:r>
            <a:endParaRPr lang="en-US" sz="900" dirty="0"/>
          </a:p>
        </p:txBody>
      </p:sp>
      <p:sp>
        <p:nvSpPr>
          <p:cNvPr id="7" name="Text 5"/>
          <p:cNvSpPr/>
          <p:nvPr/>
        </p:nvSpPr>
        <p:spPr>
          <a:xfrm>
            <a:off x="365760" y="4800600"/>
            <a:ext cx="3657600" cy="274320"/>
          </a:xfrm>
          <a:prstGeom prst="rect">
            <a:avLst/>
          </a:prstGeom>
          <a:noFill/>
          <a:ln/>
        </p:spPr>
        <p:txBody>
          <a:bodyPr wrap="square" lIns="0" tIns="0" rIns="0" bIns="0" rtlCol="0" anchor="ctr"/>
          <a:lstStyle/>
          <a:p>
            <a:pPr marL="0" indent="0">
              <a:buNone/>
            </a:pPr>
            <a:r>
              <a:rPr lang="en-US" sz="900" dirty="0">
                <a:solidFill>
                  <a:srgbClr val="9CA3AF"/>
                </a:solidFill>
              </a:rPr>
              <a:t>Inbox Mastery</a:t>
            </a:r>
            <a:endParaRPr lang="en-US" sz="900" dirty="0"/>
          </a:p>
        </p:txBody>
      </p:sp>
      <p:sp>
        <p:nvSpPr>
          <p:cNvPr id="8" name="Shape 6"/>
          <p:cNvSpPr/>
          <p:nvPr/>
        </p:nvSpPr>
        <p:spPr>
          <a:xfrm>
            <a:off x="365760" y="1417320"/>
            <a:ext cx="2651760" cy="3108960"/>
          </a:xfrm>
          <a:prstGeom prst="roundRect">
            <a:avLst>
              <a:gd name="adj" fmla="val 2069"/>
            </a:avLst>
          </a:prstGeom>
          <a:solidFill>
            <a:srgbClr val="252A33"/>
          </a:solidFill>
          <a:ln w="9525">
            <a:solidFill>
              <a:srgbClr val="3A4150"/>
            </a:solidFill>
            <a:prstDash val="solid"/>
          </a:ln>
        </p:spPr>
        <p:txBody>
          <a:bodyPr/>
          <a:lstStyle/>
          <a:p>
            <a:endParaRPr lang="en-GB"/>
          </a:p>
        </p:txBody>
      </p:sp>
      <p:sp>
        <p:nvSpPr>
          <p:cNvPr id="9" name="Shape 7"/>
          <p:cNvSpPr/>
          <p:nvPr/>
        </p:nvSpPr>
        <p:spPr>
          <a:xfrm>
            <a:off x="548640" y="1554480"/>
            <a:ext cx="708660" cy="256032"/>
          </a:xfrm>
          <a:prstGeom prst="roundRect">
            <a:avLst>
              <a:gd name="adj" fmla="val 46429"/>
            </a:avLst>
          </a:prstGeom>
          <a:solidFill>
            <a:srgbClr val="34D399"/>
          </a:solidFill>
          <a:ln w="12700">
            <a:solidFill>
              <a:srgbClr val="34D399"/>
            </a:solidFill>
            <a:prstDash val="solid"/>
          </a:ln>
        </p:spPr>
        <p:txBody>
          <a:bodyPr/>
          <a:lstStyle/>
          <a:p>
            <a:endParaRPr lang="en-GB"/>
          </a:p>
        </p:txBody>
      </p:sp>
      <p:sp>
        <p:nvSpPr>
          <p:cNvPr id="10" name="Text 8"/>
          <p:cNvSpPr/>
          <p:nvPr/>
        </p:nvSpPr>
        <p:spPr>
          <a:xfrm>
            <a:off x="548640" y="1554480"/>
            <a:ext cx="708660" cy="256032"/>
          </a:xfrm>
          <a:prstGeom prst="rect">
            <a:avLst/>
          </a:prstGeom>
          <a:noFill/>
          <a:ln/>
        </p:spPr>
        <p:txBody>
          <a:bodyPr wrap="square" lIns="0" tIns="0" rIns="0" bIns="0" rtlCol="0" anchor="ctr"/>
          <a:lstStyle/>
          <a:p>
            <a:pPr marL="0" indent="0" algn="ctr">
              <a:buNone/>
            </a:pPr>
            <a:r>
              <a:rPr lang="en-US" sz="1400" b="1" dirty="0">
                <a:solidFill>
                  <a:srgbClr val="1A1D23"/>
                </a:solidFill>
              </a:rPr>
              <a:t>EASIEST</a:t>
            </a:r>
            <a:endParaRPr lang="en-US" sz="1400" dirty="0"/>
          </a:p>
        </p:txBody>
      </p:sp>
      <p:sp>
        <p:nvSpPr>
          <p:cNvPr id="11" name="Text 9"/>
          <p:cNvSpPr/>
          <p:nvPr/>
        </p:nvSpPr>
        <p:spPr>
          <a:xfrm>
            <a:off x="548640" y="1828800"/>
            <a:ext cx="2286000" cy="365760"/>
          </a:xfrm>
          <a:prstGeom prst="rect">
            <a:avLst/>
          </a:prstGeom>
          <a:noFill/>
          <a:ln/>
        </p:spPr>
        <p:txBody>
          <a:bodyPr wrap="square" lIns="0" tIns="0" rIns="0" bIns="0" rtlCol="0" anchor="ctr"/>
          <a:lstStyle/>
          <a:p>
            <a:pPr marL="0" indent="0">
              <a:buNone/>
            </a:pPr>
            <a:r>
              <a:rPr lang="en-US" sz="1500" b="1" dirty="0">
                <a:solidFill>
                  <a:srgbClr val="F3F4F6"/>
                </a:solidFill>
              </a:rPr>
              <a:t>The 30-second tidy</a:t>
            </a:r>
            <a:endParaRPr lang="en-US" sz="1500" dirty="0"/>
          </a:p>
        </p:txBody>
      </p:sp>
      <p:sp>
        <p:nvSpPr>
          <p:cNvPr id="12" name="Text 10"/>
          <p:cNvSpPr/>
          <p:nvPr/>
        </p:nvSpPr>
        <p:spPr>
          <a:xfrm>
            <a:off x="548640" y="2194560"/>
            <a:ext cx="2286000" cy="274320"/>
          </a:xfrm>
          <a:prstGeom prst="rect">
            <a:avLst/>
          </a:prstGeom>
          <a:noFill/>
          <a:ln/>
        </p:spPr>
        <p:txBody>
          <a:bodyPr wrap="square" lIns="0" tIns="0" rIns="0" bIns="0" rtlCol="0" anchor="ctr"/>
          <a:lstStyle/>
          <a:p>
            <a:pPr marL="0" indent="0">
              <a:buNone/>
            </a:pPr>
            <a:r>
              <a:rPr lang="en-US" sz="1400" i="1" dirty="0">
                <a:solidFill>
                  <a:srgbClr val="34D399"/>
                </a:solidFill>
              </a:rPr>
              <a:t>If you want results fast</a:t>
            </a:r>
            <a:endParaRPr lang="en-US" sz="1400" dirty="0"/>
          </a:p>
        </p:txBody>
      </p:sp>
      <p:sp>
        <p:nvSpPr>
          <p:cNvPr id="13" name="Shape 11"/>
          <p:cNvSpPr/>
          <p:nvPr/>
        </p:nvSpPr>
        <p:spPr>
          <a:xfrm>
            <a:off x="548640" y="2514600"/>
            <a:ext cx="2286000" cy="18288"/>
          </a:xfrm>
          <a:prstGeom prst="rect">
            <a:avLst/>
          </a:prstGeom>
          <a:solidFill>
            <a:srgbClr val="3A4150"/>
          </a:solidFill>
          <a:ln w="12700">
            <a:solidFill>
              <a:srgbClr val="3A4150"/>
            </a:solidFill>
            <a:prstDash val="solid"/>
          </a:ln>
        </p:spPr>
        <p:txBody>
          <a:bodyPr/>
          <a:lstStyle/>
          <a:p>
            <a:endParaRPr lang="en-GB"/>
          </a:p>
        </p:txBody>
      </p:sp>
      <p:sp>
        <p:nvSpPr>
          <p:cNvPr id="14" name="Text 12"/>
          <p:cNvSpPr/>
          <p:nvPr/>
        </p:nvSpPr>
        <p:spPr>
          <a:xfrm>
            <a:off x="548640" y="2651760"/>
            <a:ext cx="2331720" cy="1783080"/>
          </a:xfrm>
          <a:prstGeom prst="rect">
            <a:avLst/>
          </a:prstGeom>
          <a:noFill/>
          <a:ln/>
        </p:spPr>
        <p:txBody>
          <a:bodyPr wrap="square" lIns="0" tIns="0" rIns="0" bIns="0" rtlCol="0" anchor="ctr"/>
          <a:lstStyle/>
          <a:p>
            <a:pPr marL="0" indent="0">
              <a:spcAft>
                <a:spcPts val="600"/>
              </a:spcAft>
              <a:buNone/>
            </a:pPr>
            <a:r>
              <a:rPr lang="en-US" sz="1400" b="1" dirty="0">
                <a:solidFill>
                  <a:srgbClr val="34D399"/>
                </a:solidFill>
              </a:rPr>
              <a:t>1.  </a:t>
            </a:r>
            <a:r>
              <a:rPr lang="en-US" sz="1400" dirty="0">
                <a:solidFill>
                  <a:srgbClr val="F3F4F6"/>
                </a:solidFill>
              </a:rPr>
              <a:t>Turn on Focused Inbox (Outlook) or Categories (Gmail)</a:t>
            </a:r>
            <a:endParaRPr lang="en-US" sz="1400" dirty="0"/>
          </a:p>
          <a:p>
            <a:pPr marL="0" indent="0">
              <a:spcAft>
                <a:spcPts val="600"/>
              </a:spcAft>
              <a:buNone/>
            </a:pPr>
            <a:r>
              <a:rPr lang="en-US" sz="1400" b="1" dirty="0">
                <a:solidFill>
                  <a:srgbClr val="34D399"/>
                </a:solidFill>
              </a:rPr>
              <a:t>2.  </a:t>
            </a:r>
            <a:r>
              <a:rPr lang="en-US" sz="1400" dirty="0">
                <a:solidFill>
                  <a:srgbClr val="F3F4F6"/>
                </a:solidFill>
              </a:rPr>
              <a:t>Star/VIP your three most important senders</a:t>
            </a:r>
            <a:endParaRPr lang="en-US" sz="1400" dirty="0"/>
          </a:p>
          <a:p>
            <a:pPr marL="0" indent="0">
              <a:spcAft>
                <a:spcPts val="600"/>
              </a:spcAft>
              <a:buNone/>
            </a:pPr>
            <a:r>
              <a:rPr lang="en-US" sz="1400" b="1" dirty="0">
                <a:solidFill>
                  <a:srgbClr val="34D399"/>
                </a:solidFill>
              </a:rPr>
              <a:t>3.  </a:t>
            </a:r>
            <a:r>
              <a:rPr lang="en-US" sz="1400" dirty="0">
                <a:solidFill>
                  <a:srgbClr val="F3F4F6"/>
                </a:solidFill>
              </a:rPr>
              <a:t>Done — let the AI do the sorting</a:t>
            </a:r>
            <a:endParaRPr lang="en-US" sz="1400" dirty="0"/>
          </a:p>
        </p:txBody>
      </p:sp>
      <p:sp>
        <p:nvSpPr>
          <p:cNvPr id="15" name="Shape 13"/>
          <p:cNvSpPr/>
          <p:nvPr/>
        </p:nvSpPr>
        <p:spPr>
          <a:xfrm>
            <a:off x="3200400" y="1417320"/>
            <a:ext cx="2651760" cy="3108960"/>
          </a:xfrm>
          <a:prstGeom prst="roundRect">
            <a:avLst>
              <a:gd name="adj" fmla="val 2069"/>
            </a:avLst>
          </a:prstGeom>
          <a:solidFill>
            <a:srgbClr val="252A33"/>
          </a:solidFill>
          <a:ln w="9525">
            <a:solidFill>
              <a:srgbClr val="3A4150"/>
            </a:solidFill>
            <a:prstDash val="solid"/>
          </a:ln>
        </p:spPr>
        <p:txBody>
          <a:bodyPr/>
          <a:lstStyle/>
          <a:p>
            <a:endParaRPr lang="en-GB"/>
          </a:p>
        </p:txBody>
      </p:sp>
      <p:sp>
        <p:nvSpPr>
          <p:cNvPr id="16" name="Shape 14"/>
          <p:cNvSpPr/>
          <p:nvPr/>
        </p:nvSpPr>
        <p:spPr>
          <a:xfrm>
            <a:off x="3383280" y="1554480"/>
            <a:ext cx="1539240" cy="256032"/>
          </a:xfrm>
          <a:prstGeom prst="roundRect">
            <a:avLst>
              <a:gd name="adj" fmla="val 46429"/>
            </a:avLst>
          </a:prstGeom>
          <a:solidFill>
            <a:srgbClr val="FBBF24"/>
          </a:solidFill>
          <a:ln w="12700">
            <a:solidFill>
              <a:srgbClr val="FBBF24"/>
            </a:solidFill>
            <a:prstDash val="solid"/>
          </a:ln>
        </p:spPr>
        <p:txBody>
          <a:bodyPr/>
          <a:lstStyle/>
          <a:p>
            <a:endParaRPr lang="en-GB"/>
          </a:p>
        </p:txBody>
      </p:sp>
      <p:sp>
        <p:nvSpPr>
          <p:cNvPr id="17" name="Text 15"/>
          <p:cNvSpPr/>
          <p:nvPr/>
        </p:nvSpPr>
        <p:spPr>
          <a:xfrm>
            <a:off x="3429000" y="1554480"/>
            <a:ext cx="1188720" cy="256032"/>
          </a:xfrm>
          <a:prstGeom prst="rect">
            <a:avLst/>
          </a:prstGeom>
          <a:noFill/>
          <a:ln/>
        </p:spPr>
        <p:txBody>
          <a:bodyPr wrap="square" lIns="0" tIns="0" rIns="0" bIns="0" rtlCol="0" anchor="ctr"/>
          <a:lstStyle/>
          <a:p>
            <a:pPr marL="0" indent="0" algn="ctr">
              <a:buNone/>
            </a:pPr>
            <a:r>
              <a:rPr lang="en-US" sz="1400" b="1" dirty="0">
                <a:solidFill>
                  <a:srgbClr val="1A1D23"/>
                </a:solidFill>
              </a:rPr>
              <a:t>INTERMEDIATE</a:t>
            </a:r>
            <a:endParaRPr lang="en-US" sz="1400" dirty="0"/>
          </a:p>
        </p:txBody>
      </p:sp>
      <p:sp>
        <p:nvSpPr>
          <p:cNvPr id="18" name="Text 16"/>
          <p:cNvSpPr/>
          <p:nvPr/>
        </p:nvSpPr>
        <p:spPr>
          <a:xfrm>
            <a:off x="3383280" y="1828800"/>
            <a:ext cx="2286000" cy="365760"/>
          </a:xfrm>
          <a:prstGeom prst="rect">
            <a:avLst/>
          </a:prstGeom>
          <a:noFill/>
          <a:ln/>
        </p:spPr>
        <p:txBody>
          <a:bodyPr wrap="square" lIns="0" tIns="0" rIns="0" bIns="0" rtlCol="0" anchor="ctr"/>
          <a:lstStyle/>
          <a:p>
            <a:pPr marL="0" indent="0">
              <a:buNone/>
            </a:pPr>
            <a:r>
              <a:rPr lang="en-US" sz="1500" b="1" dirty="0">
                <a:solidFill>
                  <a:srgbClr val="F3F4F6"/>
                </a:solidFill>
              </a:rPr>
              <a:t>Sweep &amp; snooze</a:t>
            </a:r>
            <a:endParaRPr lang="en-US" sz="1500" dirty="0"/>
          </a:p>
        </p:txBody>
      </p:sp>
      <p:sp>
        <p:nvSpPr>
          <p:cNvPr id="19" name="Text 17"/>
          <p:cNvSpPr/>
          <p:nvPr/>
        </p:nvSpPr>
        <p:spPr>
          <a:xfrm>
            <a:off x="3383280" y="2194560"/>
            <a:ext cx="2286000" cy="274320"/>
          </a:xfrm>
          <a:prstGeom prst="rect">
            <a:avLst/>
          </a:prstGeom>
          <a:noFill/>
          <a:ln/>
        </p:spPr>
        <p:txBody>
          <a:bodyPr wrap="square" lIns="0" tIns="0" rIns="0" bIns="0" rtlCol="0" anchor="ctr"/>
          <a:lstStyle/>
          <a:p>
            <a:pPr marL="0" indent="0">
              <a:buNone/>
            </a:pPr>
            <a:r>
              <a:rPr lang="en-US" sz="1400" i="1" dirty="0">
                <a:solidFill>
                  <a:srgbClr val="FBBF24"/>
                </a:solidFill>
              </a:rPr>
              <a:t>If newsletters are your enemy</a:t>
            </a:r>
            <a:endParaRPr lang="en-US" sz="1400" dirty="0"/>
          </a:p>
        </p:txBody>
      </p:sp>
      <p:sp>
        <p:nvSpPr>
          <p:cNvPr id="20" name="Shape 18"/>
          <p:cNvSpPr/>
          <p:nvPr/>
        </p:nvSpPr>
        <p:spPr>
          <a:xfrm>
            <a:off x="3383280" y="2514600"/>
            <a:ext cx="2286000" cy="18288"/>
          </a:xfrm>
          <a:prstGeom prst="rect">
            <a:avLst/>
          </a:prstGeom>
          <a:solidFill>
            <a:srgbClr val="3A4150"/>
          </a:solidFill>
          <a:ln w="12700">
            <a:solidFill>
              <a:srgbClr val="3A4150"/>
            </a:solidFill>
            <a:prstDash val="solid"/>
          </a:ln>
        </p:spPr>
        <p:txBody>
          <a:bodyPr/>
          <a:lstStyle/>
          <a:p>
            <a:endParaRPr lang="en-GB"/>
          </a:p>
        </p:txBody>
      </p:sp>
      <p:sp>
        <p:nvSpPr>
          <p:cNvPr id="21" name="Text 19"/>
          <p:cNvSpPr/>
          <p:nvPr/>
        </p:nvSpPr>
        <p:spPr>
          <a:xfrm>
            <a:off x="3383280" y="2651760"/>
            <a:ext cx="2331720" cy="1783080"/>
          </a:xfrm>
          <a:prstGeom prst="rect">
            <a:avLst/>
          </a:prstGeom>
          <a:noFill/>
          <a:ln/>
        </p:spPr>
        <p:txBody>
          <a:bodyPr wrap="square" lIns="0" tIns="0" rIns="0" bIns="0" rtlCol="0" anchor="ctr"/>
          <a:lstStyle/>
          <a:p>
            <a:pPr marL="0" indent="0">
              <a:spcAft>
                <a:spcPts val="600"/>
              </a:spcAft>
              <a:buNone/>
            </a:pPr>
            <a:r>
              <a:rPr lang="en-US" sz="1400" b="1" dirty="0">
                <a:solidFill>
                  <a:srgbClr val="FBBF24"/>
                </a:solidFill>
              </a:rPr>
              <a:t>1.  </a:t>
            </a:r>
            <a:r>
              <a:rPr lang="en-US" sz="1400" dirty="0">
                <a:solidFill>
                  <a:srgbClr val="F3F4F6"/>
                </a:solidFill>
              </a:rPr>
              <a:t>Sweep / filter every newsletter into one label</a:t>
            </a:r>
            <a:endParaRPr lang="en-US" sz="1400" dirty="0"/>
          </a:p>
          <a:p>
            <a:pPr marL="0" indent="0">
              <a:spcAft>
                <a:spcPts val="600"/>
              </a:spcAft>
              <a:buNone/>
            </a:pPr>
            <a:r>
              <a:rPr lang="en-US" sz="1400" b="1" dirty="0">
                <a:solidFill>
                  <a:srgbClr val="FBBF24"/>
                </a:solidFill>
              </a:rPr>
              <a:t>2.  </a:t>
            </a:r>
            <a:r>
              <a:rPr lang="en-US" sz="1400" dirty="0">
                <a:solidFill>
                  <a:srgbClr val="F3F4F6"/>
                </a:solidFill>
              </a:rPr>
              <a:t>Snooze anything that isn't "today"</a:t>
            </a:r>
            <a:endParaRPr lang="en-US" sz="1400" dirty="0"/>
          </a:p>
          <a:p>
            <a:pPr marL="0" indent="0">
              <a:spcAft>
                <a:spcPts val="600"/>
              </a:spcAft>
              <a:buNone/>
            </a:pPr>
            <a:r>
              <a:rPr lang="en-US" sz="1400" b="1" dirty="0">
                <a:solidFill>
                  <a:srgbClr val="FBBF24"/>
                </a:solidFill>
              </a:rPr>
              <a:t>3.  </a:t>
            </a:r>
            <a:r>
              <a:rPr lang="en-US" sz="1400" dirty="0">
                <a:solidFill>
                  <a:srgbClr val="F3F4F6"/>
                </a:solidFill>
              </a:rPr>
              <a:t>Check the newsletter label once a week</a:t>
            </a:r>
            <a:endParaRPr lang="en-US" sz="1400" dirty="0"/>
          </a:p>
        </p:txBody>
      </p:sp>
      <p:sp>
        <p:nvSpPr>
          <p:cNvPr id="22" name="Shape 20"/>
          <p:cNvSpPr/>
          <p:nvPr/>
        </p:nvSpPr>
        <p:spPr>
          <a:xfrm>
            <a:off x="6035040" y="1417320"/>
            <a:ext cx="2651760" cy="3108960"/>
          </a:xfrm>
          <a:prstGeom prst="roundRect">
            <a:avLst>
              <a:gd name="adj" fmla="val 2069"/>
            </a:avLst>
          </a:prstGeom>
          <a:solidFill>
            <a:srgbClr val="252A33"/>
          </a:solidFill>
          <a:ln w="9525">
            <a:solidFill>
              <a:srgbClr val="3A4150"/>
            </a:solidFill>
            <a:prstDash val="solid"/>
          </a:ln>
        </p:spPr>
        <p:txBody>
          <a:bodyPr/>
          <a:lstStyle/>
          <a:p>
            <a:endParaRPr lang="en-GB"/>
          </a:p>
        </p:txBody>
      </p:sp>
      <p:sp>
        <p:nvSpPr>
          <p:cNvPr id="23" name="Shape 21"/>
          <p:cNvSpPr/>
          <p:nvPr/>
        </p:nvSpPr>
        <p:spPr>
          <a:xfrm>
            <a:off x="6217920" y="1554480"/>
            <a:ext cx="1440180" cy="256032"/>
          </a:xfrm>
          <a:prstGeom prst="roundRect">
            <a:avLst>
              <a:gd name="adj" fmla="val 46429"/>
            </a:avLst>
          </a:prstGeom>
          <a:solidFill>
            <a:srgbClr val="F472B6"/>
          </a:solidFill>
          <a:ln w="12700">
            <a:solidFill>
              <a:srgbClr val="F472B6"/>
            </a:solidFill>
            <a:prstDash val="solid"/>
          </a:ln>
        </p:spPr>
        <p:txBody>
          <a:bodyPr/>
          <a:lstStyle/>
          <a:p>
            <a:endParaRPr lang="en-GB"/>
          </a:p>
        </p:txBody>
      </p:sp>
      <p:sp>
        <p:nvSpPr>
          <p:cNvPr id="24" name="Text 22"/>
          <p:cNvSpPr/>
          <p:nvPr/>
        </p:nvSpPr>
        <p:spPr>
          <a:xfrm>
            <a:off x="6217920" y="1554480"/>
            <a:ext cx="1188720" cy="256032"/>
          </a:xfrm>
          <a:prstGeom prst="rect">
            <a:avLst/>
          </a:prstGeom>
          <a:noFill/>
          <a:ln/>
        </p:spPr>
        <p:txBody>
          <a:bodyPr wrap="square" lIns="0" tIns="0" rIns="0" bIns="0" rtlCol="0" anchor="ctr"/>
          <a:lstStyle/>
          <a:p>
            <a:pPr marL="0" indent="0" algn="ctr">
              <a:buNone/>
            </a:pPr>
            <a:r>
              <a:rPr lang="en-US" sz="1400" b="1" dirty="0">
                <a:solidFill>
                  <a:srgbClr val="1A1D23"/>
                </a:solidFill>
              </a:rPr>
              <a:t>POWER USER</a:t>
            </a:r>
            <a:endParaRPr lang="en-US" sz="1400" dirty="0"/>
          </a:p>
        </p:txBody>
      </p:sp>
      <p:sp>
        <p:nvSpPr>
          <p:cNvPr id="25" name="Text 23"/>
          <p:cNvSpPr/>
          <p:nvPr/>
        </p:nvSpPr>
        <p:spPr>
          <a:xfrm>
            <a:off x="6217920" y="1828800"/>
            <a:ext cx="2286000" cy="365760"/>
          </a:xfrm>
          <a:prstGeom prst="rect">
            <a:avLst/>
          </a:prstGeom>
          <a:noFill/>
          <a:ln/>
        </p:spPr>
        <p:txBody>
          <a:bodyPr wrap="square" lIns="0" tIns="0" rIns="0" bIns="0" rtlCol="0" anchor="ctr"/>
          <a:lstStyle/>
          <a:p>
            <a:pPr marL="0" indent="0">
              <a:buNone/>
            </a:pPr>
            <a:r>
              <a:rPr lang="en-US" sz="1500" b="1" dirty="0">
                <a:solidFill>
                  <a:srgbClr val="F3F4F6"/>
                </a:solidFill>
              </a:rPr>
              <a:t>Search is my filing</a:t>
            </a:r>
            <a:endParaRPr lang="en-US" sz="1500" dirty="0"/>
          </a:p>
        </p:txBody>
      </p:sp>
      <p:sp>
        <p:nvSpPr>
          <p:cNvPr id="26" name="Text 24"/>
          <p:cNvSpPr/>
          <p:nvPr/>
        </p:nvSpPr>
        <p:spPr>
          <a:xfrm>
            <a:off x="6217920" y="2194560"/>
            <a:ext cx="2286000" cy="274320"/>
          </a:xfrm>
          <a:prstGeom prst="rect">
            <a:avLst/>
          </a:prstGeom>
          <a:noFill/>
          <a:ln/>
        </p:spPr>
        <p:txBody>
          <a:bodyPr wrap="square" lIns="0" tIns="0" rIns="0" bIns="0" rtlCol="0" anchor="ctr"/>
          <a:lstStyle/>
          <a:p>
            <a:pPr marL="0" indent="0">
              <a:buNone/>
            </a:pPr>
            <a:r>
              <a:rPr lang="en-US" sz="1400" i="1" dirty="0">
                <a:solidFill>
                  <a:srgbClr val="F472B6"/>
                </a:solidFill>
              </a:rPr>
              <a:t>If you hate folders</a:t>
            </a:r>
            <a:endParaRPr lang="en-US" sz="1400" dirty="0"/>
          </a:p>
        </p:txBody>
      </p:sp>
      <p:sp>
        <p:nvSpPr>
          <p:cNvPr id="27" name="Shape 25"/>
          <p:cNvSpPr/>
          <p:nvPr/>
        </p:nvSpPr>
        <p:spPr>
          <a:xfrm>
            <a:off x="6217920" y="2514600"/>
            <a:ext cx="2286000" cy="18288"/>
          </a:xfrm>
          <a:prstGeom prst="rect">
            <a:avLst/>
          </a:prstGeom>
          <a:solidFill>
            <a:srgbClr val="3A4150"/>
          </a:solidFill>
          <a:ln w="12700">
            <a:solidFill>
              <a:srgbClr val="3A4150"/>
            </a:solidFill>
            <a:prstDash val="solid"/>
          </a:ln>
        </p:spPr>
        <p:txBody>
          <a:bodyPr/>
          <a:lstStyle/>
          <a:p>
            <a:endParaRPr lang="en-GB"/>
          </a:p>
        </p:txBody>
      </p:sp>
      <p:sp>
        <p:nvSpPr>
          <p:cNvPr id="28" name="Text 26"/>
          <p:cNvSpPr/>
          <p:nvPr/>
        </p:nvSpPr>
        <p:spPr>
          <a:xfrm>
            <a:off x="6217920" y="2651760"/>
            <a:ext cx="2331720" cy="1783080"/>
          </a:xfrm>
          <a:prstGeom prst="rect">
            <a:avLst/>
          </a:prstGeom>
          <a:noFill/>
          <a:ln/>
        </p:spPr>
        <p:txBody>
          <a:bodyPr wrap="square" lIns="0" tIns="0" rIns="0" bIns="0" rtlCol="0" anchor="ctr"/>
          <a:lstStyle/>
          <a:p>
            <a:pPr marL="0" indent="0">
              <a:spcAft>
                <a:spcPts val="600"/>
              </a:spcAft>
              <a:buNone/>
            </a:pPr>
            <a:r>
              <a:rPr lang="en-US" sz="1400" b="1" dirty="0">
                <a:solidFill>
                  <a:srgbClr val="F472B6"/>
                </a:solidFill>
              </a:rPr>
              <a:t>1.  </a:t>
            </a:r>
            <a:r>
              <a:rPr lang="en-US" sz="1400" dirty="0">
                <a:solidFill>
                  <a:srgbClr val="F3F4F6"/>
                </a:solidFill>
              </a:rPr>
              <a:t>Stop filing. Archive everything.</a:t>
            </a:r>
            <a:endParaRPr lang="en-US" sz="1400" dirty="0"/>
          </a:p>
          <a:p>
            <a:pPr marL="0" indent="0">
              <a:spcAft>
                <a:spcPts val="600"/>
              </a:spcAft>
              <a:buNone/>
            </a:pPr>
            <a:r>
              <a:rPr lang="en-US" sz="1400" b="1" dirty="0">
                <a:solidFill>
                  <a:srgbClr val="F472B6"/>
                </a:solidFill>
              </a:rPr>
              <a:t>2.  </a:t>
            </a:r>
            <a:r>
              <a:rPr lang="en-US" sz="1400" dirty="0">
                <a:solidFill>
                  <a:srgbClr val="F3F4F6"/>
                </a:solidFill>
              </a:rPr>
              <a:t>Save 3-4 searches as labels / Smart Mailboxes</a:t>
            </a:r>
            <a:endParaRPr lang="en-US" sz="1400" dirty="0"/>
          </a:p>
          <a:p>
            <a:pPr marL="0" indent="0">
              <a:spcAft>
                <a:spcPts val="600"/>
              </a:spcAft>
              <a:buNone/>
            </a:pPr>
            <a:r>
              <a:rPr lang="en-US" sz="1400" b="1" dirty="0">
                <a:solidFill>
                  <a:srgbClr val="F472B6"/>
                </a:solidFill>
              </a:rPr>
              <a:t>3.  </a:t>
            </a:r>
            <a:r>
              <a:rPr lang="en-US" sz="1400" dirty="0">
                <a:solidFill>
                  <a:srgbClr val="F3F4F6"/>
                </a:solidFill>
              </a:rPr>
              <a:t>Trust search to find anything in seconds</a:t>
            </a:r>
            <a:endParaRPr lang="en-US" sz="1400" dirty="0"/>
          </a:p>
        </p:txBody>
      </p:sp>
      <p:sp>
        <p:nvSpPr>
          <p:cNvPr id="29" name="Text 27"/>
          <p:cNvSpPr/>
          <p:nvPr/>
        </p:nvSpPr>
        <p:spPr>
          <a:xfrm>
            <a:off x="365760" y="4617720"/>
            <a:ext cx="8412480" cy="274320"/>
          </a:xfrm>
          <a:prstGeom prst="rect">
            <a:avLst/>
          </a:prstGeom>
          <a:noFill/>
          <a:ln/>
        </p:spPr>
        <p:txBody>
          <a:bodyPr wrap="square" lIns="0" tIns="0" rIns="0" bIns="0" rtlCol="0" anchor="ctr"/>
          <a:lstStyle/>
          <a:p>
            <a:pPr marL="0" indent="0" algn="ctr">
              <a:buNone/>
            </a:pPr>
            <a:r>
              <a:rPr lang="en-US" sz="1400" i="1" dirty="0">
                <a:solidFill>
                  <a:srgbClr val="9CA3AF"/>
                </a:solidFill>
              </a:rPr>
              <a:t>Pick one. Start small. You can always add more rules later.</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7">
    <p:bg>
      <p:bgPr>
        <a:solidFill>
          <a:srgbClr val="1A1D23"/>
        </a:solidFill>
        <a:effectLst/>
      </p:bgPr>
    </p:bg>
    <p:spTree>
      <p:nvGrpSpPr>
        <p:cNvPr id="1" name=""/>
        <p:cNvGrpSpPr/>
        <p:nvPr/>
      </p:nvGrpSpPr>
      <p:grpSpPr>
        <a:xfrm>
          <a:off x="0" y="0"/>
          <a:ext cx="0" cy="0"/>
          <a:chOff x="0" y="0"/>
          <a:chExt cx="0" cy="0"/>
        </a:xfrm>
      </p:grpSpPr>
      <p:sp>
        <p:nvSpPr>
          <p:cNvPr id="2" name="Text 0"/>
          <p:cNvSpPr/>
          <p:nvPr/>
        </p:nvSpPr>
        <p:spPr>
          <a:xfrm>
            <a:off x="365760" y="256032"/>
            <a:ext cx="320040" cy="365760"/>
          </a:xfrm>
          <a:prstGeom prst="rect">
            <a:avLst/>
          </a:prstGeom>
          <a:noFill/>
          <a:ln/>
        </p:spPr>
        <p:txBody>
          <a:bodyPr wrap="square" lIns="0" tIns="0" rIns="0" bIns="0" rtlCol="0" anchor="ctr"/>
          <a:lstStyle/>
          <a:p>
            <a:pPr marL="0" indent="0">
              <a:buNone/>
            </a:pPr>
            <a:r>
              <a:rPr lang="en-US" sz="1800" b="1" dirty="0">
                <a:solidFill>
                  <a:srgbClr val="FBBF24"/>
                </a:solidFill>
              </a:rPr>
              <a:t>★</a:t>
            </a:r>
            <a:endParaRPr lang="en-US" sz="1800" dirty="0"/>
          </a:p>
        </p:txBody>
      </p:sp>
      <p:sp>
        <p:nvSpPr>
          <p:cNvPr id="3" name="Text 1"/>
          <p:cNvSpPr/>
          <p:nvPr/>
        </p:nvSpPr>
        <p:spPr>
          <a:xfrm>
            <a:off x="685800" y="292608"/>
            <a:ext cx="5486400" cy="292608"/>
          </a:xfrm>
          <a:prstGeom prst="rect">
            <a:avLst/>
          </a:prstGeom>
          <a:noFill/>
          <a:ln/>
        </p:spPr>
        <p:txBody>
          <a:bodyPr wrap="square" lIns="0" tIns="0" rIns="0" bIns="0" rtlCol="0" anchor="ctr"/>
          <a:lstStyle/>
          <a:p>
            <a:pPr marL="0" indent="0">
              <a:buNone/>
            </a:pPr>
            <a:r>
              <a:rPr lang="en-US" sz="1000" b="1" kern="0" spc="400" dirty="0">
                <a:solidFill>
                  <a:srgbClr val="9CA3AF"/>
                </a:solidFill>
              </a:rPr>
              <a:t>CHEAT SHEET</a:t>
            </a:r>
            <a:endParaRPr lang="en-US" sz="1000" dirty="0"/>
          </a:p>
        </p:txBody>
      </p:sp>
      <p:sp>
        <p:nvSpPr>
          <p:cNvPr id="4" name="Shape 2"/>
          <p:cNvSpPr/>
          <p:nvPr/>
        </p:nvSpPr>
        <p:spPr>
          <a:xfrm>
            <a:off x="365760" y="640080"/>
            <a:ext cx="8412480" cy="18288"/>
          </a:xfrm>
          <a:prstGeom prst="rect">
            <a:avLst/>
          </a:prstGeom>
          <a:solidFill>
            <a:srgbClr val="3A4150"/>
          </a:solidFill>
          <a:ln w="12700">
            <a:solidFill>
              <a:srgbClr val="3A4150"/>
            </a:solidFill>
            <a:prstDash val="solid"/>
          </a:ln>
        </p:spPr>
        <p:txBody>
          <a:bodyPr/>
          <a:lstStyle/>
          <a:p>
            <a:endParaRPr lang="en-GB"/>
          </a:p>
        </p:txBody>
      </p:sp>
      <p:sp>
        <p:nvSpPr>
          <p:cNvPr id="5" name="Text 3"/>
          <p:cNvSpPr/>
          <p:nvPr/>
        </p:nvSpPr>
        <p:spPr>
          <a:xfrm>
            <a:off x="365760" y="777240"/>
            <a:ext cx="8412480" cy="548640"/>
          </a:xfrm>
          <a:prstGeom prst="rect">
            <a:avLst/>
          </a:prstGeom>
          <a:noFill/>
          <a:ln/>
        </p:spPr>
        <p:txBody>
          <a:bodyPr wrap="square" lIns="0" tIns="0" rIns="0" bIns="0" rtlCol="0" anchor="ctr"/>
          <a:lstStyle/>
          <a:p>
            <a:pPr marL="0" indent="0">
              <a:buNone/>
            </a:pPr>
            <a:r>
              <a:rPr lang="en-US" sz="2800" b="1" dirty="0">
                <a:solidFill>
                  <a:srgbClr val="F3F4F6"/>
                </a:solidFill>
              </a:rPr>
              <a:t>The one-page reminder</a:t>
            </a:r>
            <a:endParaRPr lang="en-US" sz="2800" dirty="0"/>
          </a:p>
        </p:txBody>
      </p:sp>
      <p:sp>
        <p:nvSpPr>
          <p:cNvPr id="6" name="Text 4"/>
          <p:cNvSpPr/>
          <p:nvPr/>
        </p:nvSpPr>
        <p:spPr>
          <a:xfrm>
            <a:off x="8046720" y="4800600"/>
            <a:ext cx="822960" cy="274320"/>
          </a:xfrm>
          <a:prstGeom prst="rect">
            <a:avLst/>
          </a:prstGeom>
          <a:noFill/>
          <a:ln/>
        </p:spPr>
        <p:txBody>
          <a:bodyPr wrap="square" lIns="0" tIns="0" rIns="0" bIns="0" rtlCol="0" anchor="ctr"/>
          <a:lstStyle/>
          <a:p>
            <a:pPr marL="0" indent="0" algn="r">
              <a:buNone/>
            </a:pPr>
            <a:r>
              <a:rPr lang="en-US" sz="900" dirty="0">
                <a:solidFill>
                  <a:srgbClr val="9CA3AF"/>
                </a:solidFill>
              </a:rPr>
              <a:t>17 / 18</a:t>
            </a:r>
            <a:endParaRPr lang="en-US" sz="900" dirty="0"/>
          </a:p>
        </p:txBody>
      </p:sp>
      <p:sp>
        <p:nvSpPr>
          <p:cNvPr id="7" name="Text 5"/>
          <p:cNvSpPr/>
          <p:nvPr/>
        </p:nvSpPr>
        <p:spPr>
          <a:xfrm>
            <a:off x="365760" y="4800600"/>
            <a:ext cx="3657600" cy="274320"/>
          </a:xfrm>
          <a:prstGeom prst="rect">
            <a:avLst/>
          </a:prstGeom>
          <a:noFill/>
          <a:ln/>
        </p:spPr>
        <p:txBody>
          <a:bodyPr wrap="square" lIns="0" tIns="0" rIns="0" bIns="0" rtlCol="0" anchor="ctr"/>
          <a:lstStyle/>
          <a:p>
            <a:pPr marL="0" indent="0">
              <a:buNone/>
            </a:pPr>
            <a:r>
              <a:rPr lang="en-US" sz="900" dirty="0">
                <a:solidFill>
                  <a:srgbClr val="9CA3AF"/>
                </a:solidFill>
              </a:rPr>
              <a:t>Inbox Mastery</a:t>
            </a:r>
            <a:endParaRPr lang="en-US" sz="900" dirty="0"/>
          </a:p>
        </p:txBody>
      </p:sp>
      <p:sp>
        <p:nvSpPr>
          <p:cNvPr id="8" name="Shape 6"/>
          <p:cNvSpPr/>
          <p:nvPr/>
        </p:nvSpPr>
        <p:spPr>
          <a:xfrm>
            <a:off x="365760" y="1371600"/>
            <a:ext cx="4069080" cy="1508760"/>
          </a:xfrm>
          <a:prstGeom prst="roundRect">
            <a:avLst>
              <a:gd name="adj" fmla="val 3636"/>
            </a:avLst>
          </a:prstGeom>
          <a:solidFill>
            <a:srgbClr val="252A33"/>
          </a:solidFill>
          <a:ln w="9525">
            <a:solidFill>
              <a:srgbClr val="3A4150"/>
            </a:solidFill>
            <a:prstDash val="solid"/>
          </a:ln>
        </p:spPr>
        <p:txBody>
          <a:bodyPr/>
          <a:lstStyle/>
          <a:p>
            <a:endParaRPr lang="en-GB"/>
          </a:p>
        </p:txBody>
      </p:sp>
      <p:sp>
        <p:nvSpPr>
          <p:cNvPr id="9" name="Shape 7"/>
          <p:cNvSpPr/>
          <p:nvPr/>
        </p:nvSpPr>
        <p:spPr>
          <a:xfrm>
            <a:off x="365760" y="1371600"/>
            <a:ext cx="73152" cy="1508760"/>
          </a:xfrm>
          <a:prstGeom prst="rect">
            <a:avLst/>
          </a:prstGeom>
          <a:solidFill>
            <a:srgbClr val="34D399"/>
          </a:solidFill>
          <a:ln w="12700">
            <a:solidFill>
              <a:srgbClr val="34D399"/>
            </a:solidFill>
            <a:prstDash val="solid"/>
          </a:ln>
        </p:spPr>
        <p:txBody>
          <a:bodyPr/>
          <a:lstStyle/>
          <a:p>
            <a:endParaRPr lang="en-GB"/>
          </a:p>
        </p:txBody>
      </p:sp>
      <p:sp>
        <p:nvSpPr>
          <p:cNvPr id="10" name="Text 8"/>
          <p:cNvSpPr/>
          <p:nvPr/>
        </p:nvSpPr>
        <p:spPr>
          <a:xfrm>
            <a:off x="594360" y="1508760"/>
            <a:ext cx="3749040" cy="274320"/>
          </a:xfrm>
          <a:prstGeom prst="rect">
            <a:avLst/>
          </a:prstGeom>
          <a:noFill/>
          <a:ln/>
        </p:spPr>
        <p:txBody>
          <a:bodyPr wrap="square" lIns="0" tIns="0" rIns="0" bIns="0" rtlCol="0" anchor="ctr"/>
          <a:lstStyle/>
          <a:p>
            <a:pPr marL="0" indent="0">
              <a:buNone/>
            </a:pPr>
            <a:r>
              <a:rPr lang="en-US" sz="1600" b="1" kern="0" spc="200" dirty="0">
                <a:solidFill>
                  <a:srgbClr val="34D399"/>
                </a:solidFill>
              </a:rPr>
              <a:t>If you want to…</a:t>
            </a:r>
            <a:endParaRPr lang="en-US" sz="1600" dirty="0"/>
          </a:p>
        </p:txBody>
      </p:sp>
      <p:sp>
        <p:nvSpPr>
          <p:cNvPr id="11" name="Text 9"/>
          <p:cNvSpPr/>
          <p:nvPr/>
        </p:nvSpPr>
        <p:spPr>
          <a:xfrm>
            <a:off x="594360" y="1828800"/>
            <a:ext cx="3749040" cy="1005840"/>
          </a:xfrm>
          <a:prstGeom prst="rect">
            <a:avLst/>
          </a:prstGeom>
          <a:noFill/>
          <a:ln/>
        </p:spPr>
        <p:txBody>
          <a:bodyPr wrap="square" lIns="0" tIns="0" rIns="0" bIns="0" rtlCol="0" anchor="ctr"/>
          <a:lstStyle/>
          <a:p>
            <a:pPr marL="0" indent="0">
              <a:spcAft>
                <a:spcPts val="200"/>
              </a:spcAft>
              <a:buNone/>
            </a:pPr>
            <a:r>
              <a:rPr lang="en-US" sz="1600" dirty="0">
                <a:solidFill>
                  <a:srgbClr val="F3F4F6"/>
                </a:solidFill>
              </a:rPr>
              <a:t>• Filter out newsletters</a:t>
            </a:r>
            <a:endParaRPr lang="en-US" sz="1600" dirty="0"/>
          </a:p>
          <a:p>
            <a:pPr marL="0" indent="0">
              <a:spcAft>
                <a:spcPts val="200"/>
              </a:spcAft>
              <a:buNone/>
            </a:pPr>
            <a:r>
              <a:rPr lang="en-US" sz="1600" dirty="0">
                <a:solidFill>
                  <a:srgbClr val="F3F4F6"/>
                </a:solidFill>
              </a:rPr>
              <a:t>• Star important senders</a:t>
            </a:r>
            <a:endParaRPr lang="en-US" sz="1600" dirty="0"/>
          </a:p>
          <a:p>
            <a:pPr marL="0" indent="0">
              <a:spcAft>
                <a:spcPts val="200"/>
              </a:spcAft>
              <a:buNone/>
            </a:pPr>
            <a:r>
              <a:rPr lang="en-US" sz="1600" dirty="0">
                <a:solidFill>
                  <a:srgbClr val="F3F4F6"/>
                </a:solidFill>
              </a:rPr>
              <a:t>• Hide for later</a:t>
            </a:r>
            <a:endParaRPr lang="en-US" sz="1600" dirty="0"/>
          </a:p>
          <a:p>
            <a:pPr marL="0" indent="0">
              <a:spcAft>
                <a:spcPts val="200"/>
              </a:spcAft>
              <a:buNone/>
            </a:pPr>
            <a:r>
              <a:rPr lang="en-US" sz="1600" dirty="0">
                <a:solidFill>
                  <a:srgbClr val="F3F4F6"/>
                </a:solidFill>
              </a:rPr>
              <a:t>• Find an old email</a:t>
            </a:r>
            <a:endParaRPr lang="en-US" sz="1600" dirty="0"/>
          </a:p>
        </p:txBody>
      </p:sp>
      <p:sp>
        <p:nvSpPr>
          <p:cNvPr id="12" name="Shape 10"/>
          <p:cNvSpPr/>
          <p:nvPr/>
        </p:nvSpPr>
        <p:spPr>
          <a:xfrm>
            <a:off x="4617720" y="1371600"/>
            <a:ext cx="4069080" cy="1508760"/>
          </a:xfrm>
          <a:prstGeom prst="roundRect">
            <a:avLst>
              <a:gd name="adj" fmla="val 3636"/>
            </a:avLst>
          </a:prstGeom>
          <a:solidFill>
            <a:srgbClr val="252A33"/>
          </a:solidFill>
          <a:ln w="9525">
            <a:solidFill>
              <a:srgbClr val="3A4150"/>
            </a:solidFill>
            <a:prstDash val="solid"/>
          </a:ln>
        </p:spPr>
        <p:txBody>
          <a:bodyPr/>
          <a:lstStyle/>
          <a:p>
            <a:endParaRPr lang="en-GB"/>
          </a:p>
        </p:txBody>
      </p:sp>
      <p:sp>
        <p:nvSpPr>
          <p:cNvPr id="13" name="Shape 11"/>
          <p:cNvSpPr/>
          <p:nvPr/>
        </p:nvSpPr>
        <p:spPr>
          <a:xfrm>
            <a:off x="4617720" y="1371600"/>
            <a:ext cx="73152" cy="1508760"/>
          </a:xfrm>
          <a:prstGeom prst="rect">
            <a:avLst/>
          </a:prstGeom>
          <a:solidFill>
            <a:srgbClr val="60A5FA"/>
          </a:solidFill>
          <a:ln w="12700">
            <a:solidFill>
              <a:srgbClr val="60A5FA"/>
            </a:solidFill>
            <a:prstDash val="solid"/>
          </a:ln>
        </p:spPr>
        <p:txBody>
          <a:bodyPr/>
          <a:lstStyle/>
          <a:p>
            <a:endParaRPr lang="en-GB"/>
          </a:p>
        </p:txBody>
      </p:sp>
      <p:sp>
        <p:nvSpPr>
          <p:cNvPr id="14" name="Text 12"/>
          <p:cNvSpPr/>
          <p:nvPr/>
        </p:nvSpPr>
        <p:spPr>
          <a:xfrm>
            <a:off x="4846320" y="1508760"/>
            <a:ext cx="3749040" cy="274320"/>
          </a:xfrm>
          <a:prstGeom prst="rect">
            <a:avLst/>
          </a:prstGeom>
          <a:noFill/>
          <a:ln/>
        </p:spPr>
        <p:txBody>
          <a:bodyPr wrap="square" lIns="0" tIns="0" rIns="0" bIns="0" rtlCol="0" anchor="ctr"/>
          <a:lstStyle/>
          <a:p>
            <a:pPr marL="0" indent="0">
              <a:buNone/>
            </a:pPr>
            <a:r>
              <a:rPr lang="en-US" sz="1600" b="1" kern="0" spc="200" dirty="0">
                <a:solidFill>
                  <a:srgbClr val="60A5FA"/>
                </a:solidFill>
              </a:rPr>
              <a:t>Use this feature</a:t>
            </a:r>
            <a:endParaRPr lang="en-US" sz="1600" dirty="0"/>
          </a:p>
        </p:txBody>
      </p:sp>
      <p:sp>
        <p:nvSpPr>
          <p:cNvPr id="15" name="Text 13"/>
          <p:cNvSpPr/>
          <p:nvPr/>
        </p:nvSpPr>
        <p:spPr>
          <a:xfrm>
            <a:off x="4846320" y="1828800"/>
            <a:ext cx="3749040" cy="1005840"/>
          </a:xfrm>
          <a:prstGeom prst="rect">
            <a:avLst/>
          </a:prstGeom>
          <a:noFill/>
          <a:ln/>
        </p:spPr>
        <p:txBody>
          <a:bodyPr wrap="square" lIns="0" tIns="0" rIns="0" bIns="0" rtlCol="0" anchor="ctr"/>
          <a:lstStyle/>
          <a:p>
            <a:pPr marL="0" indent="0">
              <a:spcAft>
                <a:spcPts val="200"/>
              </a:spcAft>
              <a:buNone/>
            </a:pPr>
            <a:r>
              <a:rPr lang="en-US" sz="1600" dirty="0">
                <a:solidFill>
                  <a:srgbClr val="F3F4F6"/>
                </a:solidFill>
              </a:rPr>
              <a:t>• Sweep / Filter</a:t>
            </a:r>
            <a:endParaRPr lang="en-US" sz="1600" dirty="0"/>
          </a:p>
          <a:p>
            <a:pPr marL="0" indent="0">
              <a:spcAft>
                <a:spcPts val="200"/>
              </a:spcAft>
              <a:buNone/>
            </a:pPr>
            <a:r>
              <a:rPr lang="en-US" sz="1600" dirty="0">
                <a:solidFill>
                  <a:srgbClr val="F3F4F6"/>
                </a:solidFill>
              </a:rPr>
              <a:t>• VIP / Star / Flag</a:t>
            </a:r>
            <a:endParaRPr lang="en-US" sz="1600" dirty="0"/>
          </a:p>
          <a:p>
            <a:pPr marL="0" indent="0">
              <a:spcAft>
                <a:spcPts val="200"/>
              </a:spcAft>
              <a:buNone/>
            </a:pPr>
            <a:r>
              <a:rPr lang="en-US" sz="1600" dirty="0">
                <a:solidFill>
                  <a:srgbClr val="F3F4F6"/>
                </a:solidFill>
              </a:rPr>
              <a:t>• Snooze</a:t>
            </a:r>
            <a:endParaRPr lang="en-US" sz="1600" dirty="0"/>
          </a:p>
          <a:p>
            <a:pPr marL="0" indent="0">
              <a:spcAft>
                <a:spcPts val="200"/>
              </a:spcAft>
              <a:buNone/>
            </a:pPr>
            <a:r>
              <a:rPr lang="en-US" sz="1600" dirty="0">
                <a:solidFill>
                  <a:srgbClr val="F3F4F6"/>
                </a:solidFill>
              </a:rPr>
              <a:t>• Search operators</a:t>
            </a:r>
            <a:endParaRPr lang="en-US" sz="1600" dirty="0"/>
          </a:p>
        </p:txBody>
      </p:sp>
      <p:sp>
        <p:nvSpPr>
          <p:cNvPr id="16" name="Shape 14"/>
          <p:cNvSpPr/>
          <p:nvPr/>
        </p:nvSpPr>
        <p:spPr>
          <a:xfrm>
            <a:off x="365760" y="3063240"/>
            <a:ext cx="4069080" cy="1508760"/>
          </a:xfrm>
          <a:prstGeom prst="roundRect">
            <a:avLst>
              <a:gd name="adj" fmla="val 3636"/>
            </a:avLst>
          </a:prstGeom>
          <a:solidFill>
            <a:srgbClr val="252A33"/>
          </a:solidFill>
          <a:ln w="9525">
            <a:solidFill>
              <a:srgbClr val="3A4150"/>
            </a:solidFill>
            <a:prstDash val="solid"/>
          </a:ln>
        </p:spPr>
        <p:txBody>
          <a:bodyPr/>
          <a:lstStyle/>
          <a:p>
            <a:endParaRPr lang="en-GB"/>
          </a:p>
        </p:txBody>
      </p:sp>
      <p:sp>
        <p:nvSpPr>
          <p:cNvPr id="17" name="Shape 15"/>
          <p:cNvSpPr/>
          <p:nvPr/>
        </p:nvSpPr>
        <p:spPr>
          <a:xfrm>
            <a:off x="365760" y="3063240"/>
            <a:ext cx="73152" cy="1508760"/>
          </a:xfrm>
          <a:prstGeom prst="rect">
            <a:avLst/>
          </a:prstGeom>
          <a:solidFill>
            <a:srgbClr val="FBBF24"/>
          </a:solidFill>
          <a:ln w="12700">
            <a:solidFill>
              <a:srgbClr val="FBBF24"/>
            </a:solidFill>
            <a:prstDash val="solid"/>
          </a:ln>
        </p:spPr>
        <p:txBody>
          <a:bodyPr/>
          <a:lstStyle/>
          <a:p>
            <a:endParaRPr lang="en-GB"/>
          </a:p>
        </p:txBody>
      </p:sp>
      <p:sp>
        <p:nvSpPr>
          <p:cNvPr id="18" name="Text 16"/>
          <p:cNvSpPr/>
          <p:nvPr/>
        </p:nvSpPr>
        <p:spPr>
          <a:xfrm>
            <a:off x="594360" y="3200400"/>
            <a:ext cx="3749040" cy="274320"/>
          </a:xfrm>
          <a:prstGeom prst="rect">
            <a:avLst/>
          </a:prstGeom>
          <a:noFill/>
          <a:ln/>
        </p:spPr>
        <p:txBody>
          <a:bodyPr wrap="square" lIns="0" tIns="0" rIns="0" bIns="0" rtlCol="0" anchor="ctr"/>
          <a:lstStyle/>
          <a:p>
            <a:pPr marL="0" indent="0">
              <a:buNone/>
            </a:pPr>
            <a:r>
              <a:rPr lang="en-US" sz="1600" b="1" kern="0" spc="200" dirty="0">
                <a:solidFill>
                  <a:srgbClr val="FBBF24"/>
                </a:solidFill>
              </a:rPr>
              <a:t>Where to set it up</a:t>
            </a:r>
            <a:endParaRPr lang="en-US" sz="1600" dirty="0"/>
          </a:p>
        </p:txBody>
      </p:sp>
      <p:sp>
        <p:nvSpPr>
          <p:cNvPr id="19" name="Text 17"/>
          <p:cNvSpPr/>
          <p:nvPr/>
        </p:nvSpPr>
        <p:spPr>
          <a:xfrm>
            <a:off x="594360" y="3520440"/>
            <a:ext cx="3749040" cy="1005840"/>
          </a:xfrm>
          <a:prstGeom prst="rect">
            <a:avLst/>
          </a:prstGeom>
          <a:noFill/>
          <a:ln/>
        </p:spPr>
        <p:txBody>
          <a:bodyPr wrap="square" lIns="0" tIns="0" rIns="0" bIns="0" rtlCol="0" anchor="ctr"/>
          <a:lstStyle/>
          <a:p>
            <a:pPr marL="0" indent="0">
              <a:spcAft>
                <a:spcPts val="200"/>
              </a:spcAft>
              <a:buNone/>
            </a:pPr>
            <a:r>
              <a:rPr lang="en-US" sz="1600" dirty="0">
                <a:solidFill>
                  <a:srgbClr val="F3F4F6"/>
                </a:solidFill>
              </a:rPr>
              <a:t>• Outlook (web) · Gmail filters</a:t>
            </a:r>
            <a:endParaRPr lang="en-US" sz="1600" dirty="0"/>
          </a:p>
          <a:p>
            <a:pPr marL="0" indent="0">
              <a:spcAft>
                <a:spcPts val="200"/>
              </a:spcAft>
              <a:buNone/>
            </a:pPr>
            <a:r>
              <a:rPr lang="en-US" sz="1600" dirty="0">
                <a:solidFill>
                  <a:srgbClr val="F3F4F6"/>
                </a:solidFill>
              </a:rPr>
              <a:t>• Apple Mail · Gmail · Outlook</a:t>
            </a:r>
            <a:endParaRPr lang="en-US" sz="1600" dirty="0"/>
          </a:p>
          <a:p>
            <a:pPr marL="0" indent="0">
              <a:spcAft>
                <a:spcPts val="200"/>
              </a:spcAft>
              <a:buNone/>
            </a:pPr>
            <a:r>
              <a:rPr lang="en-US" sz="1600" dirty="0">
                <a:solidFill>
                  <a:srgbClr val="F3F4F6"/>
                </a:solidFill>
              </a:rPr>
              <a:t>• Gmail · Outlook · Apple Mail</a:t>
            </a:r>
            <a:endParaRPr lang="en-US" sz="1600" dirty="0"/>
          </a:p>
          <a:p>
            <a:pPr marL="0" indent="0">
              <a:spcAft>
                <a:spcPts val="200"/>
              </a:spcAft>
              <a:buNone/>
            </a:pPr>
            <a:r>
              <a:rPr lang="en-US" sz="1600" dirty="0">
                <a:solidFill>
                  <a:srgbClr val="F3F4F6"/>
                </a:solidFill>
              </a:rPr>
              <a:t>• Web app, then sync to phone</a:t>
            </a:r>
            <a:endParaRPr lang="en-US" sz="1600" dirty="0"/>
          </a:p>
        </p:txBody>
      </p:sp>
      <p:sp>
        <p:nvSpPr>
          <p:cNvPr id="20" name="Shape 18"/>
          <p:cNvSpPr/>
          <p:nvPr/>
        </p:nvSpPr>
        <p:spPr>
          <a:xfrm>
            <a:off x="4617720" y="3063240"/>
            <a:ext cx="4069080" cy="1508760"/>
          </a:xfrm>
          <a:prstGeom prst="roundRect">
            <a:avLst>
              <a:gd name="adj" fmla="val 3636"/>
            </a:avLst>
          </a:prstGeom>
          <a:solidFill>
            <a:srgbClr val="252A33"/>
          </a:solidFill>
          <a:ln w="9525">
            <a:solidFill>
              <a:srgbClr val="3A4150"/>
            </a:solidFill>
            <a:prstDash val="solid"/>
          </a:ln>
        </p:spPr>
        <p:txBody>
          <a:bodyPr/>
          <a:lstStyle/>
          <a:p>
            <a:endParaRPr lang="en-GB"/>
          </a:p>
        </p:txBody>
      </p:sp>
      <p:sp>
        <p:nvSpPr>
          <p:cNvPr id="21" name="Shape 19"/>
          <p:cNvSpPr/>
          <p:nvPr/>
        </p:nvSpPr>
        <p:spPr>
          <a:xfrm>
            <a:off x="4617720" y="3063240"/>
            <a:ext cx="73152" cy="1508760"/>
          </a:xfrm>
          <a:prstGeom prst="rect">
            <a:avLst/>
          </a:prstGeom>
          <a:solidFill>
            <a:srgbClr val="F472B6"/>
          </a:solidFill>
          <a:ln w="12700">
            <a:solidFill>
              <a:srgbClr val="F472B6"/>
            </a:solidFill>
            <a:prstDash val="solid"/>
          </a:ln>
        </p:spPr>
        <p:txBody>
          <a:bodyPr/>
          <a:lstStyle/>
          <a:p>
            <a:endParaRPr lang="en-GB"/>
          </a:p>
        </p:txBody>
      </p:sp>
      <p:sp>
        <p:nvSpPr>
          <p:cNvPr id="22" name="Text 20"/>
          <p:cNvSpPr/>
          <p:nvPr/>
        </p:nvSpPr>
        <p:spPr>
          <a:xfrm>
            <a:off x="4846320" y="3200400"/>
            <a:ext cx="3749040" cy="274320"/>
          </a:xfrm>
          <a:prstGeom prst="rect">
            <a:avLst/>
          </a:prstGeom>
          <a:noFill/>
          <a:ln/>
        </p:spPr>
        <p:txBody>
          <a:bodyPr wrap="square" lIns="0" tIns="0" rIns="0" bIns="0" rtlCol="0" anchor="ctr"/>
          <a:lstStyle/>
          <a:p>
            <a:pPr marL="0" indent="0">
              <a:buNone/>
            </a:pPr>
            <a:r>
              <a:rPr lang="en-US" sz="1600" b="1" kern="0" spc="200" dirty="0">
                <a:solidFill>
                  <a:srgbClr val="F472B6"/>
                </a:solidFill>
              </a:rPr>
              <a:t>Watch out for…</a:t>
            </a:r>
            <a:endParaRPr lang="en-US" sz="1600" dirty="0"/>
          </a:p>
        </p:txBody>
      </p:sp>
      <p:sp>
        <p:nvSpPr>
          <p:cNvPr id="23" name="Text 21"/>
          <p:cNvSpPr/>
          <p:nvPr/>
        </p:nvSpPr>
        <p:spPr>
          <a:xfrm>
            <a:off x="4846320" y="3520440"/>
            <a:ext cx="3749040" cy="1005840"/>
          </a:xfrm>
          <a:prstGeom prst="rect">
            <a:avLst/>
          </a:prstGeom>
          <a:noFill/>
          <a:ln/>
        </p:spPr>
        <p:txBody>
          <a:bodyPr wrap="square" lIns="0" tIns="0" rIns="0" bIns="0" rtlCol="0" anchor="ctr"/>
          <a:lstStyle/>
          <a:p>
            <a:pPr marL="0" indent="0">
              <a:spcAft>
                <a:spcPts val="200"/>
              </a:spcAft>
              <a:buNone/>
            </a:pPr>
            <a:r>
              <a:rPr lang="en-US" sz="1600" dirty="0">
                <a:solidFill>
                  <a:srgbClr val="F3F4F6"/>
                </a:solidFill>
              </a:rPr>
              <a:t>• Don't sweep the Boss</a:t>
            </a:r>
            <a:endParaRPr lang="en-US" sz="1600" dirty="0"/>
          </a:p>
          <a:p>
            <a:pPr marL="0" indent="0">
              <a:spcAft>
                <a:spcPts val="200"/>
              </a:spcAft>
              <a:buNone/>
            </a:pPr>
            <a:r>
              <a:rPr lang="en-US" sz="1600" dirty="0">
                <a:solidFill>
                  <a:srgbClr val="F3F4F6"/>
                </a:solidFill>
              </a:rPr>
              <a:t>• VIPs are device-side on Mac</a:t>
            </a:r>
            <a:endParaRPr lang="en-US" sz="1600" dirty="0"/>
          </a:p>
          <a:p>
            <a:pPr marL="0" indent="0">
              <a:spcAft>
                <a:spcPts val="200"/>
              </a:spcAft>
              <a:buNone/>
            </a:pPr>
            <a:r>
              <a:rPr lang="en-US" sz="1600" dirty="0">
                <a:solidFill>
                  <a:srgbClr val="F3F4F6"/>
                </a:solidFill>
              </a:rPr>
              <a:t>• Snoozed mail will return</a:t>
            </a:r>
            <a:endParaRPr lang="en-US" sz="1600" dirty="0"/>
          </a:p>
          <a:p>
            <a:pPr marL="0" indent="0">
              <a:spcAft>
                <a:spcPts val="200"/>
              </a:spcAft>
              <a:buNone/>
            </a:pPr>
            <a:r>
              <a:rPr lang="en-US" sz="1600" dirty="0">
                <a:solidFill>
                  <a:srgbClr val="F3F4F6"/>
                </a:solidFill>
              </a:rPr>
              <a:t>• Use the web for server-side rules</a:t>
            </a:r>
            <a:endParaRPr lang="en-US" sz="1600" dirty="0"/>
          </a:p>
        </p:txBody>
      </p:sp>
      <p:sp>
        <p:nvSpPr>
          <p:cNvPr id="24" name="Text 22"/>
          <p:cNvSpPr/>
          <p:nvPr/>
        </p:nvSpPr>
        <p:spPr>
          <a:xfrm>
            <a:off x="365760" y="4709160"/>
            <a:ext cx="8412480" cy="274320"/>
          </a:xfrm>
          <a:prstGeom prst="rect">
            <a:avLst/>
          </a:prstGeom>
          <a:noFill/>
          <a:ln/>
        </p:spPr>
        <p:txBody>
          <a:bodyPr wrap="square" lIns="0" tIns="0" rIns="0" bIns="0" rtlCol="0" anchor="ctr"/>
          <a:lstStyle/>
          <a:p>
            <a:pPr marL="0" indent="0" algn="ctr">
              <a:buNone/>
            </a:pPr>
            <a:r>
              <a:rPr lang="en-US" sz="1400" i="1" dirty="0">
                <a:solidFill>
                  <a:srgbClr val="9CA3AF"/>
                </a:solidFill>
              </a:rPr>
              <a:t>Save this slide. Print this slide. Stick it next to your screen.</a:t>
            </a:r>
            <a:endParaRPr 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8">
    <p:bg>
      <p:bgPr>
        <a:solidFill>
          <a:srgbClr val="1A1D23"/>
        </a:solidFill>
        <a:effectLst/>
      </p:bgPr>
    </p:bg>
    <p:spTree>
      <p:nvGrpSpPr>
        <p:cNvPr id="1" name=""/>
        <p:cNvGrpSpPr/>
        <p:nvPr/>
      </p:nvGrpSpPr>
      <p:grpSpPr>
        <a:xfrm>
          <a:off x="0" y="0"/>
          <a:ext cx="0" cy="0"/>
          <a:chOff x="0" y="0"/>
          <a:chExt cx="0" cy="0"/>
        </a:xfrm>
      </p:grpSpPr>
      <p:sp>
        <p:nvSpPr>
          <p:cNvPr id="2" name="Text 0"/>
          <p:cNvSpPr/>
          <p:nvPr/>
        </p:nvSpPr>
        <p:spPr>
          <a:xfrm>
            <a:off x="5486400" y="365760"/>
            <a:ext cx="3657600" cy="3657600"/>
          </a:xfrm>
          <a:prstGeom prst="rect">
            <a:avLst/>
          </a:prstGeom>
          <a:solidFill>
            <a:srgbClr val="1A1D23"/>
          </a:solidFill>
          <a:ln/>
        </p:spPr>
        <p:txBody>
          <a:bodyPr wrap="square" lIns="0" tIns="0" rIns="0" bIns="0" rtlCol="0" anchor="ctr"/>
          <a:lstStyle/>
          <a:p>
            <a:pPr marL="0" indent="0" algn="ctr">
              <a:buNone/>
            </a:pPr>
            <a:r>
              <a:rPr lang="en-US" sz="24000" dirty="0">
                <a:solidFill>
                  <a:srgbClr val="2E343F"/>
                </a:solidFill>
              </a:rPr>
              <a:t>★</a:t>
            </a:r>
            <a:endParaRPr lang="en-US" sz="24000" dirty="0"/>
          </a:p>
        </p:txBody>
      </p:sp>
      <p:sp>
        <p:nvSpPr>
          <p:cNvPr id="3" name="Shape 1"/>
          <p:cNvSpPr/>
          <p:nvPr/>
        </p:nvSpPr>
        <p:spPr>
          <a:xfrm>
            <a:off x="365760" y="457200"/>
            <a:ext cx="553212" cy="256032"/>
          </a:xfrm>
          <a:prstGeom prst="roundRect">
            <a:avLst>
              <a:gd name="adj" fmla="val 46429"/>
            </a:avLst>
          </a:prstGeom>
          <a:solidFill>
            <a:srgbClr val="34D399"/>
          </a:solidFill>
          <a:ln w="12700">
            <a:solidFill>
              <a:srgbClr val="34D399"/>
            </a:solidFill>
            <a:prstDash val="solid"/>
          </a:ln>
        </p:spPr>
        <p:txBody>
          <a:bodyPr/>
          <a:lstStyle/>
          <a:p>
            <a:endParaRPr lang="en-GB"/>
          </a:p>
        </p:txBody>
      </p:sp>
      <p:sp>
        <p:nvSpPr>
          <p:cNvPr id="4" name="Text 2"/>
          <p:cNvSpPr/>
          <p:nvPr/>
        </p:nvSpPr>
        <p:spPr>
          <a:xfrm>
            <a:off x="365760" y="457200"/>
            <a:ext cx="553212" cy="256032"/>
          </a:xfrm>
          <a:prstGeom prst="rect">
            <a:avLst/>
          </a:prstGeom>
          <a:noFill/>
          <a:ln/>
        </p:spPr>
        <p:txBody>
          <a:bodyPr wrap="square" lIns="0" tIns="0" rIns="0" bIns="0" rtlCol="0" anchor="ctr"/>
          <a:lstStyle/>
          <a:p>
            <a:pPr marL="0" indent="0" algn="ctr">
              <a:buNone/>
            </a:pPr>
            <a:r>
              <a:rPr lang="en-US" sz="900" b="1" dirty="0">
                <a:solidFill>
                  <a:srgbClr val="1A1D23"/>
                </a:solidFill>
              </a:rPr>
              <a:t>Q &amp; A</a:t>
            </a:r>
            <a:endParaRPr lang="en-US" sz="900" dirty="0"/>
          </a:p>
        </p:txBody>
      </p:sp>
      <p:sp>
        <p:nvSpPr>
          <p:cNvPr id="5" name="Shape 3"/>
          <p:cNvSpPr/>
          <p:nvPr/>
        </p:nvSpPr>
        <p:spPr>
          <a:xfrm>
            <a:off x="1101852" y="457200"/>
            <a:ext cx="864108" cy="256032"/>
          </a:xfrm>
          <a:prstGeom prst="roundRect">
            <a:avLst>
              <a:gd name="adj" fmla="val 46429"/>
            </a:avLst>
          </a:prstGeom>
          <a:solidFill>
            <a:srgbClr val="FBBF24"/>
          </a:solidFill>
          <a:ln w="12700">
            <a:solidFill>
              <a:srgbClr val="FBBF24"/>
            </a:solidFill>
            <a:prstDash val="solid"/>
          </a:ln>
        </p:spPr>
        <p:txBody>
          <a:bodyPr/>
          <a:lstStyle/>
          <a:p>
            <a:endParaRPr lang="en-GB"/>
          </a:p>
        </p:txBody>
      </p:sp>
      <p:sp>
        <p:nvSpPr>
          <p:cNvPr id="6" name="Text 4"/>
          <p:cNvSpPr/>
          <p:nvPr/>
        </p:nvSpPr>
        <p:spPr>
          <a:xfrm>
            <a:off x="1101852" y="457200"/>
            <a:ext cx="864108" cy="256032"/>
          </a:xfrm>
          <a:prstGeom prst="rect">
            <a:avLst/>
          </a:prstGeom>
          <a:noFill/>
          <a:ln/>
        </p:spPr>
        <p:txBody>
          <a:bodyPr wrap="square" lIns="0" tIns="0" rIns="0" bIns="0" rtlCol="0" anchor="ctr"/>
          <a:lstStyle/>
          <a:p>
            <a:pPr marL="0" indent="0" algn="ctr">
              <a:buNone/>
            </a:pPr>
            <a:r>
              <a:rPr lang="en-US" sz="900" b="1" dirty="0">
                <a:solidFill>
                  <a:srgbClr val="1A1D23"/>
                </a:solidFill>
              </a:rPr>
              <a:t>DEMO TIME</a:t>
            </a:r>
            <a:endParaRPr lang="en-US" sz="900" dirty="0"/>
          </a:p>
        </p:txBody>
      </p:sp>
      <p:sp>
        <p:nvSpPr>
          <p:cNvPr id="7" name="Shape 5"/>
          <p:cNvSpPr/>
          <p:nvPr/>
        </p:nvSpPr>
        <p:spPr>
          <a:xfrm>
            <a:off x="2148840" y="457200"/>
            <a:ext cx="1097280" cy="256032"/>
          </a:xfrm>
          <a:prstGeom prst="roundRect">
            <a:avLst>
              <a:gd name="adj" fmla="val 46429"/>
            </a:avLst>
          </a:prstGeom>
          <a:solidFill>
            <a:srgbClr val="60A5FA"/>
          </a:solidFill>
          <a:ln w="12700">
            <a:solidFill>
              <a:srgbClr val="60A5FA"/>
            </a:solidFill>
            <a:prstDash val="solid"/>
          </a:ln>
        </p:spPr>
        <p:txBody>
          <a:bodyPr/>
          <a:lstStyle/>
          <a:p>
            <a:endParaRPr lang="en-GB"/>
          </a:p>
        </p:txBody>
      </p:sp>
      <p:sp>
        <p:nvSpPr>
          <p:cNvPr id="8" name="Text 6"/>
          <p:cNvSpPr/>
          <p:nvPr/>
        </p:nvSpPr>
        <p:spPr>
          <a:xfrm>
            <a:off x="2148840" y="457200"/>
            <a:ext cx="1097280" cy="256032"/>
          </a:xfrm>
          <a:prstGeom prst="rect">
            <a:avLst/>
          </a:prstGeom>
          <a:noFill/>
          <a:ln/>
        </p:spPr>
        <p:txBody>
          <a:bodyPr wrap="square" lIns="0" tIns="0" rIns="0" bIns="0" rtlCol="0" anchor="ctr"/>
          <a:lstStyle/>
          <a:p>
            <a:pPr marL="0" indent="0" algn="ctr">
              <a:buNone/>
            </a:pPr>
            <a:r>
              <a:rPr lang="en-US" sz="900" b="1" dirty="0">
                <a:solidFill>
                  <a:srgbClr val="1A1D23"/>
                </a:solidFill>
              </a:rPr>
              <a:t>TRY IT TODAY</a:t>
            </a:r>
            <a:endParaRPr lang="en-US" sz="900" dirty="0"/>
          </a:p>
        </p:txBody>
      </p:sp>
      <p:sp>
        <p:nvSpPr>
          <p:cNvPr id="9" name="Text 7"/>
          <p:cNvSpPr/>
          <p:nvPr/>
        </p:nvSpPr>
        <p:spPr>
          <a:xfrm>
            <a:off x="365760" y="1371600"/>
            <a:ext cx="8412480" cy="822960"/>
          </a:xfrm>
          <a:prstGeom prst="rect">
            <a:avLst/>
          </a:prstGeom>
          <a:noFill/>
          <a:ln/>
        </p:spPr>
        <p:txBody>
          <a:bodyPr wrap="square" lIns="0" tIns="0" rIns="0" bIns="0" rtlCol="0" anchor="ctr"/>
          <a:lstStyle/>
          <a:p>
            <a:pPr marL="0" indent="0">
              <a:buNone/>
            </a:pPr>
            <a:r>
              <a:rPr lang="en-US" sz="4400" b="1" dirty="0">
                <a:solidFill>
                  <a:srgbClr val="F3F4F6"/>
                </a:solidFill>
              </a:rPr>
              <a:t>Thanks for joining!</a:t>
            </a:r>
            <a:endParaRPr lang="en-US" sz="4400" dirty="0"/>
          </a:p>
        </p:txBody>
      </p:sp>
      <p:sp>
        <p:nvSpPr>
          <p:cNvPr id="10" name="Text 8"/>
          <p:cNvSpPr/>
          <p:nvPr/>
        </p:nvSpPr>
        <p:spPr>
          <a:xfrm>
            <a:off x="365760" y="2286000"/>
            <a:ext cx="8412480" cy="548640"/>
          </a:xfrm>
          <a:prstGeom prst="rect">
            <a:avLst/>
          </a:prstGeom>
          <a:noFill/>
          <a:ln/>
        </p:spPr>
        <p:txBody>
          <a:bodyPr wrap="square" lIns="0" tIns="0" rIns="0" bIns="0" rtlCol="0" anchor="ctr"/>
          <a:lstStyle/>
          <a:p>
            <a:pPr marL="0" indent="0">
              <a:buNone/>
            </a:pPr>
            <a:r>
              <a:rPr lang="en-US" sz="2200" i="1" dirty="0">
                <a:solidFill>
                  <a:srgbClr val="34D399"/>
                </a:solidFill>
              </a:rPr>
              <a:t>Now — Attack your inbox.</a:t>
            </a:r>
            <a:endParaRPr lang="en-US" sz="2200" dirty="0"/>
          </a:p>
        </p:txBody>
      </p:sp>
      <p:sp>
        <p:nvSpPr>
          <p:cNvPr id="11" name="Shape 9"/>
          <p:cNvSpPr/>
          <p:nvPr/>
        </p:nvSpPr>
        <p:spPr>
          <a:xfrm>
            <a:off x="365760" y="3200400"/>
            <a:ext cx="5486400" cy="1371600"/>
          </a:xfrm>
          <a:prstGeom prst="roundRect">
            <a:avLst>
              <a:gd name="adj" fmla="val 4000"/>
            </a:avLst>
          </a:prstGeom>
          <a:solidFill>
            <a:srgbClr val="252A33"/>
          </a:solidFill>
          <a:ln w="9525">
            <a:solidFill>
              <a:srgbClr val="3A4150"/>
            </a:solidFill>
            <a:prstDash val="solid"/>
          </a:ln>
        </p:spPr>
        <p:txBody>
          <a:bodyPr/>
          <a:lstStyle/>
          <a:p>
            <a:endParaRPr lang="en-GB"/>
          </a:p>
        </p:txBody>
      </p:sp>
      <p:sp>
        <p:nvSpPr>
          <p:cNvPr id="12" name="Text 10"/>
          <p:cNvSpPr/>
          <p:nvPr/>
        </p:nvSpPr>
        <p:spPr>
          <a:xfrm>
            <a:off x="548640" y="3337560"/>
            <a:ext cx="5120640" cy="320040"/>
          </a:xfrm>
          <a:prstGeom prst="rect">
            <a:avLst/>
          </a:prstGeom>
          <a:noFill/>
          <a:ln/>
        </p:spPr>
        <p:txBody>
          <a:bodyPr wrap="square" lIns="0" tIns="0" rIns="0" bIns="0" rtlCol="0" anchor="ctr"/>
          <a:lstStyle/>
          <a:p>
            <a:pPr marL="0" indent="0">
              <a:buNone/>
            </a:pPr>
            <a:r>
              <a:rPr lang="en-US" b="1" dirty="0">
                <a:solidFill>
                  <a:srgbClr val="FBBF24"/>
                </a:solidFill>
              </a:rPr>
              <a:t>Three things to try this week</a:t>
            </a:r>
            <a:endParaRPr lang="en-US" dirty="0"/>
          </a:p>
        </p:txBody>
      </p:sp>
      <p:sp>
        <p:nvSpPr>
          <p:cNvPr id="13" name="Text 11"/>
          <p:cNvSpPr/>
          <p:nvPr/>
        </p:nvSpPr>
        <p:spPr>
          <a:xfrm>
            <a:off x="548640" y="3657600"/>
            <a:ext cx="5120640" cy="868680"/>
          </a:xfrm>
          <a:prstGeom prst="rect">
            <a:avLst/>
          </a:prstGeom>
          <a:noFill/>
          <a:ln/>
        </p:spPr>
        <p:txBody>
          <a:bodyPr wrap="square" lIns="0" tIns="0" rIns="0" bIns="0" rtlCol="0" anchor="ctr"/>
          <a:lstStyle/>
          <a:p>
            <a:pPr marL="342900" indent="-342900">
              <a:spcAft>
                <a:spcPts val="300"/>
              </a:spcAft>
              <a:buSzPct val="100000"/>
              <a:buChar char="•"/>
            </a:pPr>
            <a:r>
              <a:rPr lang="en-US" sz="1400" dirty="0">
                <a:solidFill>
                  <a:srgbClr val="F3F4F6"/>
                </a:solidFill>
              </a:rPr>
              <a:t>Pick one workflow from the previous slides and stick with it.</a:t>
            </a:r>
            <a:endParaRPr lang="en-US" sz="1400" dirty="0"/>
          </a:p>
          <a:p>
            <a:pPr marL="342900" indent="-342900">
              <a:spcAft>
                <a:spcPts val="300"/>
              </a:spcAft>
              <a:buSzPct val="100000"/>
              <a:buChar char="•"/>
            </a:pPr>
            <a:r>
              <a:rPr lang="en-US" sz="1400" dirty="0">
                <a:solidFill>
                  <a:srgbClr val="F3F4F6"/>
                </a:solidFill>
              </a:rPr>
              <a:t>Star (or VIP) your three most important senders.</a:t>
            </a:r>
            <a:endParaRPr lang="en-US" sz="1400" dirty="0"/>
          </a:p>
          <a:p>
            <a:pPr marL="342900" indent="-342900">
              <a:spcAft>
                <a:spcPts val="300"/>
              </a:spcAft>
              <a:buSzPct val="100000"/>
              <a:buChar char="•"/>
            </a:pPr>
            <a:r>
              <a:rPr lang="en-US" sz="1400" dirty="0">
                <a:solidFill>
                  <a:srgbClr val="F3F4F6"/>
                </a:solidFill>
              </a:rPr>
              <a:t>Sweep one newsletter sender into oblivion.</a:t>
            </a:r>
            <a:endParaRPr lang="en-US" sz="1400" dirty="0"/>
          </a:p>
        </p:txBody>
      </p:sp>
      <p:sp>
        <p:nvSpPr>
          <p:cNvPr id="14" name="Text 12"/>
          <p:cNvSpPr/>
          <p:nvPr/>
        </p:nvSpPr>
        <p:spPr>
          <a:xfrm>
            <a:off x="365760" y="4800600"/>
            <a:ext cx="8412480" cy="274320"/>
          </a:xfrm>
          <a:prstGeom prst="rect">
            <a:avLst/>
          </a:prstGeom>
          <a:noFill/>
          <a:ln/>
        </p:spPr>
        <p:txBody>
          <a:bodyPr wrap="square" lIns="0" tIns="0" rIns="0" bIns="0" rtlCol="0" anchor="ctr"/>
          <a:lstStyle/>
          <a:p>
            <a:pPr marL="0" indent="0" algn="l">
              <a:buNone/>
            </a:pPr>
            <a:r>
              <a:rPr lang="en-US" sz="1000" dirty="0">
                <a:solidFill>
                  <a:srgbClr val="9CA3AF"/>
                </a:solidFill>
              </a:rPr>
              <a:t>Computer Club  ·  Inbox Mastery</a:t>
            </a:r>
            <a:endParaRPr lang="en-US" sz="1000" dirty="0"/>
          </a:p>
        </p:txBody>
      </p:sp>
      <p:sp>
        <p:nvSpPr>
          <p:cNvPr id="15" name="Text 13"/>
          <p:cNvSpPr/>
          <p:nvPr/>
        </p:nvSpPr>
        <p:spPr>
          <a:xfrm>
            <a:off x="365760" y="4800600"/>
            <a:ext cx="8412480" cy="274320"/>
          </a:xfrm>
          <a:prstGeom prst="rect">
            <a:avLst/>
          </a:prstGeom>
          <a:noFill/>
          <a:ln/>
        </p:spPr>
        <p:txBody>
          <a:bodyPr wrap="square" lIns="0" tIns="0" rIns="0" bIns="0" rtlCol="0" anchor="ctr"/>
          <a:lstStyle/>
          <a:p>
            <a:pPr marL="0" indent="0" algn="r">
              <a:buNone/>
            </a:pPr>
            <a:r>
              <a:rPr lang="en-US" sz="1000" i="1" dirty="0">
                <a:solidFill>
                  <a:srgbClr val="34D399"/>
                </a:solidFill>
              </a:rPr>
              <a:t>Questions welcome →</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201</TotalTime>
  <Words>4740</Words>
  <Application>Microsoft Office PowerPoint</Application>
  <PresentationFormat>On-screen Show (16:9)</PresentationFormat>
  <Paragraphs>633</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Geoff Lane</dc:creator>
  <cp:lastModifiedBy>Geoff Lane</cp:lastModifiedBy>
  <cp:revision>38</cp:revision>
  <dcterms:created xsi:type="dcterms:W3CDTF">2026-06-11T16:22:09Z</dcterms:created>
  <dcterms:modified xsi:type="dcterms:W3CDTF">2026-06-14T09:58:40Z</dcterms:modified>
</cp:coreProperties>
</file>