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8" r:id="rId3"/>
    <p:sldId id="259" r:id="rId4"/>
    <p:sldId id="260" r:id="rId5"/>
    <p:sldId id="261" r:id="rId6"/>
    <p:sldId id="265" r:id="rId7"/>
    <p:sldId id="263" r:id="rId8"/>
    <p:sldId id="264" r:id="rId9"/>
    <p:sldId id="266" r:id="rId10"/>
    <p:sldId id="269" r:id="rId11"/>
    <p:sldId id="270" r:id="rId12"/>
    <p:sldId id="271" r:id="rId13"/>
    <p:sldId id="272" r:id="rId14"/>
    <p:sldId id="267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38" autoAdjust="0"/>
    <p:restoredTop sz="61138" autoAdjust="0"/>
  </p:normalViewPr>
  <p:slideViewPr>
    <p:cSldViewPr snapToGrid="0">
      <p:cViewPr varScale="1">
        <p:scale>
          <a:sx n="67" d="100"/>
          <a:sy n="67" d="100"/>
        </p:scale>
        <p:origin x="2280" y="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6" d="100"/>
          <a:sy n="86" d="100"/>
        </p:scale>
        <p:origin x="3864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6A0BB8-4899-4370-B07D-3DF9031DED4C}" type="datetimeFigureOut">
              <a:rPr lang="en-GB" smtClean="0"/>
              <a:t>20/07/2026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9CF4BC-7EC9-45C1-916F-3013CCE35B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4917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Starfish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en.wikipedia.org/wiki/False_positive" TargetMode="External"/><Relationship Id="rId4" Type="http://schemas.openxmlformats.org/officeDocument/2006/relationships/hyperlink" Target="https://en.wikipedia.org/wiki/Sea_urchin" TargetMode="Externa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 	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deck explains AI not as a mystery, but as the next step in the evolution of providing the public with information, games, education— from the Web, to search, to Generative AI.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 far, the process has been going on for 40 years, from the time of Personal Computing. But also, quietly out of public sight of all but very few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GB" dirty="0"/>
              <a:t>This deck was written very largely by an Artificial Intelligence agent – Copilot.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n-GB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GB" dirty="0"/>
              <a:t>I briefed Copilot on my task. Copilot then researched the topic, taught it to me, and drafted the deck, which I then edited</a:t>
            </a:r>
          </a:p>
          <a:p>
            <a:pPr marL="171450" indent="-171450">
              <a:buFontTx/>
              <a:buChar char="-"/>
            </a:pPr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GB" dirty="0"/>
              <a:t>We will describe GPT through discussing the development history</a:t>
            </a:r>
          </a:p>
          <a:p>
            <a:pPr marL="171450" indent="-171450">
              <a:buFontTx/>
              <a:buChar char="-"/>
            </a:pPr>
            <a:endParaRPr lang="en-GB" dirty="0"/>
          </a:p>
          <a:p>
            <a:pPr marL="171450" indent="-171450">
              <a:buFontTx/>
              <a:buChar char="-"/>
            </a:pPr>
            <a:r>
              <a:rPr lang="en-GB" dirty="0"/>
              <a:t>The point is that there were several development steps</a:t>
            </a:r>
          </a:p>
          <a:p>
            <a:pPr marL="171450" indent="-171450">
              <a:buFontTx/>
              <a:buChar char="-"/>
            </a:pPr>
            <a:endParaRPr lang="en-GB" dirty="0"/>
          </a:p>
          <a:p>
            <a:pPr marL="171450" indent="-171450">
              <a:buFontTx/>
              <a:buChar char="-"/>
            </a:pPr>
            <a:r>
              <a:rPr lang="en-GB" dirty="0"/>
              <a:t>Each step delivered a really exciting new capability</a:t>
            </a:r>
          </a:p>
          <a:p>
            <a:pPr marL="171450" indent="-171450">
              <a:buFontTx/>
              <a:buChar char="-"/>
            </a:pPr>
            <a:endParaRPr lang="en-GB" dirty="0"/>
          </a:p>
          <a:p>
            <a:pPr marL="171450" indent="-171450">
              <a:buFontTx/>
              <a:buChar char="-"/>
            </a:pPr>
            <a:r>
              <a:rPr lang="en-GB" dirty="0"/>
              <a:t>But then reached its limit</a:t>
            </a:r>
          </a:p>
          <a:p>
            <a:pPr marL="171450" indent="-171450">
              <a:buFontTx/>
              <a:buChar char="-"/>
            </a:pPr>
            <a:endParaRPr lang="en-GB" dirty="0"/>
          </a:p>
          <a:p>
            <a:pPr marL="171450" indent="-171450">
              <a:buFontTx/>
              <a:buChar char="-"/>
            </a:pPr>
            <a:r>
              <a:rPr lang="en-GB" dirty="0"/>
              <a:t>Each succeeding step resolved the limits of the earlier step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9CF4BC-7EC9-45C1-916F-3013CCE35B4C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08926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Web was the first time humanity created a global, self‑organising source of information.</a:t>
            </a:r>
          </a:p>
          <a:p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 unlimited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encyclopeadia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everything; decentralised, peer produced by ourselves</a:t>
            </a:r>
          </a:p>
          <a:p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Crucially </a:t>
            </a:r>
            <a:r>
              <a:rPr lang="en-GB" dirty="0"/>
              <a:t>we already had our own local / at home technology: PC’s from IBM, Apple, others</a:t>
            </a:r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dirty="0"/>
              <a:t>And 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we, the public masses, already had global public networks, though very slightly used</a:t>
            </a:r>
            <a:endParaRPr lang="en-GB" dirty="0"/>
          </a:p>
          <a:p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But there was a LIMIT: it needed a way to be navigated.</a:t>
            </a:r>
          </a:p>
          <a:p>
            <a:br>
              <a:rPr lang="en-GB" dirty="0"/>
            </a:b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9CF4BC-7EC9-45C1-916F-3013CCE35B4C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77096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@@@ Fly in 1</a:t>
            </a:r>
          </a:p>
          <a:p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 was amazed how often I read that it was a Stanford student (in California) who noted the Limit – and solved it</a:t>
            </a:r>
          </a:p>
          <a:p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Though the first AI campus was established at MIT in the 60’s; Massachusetts Institute of Technology</a:t>
            </a:r>
          </a:p>
          <a:p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this case Gerry Yang and David Filo</a:t>
            </a:r>
          </a:p>
          <a:p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@@@ Fly in 2 Yahoo!</a:t>
            </a:r>
          </a:p>
          <a:p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@@@ Fly in 3 the cover page</a:t>
            </a:r>
          </a:p>
          <a:p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@@@ Fly in 4 human curated </a:t>
            </a:r>
          </a:p>
          <a:p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Yahoo tried to organise the Web like a library. Humans sorted pages into categories. </a:t>
            </a:r>
          </a:p>
          <a:p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@@@ Fly in 5 search engine</a:t>
            </a:r>
          </a:p>
          <a:p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But you had to know the paper had been added</a:t>
            </a:r>
          </a:p>
          <a:p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Then read it, and categorise it</a:t>
            </a:r>
          </a:p>
          <a:p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 worked at 10,000 pages. It collapsed at 10 million.</a:t>
            </a:r>
            <a:br>
              <a:rPr lang="en-GB" dirty="0"/>
            </a:b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9CF4BC-7EC9-45C1-916F-3013CCE35B4C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93082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 more Stanford students; Larry Page and Sergei Brin,  invented PageRank</a:t>
            </a:r>
          </a:p>
          <a:p>
            <a:endParaRPr lang="en-GB" dirty="0"/>
          </a:p>
          <a:p>
            <a:r>
              <a:rPr lang="en-GB" dirty="0"/>
              <a:t>@@@ Fly in 1</a:t>
            </a:r>
          </a:p>
          <a:p>
            <a:endParaRPr lang="en-GB" dirty="0"/>
          </a:p>
          <a:p>
            <a:r>
              <a:rPr lang="en-GB" dirty="0"/>
              <a:t>PageRank replaced human curation with a mathematical model of importance. The Web became its own curator.</a:t>
            </a:r>
          </a:p>
          <a:p>
            <a:endParaRPr lang="en-GB" dirty="0"/>
          </a:p>
          <a:p>
            <a:r>
              <a:rPr lang="en-GB" dirty="0"/>
              <a:t>@@@ Fly in 2, 3 ,4 , 5</a:t>
            </a:r>
          </a:p>
          <a:p>
            <a:endParaRPr lang="en-GB" dirty="0"/>
          </a:p>
          <a:p>
            <a:r>
              <a:rPr lang="en-GB" dirty="0"/>
              <a:t>PageRank was the first system that turned the Web’s structure into meaning. It solved the scale problem — for a while.</a:t>
            </a:r>
            <a:br>
              <a:rPr lang="en-GB" dirty="0"/>
            </a:br>
            <a:br>
              <a:rPr lang="en-GB" dirty="0"/>
            </a:br>
            <a:r>
              <a:rPr lang="en-GB" dirty="0"/>
              <a:t>@@@ </a:t>
            </a:r>
            <a:r>
              <a:rPr lang="en-GB" dirty="0" err="1"/>
              <a:t>Flyin</a:t>
            </a:r>
            <a:r>
              <a:rPr lang="en-GB" dirty="0"/>
              <a:t> 6</a:t>
            </a:r>
          </a:p>
          <a:p>
            <a:endParaRPr lang="en-GB" dirty="0">
              <a:solidFill>
                <a:srgbClr val="FF0000"/>
              </a:solidFill>
            </a:endParaRPr>
          </a:p>
          <a:p>
            <a:r>
              <a:rPr lang="en-GB" dirty="0">
                <a:solidFill>
                  <a:srgbClr val="FF0000"/>
                </a:solidFill>
              </a:rPr>
              <a:t>LIMIT </a:t>
            </a:r>
            <a:r>
              <a:rPr lang="en-GB" dirty="0"/>
              <a:t>Search engines retrieve documents. They do not understand them.</a:t>
            </a:r>
          </a:p>
          <a:p>
            <a:endParaRPr lang="en-GB" dirty="0"/>
          </a:p>
          <a:p>
            <a:r>
              <a:rPr lang="en-GB" dirty="0"/>
              <a:t>But users could not always express their requirement in a way the web could be searched</a:t>
            </a:r>
          </a:p>
          <a:p>
            <a:endParaRPr lang="en-GB" dirty="0"/>
          </a:p>
          <a:p>
            <a:r>
              <a:rPr lang="en-GB" dirty="0"/>
              <a:t>So users needed a way for their requirements to be understood</a:t>
            </a:r>
          </a:p>
          <a:p>
            <a:endParaRPr lang="en-GB" dirty="0"/>
          </a:p>
          <a:p>
            <a:r>
              <a:rPr lang="en-GB" dirty="0"/>
              <a:t>And for the web contents to be understood</a:t>
            </a:r>
          </a:p>
          <a:p>
            <a:endParaRPr lang="en-GB" dirty="0"/>
          </a:p>
          <a:p>
            <a:r>
              <a:rPr lang="en-GB" dirty="0"/>
              <a:t>And for the reply to be GENERATED using the context of the query</a:t>
            </a:r>
          </a:p>
          <a:p>
            <a:endParaRPr lang="en-GB" dirty="0"/>
          </a:p>
          <a:p>
            <a:r>
              <a:rPr lang="en-GB" dirty="0"/>
              <a:t>@@@ Fly in 7 </a:t>
            </a:r>
          </a:p>
          <a:p>
            <a:endParaRPr lang="en-GB" dirty="0"/>
          </a:p>
          <a:p>
            <a:r>
              <a:rPr lang="en-GB" dirty="0"/>
              <a:t>They wanted to INCORPORATE. But Investors wanted an adult; Derek Schmidt.</a:t>
            </a:r>
          </a:p>
          <a:p>
            <a:endParaRPr lang="en-GB" dirty="0"/>
          </a:p>
          <a:p>
            <a:r>
              <a:rPr lang="en-GB" dirty="0"/>
              <a:t>And they wanted a name for a large number</a:t>
            </a:r>
          </a:p>
          <a:p>
            <a:endParaRPr lang="en-GB" dirty="0"/>
          </a:p>
          <a:p>
            <a:r>
              <a:rPr lang="en-GB" dirty="0"/>
              <a:t>The largest number is a GOOGOL; 1 with 100 noughts</a:t>
            </a:r>
          </a:p>
          <a:p>
            <a:endParaRPr lang="en-GB" dirty="0"/>
          </a:p>
          <a:p>
            <a:r>
              <a:rPr lang="en-GB" dirty="0"/>
              <a:t>Invented by a 9 year old child in 1920’s, using a cartoon character</a:t>
            </a:r>
          </a:p>
          <a:p>
            <a:endParaRPr lang="en-GB" dirty="0"/>
          </a:p>
          <a:p>
            <a:r>
              <a:rPr lang="en-GB" dirty="0"/>
              <a:t>@@@ fly in 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9CF4BC-7EC9-45C1-916F-3013CCE35B4C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23991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@@@ Fly in 1 to 6</a:t>
            </a:r>
          </a:p>
          <a:p>
            <a:endParaRPr lang="en-GB" dirty="0"/>
          </a:p>
          <a:p>
            <a:r>
              <a:rPr lang="en-GB" dirty="0"/>
              <a:t>The next step wasn’t a better search engine.</a:t>
            </a:r>
          </a:p>
          <a:p>
            <a:endParaRPr lang="en-GB" dirty="0"/>
          </a:p>
          <a:p>
            <a:r>
              <a:rPr lang="en-GB" dirty="0"/>
              <a:t>It was a tool that could understand the users query, with all its ambiguity</a:t>
            </a:r>
          </a:p>
          <a:p>
            <a:endParaRPr lang="en-GB" dirty="0"/>
          </a:p>
          <a:p>
            <a:r>
              <a:rPr lang="en-GB" dirty="0"/>
              <a:t>Perform its own search in the body of knowledge that the tool has curated</a:t>
            </a:r>
          </a:p>
          <a:p>
            <a:endParaRPr lang="en-GB" dirty="0"/>
          </a:p>
          <a:p>
            <a:r>
              <a:rPr lang="en-GB" dirty="0"/>
              <a:t>Develop an explanation that fits to the context of the query. This implies much more than retrieval</a:t>
            </a:r>
          </a:p>
          <a:p>
            <a:endParaRPr lang="en-GB" dirty="0"/>
          </a:p>
          <a:p>
            <a:r>
              <a:rPr lang="en-GB" dirty="0"/>
              <a:t>Generate language that delivers the explanation.</a:t>
            </a:r>
          </a:p>
          <a:p>
            <a:endParaRPr lang="en-GB" dirty="0"/>
          </a:p>
          <a:p>
            <a:r>
              <a:rPr lang="en-GB" dirty="0"/>
              <a:t>@@@ Fly in 7</a:t>
            </a:r>
          </a:p>
          <a:p>
            <a:endParaRPr lang="en-GB" dirty="0"/>
          </a:p>
          <a:p>
            <a:r>
              <a:rPr lang="en-GB" dirty="0"/>
              <a:t>We have now got to the G …… GENERATIVE</a:t>
            </a:r>
          </a:p>
          <a:p>
            <a:endParaRPr lang="en-GB" dirty="0"/>
          </a:p>
          <a:p>
            <a:r>
              <a:rPr lang="en-GB" dirty="0"/>
              <a:t>@@@ Fly in 8</a:t>
            </a:r>
          </a:p>
          <a:p>
            <a:endParaRPr lang="en-GB" dirty="0"/>
          </a:p>
          <a:p>
            <a:r>
              <a:rPr lang="en-GB" dirty="0"/>
              <a:t>As we go on we will unpack the meaning of GPT</a:t>
            </a:r>
          </a:p>
          <a:p>
            <a:endParaRPr lang="en-GB" dirty="0"/>
          </a:p>
          <a:p>
            <a:r>
              <a:rPr lang="en-GB" dirty="0"/>
              <a:t>Fortunately a solution had been in genesis from as early as 1983</a:t>
            </a:r>
          </a:p>
          <a:p>
            <a:endParaRPr lang="en-GB" dirty="0"/>
          </a:p>
          <a:p>
            <a:r>
              <a:rPr lang="en-GB" dirty="0"/>
              <a:t>This was found in the tools / algorithms that were developing </a:t>
            </a:r>
            <a:r>
              <a:rPr lang="en-GB" dirty="0" err="1"/>
              <a:t>Artifiicial</a:t>
            </a:r>
            <a:r>
              <a:rPr lang="en-GB" dirty="0"/>
              <a:t> Vision</a:t>
            </a:r>
          </a:p>
          <a:p>
            <a:endParaRPr lang="en-GB" dirty="0"/>
          </a:p>
          <a:p>
            <a:r>
              <a:rPr lang="en-GB" dirty="0"/>
              <a:t>For use in the world of ever better animation and even better games  </a:t>
            </a:r>
            <a:br>
              <a:rPr lang="en-GB" dirty="0"/>
            </a:b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9CF4BC-7EC9-45C1-916F-3013CCE35B4C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6577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@@@ Fly in 1 to 8</a:t>
            </a:r>
          </a:p>
          <a:p>
            <a:endParaRPr lang="en-GB" dirty="0"/>
          </a:p>
          <a:p>
            <a:r>
              <a:rPr lang="en-GB" dirty="0"/>
              <a:t>@@@ Fly in 9 </a:t>
            </a:r>
          </a:p>
          <a:p>
            <a:endParaRPr lang="en-GB" dirty="0"/>
          </a:p>
          <a:p>
            <a:r>
              <a:rPr lang="en-GB" dirty="0"/>
              <a:t>Output (pixel) = Input (feature) graded by its weight (</a:t>
            </a:r>
            <a:r>
              <a:rPr lang="en-GB" dirty="0" err="1"/>
              <a:t>eg.</a:t>
            </a:r>
            <a:r>
              <a:rPr lang="en-GB" dirty="0"/>
              <a:t> shade of colour) and by its bias (connectedness with neighbours or whole picture) </a:t>
            </a:r>
          </a:p>
          <a:p>
            <a:endParaRPr lang="en-GB" dirty="0"/>
          </a:p>
          <a:p>
            <a:r>
              <a:rPr lang="en-GB" dirty="0"/>
              <a:t>As early as the 1940’s US military made efforts to digitise photography, and use matrix maths to read into the digitised image. They developed concepts and even hardware – the Perceptron. No great success but were taking baby steps</a:t>
            </a:r>
          </a:p>
          <a:p>
            <a:endParaRPr lang="en-GB" dirty="0"/>
          </a:p>
          <a:p>
            <a:r>
              <a:rPr lang="en-GB" dirty="0"/>
              <a:t>In the 1950’s scientists studying Artificial Intelligence, seeking to digitise knowledge, used matrices to express knowledge</a:t>
            </a:r>
          </a:p>
          <a:p>
            <a:endParaRPr lang="en-GB" dirty="0"/>
          </a:p>
          <a:p>
            <a:r>
              <a:rPr lang="en-GB" dirty="0"/>
              <a:t>However, in the 50’s this work was philosophical rather than practical. There were only the most basic computers at the time. Think ENIAC </a:t>
            </a:r>
          </a:p>
          <a:p>
            <a:endParaRPr lang="en-GB" dirty="0"/>
          </a:p>
          <a:p>
            <a:r>
              <a:rPr lang="en-GB" dirty="0"/>
              <a:t>@@@ Fly in 10</a:t>
            </a:r>
          </a:p>
          <a:p>
            <a:endParaRPr lang="en-GB" dirty="0"/>
          </a:p>
          <a:p>
            <a:r>
              <a:rPr lang="en-GB" dirty="0"/>
              <a:t>Unfortunately, in my very personal view, they called this knowledge as a matrix ‘neural networks’, suggesting that they were exploring / developing an artificial brain</a:t>
            </a:r>
          </a:p>
          <a:p>
            <a:endParaRPr lang="en-GB" dirty="0"/>
          </a:p>
          <a:p>
            <a:r>
              <a:rPr lang="en-GB" dirty="0"/>
              <a:t>I consider that the analogy to the brain, and its construction, is very thin. No regions. No synapses. No memory</a:t>
            </a:r>
          </a:p>
          <a:p>
            <a:endParaRPr lang="en-GB" dirty="0"/>
          </a:p>
          <a:p>
            <a:r>
              <a:rPr lang="en-GB" dirty="0"/>
              <a:t>@@@ Fly in 11</a:t>
            </a:r>
          </a:p>
          <a:p>
            <a:endParaRPr lang="en-GB" dirty="0"/>
          </a:p>
          <a:p>
            <a:r>
              <a:rPr lang="en-GB" dirty="0"/>
              <a:t>However, turning pictures into matrices allows us artificially learn pictures</a:t>
            </a:r>
          </a:p>
          <a:p>
            <a:endParaRPr lang="en-GB" dirty="0"/>
          </a:p>
          <a:p>
            <a:r>
              <a:rPr lang="en-GB" dirty="0"/>
              <a:t>The first pictures were the handwritten numerals 0 to 9, gathered from high school students across US and Canada </a:t>
            </a:r>
          </a:p>
          <a:p>
            <a:endParaRPr lang="en-GB" dirty="0"/>
          </a:p>
          <a:p>
            <a:r>
              <a:rPr lang="en-GB" dirty="0"/>
              <a:t>In the eighties Yann LeCun of Bell Labs developed LeNet, which performed Optical Character Recognition with near 99% accuracy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9CF4BC-7EC9-45C1-916F-3013CCE35B4C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46730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/>
              <a:t>@@@ Fly in 1`</a:t>
            </a:r>
          </a:p>
          <a:p>
            <a:r>
              <a:rPr lang="en-GB" dirty="0"/>
              <a:t>@@@ Fly in 2</a:t>
            </a:r>
          </a:p>
          <a:p>
            <a:endParaRPr lang="en-GB" dirty="0"/>
          </a:p>
          <a:p>
            <a:r>
              <a:rPr lang="en-GB" dirty="0"/>
              <a:t>The tool is trained on multiple images of </a:t>
            </a:r>
            <a:r>
              <a:rPr lang="en-GB" dirty="0">
                <a:hlinkClick r:id="rId3" tooltip="Starfish"/>
              </a:rPr>
              <a:t>starfish</a:t>
            </a:r>
            <a:r>
              <a:rPr lang="en-GB" dirty="0"/>
              <a:t> and </a:t>
            </a:r>
            <a:r>
              <a:rPr lang="en-GB" dirty="0">
                <a:hlinkClick r:id="rId4" tooltip="Sea urchin"/>
              </a:rPr>
              <a:t>sea urchins</a:t>
            </a:r>
            <a:endParaRPr lang="en-GB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Imagine a pixelated images of starfish and sea urchins, that have been digitised as matrices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The tool ‘slides’ a small matrix (kernel) over the matrix, performing matrix multiplication and averaging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As the average successively changes the tool is able to note colour, feature and shape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  <a:p>
            <a:pPr marL="0" indent="0">
              <a:buFontTx/>
              <a:buNone/>
            </a:pPr>
            <a:r>
              <a:rPr lang="en-GB" b="1" dirty="0"/>
              <a:t>So the tool has learned starfish and sea urchins  </a:t>
            </a:r>
          </a:p>
          <a:p>
            <a:endParaRPr lang="en-GB" dirty="0"/>
          </a:p>
          <a:p>
            <a:r>
              <a:rPr lang="en-GB" dirty="0"/>
              <a:t>Starfish match with a star outline and a ringed texture. There is no ambiguity</a:t>
            </a:r>
          </a:p>
          <a:p>
            <a:endParaRPr lang="en-GB" dirty="0"/>
          </a:p>
          <a:p>
            <a:r>
              <a:rPr lang="en-GB" dirty="0"/>
              <a:t>Most sea urchins match with an oval shape and a striped texture.</a:t>
            </a:r>
          </a:p>
          <a:p>
            <a:r>
              <a:rPr lang="en-GB" dirty="0"/>
              <a:t>However, the instance of a ring-textured sea urchin creates a weakly weighted association between ringed features and sea urchins.</a:t>
            </a:r>
          </a:p>
          <a:p>
            <a:endParaRPr lang="en-GB" dirty="0"/>
          </a:p>
          <a:p>
            <a:r>
              <a:rPr lang="en-GB" dirty="0"/>
              <a:t>Some associations are not possible; starfish with oval shape / striped feature</a:t>
            </a:r>
          </a:p>
          <a:p>
            <a:endParaRPr lang="en-GB" dirty="0"/>
          </a:p>
          <a:p>
            <a:r>
              <a:rPr lang="en-GB" dirty="0"/>
              <a:t>@@@ Fly in 3</a:t>
            </a:r>
          </a:p>
          <a:p>
            <a:r>
              <a:rPr lang="en-GB" dirty="0"/>
              <a:t>@@@ Fly in 4</a:t>
            </a:r>
          </a:p>
          <a:p>
            <a:r>
              <a:rPr lang="en-GB" dirty="0"/>
              <a:t>The tool is given a new input depicting fish in water, a starfish and a seashell</a:t>
            </a:r>
          </a:p>
          <a:p>
            <a:r>
              <a:rPr lang="en-GB" dirty="0"/>
              <a:t>Neither the fish in water, nor the seashell were in the training</a:t>
            </a:r>
          </a:p>
          <a:p>
            <a:endParaRPr lang="en-GB" dirty="0"/>
          </a:p>
          <a:p>
            <a:r>
              <a:rPr lang="en-GB" dirty="0"/>
              <a:t>The network correctly detects the starfish, with a weak signal that the ringed texture might be a sea urchin. </a:t>
            </a:r>
          </a:p>
          <a:p>
            <a:endParaRPr lang="en-GB" dirty="0"/>
          </a:p>
          <a:p>
            <a:r>
              <a:rPr lang="en-GB" dirty="0"/>
              <a:t>In addition, a shell that was not included in the training gives a weak signal for the oval shape, again suggesting a sea urchin</a:t>
            </a:r>
          </a:p>
          <a:p>
            <a:endParaRPr lang="en-GB" dirty="0"/>
          </a:p>
          <a:p>
            <a:r>
              <a:rPr lang="en-GB" dirty="0"/>
              <a:t>These weak signals may result in a </a:t>
            </a:r>
            <a:r>
              <a:rPr lang="en-GB" dirty="0">
                <a:hlinkClick r:id="rId5" tooltip="False positive"/>
              </a:rPr>
              <a:t>false positive</a:t>
            </a:r>
            <a:r>
              <a:rPr lang="en-GB" dirty="0"/>
              <a:t> result for sea urchin, even though there is no striped feature.</a:t>
            </a:r>
          </a:p>
          <a:p>
            <a:endParaRPr lang="en-GB" dirty="0"/>
          </a:p>
          <a:p>
            <a:r>
              <a:rPr lang="en-GB" dirty="0"/>
              <a:t>The fish in water and the seashell cannot be visioned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9CF4BC-7EC9-45C1-916F-3013CCE35B4C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44868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When the tool looks at an image, it produces a </a:t>
            </a:r>
            <a:r>
              <a:rPr lang="en-GB" dirty="0" err="1"/>
              <a:t>predeiction</a:t>
            </a:r>
            <a:endParaRPr lang="en-GB" dirty="0"/>
          </a:p>
          <a:p>
            <a:endParaRPr lang="en-GB" dirty="0"/>
          </a:p>
          <a:p>
            <a:r>
              <a:rPr lang="en-GB" dirty="0"/>
              <a:t>Backpropagation is the method that measures how accurate that prediction was,</a:t>
            </a:r>
          </a:p>
          <a:p>
            <a:endParaRPr lang="en-GB" dirty="0"/>
          </a:p>
          <a:p>
            <a:r>
              <a:rPr lang="en-GB" dirty="0"/>
              <a:t>…. and re-weights backwards through the learned knowledge of images to improve the use of the learning next time</a:t>
            </a:r>
          </a:p>
          <a:p>
            <a:endParaRPr lang="en-GB" dirty="0"/>
          </a:p>
          <a:p>
            <a:r>
              <a:rPr lang="en-GB" dirty="0"/>
              <a:t>Strong signals are reinforced, weak signals are re-weighted</a:t>
            </a:r>
          </a:p>
          <a:p>
            <a:endParaRPr lang="en-GB" dirty="0"/>
          </a:p>
          <a:p>
            <a:r>
              <a:rPr lang="en-GB" dirty="0"/>
              <a:t>Over time, through multiple visions the learning becomes more reliable </a:t>
            </a:r>
          </a:p>
          <a:p>
            <a:endParaRPr lang="en-GB" dirty="0"/>
          </a:p>
          <a:p>
            <a:r>
              <a:rPr lang="en-GB" dirty="0"/>
              <a:t>However, no matter that we considered that our CPU’s of the 80’s were really fast, the scale of the computation task made AI impractically slow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9CF4BC-7EC9-45C1-916F-3013CCE35B4C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97342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We have seen that Geoffrey Hinton had discovered the method of achieving Deep Learning by 1986</a:t>
            </a:r>
          </a:p>
          <a:p>
            <a:endParaRPr lang="en-GB" dirty="0"/>
          </a:p>
          <a:p>
            <a:r>
              <a:rPr lang="en-GB" dirty="0"/>
              <a:t>@@@ Fly in 1</a:t>
            </a:r>
          </a:p>
          <a:p>
            <a:endParaRPr lang="en-GB" dirty="0"/>
          </a:p>
          <a:p>
            <a:r>
              <a:rPr lang="en-GB" dirty="0"/>
              <a:t>But the billions of matrix multiplications required to perform backprop using CPU’s of the day would require weeks and possibly months</a:t>
            </a:r>
          </a:p>
          <a:p>
            <a:endParaRPr lang="en-GB" dirty="0"/>
          </a:p>
          <a:p>
            <a:r>
              <a:rPr lang="en-GB" dirty="0"/>
              <a:t>@@@ Fly in 2</a:t>
            </a:r>
          </a:p>
          <a:p>
            <a:endParaRPr lang="en-GB" dirty="0"/>
          </a:p>
          <a:p>
            <a:r>
              <a:rPr lang="en-GB" dirty="0"/>
              <a:t>In 1989 Jensen Huang (another Stanford student) with 2 others built a GPU that perform many operations in parallel</a:t>
            </a:r>
          </a:p>
          <a:p>
            <a:endParaRPr lang="en-GB" dirty="0"/>
          </a:p>
          <a:p>
            <a:r>
              <a:rPr lang="en-GB" dirty="0"/>
              <a:t>Trebled Sun Microsystems revenue in 2 years </a:t>
            </a:r>
          </a:p>
          <a:p>
            <a:endParaRPr lang="en-GB" dirty="0"/>
          </a:p>
          <a:p>
            <a:r>
              <a:rPr lang="en-GB" dirty="0"/>
              <a:t>In 1990 they left to set up </a:t>
            </a:r>
            <a:r>
              <a:rPr lang="en-GB" dirty="0" err="1"/>
              <a:t>Ndivia</a:t>
            </a:r>
            <a:r>
              <a:rPr lang="en-GB" dirty="0"/>
              <a:t>, building chips for PC gaming.</a:t>
            </a:r>
          </a:p>
          <a:p>
            <a:endParaRPr lang="en-GB" dirty="0"/>
          </a:p>
          <a:p>
            <a:r>
              <a:rPr lang="en-GB" dirty="0"/>
              <a:t>They wanted the competition to be ‘green with envy’ at the power of their new chip. In Latin ‘</a:t>
            </a:r>
            <a:r>
              <a:rPr lang="en-GB" dirty="0" err="1"/>
              <a:t>invidia</a:t>
            </a:r>
            <a:r>
              <a:rPr lang="en-GB" dirty="0"/>
              <a:t>’</a:t>
            </a:r>
          </a:p>
          <a:p>
            <a:endParaRPr lang="en-GB" dirty="0"/>
          </a:p>
          <a:p>
            <a:r>
              <a:rPr lang="en-GB" dirty="0"/>
              <a:t>To honour their new chip NV1 they dropped the I to name their company </a:t>
            </a:r>
            <a:r>
              <a:rPr lang="en-GB" dirty="0" err="1"/>
              <a:t>Ndivia</a:t>
            </a:r>
            <a:r>
              <a:rPr lang="en-GB" dirty="0"/>
              <a:t> </a:t>
            </a:r>
          </a:p>
          <a:p>
            <a:endParaRPr lang="en-GB" dirty="0"/>
          </a:p>
          <a:p>
            <a:r>
              <a:rPr lang="en-GB" dirty="0"/>
              <a:t>@@@ Fly in 3, 4 5</a:t>
            </a:r>
          </a:p>
          <a:p>
            <a:r>
              <a:rPr lang="en-GB" dirty="0"/>
              <a:t>Up until the AI boom from 2012 Jensen Huang and </a:t>
            </a:r>
            <a:r>
              <a:rPr lang="en-GB" dirty="0" err="1"/>
              <a:t>Ndivia</a:t>
            </a:r>
            <a:r>
              <a:rPr lang="en-GB" dirty="0"/>
              <a:t> were generally only known to the gaming community</a:t>
            </a:r>
          </a:p>
          <a:p>
            <a:endParaRPr lang="en-GB" dirty="0"/>
          </a:p>
          <a:p>
            <a:r>
              <a:rPr lang="en-GB" dirty="0"/>
              <a:t>@@@ Fly in 6</a:t>
            </a:r>
          </a:p>
          <a:p>
            <a:r>
              <a:rPr lang="en-GB" dirty="0"/>
              <a:t>However in 2006 </a:t>
            </a:r>
            <a:r>
              <a:rPr lang="en-GB" dirty="0" err="1"/>
              <a:t>Ndivia</a:t>
            </a:r>
            <a:r>
              <a:rPr lang="en-GB" dirty="0"/>
              <a:t> released CUDA for the public to code GPU’s for other than gaming </a:t>
            </a:r>
          </a:p>
          <a:p>
            <a:endParaRPr lang="en-GB" dirty="0"/>
          </a:p>
          <a:p>
            <a:r>
              <a:rPr lang="en-GB" dirty="0"/>
              <a:t>Each year the Imaging industry ran a challenge to be the best ImageNet = most accurate imager</a:t>
            </a:r>
          </a:p>
          <a:p>
            <a:endParaRPr lang="en-GB" dirty="0"/>
          </a:p>
          <a:p>
            <a:r>
              <a:rPr lang="en-GB" dirty="0"/>
              <a:t>@@@ Fly in 7, 8,9,10,11</a:t>
            </a:r>
          </a:p>
          <a:p>
            <a:r>
              <a:rPr lang="en-GB" dirty="0"/>
              <a:t>In 2012 </a:t>
            </a:r>
            <a:r>
              <a:rPr lang="en-GB" dirty="0" err="1"/>
              <a:t>AlexNet</a:t>
            </a:r>
            <a:r>
              <a:rPr lang="en-GB" dirty="0"/>
              <a:t> beat the next by 11% ; 84% accurate v 735%</a:t>
            </a:r>
          </a:p>
          <a:p>
            <a:r>
              <a:rPr lang="en-GB" dirty="0" err="1"/>
              <a:t>AlexNet</a:t>
            </a:r>
            <a:r>
              <a:rPr lang="en-GB" dirty="0"/>
              <a:t> was only 16% inaccurate</a:t>
            </a:r>
          </a:p>
          <a:p>
            <a:endParaRPr lang="en-GB" dirty="0"/>
          </a:p>
          <a:p>
            <a:r>
              <a:rPr lang="en-GB" dirty="0"/>
              <a:t>Note the scale factor: </a:t>
            </a:r>
            <a:r>
              <a:rPr lang="en-GB" dirty="0" err="1"/>
              <a:t>AlexNet</a:t>
            </a:r>
            <a:r>
              <a:rPr lang="en-GB" dirty="0"/>
              <a:t> coded 1.2m images, the next had only 75k images and worked on CPU’s</a:t>
            </a:r>
          </a:p>
          <a:p>
            <a:r>
              <a:rPr lang="en-GB" dirty="0"/>
              <a:t>GPU’s provided the scale and speed </a:t>
            </a:r>
          </a:p>
          <a:p>
            <a:endParaRPr lang="en-GB" dirty="0"/>
          </a:p>
          <a:p>
            <a:r>
              <a:rPr lang="en-GB" dirty="0"/>
              <a:t>@@@ Fly in 12</a:t>
            </a:r>
          </a:p>
          <a:p>
            <a:endParaRPr lang="en-GB" dirty="0"/>
          </a:p>
          <a:p>
            <a:r>
              <a:rPr lang="en-GB" dirty="0" err="1"/>
              <a:t>AlexNet</a:t>
            </a:r>
            <a:r>
              <a:rPr lang="en-GB" dirty="0"/>
              <a:t> ignited Deep Learning</a:t>
            </a:r>
          </a:p>
          <a:p>
            <a:endParaRPr lang="en-GB" dirty="0"/>
          </a:p>
          <a:p>
            <a:r>
              <a:rPr lang="en-GB" dirty="0"/>
              <a:t>And at last we have got to the P in GPT</a:t>
            </a:r>
          </a:p>
          <a:p>
            <a:endParaRPr lang="en-GB" dirty="0"/>
          </a:p>
          <a:p>
            <a:r>
              <a:rPr lang="en-GB" dirty="0"/>
              <a:t>P = pre-schooling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9CF4BC-7EC9-45C1-916F-3013CCE35B4C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04513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  <a:p>
            <a:r>
              <a:rPr lang="en-GB" dirty="0"/>
              <a:t>@@@ Fly in 1,2,3.,4,5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9CF4BC-7EC9-45C1-916F-3013CCE35B4C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34866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@@@ Fly in 1, 2. 3, 4, 5, 6</a:t>
            </a:r>
          </a:p>
          <a:p>
            <a:endParaRPr lang="en-GB" dirty="0"/>
          </a:p>
          <a:p>
            <a:r>
              <a:rPr lang="en-GB" dirty="0"/>
              <a:t>AI uses its learning to understand the attention of this sentence</a:t>
            </a:r>
          </a:p>
          <a:p>
            <a:endParaRPr lang="en-GB" dirty="0"/>
          </a:p>
          <a:p>
            <a:r>
              <a:rPr lang="en-GB" dirty="0"/>
              <a:t>AI weights the words to understand importance of each word in the sentence</a:t>
            </a:r>
          </a:p>
          <a:p>
            <a:endParaRPr lang="en-GB" dirty="0"/>
          </a:p>
          <a:p>
            <a:r>
              <a:rPr lang="en-GB" dirty="0"/>
              <a:t>From pre-schooled grammar it understands it relates high to cat, but low to mouse</a:t>
            </a:r>
          </a:p>
          <a:p>
            <a:endParaRPr lang="en-GB" dirty="0"/>
          </a:p>
          <a:p>
            <a:r>
              <a:rPr lang="en-GB" dirty="0"/>
              <a:t>So hungry relates high to cat, low to mouse</a:t>
            </a:r>
          </a:p>
          <a:p>
            <a:endParaRPr lang="en-GB" dirty="0"/>
          </a:p>
          <a:p>
            <a:r>
              <a:rPr lang="en-GB" dirty="0"/>
              <a:t>@@@ Fly in 7</a:t>
            </a:r>
          </a:p>
          <a:p>
            <a:endParaRPr lang="en-GB" dirty="0"/>
          </a:p>
          <a:p>
            <a:r>
              <a:rPr lang="en-GB" dirty="0"/>
              <a:t>AI now understands that the attention of the sentence is the biological needs of the cat, a carnivorous mammal</a:t>
            </a:r>
          </a:p>
          <a:p>
            <a:endParaRPr lang="en-GB" dirty="0"/>
          </a:p>
          <a:p>
            <a:r>
              <a:rPr lang="en-GB" dirty="0"/>
              <a:t>@@@ Fly in 8, 9 , 10</a:t>
            </a:r>
          </a:p>
          <a:p>
            <a:endParaRPr lang="en-GB" dirty="0"/>
          </a:p>
          <a:p>
            <a:r>
              <a:rPr lang="en-GB" dirty="0"/>
              <a:t>In the 2</a:t>
            </a:r>
            <a:r>
              <a:rPr lang="en-GB" baseline="30000" dirty="0"/>
              <a:t>nd</a:t>
            </a:r>
            <a:r>
              <a:rPr lang="en-GB" dirty="0"/>
              <a:t> sentence AI understands the exact phrase from its pre-schooling</a:t>
            </a:r>
          </a:p>
          <a:p>
            <a:endParaRPr lang="en-GB" dirty="0"/>
          </a:p>
          <a:p>
            <a:r>
              <a:rPr lang="en-GB" dirty="0"/>
              <a:t>The attention is language education of a child</a:t>
            </a:r>
          </a:p>
          <a:p>
            <a:endParaRPr lang="en-GB" dirty="0"/>
          </a:p>
          <a:p>
            <a:r>
              <a:rPr lang="en-GB" dirty="0"/>
              <a:t>‘cat’ and ‘hat’ and ‘mat’ have low weight. ‘..at’ has high weight </a:t>
            </a:r>
          </a:p>
          <a:p>
            <a:endParaRPr lang="en-GB" dirty="0"/>
          </a:p>
          <a:p>
            <a:r>
              <a:rPr lang="en-GB" dirty="0"/>
              <a:t>@@@ Fly in 11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9CF4BC-7EC9-45C1-916F-3013CCE35B4C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39224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/>
              <a:t>@@@ Fly in 1,2, 3, 4</a:t>
            </a:r>
          </a:p>
          <a:p>
            <a:endParaRPr lang="en-GB" dirty="0"/>
          </a:p>
          <a:p>
            <a:r>
              <a:rPr lang="en-GB" dirty="0"/>
              <a:t>@@@ Fly in 7, 8, 9</a:t>
            </a:r>
          </a:p>
          <a:p>
            <a:endParaRPr lang="en-GB" dirty="0"/>
          </a:p>
          <a:p>
            <a:r>
              <a:rPr lang="en-GB" dirty="0"/>
              <a:t>@@@ Fly in 10</a:t>
            </a:r>
          </a:p>
          <a:p>
            <a:endParaRPr lang="en-GB" dirty="0"/>
          </a:p>
          <a:p>
            <a:r>
              <a:rPr lang="en-GB" dirty="0"/>
              <a:t>@@@ Fly 11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9CF4BC-7EC9-45C1-916F-3013CCE35B4C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20053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Sam Altman and others started OpenAI</a:t>
            </a:r>
          </a:p>
          <a:p>
            <a:endParaRPr lang="en-GB" dirty="0"/>
          </a:p>
          <a:p>
            <a:r>
              <a:rPr lang="en-GB" dirty="0"/>
              <a:t>Sam Altman another Stanford standout student</a:t>
            </a:r>
          </a:p>
          <a:p>
            <a:endParaRPr lang="en-GB" dirty="0"/>
          </a:p>
          <a:p>
            <a:r>
              <a:rPr lang="en-GB" dirty="0"/>
              <a:t>Elon Musk soon left</a:t>
            </a:r>
          </a:p>
          <a:p>
            <a:endParaRPr lang="en-GB" dirty="0"/>
          </a:p>
          <a:p>
            <a:r>
              <a:rPr lang="en-GB" dirty="0"/>
              <a:t>Key scientists were brought over from Google Brain</a:t>
            </a:r>
          </a:p>
          <a:p>
            <a:endParaRPr lang="en-GB" dirty="0"/>
          </a:p>
          <a:p>
            <a:r>
              <a:rPr lang="en-GB" dirty="0"/>
              <a:t>@@@ Fly in 1 to 8</a:t>
            </a:r>
          </a:p>
          <a:p>
            <a:r>
              <a:rPr lang="en-GB" dirty="0"/>
              <a:t>Scaled 2000 x in 3 years</a:t>
            </a:r>
          </a:p>
          <a:p>
            <a:endParaRPr lang="en-GB" dirty="0"/>
          </a:p>
          <a:p>
            <a:r>
              <a:rPr lang="en-GB" dirty="0"/>
              <a:t>@@@ Fly in 9, 10, 11, 12</a:t>
            </a:r>
          </a:p>
          <a:p>
            <a:r>
              <a:rPr lang="en-GB" dirty="0"/>
              <a:t>Added a chatbot to provide a public friendly dialogue layer</a:t>
            </a:r>
          </a:p>
          <a:p>
            <a:endParaRPr lang="en-GB" dirty="0"/>
          </a:p>
          <a:p>
            <a:r>
              <a:rPr lang="en-GB" dirty="0"/>
              <a:t>Built in rules on safety, tone.</a:t>
            </a:r>
          </a:p>
          <a:p>
            <a:endParaRPr lang="en-GB" dirty="0"/>
          </a:p>
          <a:p>
            <a:r>
              <a:rPr lang="en-GB" dirty="0"/>
              <a:t>Built in rules on what it might refuse to do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9CF4BC-7EC9-45C1-916F-3013CCE35B4C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0419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/>
              <a:t>@@@ Fly in 1, 2 , 3</a:t>
            </a:r>
          </a:p>
          <a:p>
            <a:r>
              <a:rPr lang="en-GB" dirty="0"/>
              <a:t>In an earlier ppt on the beginnings of IT I used the expression that ‘IT had to manage the tyranny of large numbers’, growing very fast</a:t>
            </a:r>
          </a:p>
          <a:p>
            <a:endParaRPr lang="en-GB" dirty="0"/>
          </a:p>
          <a:p>
            <a:r>
              <a:rPr lang="en-GB" dirty="0"/>
              <a:t>In 1978 we thought 256k memory was quite a large computer.</a:t>
            </a:r>
          </a:p>
          <a:p>
            <a:endParaRPr lang="en-GB" dirty="0"/>
          </a:p>
          <a:p>
            <a:r>
              <a:rPr lang="en-GB" dirty="0"/>
              <a:t>My 256k computer was roughly 3ft x 6ft x 15ft</a:t>
            </a:r>
          </a:p>
          <a:p>
            <a:endParaRPr lang="en-GB" dirty="0"/>
          </a:p>
          <a:p>
            <a:r>
              <a:rPr lang="en-GB" dirty="0"/>
              <a:t>Early that year they announced the 256kb RAM chip. My whole computer now fitted to my fingernail</a:t>
            </a:r>
          </a:p>
          <a:p>
            <a:endParaRPr lang="en-GB" dirty="0"/>
          </a:p>
          <a:p>
            <a:r>
              <a:rPr lang="en-GB" dirty="0"/>
              <a:t>But later that same year the 1Mb chip was released</a:t>
            </a:r>
          </a:p>
          <a:p>
            <a:endParaRPr lang="en-GB" dirty="0"/>
          </a:p>
          <a:p>
            <a:r>
              <a:rPr lang="en-GB" dirty="0"/>
              <a:t>@@@ Fly in 4, 5, 6</a:t>
            </a:r>
          </a:p>
          <a:p>
            <a:r>
              <a:rPr lang="en-GB" dirty="0"/>
              <a:t>There is a similar story in the AI space</a:t>
            </a:r>
          </a:p>
          <a:p>
            <a:endParaRPr lang="en-GB" dirty="0"/>
          </a:p>
          <a:p>
            <a:r>
              <a:rPr lang="en-GB" dirty="0"/>
              <a:t>Each chip needs multiple GB of memory, 10 000 x bigger than the 1MB chip</a:t>
            </a:r>
          </a:p>
          <a:p>
            <a:endParaRPr lang="en-GB" dirty="0"/>
          </a:p>
          <a:p>
            <a:r>
              <a:rPr lang="en-GB" dirty="0"/>
              <a:t>We are not bad learners, but the scale of the task has gone far beyond our capability</a:t>
            </a:r>
          </a:p>
          <a:p>
            <a:endParaRPr lang="en-GB" dirty="0"/>
          </a:p>
          <a:p>
            <a:r>
              <a:rPr lang="en-GB" dirty="0"/>
              <a:t>@@@ </a:t>
            </a:r>
            <a:r>
              <a:rPr lang="en-GB"/>
              <a:t>fly in 7</a:t>
            </a:r>
          </a:p>
          <a:p>
            <a:r>
              <a:rPr lang="en-GB"/>
              <a:t>AI </a:t>
            </a:r>
            <a:r>
              <a:rPr lang="en-GB" dirty="0"/>
              <a:t>is NOT intelligence. It is artificial management of scale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9CF4BC-7EC9-45C1-916F-3013CCE35B4C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31145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2D5579-9C77-62F7-A34F-567EF909D7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D5B059-DD58-603F-B91A-331E299629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DFF31F-1AD7-4645-025C-08FCB7948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6AE17-01F3-4DAF-B7C1-D06985FE5F58}" type="datetime1">
              <a:rPr lang="en-GB" smtClean="0"/>
              <a:t>20/07/2026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EA0B66-CC63-30D0-5FFF-AC7D1BA84F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4207BF-61AA-6A82-024F-A2F9DD2A6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99C75-7E3E-43BD-AECD-1818C2E4B8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49081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FBEB65-4D4A-35DF-C098-2D2EDBECE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76DFED-3BCF-F100-C86C-ECCDE6CCA2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953A29-1133-148F-5891-BDE8C8DB28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40800-68FB-4F47-AC63-2D35919859B5}" type="datetime1">
              <a:rPr lang="en-GB" smtClean="0"/>
              <a:t>20/07/2026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AA8D4B-99DF-F3B3-E114-F5DA158F85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0AF9EF-B8DD-0C8F-DB1D-291A477321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99C75-7E3E-43BD-AECD-1818C2E4B8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8942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C1E073-D247-A4AA-D749-386684425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C92BC8-E764-DE9E-0219-542CCCBD05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BD8EB0-B4FC-5CD7-A8E3-5AC1121666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1825B-39BE-412F-A7F9-EA9528B09629}" type="datetime1">
              <a:rPr lang="en-GB" smtClean="0"/>
              <a:t>20/07/2026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EC1D6F-46E3-2412-9E8A-DAEB0F455E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746F96-90AC-8DFA-C8FD-ADF2243B6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99C75-7E3E-43BD-AECD-1818C2E4B8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034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97193A-2A28-433F-0FD8-1C2EFC4AE8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41556C-F51A-ECE9-D8D8-2941BDB96E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6A45D5-DCE9-6474-F88A-640EF59BF6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A28417-C1FC-0AD0-5F24-CC6F8E18F0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F8DB9-5124-44F1-B9C7-65B3B6C408F3}" type="datetime1">
              <a:rPr lang="en-GB" smtClean="0"/>
              <a:t>20/07/2026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0E95ED-2251-1D1A-74BE-1D2C6F0E5A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288BCD-B292-9E35-4571-E51896208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99C75-7E3E-43BD-AECD-1818C2E4B8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88840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FFE949-4DD6-12A0-2359-9716ED8196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F0993C-8A3B-4D73-A180-C983C390D3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73AFB4-7B6C-DC4D-B533-776C51D854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05234EC-3AAB-543F-9D79-4C2113965C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ABDD4E-E46A-D66F-24E0-ECD82ED5EFE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A6ACE8E-4ED0-0B3D-5800-396EB83A5D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786FE-DEBE-444E-BEE3-5E3050069F54}" type="datetime1">
              <a:rPr lang="en-GB" smtClean="0"/>
              <a:t>20/07/2026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5AF928B-2BE7-6FB9-F8AE-28085E13A7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82081CA-5F41-6C8E-A76C-F34B5E68F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99C75-7E3E-43BD-AECD-1818C2E4B8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09361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8DAC8C-09B6-DD93-71F7-E10989563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FE7D1F5-5144-DBC5-91D0-D01DB6BBA3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E493A-970E-4C32-8036-D1C792FF2323}" type="datetime1">
              <a:rPr lang="en-GB" smtClean="0"/>
              <a:t>20/07/2026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0202A0-B583-303C-7390-3ED215798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0F0A34-535F-E031-4F3D-77C9088F8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99C75-7E3E-43BD-AECD-1818C2E4B8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04187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C049BEF-FBD9-C815-FF71-B86D8A1E2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A447C-11AD-43CE-A7FD-C6D044B17DE6}" type="datetime1">
              <a:rPr lang="en-GB" smtClean="0"/>
              <a:t>20/07/2026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5A2FBB4-2855-EC5A-18B9-F7D1952B8F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BEF2AF-6E70-2199-517E-89A1F7C63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99C75-7E3E-43BD-AECD-1818C2E4B8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78369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ECDE1A-0A6B-7720-8371-2E524AAC1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98C186-0E7F-AD96-392A-87E6B436BB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D0202D-B586-1D1B-4D26-19A001A841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6BCC92-52B9-C204-C540-5F56FAD9F2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FCB01-DE87-4163-9E8B-E589BB786360}" type="datetime1">
              <a:rPr lang="en-GB" smtClean="0"/>
              <a:t>20/07/2026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058823-8B7C-8E9F-B4EB-1B99E195A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DD3ED7-1910-3830-CF5C-06A0C3FB3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99C75-7E3E-43BD-AECD-1818C2E4B8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24596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A76B54-1D3A-B893-1D74-EE13D3E467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FE05E8-E716-6436-50C8-F51E7F3AED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96BF67-BA2C-4F16-8DD5-664CA4FEC6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CF9A0F-4842-F727-A844-E4C4EB1F3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588D1-1CF0-444F-AC35-002EC6CD4EE2}" type="datetime1">
              <a:rPr lang="en-GB" smtClean="0"/>
              <a:t>20/07/2026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E4B2FD-3BF3-7095-5FC4-7EAD470382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08CCDE-1A93-ADAB-EE4B-1FEADE2DB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99C75-7E3E-43BD-AECD-1818C2E4B8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27284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FB3228-3E15-0361-78D4-154BE7E8E0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DC5E0C-ED78-DA5F-0D0B-55FB99965B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E26A8C-F765-C64B-0D8C-AA8AABADF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B96AA-C9EA-4F9F-935C-6A8403B2729B}" type="datetime1">
              <a:rPr lang="en-GB" smtClean="0"/>
              <a:t>20/07/2026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75BE04-9A1E-1F68-AAE9-9AFCBA7C0A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2F3997-5E4C-D2E5-A78F-D511A1639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99C75-7E3E-43BD-AECD-1818C2E4B8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9979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0C0F247-A74A-9EA3-EF84-2D697AD27C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606C606-D129-1697-8B2C-BB8C84C9D5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71A0D6-008A-CF87-D74E-6ACC746278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B19C5-D0C7-465A-A5E2-54CDF67854A8}" type="datetime1">
              <a:rPr lang="en-GB" smtClean="0"/>
              <a:t>20/07/2026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CC49D5-DD41-DDC3-C4CA-C76ECEA83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3F1B6D-61DF-05A4-AC94-32446A76F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99C75-7E3E-43BD-AECD-1818C2E4B8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163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100000">
              <a:schemeClr val="accent6">
                <a:lumMod val="60000"/>
                <a:lumOff val="40000"/>
              </a:schemeClr>
            </a:gs>
          </a:gsLst>
          <a:lin ang="18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EA39CB6-F836-5AB4-6F25-8C97CCFF7E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F032E2-4D5E-9A33-B4DF-FA40BF1E53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4DA818-6C5E-3CCF-DEC9-99B2DC54DB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C4689B-8602-4D43-BA25-E0B20FBAE6CD}" type="datetime1">
              <a:rPr lang="en-GB" smtClean="0"/>
              <a:t>20/07/2026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659D31-6EAC-FA1C-2A07-C3761BB4E9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A2C399-470D-3E31-44ED-927967022D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599C75-7E3E-43BD-AECD-1818C2E4B8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3002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File:Yahoo!_(2019).svg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File:Simplified_neural_network_example.svg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5" Type="http://schemas.openxmlformats.org/officeDocument/2006/relationships/hyperlink" Target="https://en.wikipedia.org/wiki/File:Simplified_neural_network_training_example.svg" TargetMode="Externa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702D4F-6496-A78C-435C-5EB6CC2ACF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672320" cy="2387600"/>
          </a:xfrm>
        </p:spPr>
        <p:txBody>
          <a:bodyPr>
            <a:normAutofit/>
          </a:bodyPr>
          <a:lstStyle/>
          <a:p>
            <a:r>
              <a:rPr lang="en-GB" sz="3200" dirty="0"/>
              <a:t>What AI Really Is: From the Web to GPT</a:t>
            </a:r>
            <a:br>
              <a:rPr lang="en-GB" sz="3200" dirty="0"/>
            </a:br>
            <a:r>
              <a:rPr lang="en-GB" sz="3200" dirty="0"/>
              <a:t>How search reached its limits — and why GPT emerged</a:t>
            </a:r>
            <a:br>
              <a:rPr lang="en-GB" sz="3200" dirty="0"/>
            </a:br>
            <a:endParaRPr lang="en-GB" sz="32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06B0F0-3AA5-F028-8870-FD94D0423E1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Briefed: Mike Masterson</a:t>
            </a:r>
          </a:p>
          <a:p>
            <a:r>
              <a:rPr lang="en-GB" dirty="0"/>
              <a:t>Researched, taught and drafted: Microsoft Copilot</a:t>
            </a:r>
          </a:p>
          <a:p>
            <a:r>
              <a:rPr lang="en-GB" dirty="0"/>
              <a:t>Editor: Mike Masterson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C86EBC-4458-57CF-1BAF-C240BD44F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99C75-7E3E-43BD-AECD-1818C2E4B8F5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13254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47C11A-86AF-445B-3FC9-75E9C0C462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dirty="0"/>
              <a:t>The Web: Humanity’s First Global Knowledge System</a:t>
            </a:r>
            <a:br>
              <a:rPr lang="en-GB" sz="3200" dirty="0"/>
            </a:br>
            <a:endParaRPr lang="en-GB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A3CA12-4B5D-7C2A-3580-95EA4DA81F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5670885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/>
              <a:t>• Decentralised</a:t>
            </a:r>
            <a:br>
              <a:rPr lang="en-GB" dirty="0"/>
            </a:br>
            <a:r>
              <a:rPr lang="en-GB" dirty="0"/>
              <a:t>• Peer‑produced</a:t>
            </a:r>
            <a:br>
              <a:rPr lang="en-GB" dirty="0"/>
            </a:br>
            <a:r>
              <a:rPr lang="en-GB" dirty="0"/>
              <a:t>• Publicly available, at home / office</a:t>
            </a:r>
          </a:p>
          <a:p>
            <a:pPr marL="0" indent="0">
              <a:buNone/>
            </a:pPr>
            <a:br>
              <a:rPr lang="en-GB" dirty="0"/>
            </a:br>
            <a:r>
              <a:rPr lang="en-GB" dirty="0"/>
              <a:t>Exploded in scale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>
                <a:solidFill>
                  <a:srgbClr val="FF0000"/>
                </a:solidFill>
              </a:rPr>
              <a:t>LIMIT:</a:t>
            </a:r>
            <a:r>
              <a:rPr lang="en-GB" dirty="0"/>
              <a:t> Needed a way to be searched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… if it was to be accessed</a:t>
            </a:r>
          </a:p>
          <a:p>
            <a:pPr marL="0" indent="0">
              <a:buNone/>
            </a:pPr>
            <a:r>
              <a:rPr lang="en-GB" dirty="0"/>
              <a:t>… and be available to the masses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E352AF-2E9F-CDE3-FD4D-6CB1F69897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99C75-7E3E-43BD-AECD-1818C2E4B8F5}" type="slidenum">
              <a:rPr lang="en-GB" smtClean="0"/>
              <a:t>2</a:t>
            </a:fld>
            <a:endParaRPr lang="en-GB"/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F755E77A-439E-B19C-CAB2-9079CB7C8BF0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158218600"/>
              </p:ext>
            </p:extLst>
          </p:nvPr>
        </p:nvGraphicFramePr>
        <p:xfrm>
          <a:off x="6775938" y="1863967"/>
          <a:ext cx="4577862" cy="3390216"/>
        </p:xfrm>
        <a:graphic>
          <a:graphicData uri="http://schemas.openxmlformats.org/drawingml/2006/table">
            <a:tbl>
              <a:tblPr/>
              <a:tblGrid>
                <a:gridCol w="1720711">
                  <a:extLst>
                    <a:ext uri="{9D8B030D-6E8A-4147-A177-3AD203B41FA5}">
                      <a16:colId xmlns:a16="http://schemas.microsoft.com/office/drawing/2014/main" val="1102601289"/>
                    </a:ext>
                  </a:extLst>
                </a:gridCol>
                <a:gridCol w="2857151">
                  <a:extLst>
                    <a:ext uri="{9D8B030D-6E8A-4147-A177-3AD203B41FA5}">
                      <a16:colId xmlns:a16="http://schemas.microsoft.com/office/drawing/2014/main" val="3923823629"/>
                    </a:ext>
                  </a:extLst>
                </a:gridCol>
              </a:tblGrid>
              <a:tr h="356660">
                <a:tc gridSpan="2"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GB" sz="1400" b="1">
                          <a:effectLst/>
                        </a:rPr>
                        <a:t>World Wide Web</a:t>
                      </a:r>
                    </a:p>
                  </a:txBody>
                  <a:tcPr marL="45057" marR="45057" marT="22529" marB="22529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1371531"/>
                  </a:ext>
                </a:extLst>
              </a:tr>
              <a:tr h="35666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1400">
                          <a:effectLst/>
                        </a:rPr>
                        <a:t>Abbreviation</a:t>
                      </a:r>
                    </a:p>
                  </a:txBody>
                  <a:tcPr marL="45057" marR="45057" marT="22529" marB="22529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1400">
                          <a:effectLst/>
                        </a:rPr>
                        <a:t>WWW, W3</a:t>
                      </a:r>
                    </a:p>
                  </a:txBody>
                  <a:tcPr marL="45057" marR="45057" marT="22529" marB="22529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325128"/>
                  </a:ext>
                </a:extLst>
              </a:tr>
              <a:tr h="35666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1400">
                          <a:effectLst/>
                        </a:rPr>
                        <a:t>Status</a:t>
                      </a:r>
                    </a:p>
                  </a:txBody>
                  <a:tcPr marL="45057" marR="45057" marT="22529" marB="22529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1400" dirty="0">
                          <a:effectLst/>
                        </a:rPr>
                        <a:t>Active</a:t>
                      </a:r>
                    </a:p>
                  </a:txBody>
                  <a:tcPr marL="45057" marR="45057" marT="22529" marB="22529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2118460"/>
                  </a:ext>
                </a:extLst>
              </a:tr>
              <a:tr h="35666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1400">
                          <a:effectLst/>
                        </a:rPr>
                        <a:t>Year started</a:t>
                      </a:r>
                    </a:p>
                  </a:txBody>
                  <a:tcPr marL="45057" marR="45057" marT="22529" marB="22529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1400">
                          <a:effectLst/>
                        </a:rPr>
                        <a:t>1989; 37 years ago</a:t>
                      </a:r>
                    </a:p>
                  </a:txBody>
                  <a:tcPr marL="45057" marR="45057" marT="22529" marB="22529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8270327"/>
                  </a:ext>
                </a:extLst>
              </a:tr>
              <a:tr h="35666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1400">
                          <a:effectLst/>
                        </a:rPr>
                        <a:t>First published</a:t>
                      </a:r>
                    </a:p>
                  </a:txBody>
                  <a:tcPr marL="45057" marR="45057" marT="22529" marB="22529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1400">
                          <a:effectLst/>
                        </a:rPr>
                        <a:t>6 August 1991; 34 years ago</a:t>
                      </a:r>
                    </a:p>
                  </a:txBody>
                  <a:tcPr marL="45057" marR="45057" marT="22529" marB="22529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0103310"/>
                  </a:ext>
                </a:extLst>
              </a:tr>
              <a:tr h="625128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1400">
                          <a:effectLst/>
                        </a:rPr>
                        <a:t>Organization</a:t>
                      </a:r>
                    </a:p>
                  </a:txBody>
                  <a:tcPr marL="45057" marR="45057" marT="22529" marB="22529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>
                        <a:buFont typeface="Arial" panose="020B0604020202020204" pitchFamily="34" charset="0"/>
                        <a:buNone/>
                      </a:pPr>
                      <a:r>
                        <a:rPr lang="en-GB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CERN (1989–1994)</a:t>
                      </a:r>
                    </a:p>
                    <a:p>
                      <a:pPr marL="0" algn="l" defTabSz="914400" rtl="0" eaLnBrk="1" fontAlgn="t" latinLnBrk="0" hangingPunct="1">
                        <a:buFont typeface="Arial" panose="020B0604020202020204" pitchFamily="34" charset="0"/>
                        <a:buNone/>
                      </a:pPr>
                      <a:r>
                        <a:rPr lang="en-GB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W£C (1994</a:t>
                      </a:r>
                      <a:r>
                        <a:rPr lang="en-GB" sz="1400" dirty="0">
                          <a:effectLst/>
                        </a:rPr>
                        <a:t>–current)</a:t>
                      </a:r>
                    </a:p>
                  </a:txBody>
                  <a:tcPr marL="45057" marR="45057" marT="22529" marB="22529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50508"/>
                  </a:ext>
                </a:extLst>
              </a:tr>
              <a:tr h="35666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1400">
                          <a:effectLst/>
                        </a:rPr>
                        <a:t>Authors</a:t>
                      </a:r>
                    </a:p>
                  </a:txBody>
                  <a:tcPr marL="45057" marR="45057" marT="22529" marB="22529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1400" u="none" dirty="0">
                          <a:effectLst/>
                        </a:rPr>
                        <a:t>Tim Berners-Lee</a:t>
                      </a:r>
                    </a:p>
                  </a:txBody>
                  <a:tcPr marL="45057" marR="45057" marT="22529" marB="22529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0127732"/>
                  </a:ext>
                </a:extLst>
              </a:tr>
              <a:tr h="625128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1400">
                          <a:effectLst/>
                        </a:rPr>
                        <a:t>License</a:t>
                      </a:r>
                    </a:p>
                  </a:txBody>
                  <a:tcPr marL="45057" marR="45057" marT="22529" marB="22529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1400" dirty="0">
                          <a:effectLst/>
                        </a:rPr>
                        <a:t>Public Domain, since April 1993</a:t>
                      </a:r>
                    </a:p>
                  </a:txBody>
                  <a:tcPr marL="45057" marR="45057" marT="22529" marB="22529">
                    <a:lnL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9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9549732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EA9F9B12-5CB9-A3C5-C6D1-823CFE7A8C6A}"/>
              </a:ext>
            </a:extLst>
          </p:cNvPr>
          <p:cNvSpPr txBox="1"/>
          <p:nvPr/>
        </p:nvSpPr>
        <p:spPr>
          <a:xfrm>
            <a:off x="6729051" y="5263664"/>
            <a:ext cx="23385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Copied from Wikipedia</a:t>
            </a:r>
          </a:p>
        </p:txBody>
      </p:sp>
    </p:spTree>
    <p:extLst>
      <p:ext uri="{BB962C8B-B14F-4D97-AF65-F5344CB8AC3E}">
        <p14:creationId xmlns:p14="http://schemas.microsoft.com/office/powerpoint/2010/main" val="34459956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DEF1B-6772-A378-CBCF-38155674CC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8779" y="103946"/>
            <a:ext cx="10515600" cy="1325563"/>
          </a:xfrm>
        </p:spPr>
        <p:txBody>
          <a:bodyPr>
            <a:normAutofit/>
          </a:bodyPr>
          <a:lstStyle/>
          <a:p>
            <a:r>
              <a:rPr lang="en-GB" dirty="0"/>
              <a:t>The First Attempt at Order</a:t>
            </a:r>
            <a:br>
              <a:rPr lang="en-GB" sz="3200" dirty="0"/>
            </a:br>
            <a:endParaRPr lang="en-GB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85969D-F155-8935-E925-8F5C1C12D6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7831" y="1628105"/>
            <a:ext cx="5530516" cy="973450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GB" dirty="0"/>
              <a:t>1994: 2 Stanford students developed yet another hierarchically organised oracle: Gerry Yang / David Filo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344878-2FA9-525B-8C75-3BE2D1AAC6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4058" y="3751618"/>
            <a:ext cx="6075237" cy="1912762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</a:pPr>
            <a:r>
              <a:rPr lang="en-GB" sz="2400" dirty="0"/>
              <a:t>Human‑curated categories</a:t>
            </a:r>
          </a:p>
          <a:p>
            <a:pPr>
              <a:spcBef>
                <a:spcPts val="1200"/>
              </a:spcBef>
            </a:pPr>
            <a:r>
              <a:rPr lang="en-GB" sz="2400" dirty="0"/>
              <a:t>Search engine</a:t>
            </a:r>
          </a:p>
          <a:p>
            <a:pPr>
              <a:spcBef>
                <a:spcPts val="1200"/>
              </a:spcBef>
            </a:pP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6E24E2-CBE6-C943-F0B7-539379E96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99C75-7E3E-43BD-AECD-1818C2E4B8F5}" type="slidenum">
              <a:rPr lang="en-GB" smtClean="0"/>
              <a:t>3</a:t>
            </a:fld>
            <a:endParaRPr lang="en-GB"/>
          </a:p>
        </p:txBody>
      </p:sp>
      <p:pic>
        <p:nvPicPr>
          <p:cNvPr id="2051" name="Picture 3">
            <a:hlinkClick r:id="rId3"/>
            <a:extLst>
              <a:ext uri="{FF2B5EF4-FFF2-40B4-BE49-F238E27FC236}">
                <a16:creationId xmlns:a16="http://schemas.microsoft.com/office/drawing/2014/main" id="{288F7E55-F32C-6A88-D223-6686288386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2900" y="2733707"/>
            <a:ext cx="2662402" cy="816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EF3F1893-991C-83CB-CDC9-17283707206D}"/>
              </a:ext>
            </a:extLst>
          </p:cNvPr>
          <p:cNvGrpSpPr/>
          <p:nvPr/>
        </p:nvGrpSpPr>
        <p:grpSpPr>
          <a:xfrm>
            <a:off x="7120642" y="1921459"/>
            <a:ext cx="4632456" cy="3742920"/>
            <a:chOff x="7120642" y="1921459"/>
            <a:chExt cx="4632456" cy="3742920"/>
          </a:xfrm>
        </p:grpSpPr>
        <p:sp>
          <p:nvSpPr>
            <p:cNvPr id="8" name="Rectangle 2">
              <a:extLst>
                <a:ext uri="{FF2B5EF4-FFF2-40B4-BE49-F238E27FC236}">
                  <a16:creationId xmlns:a16="http://schemas.microsoft.com/office/drawing/2014/main" id="{8FDCB2F3-706F-D7A9-86A6-AF4E577D11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73647" y="2799075"/>
              <a:ext cx="2735044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000" b="0" i="0" u="none" strike="noStrike" cap="none" normalizeH="0" baseline="0" dirty="0">
                  <a:ln>
                    <a:noFill/>
                  </a:ln>
                  <a:solidFill>
                    <a:srgbClr val="3366CC"/>
                  </a:solidFill>
                  <a:effectLst/>
                  <a:latin typeface="Arial" panose="020B0604020202020204" pitchFamily="34" charset="0"/>
                </a:rPr>
                <a:t>  </a:t>
              </a:r>
              <a:r>
                <a:rPr kumimoji="0" lang="en-US" altLang="en-US" sz="4100" b="0" i="0" u="none" strike="noStrike" cap="none" normalizeH="0" baseline="0" dirty="0">
                  <a:ln>
                    <a:noFill/>
                  </a:ln>
                  <a:solidFill>
                    <a:srgbClr val="3366CC"/>
                  </a:solidFill>
                  <a:effectLst/>
                  <a:latin typeface="Arial" panose="020B0604020202020204" pitchFamily="34" charset="0"/>
                </a:rPr>
                <a:t>                 </a:t>
              </a:r>
              <a:endParaRPr kumimoji="0" lang="en-US" alt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90E526E7-34D1-9A64-ED71-6A5FFEBBC4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20642" y="1921459"/>
              <a:ext cx="4557300" cy="34319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715F0BC-AE6A-9646-38AF-461D02B72A77}"/>
                </a:ext>
              </a:extLst>
            </p:cNvPr>
            <p:cNvSpPr txBox="1"/>
            <p:nvPr/>
          </p:nvSpPr>
          <p:spPr>
            <a:xfrm>
              <a:off x="9735814" y="5295047"/>
              <a:ext cx="20172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/>
                <a:t>Mitchell </a:t>
              </a:r>
              <a:r>
                <a:rPr lang="en-GB" dirty="0" err="1"/>
                <a:t>Aidelbaum</a:t>
              </a:r>
              <a:endParaRPr lang="en-GB" dirty="0"/>
            </a:p>
          </p:txBody>
        </p:sp>
      </p:grpSp>
      <p:pic>
        <p:nvPicPr>
          <p:cNvPr id="2053" name="Picture 5">
            <a:extLst>
              <a:ext uri="{FF2B5EF4-FFF2-40B4-BE49-F238E27FC236}">
                <a16:creationId xmlns:a16="http://schemas.microsoft.com/office/drawing/2014/main" id="{62C6FDCB-4C42-8338-34CF-232DA83F75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8555" y="1429510"/>
            <a:ext cx="5042993" cy="4389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7839290-3F46-737D-EFA3-C9C9704E3288}"/>
              </a:ext>
            </a:extLst>
          </p:cNvPr>
          <p:cNvSpPr txBox="1"/>
          <p:nvPr/>
        </p:nvSpPr>
        <p:spPr>
          <a:xfrm>
            <a:off x="623760" y="5526518"/>
            <a:ext cx="60234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LIMIT: </a:t>
            </a:r>
            <a:r>
              <a:rPr lang="en-GB" sz="2800" dirty="0"/>
              <a:t>Doomed by WWW scale / growth</a:t>
            </a:r>
          </a:p>
        </p:txBody>
      </p:sp>
    </p:spTree>
    <p:extLst>
      <p:ext uri="{BB962C8B-B14F-4D97-AF65-F5344CB8AC3E}">
        <p14:creationId xmlns:p14="http://schemas.microsoft.com/office/powerpoint/2010/main" val="1446781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680B98-4A22-A287-ED8A-71BFF0F0BF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PageRank: A Way to Rank the Web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A1A165-E205-B6FC-9E1B-C4CCB3C1BB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151302"/>
            <a:ext cx="5181600" cy="2539090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GB" sz="1800" dirty="0"/>
              <a:t>It curates itself - Web votes on what matters</a:t>
            </a:r>
          </a:p>
          <a:p>
            <a:pPr>
              <a:lnSpc>
                <a:spcPct val="100000"/>
              </a:lnSpc>
            </a:pPr>
            <a:r>
              <a:rPr lang="en-GB" sz="1800" dirty="0"/>
              <a:t>Every link is a vote</a:t>
            </a:r>
          </a:p>
          <a:p>
            <a:pPr>
              <a:lnSpc>
                <a:spcPct val="100000"/>
              </a:lnSpc>
            </a:pPr>
            <a:r>
              <a:rPr lang="en-GB" sz="1800" dirty="0"/>
              <a:t>Important pages receive more votes</a:t>
            </a:r>
          </a:p>
          <a:p>
            <a:pPr>
              <a:lnSpc>
                <a:spcPct val="100000"/>
              </a:lnSpc>
            </a:pPr>
            <a:r>
              <a:rPr lang="en-GB" sz="1800" dirty="0"/>
              <a:t>Relevance becomes computable</a:t>
            </a:r>
          </a:p>
          <a:p>
            <a:pPr>
              <a:lnSpc>
                <a:spcPct val="100000"/>
              </a:lnSpc>
            </a:pPr>
            <a:r>
              <a:rPr lang="en-GB" sz="1800" dirty="0"/>
              <a:t>Search becomes scalable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4EA2D45-76D6-EF8E-BED2-44D8965CD483}"/>
              </a:ext>
            </a:extLst>
          </p:cNvPr>
          <p:cNvSpPr txBox="1"/>
          <p:nvPr/>
        </p:nvSpPr>
        <p:spPr>
          <a:xfrm>
            <a:off x="864296" y="1490599"/>
            <a:ext cx="47473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In 1998 2 more Stanford students: Larry Page and Sergey Brin, invented PageRank  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0226BBE-A67A-936F-9861-8E50B4B5B9E3}"/>
              </a:ext>
            </a:extLst>
          </p:cNvPr>
          <p:cNvGrpSpPr/>
          <p:nvPr/>
        </p:nvGrpSpPr>
        <p:grpSpPr>
          <a:xfrm>
            <a:off x="5710812" y="1528179"/>
            <a:ext cx="4747365" cy="3920644"/>
            <a:chOff x="6675314" y="1528178"/>
            <a:chExt cx="5280108" cy="4390185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6BFC957-50EC-9B1C-CA43-FF8BDAE9AE9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75314" y="1528178"/>
              <a:ext cx="5280108" cy="4014403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CF070B4-10BD-5FA8-79A1-E556EBE3E275}"/>
                </a:ext>
              </a:extLst>
            </p:cNvPr>
            <p:cNvSpPr txBox="1"/>
            <p:nvPr/>
          </p:nvSpPr>
          <p:spPr>
            <a:xfrm>
              <a:off x="9067780" y="5549031"/>
              <a:ext cx="28525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/>
                <a:t>Joi Ito from </a:t>
              </a:r>
              <a:r>
                <a:rPr lang="en-GB" dirty="0" err="1"/>
                <a:t>Inbamura</a:t>
              </a:r>
              <a:r>
                <a:rPr lang="en-GB" dirty="0"/>
                <a:t>, Japan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C7E0F81D-69CE-9AED-A9A9-7C9E30AC3B43}"/>
              </a:ext>
            </a:extLst>
          </p:cNvPr>
          <p:cNvSpPr txBox="1"/>
          <p:nvPr/>
        </p:nvSpPr>
        <p:spPr>
          <a:xfrm>
            <a:off x="814204" y="4740496"/>
            <a:ext cx="470248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Limit: </a:t>
            </a:r>
            <a:r>
              <a:rPr lang="en-GB" dirty="0"/>
              <a:t>Search is retrieval, and retrieval breaks when: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queries become ambiguous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context becomes long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users want explanation, not links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D05C5E3-5438-28FD-02FD-1BAEFC9A8C12}"/>
              </a:ext>
            </a:extLst>
          </p:cNvPr>
          <p:cNvSpPr txBox="1"/>
          <p:nvPr/>
        </p:nvSpPr>
        <p:spPr>
          <a:xfrm>
            <a:off x="6780523" y="5689191"/>
            <a:ext cx="37578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Their company needed a name.</a:t>
            </a:r>
          </a:p>
          <a:p>
            <a:r>
              <a:rPr lang="en-GB" dirty="0"/>
              <a:t>The largest number is a ‘googol’.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ED101426-0E36-3F72-4874-CE004FAE87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0232" y="5649536"/>
            <a:ext cx="3648523" cy="801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821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1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5F0C9B-09CF-FE4F-7F38-E9BD07D990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We Needed a New Paradigm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6CB230-61A1-F9F8-3BE4-10DA38DB2E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3009900" cy="1603375"/>
          </a:xfrm>
        </p:spPr>
        <p:txBody>
          <a:bodyPr>
            <a:normAutofit/>
          </a:bodyPr>
          <a:lstStyle/>
          <a:p>
            <a:pPr>
              <a:buClr>
                <a:srgbClr val="FF0000"/>
              </a:buClr>
              <a:buFont typeface="Calibri" panose="020F0502020204030204" pitchFamily="34" charset="0"/>
              <a:buChar char="×"/>
            </a:pPr>
            <a:r>
              <a:rPr lang="en-GB" dirty="0"/>
              <a:t>Not retrieval</a:t>
            </a:r>
          </a:p>
          <a:p>
            <a:pPr>
              <a:buClr>
                <a:srgbClr val="FF0000"/>
              </a:buClr>
              <a:buFont typeface="Calibri" panose="020F0502020204030204" pitchFamily="34" charset="0"/>
              <a:buChar char="×"/>
            </a:pPr>
            <a:r>
              <a:rPr lang="en-GB" dirty="0"/>
              <a:t>Not ranking</a:t>
            </a:r>
          </a:p>
          <a:p>
            <a:pPr>
              <a:buClr>
                <a:srgbClr val="FF0000"/>
              </a:buClr>
              <a:buFont typeface="Calibri" panose="020F0502020204030204" pitchFamily="34" charset="0"/>
              <a:buChar char="×"/>
            </a:pPr>
            <a:r>
              <a:rPr lang="en-GB" dirty="0"/>
              <a:t>Not links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E22D0A-77D0-F116-9A49-F58A9D4F53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1603375"/>
          </a:xfrm>
        </p:spPr>
        <p:txBody>
          <a:bodyPr>
            <a:normAutofit/>
          </a:bodyPr>
          <a:lstStyle/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n-GB" dirty="0"/>
              <a:t>Understanding</a:t>
            </a:r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n-GB" dirty="0"/>
              <a:t>Explanation</a:t>
            </a:r>
          </a:p>
          <a:p>
            <a:pPr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n-GB" dirty="0"/>
              <a:t>Generation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4ADAD3-17E1-19EF-D74A-C9E9C22FA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99C75-7E3E-43BD-AECD-1818C2E4B8F5}" type="slidenum">
              <a:rPr lang="en-GB" smtClean="0"/>
              <a:t>5</a:t>
            </a:fld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B96B19D-9A8E-92B0-717A-51B096BA11CB}"/>
              </a:ext>
            </a:extLst>
          </p:cNvPr>
          <p:cNvSpPr txBox="1"/>
          <p:nvPr/>
        </p:nvSpPr>
        <p:spPr>
          <a:xfrm>
            <a:off x="1863255" y="3619500"/>
            <a:ext cx="6317628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800" dirty="0"/>
              <a:t>So,  we have got to the ‘G’ =  GENERATIVE</a:t>
            </a:r>
          </a:p>
          <a:p>
            <a:pPr algn="ctr"/>
            <a:endParaRPr lang="en-GB" sz="2800" dirty="0"/>
          </a:p>
          <a:p>
            <a:pPr algn="ctr"/>
            <a:r>
              <a:rPr lang="en-GB" sz="2000" dirty="0"/>
              <a:t>As we go on, we will unpack the meaning of  ‘GPT’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DBF7117-5E37-4456-ECF8-8123C6E31E90}"/>
              </a:ext>
            </a:extLst>
          </p:cNvPr>
          <p:cNvSpPr txBox="1"/>
          <p:nvPr/>
        </p:nvSpPr>
        <p:spPr>
          <a:xfrm>
            <a:off x="2781300" y="5080000"/>
            <a:ext cx="13303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/>
              <a:t>Generative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CEF3160-13DB-0B1E-1C57-A7117178AA99}"/>
              </a:ext>
            </a:extLst>
          </p:cNvPr>
          <p:cNvSpPr txBox="1"/>
          <p:nvPr/>
        </p:nvSpPr>
        <p:spPr>
          <a:xfrm>
            <a:off x="3594100" y="5588000"/>
            <a:ext cx="15470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/>
              <a:t>Pre-schooled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3B0CA4D-0A27-4404-785A-58C721F663E9}"/>
              </a:ext>
            </a:extLst>
          </p:cNvPr>
          <p:cNvSpPr txBox="1"/>
          <p:nvPr/>
        </p:nvSpPr>
        <p:spPr>
          <a:xfrm>
            <a:off x="4356100" y="6057900"/>
            <a:ext cx="14557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/>
              <a:t>Transformer</a:t>
            </a:r>
          </a:p>
        </p:txBody>
      </p:sp>
    </p:spTree>
    <p:extLst>
      <p:ext uri="{BB962C8B-B14F-4D97-AF65-F5344CB8AC3E}">
        <p14:creationId xmlns:p14="http://schemas.microsoft.com/office/powerpoint/2010/main" val="2616455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6" grpId="0"/>
      <p:bldP spid="7" grpId="0"/>
      <p:bldP spid="8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12C1D2-2852-7F4B-EB6C-B6C83BDEAB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Pictures to Matrices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4063C0-8B70-2BC7-1834-7503CDC2C8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3225199"/>
          </a:xfrm>
        </p:spPr>
        <p:txBody>
          <a:bodyPr>
            <a:normAutofit fontScale="92500" lnSpcReduction="10000"/>
          </a:bodyPr>
          <a:lstStyle/>
          <a:p>
            <a:r>
              <a:rPr lang="en-GB" sz="2400" dirty="0"/>
              <a:t>Think of a picture as a grid of pixels</a:t>
            </a:r>
          </a:p>
          <a:p>
            <a:r>
              <a:rPr lang="en-GB" sz="2400" dirty="0"/>
              <a:t>Each pixel / group of pixels has features: colour, line, shape</a:t>
            </a:r>
          </a:p>
          <a:p>
            <a:r>
              <a:rPr lang="en-GB" sz="2400" dirty="0"/>
              <a:t>Pixels grade across the grid: colour shades, straight becomes curved, line becomes thinner</a:t>
            </a:r>
          </a:p>
          <a:p>
            <a:r>
              <a:rPr lang="en-GB" sz="2400" dirty="0"/>
              <a:t>The picture could be photographic, biased in or out of focus, or graphic cartoon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5A8B8A-D4B6-477A-1D3A-94C5123FD2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6"/>
            <a:ext cx="5181600" cy="3335098"/>
          </a:xfrm>
        </p:spPr>
        <p:txBody>
          <a:bodyPr>
            <a:normAutofit fontScale="92500" lnSpcReduction="10000"/>
          </a:bodyPr>
          <a:lstStyle/>
          <a:p>
            <a:r>
              <a:rPr lang="en-GB" sz="2400" dirty="0"/>
              <a:t>A matrix is a grid of numbers</a:t>
            </a:r>
          </a:p>
          <a:p>
            <a:r>
              <a:rPr lang="en-GB" sz="2400" dirty="0"/>
              <a:t>Numeric values can be assigned to colour, line, shape</a:t>
            </a:r>
          </a:p>
          <a:p>
            <a:r>
              <a:rPr lang="en-GB" sz="2400" dirty="0"/>
              <a:t>Further values can describe the gradation of features</a:t>
            </a:r>
          </a:p>
          <a:p>
            <a:r>
              <a:rPr lang="en-GB" sz="2400" dirty="0"/>
              <a:t>Further values could describe whole picture</a:t>
            </a:r>
          </a:p>
          <a:p>
            <a:r>
              <a:rPr lang="en-GB" sz="2400" dirty="0"/>
              <a:t>Output = Input X weight X bias</a:t>
            </a:r>
          </a:p>
          <a:p>
            <a:pPr>
              <a:buFont typeface="Calibri" panose="020F0502020204030204" pitchFamily="34" charset="0"/>
              <a:buChar char="×"/>
            </a:pPr>
            <a:r>
              <a:rPr lang="en-GB" sz="2400" dirty="0">
                <a:solidFill>
                  <a:srgbClr val="C00000"/>
                </a:solidFill>
              </a:rPr>
              <a:t>Unfortunate: “Neural Networks”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C09BF9-0A17-BFF8-31A2-955475C65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99C75-7E3E-43BD-AECD-1818C2E4B8F5}" type="slidenum">
              <a:rPr lang="en-GB" smtClean="0"/>
              <a:t>6</a:t>
            </a:fld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9285179-C178-72AB-E569-C7C9C5FA5BF7}"/>
              </a:ext>
            </a:extLst>
          </p:cNvPr>
          <p:cNvSpPr txBox="1"/>
          <p:nvPr/>
        </p:nvSpPr>
        <p:spPr>
          <a:xfrm>
            <a:off x="47936" y="5285985"/>
            <a:ext cx="1200181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/>
              <a:t>We can store a digitised picture</a:t>
            </a:r>
          </a:p>
          <a:p>
            <a:pPr algn="ctr"/>
            <a:r>
              <a:rPr lang="en-GB" sz="2400" dirty="0"/>
              <a:t>We can compare 2 pictures, add features</a:t>
            </a:r>
          </a:p>
          <a:p>
            <a:pPr algn="ctr"/>
            <a:r>
              <a:rPr lang="en-GB" sz="2400" dirty="0"/>
              <a:t>Matrix maths permits parallel computation, same operation applied to many pixels at once </a:t>
            </a:r>
          </a:p>
        </p:txBody>
      </p:sp>
    </p:spTree>
    <p:extLst>
      <p:ext uri="{BB962C8B-B14F-4D97-AF65-F5344CB8AC3E}">
        <p14:creationId xmlns:p14="http://schemas.microsoft.com/office/powerpoint/2010/main" val="1065287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A1340-835C-C0ED-596F-56B4BC46E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Artificial Vision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397008-37B3-8AA3-9FED-F23722A2E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99C75-7E3E-43BD-AECD-1818C2E4B8F5}" type="slidenum">
              <a:rPr lang="en-GB" smtClean="0"/>
              <a:t>7</a:t>
            </a:fld>
            <a:endParaRPr lang="en-GB"/>
          </a:p>
        </p:txBody>
      </p:sp>
      <p:pic>
        <p:nvPicPr>
          <p:cNvPr id="6" name="Picture 7">
            <a:hlinkClick r:id="rId3"/>
            <a:extLst>
              <a:ext uri="{FF2B5EF4-FFF2-40B4-BE49-F238E27FC236}">
                <a16:creationId xmlns:a16="http://schemas.microsoft.com/office/drawing/2014/main" id="{B304E799-6083-9A78-427A-32F0469AAC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1600" y="1465262"/>
            <a:ext cx="3937000" cy="2484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Content Placeholder 6">
            <a:hlinkClick r:id="rId5"/>
            <a:extLst>
              <a:ext uri="{FF2B5EF4-FFF2-40B4-BE49-F238E27FC236}">
                <a16:creationId xmlns:a16="http://schemas.microsoft.com/office/drawing/2014/main" id="{CD41E2BE-3823-A8D4-CF9B-C17E6CDC4B03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274" y="1465262"/>
            <a:ext cx="3349625" cy="2484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A888342-B0C6-C96E-9B16-35D01944DCA3}"/>
              </a:ext>
            </a:extLst>
          </p:cNvPr>
          <p:cNvSpPr txBox="1"/>
          <p:nvPr/>
        </p:nvSpPr>
        <p:spPr>
          <a:xfrm>
            <a:off x="406400" y="4229100"/>
            <a:ext cx="51435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The tool is trained on multiple images of </a:t>
            </a:r>
            <a:r>
              <a:rPr lang="en-GB" b="1" dirty="0"/>
              <a:t>STARFISH</a:t>
            </a:r>
            <a:r>
              <a:rPr lang="en-GB" dirty="0"/>
              <a:t> and </a:t>
            </a:r>
            <a:r>
              <a:rPr lang="en-GB" b="1" dirty="0"/>
              <a:t>SEA URCHINS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dirty="0"/>
              <a:t>Starfish = ringed texture / star outline.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dirty="0"/>
              <a:t>Most sea urchins = striped texture / oval shape.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dirty="0"/>
              <a:t>However, some sea urchins have ringed features = weak weighted association of sea urchins / ringed features.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dirty="0"/>
              <a:t>Some associations are not possible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4334668-2DB6-2C0D-E993-AE7191EC4F1A}"/>
              </a:ext>
            </a:extLst>
          </p:cNvPr>
          <p:cNvSpPr txBox="1"/>
          <p:nvPr/>
        </p:nvSpPr>
        <p:spPr>
          <a:xfrm>
            <a:off x="6108700" y="4191000"/>
            <a:ext cx="5588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 new input depicts fish in water, a starfish and a seashell, not in the training</a:t>
            </a:r>
          </a:p>
          <a:p>
            <a:pPr marL="285750" indent="-285750">
              <a:buClr>
                <a:schemeClr val="accent6"/>
              </a:buClr>
              <a:buFont typeface="Wingdings" panose="05000000000000000000" pitchFamily="2" charset="2"/>
              <a:buChar char="ü"/>
            </a:pPr>
            <a:r>
              <a:rPr lang="en-GB" dirty="0"/>
              <a:t>Tool correctly detects the starfish, with a weak signal that the ringed texture might be a sea urchin. </a:t>
            </a:r>
          </a:p>
          <a:p>
            <a:pPr marL="285750" indent="-285750">
              <a:buClr>
                <a:srgbClr val="C00000"/>
              </a:buClr>
              <a:buFont typeface="Calibri" panose="020F0502020204030204" pitchFamily="34" charset="0"/>
              <a:buChar char="!"/>
            </a:pPr>
            <a:r>
              <a:rPr lang="en-GB" dirty="0"/>
              <a:t>Sea shell gives a weak signal for the oval shape, again suggesting a sea urchin</a:t>
            </a:r>
          </a:p>
          <a:p>
            <a:pPr marL="285750" indent="-285750">
              <a:buClr>
                <a:srgbClr val="C00000"/>
              </a:buClr>
              <a:buFont typeface="Calibri" panose="020F0502020204030204" pitchFamily="34" charset="0"/>
              <a:buChar char="×"/>
            </a:pPr>
            <a:r>
              <a:rPr lang="en-GB" dirty="0"/>
              <a:t>2 weak signals suggest a false positive result for sea urchin.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A996B32-2BBF-3D9D-52FC-6BEC3209E476}"/>
              </a:ext>
            </a:extLst>
          </p:cNvPr>
          <p:cNvSpPr txBox="1"/>
          <p:nvPr/>
        </p:nvSpPr>
        <p:spPr>
          <a:xfrm>
            <a:off x="6197599" y="854630"/>
            <a:ext cx="46482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Copied from paper by Mikael Häggström, M.D. </a:t>
            </a:r>
          </a:p>
        </p:txBody>
      </p:sp>
    </p:spTree>
    <p:extLst>
      <p:ext uri="{BB962C8B-B14F-4D97-AF65-F5344CB8AC3E}">
        <p14:creationId xmlns:p14="http://schemas.microsoft.com/office/powerpoint/2010/main" val="2410678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046A7A-5CBB-AC90-AE9C-F3558ACDB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Geoffrey Hinton, the father of AI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C4A2E7-ECC2-FBD3-5069-8AB10C934A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0020300" cy="435133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dirty="0"/>
              <a:t>We have seen that the tool might make false visions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In 1986 Geoffrey Hinton with others applied Backpropagation</a:t>
            </a:r>
          </a:p>
          <a:p>
            <a:r>
              <a:rPr lang="en-GB" dirty="0"/>
              <a:t>When the tool looks at an image, it produces a prediction</a:t>
            </a:r>
          </a:p>
          <a:p>
            <a:r>
              <a:rPr lang="en-GB" dirty="0"/>
              <a:t>Backpropagation measures accuracy of the prediction</a:t>
            </a:r>
          </a:p>
          <a:p>
            <a:r>
              <a:rPr lang="en-GB" dirty="0"/>
              <a:t>And re-weights backwards through the learned knowledge of digitise image</a:t>
            </a:r>
          </a:p>
          <a:p>
            <a:r>
              <a:rPr lang="en-GB" dirty="0"/>
              <a:t>To improve the use of the learning next time</a:t>
            </a:r>
          </a:p>
          <a:p>
            <a:r>
              <a:rPr lang="en-GB" dirty="0"/>
              <a:t>Strong, accurate visions are reinforced</a:t>
            </a:r>
          </a:p>
          <a:p>
            <a:r>
              <a:rPr lang="en-GB" dirty="0"/>
              <a:t>In-accurate visions, with weak signals are re-weighted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/>
              <a:t>Over time, through multiple visions the learning becomes more reliable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DF1CF3-9B21-8394-DE23-311EE7B7A6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99C75-7E3E-43BD-AECD-1818C2E4B8F5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04666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B8DF95-43C8-C9BB-BDA2-8A3C48B809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Ndivia</a:t>
            </a:r>
            <a:r>
              <a:rPr lang="en-GB" dirty="0"/>
              <a:t> – why GPU’s changed everything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3AD541-444C-9EA4-81AF-2802ABFBE4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5397501" cy="4351338"/>
          </a:xfrm>
        </p:spPr>
        <p:txBody>
          <a:bodyPr>
            <a:normAutofit/>
          </a:bodyPr>
          <a:lstStyle/>
          <a:p>
            <a:r>
              <a:rPr lang="en-GB" sz="2400" dirty="0"/>
              <a:t>Deep Learning requires billions of  matrix multiplications.</a:t>
            </a:r>
          </a:p>
          <a:p>
            <a:r>
              <a:rPr lang="en-GB" sz="2400" dirty="0"/>
              <a:t>2012 </a:t>
            </a:r>
            <a:r>
              <a:rPr lang="en-GB" sz="2400" dirty="0" err="1"/>
              <a:t>Ndivia</a:t>
            </a:r>
            <a:r>
              <a:rPr lang="en-GB" sz="2400" dirty="0"/>
              <a:t> designed / produced GPU’s  for gaming</a:t>
            </a:r>
          </a:p>
          <a:p>
            <a:r>
              <a:rPr lang="en-GB" sz="2400" dirty="0"/>
              <a:t>Graphics Process Units (GPU’s) process thousands of operations in parallel</a:t>
            </a:r>
          </a:p>
          <a:p>
            <a:r>
              <a:rPr lang="en-GB" sz="2400" dirty="0"/>
              <a:t>3GB memory</a:t>
            </a:r>
          </a:p>
          <a:p>
            <a:r>
              <a:rPr lang="en-GB" sz="2400" dirty="0"/>
              <a:t>100 to 300 times faster than CPU’s</a:t>
            </a:r>
          </a:p>
          <a:p>
            <a:r>
              <a:rPr lang="en-GB" sz="2400" dirty="0" err="1"/>
              <a:t>Ndivia</a:t>
            </a:r>
            <a:r>
              <a:rPr lang="en-GB" sz="2400" dirty="0"/>
              <a:t> released CUDA (2006) for public to code GPU’s not just for graphics</a:t>
            </a:r>
          </a:p>
          <a:p>
            <a:endParaRPr lang="en-GB" sz="24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F91DCA-C99A-E6E8-560B-5817727A7D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39002" y="1825626"/>
            <a:ext cx="5110620" cy="2395646"/>
          </a:xfrm>
        </p:spPr>
        <p:txBody>
          <a:bodyPr>
            <a:normAutofit/>
          </a:bodyPr>
          <a:lstStyle/>
          <a:p>
            <a:r>
              <a:rPr lang="en-GB" sz="2400" dirty="0"/>
              <a:t>Alex </a:t>
            </a:r>
            <a:r>
              <a:rPr lang="en-GB" sz="2400" dirty="0" err="1"/>
              <a:t>Krizhevsky</a:t>
            </a:r>
            <a:r>
              <a:rPr lang="en-GB" sz="2400" dirty="0"/>
              <a:t>, Hinton’s student</a:t>
            </a:r>
          </a:p>
          <a:p>
            <a:r>
              <a:rPr lang="en-GB" sz="2400" dirty="0"/>
              <a:t>2012 released </a:t>
            </a:r>
            <a:r>
              <a:rPr lang="en-GB" sz="2400" dirty="0" err="1"/>
              <a:t>AlexNet</a:t>
            </a:r>
            <a:endParaRPr lang="en-GB" sz="2400" dirty="0"/>
          </a:p>
          <a:p>
            <a:r>
              <a:rPr lang="en-GB" sz="2400" dirty="0"/>
              <a:t>Trained on 2 NDIVIA GPU’s</a:t>
            </a:r>
          </a:p>
          <a:p>
            <a:r>
              <a:rPr lang="en-GB" sz="2400" dirty="0"/>
              <a:t>60m parameters coding 1.2m images </a:t>
            </a:r>
          </a:p>
          <a:p>
            <a:r>
              <a:rPr lang="en-GB" sz="2400" dirty="0"/>
              <a:t>Won ImageNet by 11%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63F61C0-DFA1-2896-BC09-827E8E1AF509}"/>
              </a:ext>
            </a:extLst>
          </p:cNvPr>
          <p:cNvSpPr txBox="1"/>
          <p:nvPr/>
        </p:nvSpPr>
        <p:spPr>
          <a:xfrm>
            <a:off x="6870528" y="4457813"/>
            <a:ext cx="48475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err="1"/>
              <a:t>AlexNet</a:t>
            </a:r>
            <a:r>
              <a:rPr lang="en-GB" sz="2400" dirty="0"/>
              <a:t> ignited the Deep Learning revolution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2497870-7384-BE9C-E4EE-72EC42B84C73}"/>
              </a:ext>
            </a:extLst>
          </p:cNvPr>
          <p:cNvSpPr txBox="1"/>
          <p:nvPr/>
        </p:nvSpPr>
        <p:spPr>
          <a:xfrm>
            <a:off x="6870527" y="5345966"/>
            <a:ext cx="48475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P = Pre-schooling.</a:t>
            </a:r>
          </a:p>
          <a:p>
            <a:r>
              <a:rPr lang="en-GB" sz="2400" dirty="0"/>
              <a:t>We have unpacked the next piece of GPT</a:t>
            </a:r>
          </a:p>
        </p:txBody>
      </p:sp>
    </p:spTree>
    <p:extLst>
      <p:ext uri="{BB962C8B-B14F-4D97-AF65-F5344CB8AC3E}">
        <p14:creationId xmlns:p14="http://schemas.microsoft.com/office/powerpoint/2010/main" val="1614819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1E84AD-69AF-2D7C-5DA4-58498AE8B4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Attention is all you need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0DFFFF-141C-283C-60F8-0E3B7A2ADEC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/>
              <a:t>After </a:t>
            </a:r>
            <a:r>
              <a:rPr lang="en-GB" dirty="0" err="1"/>
              <a:t>AlexNet</a:t>
            </a:r>
            <a:r>
              <a:rPr lang="en-GB" dirty="0"/>
              <a:t> Hinton and his team were absorbed into Google</a:t>
            </a:r>
          </a:p>
          <a:p>
            <a:r>
              <a:rPr lang="en-GB" dirty="0"/>
              <a:t>In 2017 it was another Google group who added the T</a:t>
            </a:r>
          </a:p>
          <a:p>
            <a:r>
              <a:rPr lang="en-GB" dirty="0"/>
              <a:t>T = Transformer</a:t>
            </a:r>
          </a:p>
          <a:p>
            <a:r>
              <a:rPr lang="en-GB" dirty="0"/>
              <a:t>They wrote a paper ‘Attention is all you need’</a:t>
            </a:r>
          </a:p>
          <a:p>
            <a:r>
              <a:rPr lang="en-GB" dirty="0"/>
              <a:t>Describing how an AI understands language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B5094F-F9F5-A4D9-579E-37C7FBB3FDE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096BDB-F6CD-4903-619B-728932F62E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99C75-7E3E-43BD-AECD-1818C2E4B8F5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5496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F6F680-8F54-AF3D-CC2A-824A6600A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Consider these 2 cats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F79BC3-FB23-C799-2FC1-0879DFBEEB3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/>
              <a:t>‘The cat caught the mouse because it was hungry’</a:t>
            </a:r>
          </a:p>
          <a:p>
            <a:r>
              <a:rPr lang="en-GB" dirty="0"/>
              <a:t>Cat / it = High</a:t>
            </a:r>
          </a:p>
          <a:p>
            <a:r>
              <a:rPr lang="en-GB" dirty="0"/>
              <a:t>Cat / hungry = High</a:t>
            </a:r>
          </a:p>
          <a:p>
            <a:r>
              <a:rPr lang="en-GB" dirty="0"/>
              <a:t>Mouse / it = Low</a:t>
            </a:r>
          </a:p>
          <a:p>
            <a:r>
              <a:rPr lang="en-GB" dirty="0"/>
              <a:t>Mouse / hungry = Low</a:t>
            </a:r>
          </a:p>
          <a:p>
            <a:r>
              <a:rPr lang="en-GB" dirty="0"/>
              <a:t>Hungry /cat = high</a:t>
            </a:r>
          </a:p>
          <a:p>
            <a:pPr marL="0" indent="0">
              <a:buNone/>
            </a:pPr>
            <a:r>
              <a:rPr lang="en-GB" dirty="0"/>
              <a:t>AI has established the ‘Attention’ of the sentence: biological needs of the cat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C4A2C8-1489-4713-B948-A2CA82D1005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/>
              <a:t>‘The cat sat on the mat’</a:t>
            </a:r>
          </a:p>
          <a:p>
            <a:pPr marL="0" indent="0">
              <a:buNone/>
            </a:pPr>
            <a:r>
              <a:rPr lang="en-GB" dirty="0"/>
              <a:t>AI has pre-schooled the exact phrase</a:t>
            </a:r>
          </a:p>
          <a:p>
            <a:pPr marL="0" indent="0">
              <a:buNone/>
            </a:pPr>
            <a:r>
              <a:rPr lang="en-GB" dirty="0"/>
              <a:t>Relates to language education of a child, pronouncing ‘at’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Again, AI has established the ‘</a:t>
            </a:r>
            <a:r>
              <a:rPr lang="en-GB" dirty="0" err="1"/>
              <a:t>Attention’of</a:t>
            </a:r>
            <a:r>
              <a:rPr lang="en-GB" dirty="0"/>
              <a:t> the sentence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4B8D80-2C65-E22A-1D16-77F77BE5F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99C75-7E3E-43BD-AECD-1818C2E4B8F5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916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D2DD57-8207-C2A2-F611-1D63FBD20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Now do the ‘T’ = Transformer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0B564F-6C2A-6F93-14A9-E8FD4083F8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09974" cy="39528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/>
              <a:t>‘The cat sat on the mat. The mat was red, but the hat was black’</a:t>
            </a:r>
          </a:p>
          <a:p>
            <a:pPr marL="0" indent="0">
              <a:buNone/>
            </a:pPr>
            <a:r>
              <a:rPr lang="en-GB" sz="2400" dirty="0"/>
              <a:t>AI reads the attention of each sentence, then reads across the whole to ‘transform’ the understanding</a:t>
            </a:r>
          </a:p>
          <a:p>
            <a:r>
              <a:rPr lang="en-GB" sz="2400" dirty="0"/>
              <a:t>Another example of ‘a’ with another attention – colour</a:t>
            </a:r>
          </a:p>
          <a:p>
            <a:r>
              <a:rPr lang="en-GB" sz="2400" dirty="0"/>
              <a:t>The whole has transformed to the education of an older child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8FC684-D08C-D418-C2CD-5A14171858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56400" y="1825625"/>
            <a:ext cx="5181600" cy="32416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/>
              <a:t>‘The cat caught the mouse because it was hungry. Some have a problem with killing.’</a:t>
            </a:r>
          </a:p>
          <a:p>
            <a:pPr marL="0" indent="0">
              <a:buNone/>
            </a:pPr>
            <a:r>
              <a:rPr lang="en-GB" sz="2400" dirty="0"/>
              <a:t>AI reads the new attention(ethics of killing), then reads across the whole</a:t>
            </a:r>
          </a:p>
          <a:p>
            <a:r>
              <a:rPr lang="en-GB" sz="2400" dirty="0"/>
              <a:t>The whole has transformed to an ethical discussion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174AE2-11E6-8ED6-7078-53E80BC16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99C75-7E3E-43BD-AECD-1818C2E4B8F5}" type="slidenum">
              <a:rPr lang="en-GB" smtClean="0"/>
              <a:t>12</a:t>
            </a:fld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CC60191-F85D-DA77-B8FA-ADAC5C99B6A0}"/>
              </a:ext>
            </a:extLst>
          </p:cNvPr>
          <p:cNvSpPr txBox="1"/>
          <p:nvPr/>
        </p:nvSpPr>
        <p:spPr>
          <a:xfrm>
            <a:off x="558800" y="5397500"/>
            <a:ext cx="98932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Attentions with Transformers enable AI to understand the meaning of the texts used in pre-schooling, and also the meaning of the input query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22249C5-64C5-EE61-1725-700D7BF522B7}"/>
              </a:ext>
            </a:extLst>
          </p:cNvPr>
          <p:cNvSpPr txBox="1"/>
          <p:nvPr/>
        </p:nvSpPr>
        <p:spPr>
          <a:xfrm>
            <a:off x="6756400" y="6140450"/>
            <a:ext cx="45039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/>
              <a:t>We have now unpacked all of GPT</a:t>
            </a:r>
          </a:p>
        </p:txBody>
      </p:sp>
    </p:spTree>
    <p:extLst>
      <p:ext uri="{BB962C8B-B14F-4D97-AF65-F5344CB8AC3E}">
        <p14:creationId xmlns:p14="http://schemas.microsoft.com/office/powerpoint/2010/main" val="2165127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6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1BDD0-27A4-33AF-9164-C7C24D24E2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In 2015 Sam Altman and others started OpenAI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E29E78-2F2C-32E0-FA78-5D31E9381FC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/>
              <a:t>2018 GPT1: 117m parameters</a:t>
            </a:r>
          </a:p>
          <a:p>
            <a:r>
              <a:rPr lang="en-GB" dirty="0"/>
              <a:t>Proof of concept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2019 GPT2: 1.5b parameters</a:t>
            </a:r>
          </a:p>
          <a:p>
            <a:r>
              <a:rPr lang="en-GB" dirty="0"/>
              <a:t>Coherent paragraphs</a:t>
            </a:r>
          </a:p>
          <a:p>
            <a:r>
              <a:rPr lang="en-GB" dirty="0"/>
              <a:t>Shocked AI community</a:t>
            </a:r>
          </a:p>
          <a:p>
            <a:r>
              <a:rPr lang="en-GB" dirty="0"/>
              <a:t>Not released, too dangerous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9E9AEE-05FC-8134-4428-C381BE60D55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/>
              <a:t>2020 GPT3: 175b parameters</a:t>
            </a:r>
          </a:p>
          <a:p>
            <a:r>
              <a:rPr lang="en-GB" dirty="0"/>
              <a:t>Still unusable by the public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/>
              <a:t>2022 ChatGPT</a:t>
            </a:r>
          </a:p>
          <a:p>
            <a:r>
              <a:rPr lang="en-GB" dirty="0"/>
              <a:t>Chatbot dialogue layer</a:t>
            </a:r>
          </a:p>
          <a:p>
            <a:r>
              <a:rPr lang="en-GB" dirty="0"/>
              <a:t>Added safety, tone, refusal rules</a:t>
            </a:r>
          </a:p>
          <a:p>
            <a:r>
              <a:rPr lang="en-GB" dirty="0"/>
              <a:t>Released to public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2023 ChatGPT4: Bigger yet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749540-7B6D-6295-D697-B01601398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99C75-7E3E-43BD-AECD-1818C2E4B8F5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594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0C3F4D-5065-DE4B-918D-E20037FF2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Tyranny, management of…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EEE81-AB9A-C7B7-01D0-7D38641706A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/>
              <a:t>1978</a:t>
            </a:r>
          </a:p>
          <a:p>
            <a:r>
              <a:rPr lang="en-GB" sz="2400" dirty="0"/>
              <a:t>IT industry was managing the ‘tyranny of large numbers’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4FEBE4-0776-77BC-0E57-7C76BF917F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6900" y="1825625"/>
            <a:ext cx="4826000" cy="21113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/>
              <a:t>2022</a:t>
            </a:r>
          </a:p>
          <a:p>
            <a:r>
              <a:rPr lang="en-GB" sz="2400" dirty="0"/>
              <a:t>The AI industry learned to manage the ‘tyranny of scale’</a:t>
            </a:r>
          </a:p>
          <a:p>
            <a:r>
              <a:rPr lang="en-GB" sz="2400" dirty="0"/>
              <a:t>We are not bad learners, but scale was way beyond our capability.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1F23BC-4480-F4D7-D412-42DBBEFA5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99C75-7E3E-43BD-AECD-1818C2E4B8F5}" type="slidenum">
              <a:rPr lang="en-GB" smtClean="0"/>
              <a:t>14</a:t>
            </a:fld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0FAF922-2EE8-BEF2-6162-1C85E3FDC1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1300" y="3372768"/>
            <a:ext cx="3866910" cy="280419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EAF0C88-A1AD-28C0-F982-5F55EF58FCF6}"/>
              </a:ext>
            </a:extLst>
          </p:cNvPr>
          <p:cNvSpPr txBox="1"/>
          <p:nvPr/>
        </p:nvSpPr>
        <p:spPr>
          <a:xfrm>
            <a:off x="6985000" y="4648200"/>
            <a:ext cx="511531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Artificial Intelligence is NOT intelligence</a:t>
            </a:r>
          </a:p>
          <a:p>
            <a:r>
              <a:rPr lang="en-GB" sz="2400" dirty="0"/>
              <a:t>It is artificial management of scale </a:t>
            </a:r>
          </a:p>
        </p:txBody>
      </p:sp>
    </p:spTree>
    <p:extLst>
      <p:ext uri="{BB962C8B-B14F-4D97-AF65-F5344CB8AC3E}">
        <p14:creationId xmlns:p14="http://schemas.microsoft.com/office/powerpoint/2010/main" val="1265089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22916</TotalTime>
  <Words>3125</Words>
  <Application>Microsoft Office PowerPoint</Application>
  <PresentationFormat>Widescreen</PresentationFormat>
  <Paragraphs>480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Wingdings</vt:lpstr>
      <vt:lpstr>Office Theme</vt:lpstr>
      <vt:lpstr>What AI Really Is: From the Web to GPT How search reached its limits — and why GPT emerged </vt:lpstr>
      <vt:lpstr>The Web: Humanity’s First Global Knowledge System </vt:lpstr>
      <vt:lpstr>The First Attempt at Order </vt:lpstr>
      <vt:lpstr>PageRank: A Way to Rank the Web</vt:lpstr>
      <vt:lpstr>We Needed a New Paradigm</vt:lpstr>
      <vt:lpstr>Pictures to Matrices</vt:lpstr>
      <vt:lpstr>Artificial Vision</vt:lpstr>
      <vt:lpstr>Geoffrey Hinton, the father of AI</vt:lpstr>
      <vt:lpstr>Ndivia – why GPU’s changed everything</vt:lpstr>
      <vt:lpstr>Attention is all you need</vt:lpstr>
      <vt:lpstr>Consider these 2 cats</vt:lpstr>
      <vt:lpstr>Now do the ‘T’ = Transformer</vt:lpstr>
      <vt:lpstr>In 2015 Sam Altman and others started OpenAI</vt:lpstr>
      <vt:lpstr>Tyranny, management of…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Computing, from the begining,     ….. and a little later</dc:title>
  <dc:creator>Mike Masterson</dc:creator>
  <cp:lastModifiedBy>Mike Masterson</cp:lastModifiedBy>
  <cp:revision>137</cp:revision>
  <dcterms:created xsi:type="dcterms:W3CDTF">2024-02-07T09:22:17Z</dcterms:created>
  <dcterms:modified xsi:type="dcterms:W3CDTF">2026-07-20T13:26:23Z</dcterms:modified>
</cp:coreProperties>
</file>