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2" r:id="rId2"/>
    <p:sldId id="256" r:id="rId3"/>
    <p:sldId id="257" r:id="rId4"/>
    <p:sldId id="258" r:id="rId5"/>
    <p:sldId id="259" r:id="rId6"/>
    <p:sldId id="260" r:id="rId7"/>
    <p:sldId id="270" r:id="rId8"/>
    <p:sldId id="261" r:id="rId9"/>
    <p:sldId id="273" r:id="rId10"/>
    <p:sldId id="269" r:id="rId11"/>
    <p:sldId id="262" r:id="rId12"/>
    <p:sldId id="263" r:id="rId13"/>
    <p:sldId id="264" r:id="rId14"/>
    <p:sldId id="265" r:id="rId15"/>
    <p:sldId id="266" r:id="rId16"/>
    <p:sldId id="267" r:id="rId17"/>
    <p:sldId id="268" r:id="rId18"/>
    <p:sldId id="271" r:id="rId1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4E8"/>
    <a:srgbClr val="288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9493" autoAdjust="0"/>
  </p:normalViewPr>
  <p:slideViewPr>
    <p:cSldViewPr snapToGrid="0">
      <p:cViewPr varScale="1">
        <p:scale>
          <a:sx n="119" d="100"/>
          <a:sy n="119" d="100"/>
        </p:scale>
        <p:origin x="126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1</a:t>
            </a:fld>
            <a:endParaRPr lang="en-US"/>
          </a:p>
        </p:txBody>
      </p:sp>
    </p:spTree>
    <p:extLst>
      <p:ext uri="{BB962C8B-B14F-4D97-AF65-F5344CB8AC3E}">
        <p14:creationId xmlns:p14="http://schemas.microsoft.com/office/powerpoint/2010/main" val="372623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 are looking at what actually keeps a computer running well, and what is just marketing.
The short version: modern devices look after themselves far better than they used to.
We will cover Windows PCs, commercial cleaning software, and then tablets and phones.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plan for the session, in four parts.
First, what Windows already does for you and the handful of habits that are genuinely worth adopting.
Second, an honest look at commercial cleaner software.
Third, tablets and smartphones, which need even less attention.
And finally the overall message, which is that less really is more.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first section is about Windows PCs and laptops.
The key point to keep in mind: Windows performs most maintenance automatically in the background.
There is very little left for the user to do, and what remains is simple.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Storage Sense runs on its own and clears temporary files and old Windows update files. Turn it on once and forget it. Settings | System | Storage </a:t>
            </a:r>
            <a:r>
              <a:rPr lang="en-US"/>
              <a:t>| Storage Sense.</a:t>
            </a:r>
            <a:r>
              <a:rPr lang="en-US" dirty="0"/>
              <a:t>
Disk Cleanup is still there if you prefer to do it by hand.
Task Manager, under the Startup Apps tab, is the single most useful tool for a slow-booting machine. Disable what you do not need at start-up.
Windows Update covers security patches, drivers and genuine performance improvements.
Worth stressing: memory management is fully automatic. Any product selling a RAM booster is selling you nothing.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seven habits are the whole maintenance routine for most people.
Uninstalling unused apps frees space and removes background processes.  
A monthly look at start-up programs takes two minutes.
Keeping ten to fifteen percent of the drive free matters more than people expect - a nearly full drive slows everything.
A weekly restart clears things up and lets pending updates finish.
Physical cleaning is genuinely important. Blocked vents cause overheating, and overheating causes throttling.
And back up your files. Whichever service you prefer, just have one.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rough guide to how many apps people tend to have installed. These are ballpark figures, not a scientific study.</a:t>
            </a:r>
            <a:br>
              <a:rPr lang="en-US" dirty="0"/>
            </a:br>
            <a:r>
              <a:rPr lang="en-US" dirty="0"/>
              <a:t>Typical Home User 120 – 180</a:t>
            </a:r>
            <a:br>
              <a:rPr lang="en-US" dirty="0"/>
            </a:br>
            <a:r>
              <a:rPr lang="en-US" dirty="0"/>
              <a:t>Tech Savvy user 90 – 130</a:t>
            </a:r>
            <a:br>
              <a:rPr lang="en-US" dirty="0"/>
            </a:br>
            <a:r>
              <a:rPr lang="en-US" dirty="0"/>
              <a:t>70 – 100 Power User</a:t>
            </a:r>
            <a:br>
              <a:rPr lang="en-US" dirty="0"/>
            </a:br>
            <a:r>
              <a:rPr lang="en-US" dirty="0"/>
              <a:t>Less than 70. Minimalist or people who never install anything!
Anything over about two hundred usually means a machine that has never been tidied up.
A typical home user sits somewhere around a hundred and twenty to a hundred and eighty, much of it pre-installed.
More confident users often have fewer, because they remove what they do not use.
Before next session, check your own count — Settings | Apps | Installed apps — and bring the number along. We will plot them all on a graph and compare.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optional territory for the more confident members.
SFC scannow and DISM repair damaged system files and can rescue a machine without a reinstall.</a:t>
            </a:r>
          </a:p>
          <a:p>
            <a:r>
              <a:rPr lang="en-US" dirty="0"/>
              <a:t>DISM:  Deployment </a:t>
            </a:r>
            <a:r>
              <a:rPr lang="en-US" dirty="0" err="1"/>
              <a:t>Imagement</a:t>
            </a:r>
            <a:r>
              <a:rPr lang="en-US" dirty="0"/>
              <a:t> Servicing and Management Tool.  Scan for a health report, Restore to fix it. Then run SFC</a:t>
            </a:r>
          </a:p>
          <a:p>
            <a:endParaRPr lang="en-US" dirty="0"/>
          </a:p>
          <a:p>
            <a:r>
              <a:rPr lang="en-US" dirty="0"/>
              <a:t>
Reliability Monitor is the friendliest of the three - a simple timeline showing when things went wrong.</a:t>
            </a:r>
            <a:br>
              <a:rPr lang="en-US" dirty="0"/>
            </a:br>
            <a:r>
              <a:rPr lang="en-US" dirty="0"/>
              <a:t>Old Control Panel | All Control Panel items | Security and maintenance | Reliability Monitor.</a:t>
            </a:r>
            <a:br>
              <a:rPr lang="en-US" dirty="0"/>
            </a:br>
            <a:r>
              <a:rPr lang="en-US" dirty="0"/>
              <a:t>Better still open up Settings (Win + I) and search for “Reliability Monitor”
Event Viewer is the deep end, useful when you are chasing a specific fault.
Nobody needs these for routine upkeep. They are troubleshooting tools, not maintenance tools.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effectLst/>
              </a:rPr>
              <a:t>SFC = checks and repairs system files using the local copy.</a:t>
            </a:r>
            <a:r>
              <a:rPr lang="en-GB" dirty="0">
                <a:effectLst/>
              </a:rPr>
              <a:t> </a:t>
            </a:r>
            <a:r>
              <a:rPr lang="en-GB" b="1" dirty="0">
                <a:effectLst/>
              </a:rPr>
              <a:t>DISM = repairs the </a:t>
            </a:r>
            <a:r>
              <a:rPr lang="en-GB" b="1" i="1" dirty="0">
                <a:effectLst/>
              </a:rPr>
              <a:t>component store</a:t>
            </a:r>
            <a:r>
              <a:rPr lang="en-GB" b="1" dirty="0">
                <a:effectLst/>
              </a:rPr>
              <a:t> (</a:t>
            </a:r>
            <a:r>
              <a:rPr lang="en-GB" b="1" dirty="0" err="1">
                <a:effectLst/>
              </a:rPr>
              <a:t>WinSxS</a:t>
            </a:r>
            <a:r>
              <a:rPr lang="en-GB" b="1" dirty="0">
                <a:effectLst/>
              </a:rPr>
              <a:t>) that SFC depends on.</a:t>
            </a:r>
            <a:endParaRPr lang="en-GB" dirty="0"/>
          </a:p>
          <a:p>
            <a:r>
              <a:rPr lang="en-GB" dirty="0">
                <a:effectLst/>
              </a:rPr>
              <a:t>If the component store is damaged, SFC can’t fix anything — and that’s where DISM comes in.</a:t>
            </a:r>
            <a:endParaRPr lang="en-GB" dirty="0"/>
          </a:p>
          <a:p>
            <a:endParaRPr lang="en-GB" dirty="0"/>
          </a:p>
          <a:p>
            <a:r>
              <a:rPr lang="en-GB" dirty="0"/>
              <a:t>Today</a:t>
            </a:r>
          </a:p>
          <a:p>
            <a:r>
              <a:rPr lang="en-GB" dirty="0"/>
              <a:t>Good morning. I'm just going through my notes for tomorrows computer club session. We are doing "Keeping Windows running Sweet". One line I have for advanced users is the use of SFC - I'm familiar with this and do use it. However, It's often mentioned hand in hand with DISM. What does DISM bring to the party?</a:t>
            </a:r>
          </a:p>
          <a:p>
            <a:r>
              <a:rPr lang="en-GB" dirty="0">
                <a:effectLst/>
              </a:rPr>
              <a:t>The short version: </a:t>
            </a:r>
            <a:r>
              <a:rPr lang="en-GB" b="1" dirty="0">
                <a:effectLst/>
              </a:rPr>
              <a:t>SFC fixes Windows </a:t>
            </a:r>
            <a:r>
              <a:rPr lang="en-GB" b="1" i="1" dirty="0">
                <a:effectLst/>
              </a:rPr>
              <a:t>files</a:t>
            </a:r>
            <a:r>
              <a:rPr lang="en-GB" dirty="0">
                <a:effectLst/>
              </a:rPr>
              <a:t>, while </a:t>
            </a:r>
            <a:r>
              <a:rPr lang="en-GB" b="1" dirty="0">
                <a:effectLst/>
              </a:rPr>
              <a:t>DISM fixes Windows </a:t>
            </a:r>
            <a:r>
              <a:rPr lang="en-GB" b="1" i="1" dirty="0">
                <a:effectLst/>
              </a:rPr>
              <a:t>itself</a:t>
            </a:r>
            <a:r>
              <a:rPr lang="en-GB" dirty="0">
                <a:effectLst/>
              </a:rPr>
              <a:t>.</a:t>
            </a:r>
            <a:endParaRPr lang="en-GB" dirty="0"/>
          </a:p>
          <a:p>
            <a:r>
              <a:rPr lang="en-GB" dirty="0">
                <a:effectLst/>
              </a:rPr>
              <a:t>That’s the key distinction your Computer Club members will actually remember.</a:t>
            </a:r>
            <a:endParaRPr lang="en-GB" dirty="0"/>
          </a:p>
          <a:p>
            <a:r>
              <a:rPr lang="en-GB" b="1" dirty="0"/>
              <a:t>🧩 The concise takeaway for your slide</a:t>
            </a:r>
          </a:p>
          <a:p>
            <a:r>
              <a:rPr lang="en-GB" b="1" dirty="0">
                <a:effectLst/>
              </a:rPr>
              <a:t>SFC = checks and repairs system files using the local copy.</a:t>
            </a:r>
            <a:r>
              <a:rPr lang="en-GB" dirty="0">
                <a:effectLst/>
              </a:rPr>
              <a:t> </a:t>
            </a:r>
            <a:r>
              <a:rPr lang="en-GB" b="1" dirty="0">
                <a:effectLst/>
              </a:rPr>
              <a:t>DISM = repairs the </a:t>
            </a:r>
            <a:r>
              <a:rPr lang="en-GB" b="1" i="1" dirty="0">
                <a:effectLst/>
              </a:rPr>
              <a:t>component store</a:t>
            </a:r>
            <a:r>
              <a:rPr lang="en-GB" b="1" dirty="0">
                <a:effectLst/>
              </a:rPr>
              <a:t> (</a:t>
            </a:r>
            <a:r>
              <a:rPr lang="en-GB" b="1" dirty="0" err="1">
                <a:effectLst/>
              </a:rPr>
              <a:t>WinSxS</a:t>
            </a:r>
            <a:r>
              <a:rPr lang="en-GB" b="1" dirty="0">
                <a:effectLst/>
              </a:rPr>
              <a:t>) that SFC depends on.</a:t>
            </a:r>
            <a:endParaRPr lang="en-GB" dirty="0"/>
          </a:p>
          <a:p>
            <a:r>
              <a:rPr lang="en-GB" dirty="0">
                <a:effectLst/>
              </a:rPr>
              <a:t>If the component store is damaged, SFC can’t fix anything — and that’s where DISM comes in.</a:t>
            </a:r>
            <a:endParaRPr lang="en-GB" dirty="0"/>
          </a:p>
          <a:p>
            <a:r>
              <a:rPr lang="en-GB" b="1" dirty="0"/>
              <a:t>🧠 What DISM actually brings to the party</a:t>
            </a:r>
          </a:p>
          <a:p>
            <a:r>
              <a:rPr lang="en-GB" b="1" dirty="0"/>
              <a:t>1. It repairs the Windows Component Store (</a:t>
            </a:r>
            <a:r>
              <a:rPr lang="en-GB" b="1" dirty="0" err="1"/>
              <a:t>WinSxS</a:t>
            </a:r>
            <a:r>
              <a:rPr lang="en-GB" b="1" dirty="0"/>
              <a:t>)</a:t>
            </a:r>
          </a:p>
          <a:p>
            <a:r>
              <a:rPr lang="en-GB" dirty="0">
                <a:effectLst/>
              </a:rPr>
              <a:t>This is the huge repository of every system file, driver, manifest, and update package Windows uses to rebuild itself.</a:t>
            </a:r>
            <a:endParaRPr lang="en-GB" dirty="0"/>
          </a:p>
          <a:p>
            <a:r>
              <a:rPr lang="en-GB" dirty="0">
                <a:effectLst/>
              </a:rPr>
              <a:t>SFC relies on this store. If the store is corrupted → SFC can’t repair files → you get “Windows Resource Protection found corrupt files but could not fix some of them”.</a:t>
            </a:r>
            <a:endParaRPr lang="en-GB" dirty="0"/>
          </a:p>
          <a:p>
            <a:r>
              <a:rPr lang="en-GB" dirty="0">
                <a:effectLst/>
              </a:rPr>
              <a:t>DISM fixes the store so SFC can do its job.</a:t>
            </a:r>
            <a:endParaRPr lang="en-GB" dirty="0"/>
          </a:p>
          <a:p>
            <a:r>
              <a:rPr lang="en-GB" b="1" dirty="0"/>
              <a:t>2. It can pull clean copies from Windows Update</a:t>
            </a:r>
          </a:p>
          <a:p>
            <a:r>
              <a:rPr lang="en-GB" dirty="0">
                <a:effectLst/>
              </a:rPr>
              <a:t>This is the big advantage over SFC.</a:t>
            </a:r>
            <a:endParaRPr lang="en-GB" dirty="0"/>
          </a:p>
          <a:p>
            <a:pPr lvl="0"/>
            <a:r>
              <a:rPr lang="en-GB" dirty="0">
                <a:effectLst/>
              </a:rPr>
              <a:t>SFC only uses local files</a:t>
            </a:r>
            <a:endParaRPr lang="en-GB" dirty="0"/>
          </a:p>
          <a:p>
            <a:pPr lvl="0"/>
            <a:r>
              <a:rPr lang="en-GB" dirty="0">
                <a:effectLst/>
              </a:rPr>
              <a:t>DISM can use Windows Update as a source of truth</a:t>
            </a:r>
            <a:endParaRPr lang="en-GB" dirty="0"/>
          </a:p>
          <a:p>
            <a:r>
              <a:rPr lang="en-GB">
                <a:effectLst/>
              </a:rPr>
              <a:t>So if your local system files are badly damaged, DISM can fetch fresh ones.</a:t>
            </a:r>
            <a:endParaRPr lang="en-GB"/>
          </a:p>
          <a:p>
            <a:endParaRPr lang="en-GB"/>
          </a:p>
          <a:p>
            <a:br>
              <a:rPr lang="en-GB" dirty="0"/>
            </a:br>
            <a:br>
              <a:rPr lang="en-GB" dirty="0"/>
            </a:br>
            <a:r>
              <a:rPr lang="en-GB" dirty="0"/>
              <a:t>Open up a Command Prompt as an Administrator</a:t>
            </a:r>
            <a:br>
              <a:rPr lang="en-GB" dirty="0"/>
            </a:br>
            <a:r>
              <a:rPr lang="en-GB" dirty="0"/>
              <a:t>Enter:  DISM /Online /Cleanup-Image /</a:t>
            </a:r>
            <a:r>
              <a:rPr lang="en-GB" dirty="0" err="1"/>
              <a:t>ScanHealth</a:t>
            </a:r>
            <a:endParaRPr lang="en-GB" dirty="0"/>
          </a:p>
          <a:p>
            <a:endParaRPr lang="en-GB" dirty="0"/>
          </a:p>
          <a:p>
            <a:r>
              <a:rPr lang="en-GB" dirty="0"/>
              <a:t>“The Component Store is repairable”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Run DISM /Online /Cleanup-Image /</a:t>
            </a:r>
            <a:r>
              <a:rPr lang="en-GB" dirty="0" err="1"/>
              <a:t>RestoreHealth</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restore operation completed successfully”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you can run the System File Checker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err="1"/>
              <a:t>sfc</a:t>
            </a:r>
            <a:r>
              <a:rPr lang="en-GB" dirty="0"/>
              <a:t> /</a:t>
            </a:r>
            <a:r>
              <a:rPr lang="en-GB" dirty="0" err="1"/>
              <a:t>scannow</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“Windows found corrupt files and successfully repaired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Finishes with a command Prompt for you to enter “Exit” to finish and close.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CE5E9CC1-C706-0F49-92D6-E571CC5EEA8F}" type="slidenum">
              <a:rPr lang="en-US" smtClean="0"/>
              <a:t>9</a:t>
            </a:fld>
            <a:endParaRPr lang="en-US"/>
          </a:p>
        </p:txBody>
      </p:sp>
    </p:spTree>
    <p:extLst>
      <p:ext uri="{BB962C8B-B14F-4D97-AF65-F5344CB8AC3E}">
        <p14:creationId xmlns:p14="http://schemas.microsoft.com/office/powerpoint/2010/main" val="278848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6C9BC-F740-4D26-09AB-4949F689F0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686F98-333B-31A3-7183-220883E95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493EF-CFA5-5025-04C1-C713F608A472}"/>
              </a:ext>
            </a:extLst>
          </p:cNvPr>
          <p:cNvSpPr>
            <a:spLocks noGrp="1"/>
          </p:cNvSpPr>
          <p:nvPr>
            <p:ph type="body" idx="1"/>
          </p:nvPr>
        </p:nvSpPr>
        <p:spPr/>
        <p:txBody>
          <a:bodyPr/>
          <a:lstStyle/>
          <a:p>
            <a:r>
              <a:rPr lang="en-US" dirty="0"/>
              <a:t>Control Panel – Security &amp; Maintenance – Maintenance – View Reliability History</a:t>
            </a:r>
            <a:br>
              <a:rPr lang="en-US" dirty="0"/>
            </a:br>
            <a:br>
              <a:rPr lang="en-US" dirty="0"/>
            </a:br>
            <a:r>
              <a:rPr lang="en-US" dirty="0"/>
              <a:t>Norton stopped</a:t>
            </a:r>
            <a:br>
              <a:rPr lang="en-US" dirty="0"/>
            </a:br>
            <a:r>
              <a:rPr lang="en-US" dirty="0"/>
              <a:t>One Drive Stopped</a:t>
            </a:r>
            <a:br>
              <a:rPr lang="en-US" dirty="0"/>
            </a:br>
            <a:r>
              <a:rPr lang="en-US"/>
              <a:t>Snagit Stopped</a:t>
            </a:r>
            <a:endParaRPr lang="en-US" dirty="0"/>
          </a:p>
        </p:txBody>
      </p:sp>
      <p:sp>
        <p:nvSpPr>
          <p:cNvPr id="4" name="Slide Number Placeholder 3">
            <a:extLst>
              <a:ext uri="{FF2B5EF4-FFF2-40B4-BE49-F238E27FC236}">
                <a16:creationId xmlns:a16="http://schemas.microsoft.com/office/drawing/2014/main" id="{7F676CE6-2EE3-7A99-FDD1-7BA43B4131A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920914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Commercial cleaners rarely do anything Windows cannot already do.
What they sell is convenience and a tidy dashboard, not magic.</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us take their claims one at a time.
Junk file removal - Storage Sense already does this.
Registry cleaning is the big one. It delivers no measurable benefit and a bad clean can break applications. Best avoided.
Start-up optimisation is exactly what Task Manager does, for free.
Suspending background apps usually works against Windows own memory management.
And one-click speed boosts are, in practice, RAM optimisers, which do not work.</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where do these tools fit?
They are perfectly safe for someone who wants everything automated and does not want to learn where the settings live.
Free tools such as Wise Disk Cleaner are fine for occasional use if you like having one.
But for this group, they are not necessary. The built-in tools are safer, cheaper and you can see exactly what they are doing.
Bottom line: you are paying for automation and a dashboard, not extra speed.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to tablets and smartphones.
The good news is that there is far less to do here. These devices optimise themselves continuously.
Most of what follows is about storage and battery, not performance.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everyday habits are short and simple.
Keeping storage below roughly eighty-five to ninety percent matters most - a nearly full phone slows down and updates start failing. SO move your photos to your OneDrive or Google drive.
Keep iOS or Android updated,</a:t>
            </a:r>
          </a:p>
          <a:p>
            <a:r>
              <a:rPr lang="en-US" dirty="0"/>
              <a:t>.
Clean the screen and, importantly, the charging port - lint in the port is a very common cause of charging problems.
</a:t>
            </a:r>
          </a:p>
          <a:p>
            <a:r>
              <a:rPr lang="en-US" dirty="0"/>
              <a:t>An occasional restart clears up odd </a:t>
            </a:r>
            <a:r>
              <a:rPr lang="en-US" dirty="0" err="1"/>
              <a:t>behaviour</a:t>
            </a:r>
            <a:r>
              <a:rPr lang="en-US" dirty="0"/>
              <a:t>.</a:t>
            </a:r>
          </a:p>
          <a:p>
            <a:endParaRPr lang="en-US" dirty="0"/>
          </a:p>
          <a:p>
            <a:r>
              <a:rPr lang="en-US" dirty="0"/>
              <a:t>Avoid leaving devices in hot cars or freezing conditions</a:t>
            </a:r>
          </a:p>
          <a:p>
            <a:endParaRPr lang="en-US" dirty="0"/>
          </a:p>
          <a:p>
            <a:r>
              <a:rPr lang="en-US" dirty="0"/>
              <a:t>On battery care: staying between twenty and eighty percent is kindest to the battery, and both platforms have optimised charging settings that do this for you.
When performance drops noticeably, a battery replacement is usually far cheaper than a new device.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worth explaining why phones need so little attention.
Solid-state storage means there is nothing to defragment.
Apps are sandboxed, so they cannot scatter files across the system the way desktop software can.
Memory management is aggressive - the system closes what you are not using without asking.
Housekeeping runs while the device is idle and charging, and many fixes arrive silently.
This is also why phone cleaner apps are, if anything, less useful than PC ones.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bring it all together.
Modern devices need far less maintenance than most people believe.
***Windows handles the bulk of optimisation on its own, </a:t>
            </a:r>
            <a:br>
              <a:rPr lang="en-US" dirty="0"/>
            </a:br>
            <a:r>
              <a:rPr lang="en-US" dirty="0"/>
              <a:t>***and mobile devices handle even more.
***The value is in a few simple, safe habits - free space, updates, backups, and a restart now and then.
Complicated tune-up rituals and paid cleaning suites are not where the benefit lies.
</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What has worked on your devices</a:t>
            </a:r>
            <a:br>
              <a:rPr lang="en-US" dirty="0"/>
            </a:br>
            <a:r>
              <a:rPr lang="en-US" dirty="0"/>
              <a:t>*** Cleaner Software</a:t>
            </a:r>
          </a:p>
          <a:p>
            <a:r>
              <a:rPr lang="en-US" dirty="0"/>
              <a:t>***Second Presentation coming up</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SLIDE">
    <p:bg>
      <p:bgPr>
        <a:solidFill>
          <a:srgbClr val="FAF4E8"/>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17320"/>
            <a:ext cx="4754880" cy="1645920"/>
          </a:xfrm>
          <a:prstGeom prst="rect">
            <a:avLst/>
          </a:prstGeom>
          <a:noFill/>
          <a:ln/>
        </p:spPr>
        <p:txBody>
          <a:bodyPr wrap="square" rtlCol="0"/>
          <a:lstStyle>
            <a:lvl1pPr marL="0" indent="0">
              <a:buNone/>
              <a:defRPr lang="en-US" sz="3300" b="1" dirty="0">
                <a:solidFill>
                  <a:srgbClr val="2E2A26"/>
                </a:solidFill>
                <a:latin typeface="Georgia" pitchFamily="34" charset="0"/>
                <a:ea typeface="Georgia" pitchFamily="34" charset="-122"/>
                <a:cs typeface="Georgia" pitchFamily="34" charset="-120"/>
              </a:defRPr>
            </a:lvl1pPr>
          </a:lstStyle>
          <a:p>
            <a:pPr marL="0" indent="0">
              <a:buNone/>
            </a:pPr>
            <a:endParaRPr lang="en-US" sz="33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rgbClr val="F2E9D8"/>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600200"/>
            <a:ext cx="4114800" cy="1280160"/>
          </a:xfrm>
          <a:prstGeom prst="rect">
            <a:avLst/>
          </a:prstGeom>
          <a:noFill/>
          <a:ln/>
        </p:spPr>
        <p:txBody>
          <a:bodyPr wrap="square" rtlCol="0"/>
          <a:lstStyle>
            <a:lvl1pPr marL="0" indent="0">
              <a:buNone/>
              <a:defRPr lang="en-US" sz="2700" b="1" dirty="0">
                <a:solidFill>
                  <a:srgbClr val="2E2A26"/>
                </a:solidFill>
                <a:latin typeface="Georgia" pitchFamily="34" charset="0"/>
                <a:ea typeface="Georgia" pitchFamily="34" charset="-122"/>
                <a:cs typeface="Georgia" pitchFamily="34" charset="-120"/>
              </a:defRPr>
            </a:lvl1pPr>
          </a:lstStyle>
          <a:p>
            <a:pPr marL="0" indent="0">
              <a:buNone/>
            </a:pPr>
            <a:endParaRPr lang="en-US" sz="27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AF4E8"/>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9184"/>
            <a:ext cx="8046720" cy="566928"/>
          </a:xfrm>
          <a:prstGeom prst="rect">
            <a:avLst/>
          </a:prstGeom>
          <a:noFill/>
          <a:ln/>
        </p:spPr>
        <p:txBody>
          <a:bodyPr wrap="square" rtlCol="0"/>
          <a:lstStyle>
            <a:lvl1pPr marL="0" indent="0">
              <a:buNone/>
              <a:defRPr lang="en-US" sz="2600" b="1" dirty="0">
                <a:solidFill>
                  <a:srgbClr val="2E2A26"/>
                </a:solidFill>
                <a:latin typeface="Georgia" pitchFamily="34" charset="0"/>
                <a:ea typeface="Georgia" pitchFamily="34" charset="-122"/>
                <a:cs typeface="Georgia" pitchFamily="34" charset="-120"/>
              </a:defRPr>
            </a:lvl1pPr>
          </a:lstStyle>
          <a:p>
            <a:pPr marL="0" indent="0">
              <a:buNone/>
            </a:pPr>
            <a:endParaRPr lang="en-US" sz="2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766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86E6"/>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C325CE-01AC-7CC6-F82A-0AD99BC02C09}"/>
              </a:ext>
            </a:extLst>
          </p:cNvPr>
          <p:cNvSpPr/>
          <p:nvPr/>
        </p:nvSpPr>
        <p:spPr>
          <a:xfrm>
            <a:off x="0" y="0"/>
            <a:ext cx="1322173" cy="5143500"/>
          </a:xfrm>
          <a:prstGeom prst="rect">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3CB8FD4E-F4E4-9533-B630-F839466C5109}"/>
              </a:ext>
            </a:extLst>
          </p:cNvPr>
          <p:cNvSpPr/>
          <p:nvPr/>
        </p:nvSpPr>
        <p:spPr>
          <a:xfrm>
            <a:off x="2105797" y="3361038"/>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600" b="1" dirty="0">
                <a:solidFill>
                  <a:schemeClr val="accent1">
                    <a:lumMod val="75000"/>
                  </a:schemeClr>
                </a:solidFill>
              </a:rPr>
              <a:t>Curiosity encouraged – panic discouraged</a:t>
            </a:r>
          </a:p>
        </p:txBody>
      </p:sp>
      <p:sp>
        <p:nvSpPr>
          <p:cNvPr id="5" name="Oval 4">
            <a:extLst>
              <a:ext uri="{FF2B5EF4-FFF2-40B4-BE49-F238E27FC236}">
                <a16:creationId xmlns:a16="http://schemas.microsoft.com/office/drawing/2014/main" id="{1B39508C-0D38-C8D3-FA36-312612640B04}"/>
              </a:ext>
            </a:extLst>
          </p:cNvPr>
          <p:cNvSpPr/>
          <p:nvPr/>
        </p:nvSpPr>
        <p:spPr>
          <a:xfrm>
            <a:off x="6293709" y="726989"/>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500" b="1" dirty="0">
                <a:solidFill>
                  <a:schemeClr val="accent1">
                    <a:lumMod val="75000"/>
                  </a:schemeClr>
                </a:solidFill>
              </a:rPr>
              <a:t>Welcome, the session will begin shortly</a:t>
            </a:r>
          </a:p>
        </p:txBody>
      </p:sp>
      <p:sp>
        <p:nvSpPr>
          <p:cNvPr id="7" name="Oval 6">
            <a:extLst>
              <a:ext uri="{FF2B5EF4-FFF2-40B4-BE49-F238E27FC236}">
                <a16:creationId xmlns:a16="http://schemas.microsoft.com/office/drawing/2014/main" id="{B960B058-0244-EDFC-5CE3-93B360C5013B}"/>
              </a:ext>
            </a:extLst>
          </p:cNvPr>
          <p:cNvSpPr/>
          <p:nvPr/>
        </p:nvSpPr>
        <p:spPr>
          <a:xfrm>
            <a:off x="6293709" y="3008870"/>
            <a:ext cx="1488989" cy="1488989"/>
          </a:xfrm>
          <a:prstGeom prst="ellipse">
            <a:avLst/>
          </a:prstGeom>
          <a:solidFill>
            <a:srgbClr val="FFC7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GB" sz="1500" b="1" dirty="0">
                <a:solidFill>
                  <a:schemeClr val="accent1">
                    <a:lumMod val="75000"/>
                  </a:schemeClr>
                </a:solidFill>
              </a:rPr>
              <a:t>In in doubt, blame the Wi-Fi</a:t>
            </a:r>
          </a:p>
        </p:txBody>
      </p:sp>
      <p:sp>
        <p:nvSpPr>
          <p:cNvPr id="8" name="TextBox 7">
            <a:extLst>
              <a:ext uri="{FF2B5EF4-FFF2-40B4-BE49-F238E27FC236}">
                <a16:creationId xmlns:a16="http://schemas.microsoft.com/office/drawing/2014/main" id="{58A4D81F-6C58-EA2A-34F2-2F64B9054632}"/>
              </a:ext>
            </a:extLst>
          </p:cNvPr>
          <p:cNvSpPr txBox="1"/>
          <p:nvPr/>
        </p:nvSpPr>
        <p:spPr>
          <a:xfrm>
            <a:off x="2001795" y="1353065"/>
            <a:ext cx="4291914" cy="954107"/>
          </a:xfrm>
          <a:prstGeom prst="rect">
            <a:avLst/>
          </a:prstGeom>
          <a:noFill/>
        </p:spPr>
        <p:txBody>
          <a:bodyPr wrap="square" rtlCol="0">
            <a:spAutoFit/>
          </a:bodyPr>
          <a:lstStyle/>
          <a:p>
            <a:r>
              <a:rPr lang="en-GB" sz="2800" b="1" dirty="0">
                <a:solidFill>
                  <a:schemeClr val="bg1"/>
                </a:solidFill>
              </a:rPr>
              <a:t>Exploring the world of IT with our Computer Club</a:t>
            </a:r>
          </a:p>
        </p:txBody>
      </p:sp>
      <p:sp>
        <p:nvSpPr>
          <p:cNvPr id="9" name="TextBox 8">
            <a:extLst>
              <a:ext uri="{FF2B5EF4-FFF2-40B4-BE49-F238E27FC236}">
                <a16:creationId xmlns:a16="http://schemas.microsoft.com/office/drawing/2014/main" id="{FA45C00F-94BC-C729-F981-4253780BCA4C}"/>
              </a:ext>
            </a:extLst>
          </p:cNvPr>
          <p:cNvSpPr txBox="1"/>
          <p:nvPr/>
        </p:nvSpPr>
        <p:spPr>
          <a:xfrm>
            <a:off x="2737022" y="2742857"/>
            <a:ext cx="4131259" cy="369332"/>
          </a:xfrm>
          <a:prstGeom prst="rect">
            <a:avLst/>
          </a:prstGeom>
          <a:noFill/>
        </p:spPr>
        <p:txBody>
          <a:bodyPr wrap="none" rtlCol="0">
            <a:spAutoFit/>
          </a:bodyPr>
          <a:lstStyle/>
          <a:p>
            <a:r>
              <a:rPr lang="en-GB" b="1" dirty="0">
                <a:solidFill>
                  <a:schemeClr val="bg1"/>
                </a:solidFill>
              </a:rPr>
              <a:t>… where buttons </a:t>
            </a:r>
            <a:r>
              <a:rPr lang="en-GB" b="1">
                <a:solidFill>
                  <a:schemeClr val="bg1"/>
                </a:solidFill>
              </a:rPr>
              <a:t>are meant </a:t>
            </a:r>
            <a:r>
              <a:rPr lang="en-GB" b="1" dirty="0">
                <a:solidFill>
                  <a:schemeClr val="bg1"/>
                </a:solidFill>
              </a:rPr>
              <a:t>to be pushed</a:t>
            </a:r>
          </a:p>
        </p:txBody>
      </p:sp>
      <p:sp>
        <p:nvSpPr>
          <p:cNvPr id="10" name="TextBox 9">
            <a:extLst>
              <a:ext uri="{FF2B5EF4-FFF2-40B4-BE49-F238E27FC236}">
                <a16:creationId xmlns:a16="http://schemas.microsoft.com/office/drawing/2014/main" id="{5E912E61-8DED-75C5-E0E2-FFAF5673E92F}"/>
              </a:ext>
            </a:extLst>
          </p:cNvPr>
          <p:cNvSpPr txBox="1"/>
          <p:nvPr/>
        </p:nvSpPr>
        <p:spPr>
          <a:xfrm rot="16200000">
            <a:off x="-1885776" y="2133081"/>
            <a:ext cx="5097161" cy="830997"/>
          </a:xfrm>
          <a:prstGeom prst="rect">
            <a:avLst/>
          </a:prstGeom>
          <a:noFill/>
        </p:spPr>
        <p:txBody>
          <a:bodyPr wrap="square" rtlCol="0">
            <a:spAutoFit/>
          </a:bodyPr>
          <a:lstStyle/>
          <a:p>
            <a:pPr algn="ctr"/>
            <a:r>
              <a:rPr lang="en-GB" sz="4800" dirty="0"/>
              <a:t>Shrewsbury u3a</a:t>
            </a:r>
          </a:p>
        </p:txBody>
      </p:sp>
    </p:spTree>
    <p:extLst>
      <p:ext uri="{BB962C8B-B14F-4D97-AF65-F5344CB8AC3E}">
        <p14:creationId xmlns:p14="http://schemas.microsoft.com/office/powerpoint/2010/main" val="46492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path" presetSubtype="0" repeatCount="indefinite" accel="50000" decel="50000" fill="hold" grpId="0" nodeType="withEffect">
                                  <p:stCondLst>
                                    <p:cond delay="0"/>
                                  </p:stCondLst>
                                  <p:childTnLst>
                                    <p:animMotion origin="layout" path="M -0.00104 -0.00124 C 0.11615 -0.00617 0.56858 0.15525 0.57379 0.04876 C 0.57847 -0.05803 0.12952 -0.67222 0.03924 -0.6713 C -0.05121 -0.67099 -0.12361 -0.02871 -0.1283 0.07808 C -0.12396 0.18086 -0.11771 0.0037 -0.00104 -0.00124 Z " pathEditMode="relative" rAng="0" ptsTypes="AAAAA">
                                      <p:cBhvr>
                                        <p:cTn id="6" dur="20000" fill="hold"/>
                                        <p:tgtEl>
                                          <p:spTgt spid="3"/>
                                        </p:tgtEl>
                                        <p:attrNameLst>
                                          <p:attrName>ppt_x</p:attrName>
                                          <p:attrName>ppt_y</p:attrName>
                                        </p:attrNameLst>
                                      </p:cBhvr>
                                      <p:rCtr x="22378" y="-27932"/>
                                    </p:animMotion>
                                  </p:childTnLst>
                                </p:cTn>
                              </p:par>
                              <p:par>
                                <p:cTn id="7" presetID="37" presetClass="path" presetSubtype="0" repeatCount="indefinite" accel="50000" decel="50000" fill="hold" grpId="0" nodeType="withEffect">
                                  <p:stCondLst>
                                    <p:cond delay="6000"/>
                                  </p:stCondLst>
                                  <p:childTnLst>
                                    <p:animMotion origin="layout" path="M -0.00035 -0.00123 C 0.04583 -0.03673 0.14757 -0.12407 0.17274 0.09722 C 0.1651 0.16574 0.09618 0.4571 -0.0132 0.51852 C -0.12257 0.58025 -0.49115 0.53519 -0.48368 0.46667 C -0.49011 0.32747 -0.16129 0.15463 -0.00035 -0.00123 Z " pathEditMode="relative" rAng="0" ptsTypes="AAAAA">
                                      <p:cBhvr>
                                        <p:cTn id="8" dur="20000" fill="hold"/>
                                        <p:tgtEl>
                                          <p:spTgt spid="5"/>
                                        </p:tgtEl>
                                        <p:attrNameLst>
                                          <p:attrName>ppt_x</p:attrName>
                                          <p:attrName>ppt_y</p:attrName>
                                        </p:attrNameLst>
                                      </p:cBhvr>
                                      <p:rCtr x="-15521" y="25093"/>
                                    </p:animMotion>
                                  </p:childTnLst>
                                </p:cTn>
                              </p:par>
                              <p:par>
                                <p:cTn id="9" presetID="37" presetClass="path" presetSubtype="0" repeatCount="indefinite" accel="50000" decel="50000" fill="hold" grpId="0" nodeType="withEffect">
                                  <p:stCondLst>
                                    <p:cond delay="12000"/>
                                  </p:stCondLst>
                                  <p:childTnLst>
                                    <p:animMotion origin="layout" path="M -2.77778E-6 -3.7037E-6 C 0.10469 0.11636 0.10643 0.06358 0.06111 0.12068 C 0.0158 0.17778 -0.29357 0.0355 -0.33559 -0.02098 C -0.3776 -0.07716 -0.21198 -0.20463 -0.1901 -0.21759 C -0.16805 -0.23055 -0.34253 -0.62222 -0.1585 -0.6287 C -0.08941 -0.58703 -0.10486 -0.11697 -2.77778E-6 -3.7037E-6 Z " pathEditMode="relative" rAng="0" ptsTypes="AAAAAA">
                                      <p:cBhvr>
                                        <p:cTn id="10" dur="20000" fill="hold"/>
                                        <p:tgtEl>
                                          <p:spTgt spid="7"/>
                                        </p:tgtEl>
                                        <p:attrNameLst>
                                          <p:attrName>ppt_x</p:attrName>
                                          <p:attrName>ppt_y</p:attrName>
                                        </p:attrNameLst>
                                      </p:cBhvr>
                                      <p:rCtr x="-12656" y="-247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Illustration of a desktop computer and laptop on a workbench with hand tools"/>
          <p:cNvPicPr>
            <a:picLocks noChangeAspect="1"/>
          </p:cNvPicPr>
          <p:nvPr/>
        </p:nvPicPr>
        <p:blipFill>
          <a:blip r:embed="rId3"/>
          <a:srcRect l="26296" r="26296"/>
          <a:stretch/>
        </p:blipFill>
        <p:spPr>
          <a:xfrm>
            <a:off x="5486400" y="0"/>
            <a:ext cx="365760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868680"/>
            <a:ext cx="4754880" cy="320040"/>
          </a:xfrm>
          <a:prstGeom prst="rect">
            <a:avLst/>
          </a:prstGeom>
          <a:noFill/>
          <a:ln/>
        </p:spPr>
        <p:txBody>
          <a:bodyPr wrap="square" lIns="0" tIns="0" rIns="0" bIns="0" rtlCol="0" anchor="ctr"/>
          <a:lstStyle/>
          <a:p>
            <a:pPr marL="0" indent="0">
              <a:buNone/>
            </a:pPr>
            <a:r>
              <a:rPr lang="en-US" sz="1400" b="1" kern="0" spc="200" dirty="0">
                <a:solidFill>
                  <a:srgbClr val="C1622A"/>
                </a:solidFill>
                <a:latin typeface="Verdana" pitchFamily="34" charset="0"/>
                <a:ea typeface="Verdana" pitchFamily="34" charset="-122"/>
                <a:cs typeface="Verdana" pitchFamily="34" charset="-120"/>
              </a:rPr>
              <a:t>COMPUTER CLUB SESSION</a:t>
            </a:r>
            <a:endParaRPr lang="en-US" sz="1400" dirty="0"/>
          </a:p>
        </p:txBody>
      </p:sp>
      <p:sp>
        <p:nvSpPr>
          <p:cNvPr id="5" name="Text 0"/>
          <p:cNvSpPr>
            <a:spLocks noGrp="1"/>
          </p:cNvSpPr>
          <p:nvPr>
            <p:ph type="title" idx="100" hasCustomPrompt="1"/>
          </p:nvPr>
        </p:nvSpPr>
        <p:spPr>
          <a:xfrm>
            <a:off x="640080" y="1417320"/>
            <a:ext cx="4754880" cy="1645920"/>
          </a:xfrm>
          <a:prstGeom prst="rect">
            <a:avLst/>
          </a:prstGeom>
          <a:noFill/>
          <a:ln/>
        </p:spPr>
        <p:txBody>
          <a:bodyPr wrap="square" lIns="0" tIns="0" rIns="0" bIns="0" rtlCol="0" anchor="ctr"/>
          <a:lstStyle/>
          <a:p>
            <a:pPr marL="0" indent="0">
              <a:buNone/>
            </a:pPr>
            <a:r>
              <a:rPr lang="en-US" sz="3300" b="1" dirty="0">
                <a:solidFill>
                  <a:srgbClr val="2E2A26"/>
                </a:solidFill>
                <a:latin typeface="Georgia" pitchFamily="34" charset="0"/>
                <a:ea typeface="Georgia" pitchFamily="34" charset="-122"/>
                <a:cs typeface="Georgia" pitchFamily="34" charset="-120"/>
              </a:rPr>
              <a:t>Keeping Your Devices Running Smoothly</a:t>
            </a:r>
            <a:endParaRPr lang="en-US" sz="3300" dirty="0"/>
          </a:p>
        </p:txBody>
      </p:sp>
      <p:sp>
        <p:nvSpPr>
          <p:cNvPr id="6" name="rule">
            <a:extLst>
              <a:ext uri="{C183D7F6-B498-43B3-948B-1728B52AA6E4}">
                <adec:decorative xmlns:adec="http://schemas.microsoft.com/office/drawing/2017/decorative" val="1"/>
              </a:ext>
            </a:extLst>
          </p:cNvPr>
          <p:cNvSpPr/>
          <p:nvPr/>
        </p:nvSpPr>
        <p:spPr>
          <a:xfrm>
            <a:off x="640080" y="3246120"/>
            <a:ext cx="1371600" cy="45720"/>
          </a:xfrm>
          <a:prstGeom prst="rect">
            <a:avLst/>
          </a:prstGeom>
          <a:solidFill>
            <a:srgbClr val="6E7F63"/>
          </a:solidFill>
          <a:ln w="12700">
            <a:solidFill>
              <a:srgbClr val="333333"/>
            </a:solidFill>
            <a:prstDash val="solid"/>
          </a:ln>
        </p:spPr>
        <p:txBody>
          <a:bodyPr/>
          <a:lstStyle/>
          <a:p>
            <a:endParaRPr lang="en-GB"/>
          </a:p>
        </p:txBody>
      </p:sp>
      <p:sp>
        <p:nvSpPr>
          <p:cNvPr id="7" name="Text 4"/>
          <p:cNvSpPr/>
          <p:nvPr/>
        </p:nvSpPr>
        <p:spPr>
          <a:xfrm>
            <a:off x="640080" y="3474720"/>
            <a:ext cx="4572000" cy="1005840"/>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Windows, cleaners, tablets and phones — what actually helps, and what doesn't.</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What this session covers</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Introduction</a:t>
            </a:r>
            <a:endParaRPr lang="en-US" sz="1400" dirty="0"/>
          </a:p>
        </p:txBody>
      </p:sp>
      <p:sp>
        <p:nvSpPr>
          <p:cNvPr id="6" name="Text 4"/>
          <p:cNvSpPr/>
          <p:nvPr/>
        </p:nvSpPr>
        <p:spPr>
          <a:xfrm>
            <a:off x="548640" y="1481328"/>
            <a:ext cx="8046720" cy="822960"/>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Practical ways to keep Windows PCs, laptops, tablets and smartphones running smoothly — built-in tools versus commercial “system cleaners”, and the habits that genuinely help.</a:t>
            </a:r>
            <a:endParaRPr lang="en-US" sz="1400" dirty="0"/>
          </a:p>
        </p:txBody>
      </p:sp>
      <p:sp>
        <p:nvSpPr>
          <p:cNvPr id="7" name="card">
            <a:extLst>
              <a:ext uri="{C183D7F6-B498-43B3-948B-1728B52AA6E4}">
                <adec:decorative xmlns:adec="http://schemas.microsoft.com/office/drawing/2017/decorative" val="1"/>
              </a:ext>
            </a:extLst>
          </p:cNvPr>
          <p:cNvSpPr/>
          <p:nvPr/>
        </p:nvSpPr>
        <p:spPr>
          <a:xfrm>
            <a:off x="548640" y="2514600"/>
            <a:ext cx="1874520" cy="1920240"/>
          </a:xfrm>
          <a:prstGeom prst="rect">
            <a:avLst/>
          </a:prstGeom>
          <a:solidFill>
            <a:srgbClr val="F2E9D8"/>
          </a:solidFill>
          <a:ln w="12700">
            <a:solidFill>
              <a:srgbClr val="333333"/>
            </a:solidFill>
            <a:prstDash val="solid"/>
          </a:ln>
        </p:spPr>
        <p:txBody>
          <a:bodyPr/>
          <a:lstStyle/>
          <a:p>
            <a:endParaRPr lang="en-GB"/>
          </a:p>
        </p:txBody>
      </p:sp>
      <p:sp>
        <p:nvSpPr>
          <p:cNvPr id="8" name="card accent">
            <a:extLst>
              <a:ext uri="{C183D7F6-B498-43B3-948B-1728B52AA6E4}">
                <adec:decorative xmlns:adec="http://schemas.microsoft.com/office/drawing/2017/decorative" val="1"/>
              </a:ext>
            </a:extLst>
          </p:cNvPr>
          <p:cNvSpPr/>
          <p:nvPr/>
        </p:nvSpPr>
        <p:spPr>
          <a:xfrm>
            <a:off x="548640" y="2514600"/>
            <a:ext cx="1874520" cy="64008"/>
          </a:xfrm>
          <a:prstGeom prst="rect">
            <a:avLst/>
          </a:prstGeom>
          <a:solidFill>
            <a:srgbClr val="C1622A"/>
          </a:solidFill>
          <a:ln w="12700">
            <a:solidFill>
              <a:srgbClr val="333333"/>
            </a:solidFill>
            <a:prstDash val="solid"/>
          </a:ln>
        </p:spPr>
        <p:txBody>
          <a:bodyPr/>
          <a:lstStyle/>
          <a:p>
            <a:endParaRPr lang="en-GB"/>
          </a:p>
        </p:txBody>
      </p:sp>
      <p:sp>
        <p:nvSpPr>
          <p:cNvPr id="9" name="Text 7"/>
          <p:cNvSpPr/>
          <p:nvPr/>
        </p:nvSpPr>
        <p:spPr>
          <a:xfrm>
            <a:off x="713232" y="2670048"/>
            <a:ext cx="1554480" cy="320040"/>
          </a:xfrm>
          <a:prstGeom prst="rect">
            <a:avLst/>
          </a:prstGeom>
          <a:noFill/>
          <a:ln/>
        </p:spPr>
        <p:txBody>
          <a:bodyPr wrap="square" lIns="0" tIns="0" rIns="0" bIns="0" rtlCol="0" anchor="ctr"/>
          <a:lstStyle/>
          <a:p>
            <a:pPr marL="0" indent="0">
              <a:buNone/>
            </a:pPr>
            <a:r>
              <a:rPr lang="en-US" sz="1600" b="1" dirty="0">
                <a:solidFill>
                  <a:srgbClr val="C1622A"/>
                </a:solidFill>
                <a:latin typeface="Georgia" pitchFamily="34" charset="0"/>
                <a:ea typeface="Georgia" pitchFamily="34" charset="-122"/>
                <a:cs typeface="Georgia" pitchFamily="34" charset="-120"/>
              </a:rPr>
              <a:t>01</a:t>
            </a:r>
            <a:endParaRPr lang="en-US" sz="1600" dirty="0"/>
          </a:p>
        </p:txBody>
      </p:sp>
      <p:sp>
        <p:nvSpPr>
          <p:cNvPr id="10" name="Text 8"/>
          <p:cNvSpPr/>
          <p:nvPr/>
        </p:nvSpPr>
        <p:spPr>
          <a:xfrm>
            <a:off x="713232" y="3035808"/>
            <a:ext cx="1554480" cy="685800"/>
          </a:xfrm>
          <a:prstGeom prst="rect">
            <a:avLst/>
          </a:prstGeom>
          <a:noFill/>
          <a:ln/>
        </p:spPr>
        <p:txBody>
          <a:bodyPr wrap="square" lIns="0" tIns="0" rIns="0" bIns="0" rtlCol="0" anchor="t"/>
          <a:lstStyle/>
          <a:p>
            <a:pPr marL="0" indent="0">
              <a:buNone/>
            </a:pPr>
            <a:r>
              <a:rPr lang="en-US" sz="1400" b="1" dirty="0">
                <a:solidFill>
                  <a:srgbClr val="2E2A26"/>
                </a:solidFill>
                <a:latin typeface="Verdana" pitchFamily="34" charset="0"/>
                <a:ea typeface="Verdana" pitchFamily="34" charset="-122"/>
                <a:cs typeface="Verdana" pitchFamily="34" charset="-120"/>
              </a:rPr>
              <a:t>Windows PCs</a:t>
            </a:r>
            <a:endParaRPr lang="en-US" sz="1400" dirty="0"/>
          </a:p>
        </p:txBody>
      </p:sp>
      <p:sp>
        <p:nvSpPr>
          <p:cNvPr id="11" name="Text 9">
            <a:extLst>
              <a:ext uri="{C183D7F6-B498-43B3-948B-1728B52AA6E4}">
                <adec:decorative xmlns:adec="http://schemas.microsoft.com/office/drawing/2017/decorative" val="1"/>
              </a:ext>
            </a:extLst>
          </p:cNvPr>
          <p:cNvSpPr/>
          <p:nvPr/>
        </p:nvSpPr>
        <p:spPr>
          <a:xfrm>
            <a:off x="713232" y="3703320"/>
            <a:ext cx="1554480" cy="68580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What to actually do</a:t>
            </a:r>
            <a:endParaRPr lang="en-US" sz="1400" dirty="0"/>
          </a:p>
        </p:txBody>
      </p:sp>
      <p:sp>
        <p:nvSpPr>
          <p:cNvPr id="12" name="card">
            <a:extLst>
              <a:ext uri="{C183D7F6-B498-43B3-948B-1728B52AA6E4}">
                <adec:decorative xmlns:adec="http://schemas.microsoft.com/office/drawing/2017/decorative" val="1"/>
              </a:ext>
            </a:extLst>
          </p:cNvPr>
          <p:cNvSpPr/>
          <p:nvPr/>
        </p:nvSpPr>
        <p:spPr>
          <a:xfrm>
            <a:off x="2606040" y="2514600"/>
            <a:ext cx="1874520" cy="1920240"/>
          </a:xfrm>
          <a:prstGeom prst="rect">
            <a:avLst/>
          </a:prstGeom>
          <a:solidFill>
            <a:srgbClr val="F2E9D8"/>
          </a:solidFill>
          <a:ln w="12700">
            <a:solidFill>
              <a:srgbClr val="333333"/>
            </a:solidFill>
            <a:prstDash val="solid"/>
          </a:ln>
        </p:spPr>
        <p:txBody>
          <a:bodyPr/>
          <a:lstStyle/>
          <a:p>
            <a:endParaRPr lang="en-GB"/>
          </a:p>
        </p:txBody>
      </p:sp>
      <p:sp>
        <p:nvSpPr>
          <p:cNvPr id="13" name="card accent">
            <a:extLst>
              <a:ext uri="{C183D7F6-B498-43B3-948B-1728B52AA6E4}">
                <adec:decorative xmlns:adec="http://schemas.microsoft.com/office/drawing/2017/decorative" val="1"/>
              </a:ext>
            </a:extLst>
          </p:cNvPr>
          <p:cNvSpPr/>
          <p:nvPr/>
        </p:nvSpPr>
        <p:spPr>
          <a:xfrm>
            <a:off x="2606040" y="2514600"/>
            <a:ext cx="1874520" cy="64008"/>
          </a:xfrm>
          <a:prstGeom prst="rect">
            <a:avLst/>
          </a:prstGeom>
          <a:solidFill>
            <a:srgbClr val="C1622A"/>
          </a:solidFill>
          <a:ln w="12700">
            <a:solidFill>
              <a:srgbClr val="333333"/>
            </a:solidFill>
            <a:prstDash val="solid"/>
          </a:ln>
        </p:spPr>
        <p:txBody>
          <a:bodyPr/>
          <a:lstStyle/>
          <a:p>
            <a:endParaRPr lang="en-GB"/>
          </a:p>
        </p:txBody>
      </p:sp>
      <p:sp>
        <p:nvSpPr>
          <p:cNvPr id="14" name="Text 12"/>
          <p:cNvSpPr/>
          <p:nvPr/>
        </p:nvSpPr>
        <p:spPr>
          <a:xfrm>
            <a:off x="2770632" y="2670048"/>
            <a:ext cx="1554480" cy="320040"/>
          </a:xfrm>
          <a:prstGeom prst="rect">
            <a:avLst/>
          </a:prstGeom>
          <a:noFill/>
          <a:ln/>
        </p:spPr>
        <p:txBody>
          <a:bodyPr wrap="square" lIns="0" tIns="0" rIns="0" bIns="0" rtlCol="0" anchor="ctr"/>
          <a:lstStyle/>
          <a:p>
            <a:pPr marL="0" indent="0">
              <a:buNone/>
            </a:pPr>
            <a:r>
              <a:rPr lang="en-US" sz="1600" b="1" dirty="0">
                <a:solidFill>
                  <a:srgbClr val="C1622A"/>
                </a:solidFill>
                <a:latin typeface="Georgia" pitchFamily="34" charset="0"/>
                <a:ea typeface="Georgia" pitchFamily="34" charset="-122"/>
                <a:cs typeface="Georgia" pitchFamily="34" charset="-120"/>
              </a:rPr>
              <a:t>02</a:t>
            </a:r>
            <a:endParaRPr lang="en-US" sz="1600" dirty="0"/>
          </a:p>
        </p:txBody>
      </p:sp>
      <p:sp>
        <p:nvSpPr>
          <p:cNvPr id="15" name="Text 13">
            <a:extLst>
              <a:ext uri="{C183D7F6-B498-43B3-948B-1728B52AA6E4}">
                <adec:decorative xmlns:adec="http://schemas.microsoft.com/office/drawing/2017/decorative" val="1"/>
              </a:ext>
            </a:extLst>
          </p:cNvPr>
          <p:cNvSpPr/>
          <p:nvPr/>
        </p:nvSpPr>
        <p:spPr>
          <a:xfrm>
            <a:off x="2770632" y="3035808"/>
            <a:ext cx="1554480" cy="685800"/>
          </a:xfrm>
          <a:prstGeom prst="rect">
            <a:avLst/>
          </a:prstGeom>
          <a:noFill/>
          <a:ln/>
        </p:spPr>
        <p:txBody>
          <a:bodyPr wrap="square" lIns="0" tIns="0" rIns="0" bIns="0" rtlCol="0" anchor="t"/>
          <a:lstStyle/>
          <a:p>
            <a:pPr marL="0" indent="0">
              <a:buNone/>
            </a:pPr>
            <a:r>
              <a:rPr lang="en-US" sz="1400" b="1" dirty="0">
                <a:solidFill>
                  <a:srgbClr val="2E2A26"/>
                </a:solidFill>
                <a:latin typeface="Verdana" pitchFamily="34" charset="0"/>
                <a:ea typeface="Verdana" pitchFamily="34" charset="-122"/>
                <a:cs typeface="Verdana" pitchFamily="34" charset="-120"/>
              </a:rPr>
              <a:t>Cleaner software</a:t>
            </a:r>
            <a:endParaRPr lang="en-US" sz="1400" dirty="0"/>
          </a:p>
        </p:txBody>
      </p:sp>
      <p:sp>
        <p:nvSpPr>
          <p:cNvPr id="16" name="Text 14"/>
          <p:cNvSpPr/>
          <p:nvPr/>
        </p:nvSpPr>
        <p:spPr>
          <a:xfrm>
            <a:off x="2770632" y="3703320"/>
            <a:ext cx="1554480" cy="68580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Is it worth buying?</a:t>
            </a:r>
            <a:endParaRPr lang="en-US" sz="1400" dirty="0"/>
          </a:p>
        </p:txBody>
      </p:sp>
      <p:sp>
        <p:nvSpPr>
          <p:cNvPr id="17" name="card">
            <a:extLst>
              <a:ext uri="{C183D7F6-B498-43B3-948B-1728B52AA6E4}">
                <adec:decorative xmlns:adec="http://schemas.microsoft.com/office/drawing/2017/decorative" val="1"/>
              </a:ext>
            </a:extLst>
          </p:cNvPr>
          <p:cNvSpPr/>
          <p:nvPr/>
        </p:nvSpPr>
        <p:spPr>
          <a:xfrm>
            <a:off x="4663440" y="2514600"/>
            <a:ext cx="1874520" cy="1920240"/>
          </a:xfrm>
          <a:prstGeom prst="rect">
            <a:avLst/>
          </a:prstGeom>
          <a:solidFill>
            <a:srgbClr val="F2E9D8"/>
          </a:solidFill>
          <a:ln w="12700">
            <a:solidFill>
              <a:srgbClr val="333333"/>
            </a:solidFill>
            <a:prstDash val="solid"/>
          </a:ln>
        </p:spPr>
        <p:txBody>
          <a:bodyPr/>
          <a:lstStyle/>
          <a:p>
            <a:endParaRPr lang="en-GB"/>
          </a:p>
        </p:txBody>
      </p:sp>
      <p:sp>
        <p:nvSpPr>
          <p:cNvPr id="18" name="card accent">
            <a:extLst>
              <a:ext uri="{C183D7F6-B498-43B3-948B-1728B52AA6E4}">
                <adec:decorative xmlns:adec="http://schemas.microsoft.com/office/drawing/2017/decorative" val="1"/>
              </a:ext>
            </a:extLst>
          </p:cNvPr>
          <p:cNvSpPr/>
          <p:nvPr/>
        </p:nvSpPr>
        <p:spPr>
          <a:xfrm>
            <a:off x="4663440" y="2514600"/>
            <a:ext cx="1874520" cy="64008"/>
          </a:xfrm>
          <a:prstGeom prst="rect">
            <a:avLst/>
          </a:prstGeom>
          <a:solidFill>
            <a:srgbClr val="C1622A"/>
          </a:solidFill>
          <a:ln w="12700">
            <a:solidFill>
              <a:srgbClr val="333333"/>
            </a:solidFill>
            <a:prstDash val="solid"/>
          </a:ln>
        </p:spPr>
        <p:txBody>
          <a:bodyPr/>
          <a:lstStyle/>
          <a:p>
            <a:endParaRPr lang="en-GB"/>
          </a:p>
        </p:txBody>
      </p:sp>
      <p:sp>
        <p:nvSpPr>
          <p:cNvPr id="19" name="Text 17">
            <a:extLst>
              <a:ext uri="{C183D7F6-B498-43B3-948B-1728B52AA6E4}">
                <adec:decorative xmlns:adec="http://schemas.microsoft.com/office/drawing/2017/decorative" val="1"/>
              </a:ext>
            </a:extLst>
          </p:cNvPr>
          <p:cNvSpPr/>
          <p:nvPr/>
        </p:nvSpPr>
        <p:spPr>
          <a:xfrm>
            <a:off x="4828032" y="2670048"/>
            <a:ext cx="1554480" cy="320040"/>
          </a:xfrm>
          <a:prstGeom prst="rect">
            <a:avLst/>
          </a:prstGeom>
          <a:noFill/>
          <a:ln/>
        </p:spPr>
        <p:txBody>
          <a:bodyPr wrap="square" lIns="0" tIns="0" rIns="0" bIns="0" rtlCol="0" anchor="ctr"/>
          <a:lstStyle/>
          <a:p>
            <a:pPr marL="0" indent="0">
              <a:buNone/>
            </a:pPr>
            <a:r>
              <a:rPr lang="en-US" sz="1600" b="1" dirty="0">
                <a:solidFill>
                  <a:srgbClr val="C1622A"/>
                </a:solidFill>
                <a:latin typeface="Georgia" pitchFamily="34" charset="0"/>
                <a:ea typeface="Georgia" pitchFamily="34" charset="-122"/>
                <a:cs typeface="Georgia" pitchFamily="34" charset="-120"/>
              </a:rPr>
              <a:t>03</a:t>
            </a:r>
            <a:endParaRPr lang="en-US" sz="1600" dirty="0"/>
          </a:p>
        </p:txBody>
      </p:sp>
      <p:sp>
        <p:nvSpPr>
          <p:cNvPr id="20" name="Text 18"/>
          <p:cNvSpPr/>
          <p:nvPr/>
        </p:nvSpPr>
        <p:spPr>
          <a:xfrm>
            <a:off x="4828032" y="3035808"/>
            <a:ext cx="1554480" cy="685800"/>
          </a:xfrm>
          <a:prstGeom prst="rect">
            <a:avLst/>
          </a:prstGeom>
          <a:noFill/>
          <a:ln/>
        </p:spPr>
        <p:txBody>
          <a:bodyPr wrap="square" lIns="0" tIns="0" rIns="0" bIns="0" rtlCol="0" anchor="t"/>
          <a:lstStyle/>
          <a:p>
            <a:pPr marL="0" indent="0">
              <a:buNone/>
            </a:pPr>
            <a:r>
              <a:rPr lang="en-US" sz="1400" b="1" dirty="0">
                <a:solidFill>
                  <a:srgbClr val="2E2A26"/>
                </a:solidFill>
                <a:latin typeface="Verdana" pitchFamily="34" charset="0"/>
                <a:ea typeface="Verdana" pitchFamily="34" charset="-122"/>
                <a:cs typeface="Verdana" pitchFamily="34" charset="-120"/>
              </a:rPr>
              <a:t>Tablets &amp; phones</a:t>
            </a:r>
            <a:endParaRPr lang="en-US" sz="1400" dirty="0"/>
          </a:p>
        </p:txBody>
      </p:sp>
      <p:sp>
        <p:nvSpPr>
          <p:cNvPr id="21" name="Text 19"/>
          <p:cNvSpPr/>
          <p:nvPr/>
        </p:nvSpPr>
        <p:spPr>
          <a:xfrm>
            <a:off x="4828032" y="3703320"/>
            <a:ext cx="1554480" cy="68580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Routine upkeep</a:t>
            </a:r>
            <a:endParaRPr lang="en-US" sz="1400" dirty="0"/>
          </a:p>
        </p:txBody>
      </p:sp>
      <p:sp>
        <p:nvSpPr>
          <p:cNvPr id="22" name="card">
            <a:extLst>
              <a:ext uri="{C183D7F6-B498-43B3-948B-1728B52AA6E4}">
                <adec:decorative xmlns:adec="http://schemas.microsoft.com/office/drawing/2017/decorative" val="1"/>
              </a:ext>
            </a:extLst>
          </p:cNvPr>
          <p:cNvSpPr/>
          <p:nvPr/>
        </p:nvSpPr>
        <p:spPr>
          <a:xfrm>
            <a:off x="6720840" y="2514600"/>
            <a:ext cx="1874520" cy="1920240"/>
          </a:xfrm>
          <a:prstGeom prst="rect">
            <a:avLst/>
          </a:prstGeom>
          <a:solidFill>
            <a:srgbClr val="F2E9D8"/>
          </a:solidFill>
          <a:ln w="12700">
            <a:solidFill>
              <a:srgbClr val="333333"/>
            </a:solidFill>
            <a:prstDash val="solid"/>
          </a:ln>
        </p:spPr>
        <p:txBody>
          <a:bodyPr/>
          <a:lstStyle/>
          <a:p>
            <a:endParaRPr lang="en-GB"/>
          </a:p>
        </p:txBody>
      </p:sp>
      <p:sp>
        <p:nvSpPr>
          <p:cNvPr id="23" name="card accent">
            <a:extLst>
              <a:ext uri="{C183D7F6-B498-43B3-948B-1728B52AA6E4}">
                <adec:decorative xmlns:adec="http://schemas.microsoft.com/office/drawing/2017/decorative" val="1"/>
              </a:ext>
            </a:extLst>
          </p:cNvPr>
          <p:cNvSpPr/>
          <p:nvPr/>
        </p:nvSpPr>
        <p:spPr>
          <a:xfrm>
            <a:off x="6720840" y="2514600"/>
            <a:ext cx="1874520" cy="64008"/>
          </a:xfrm>
          <a:prstGeom prst="rect">
            <a:avLst/>
          </a:prstGeom>
          <a:solidFill>
            <a:srgbClr val="C1622A"/>
          </a:solidFill>
          <a:ln w="12700">
            <a:solidFill>
              <a:srgbClr val="333333"/>
            </a:solidFill>
            <a:prstDash val="solid"/>
          </a:ln>
        </p:spPr>
        <p:txBody>
          <a:bodyPr/>
          <a:lstStyle/>
          <a:p>
            <a:endParaRPr lang="en-GB"/>
          </a:p>
        </p:txBody>
      </p:sp>
      <p:sp>
        <p:nvSpPr>
          <p:cNvPr id="24" name="Text 22"/>
          <p:cNvSpPr/>
          <p:nvPr/>
        </p:nvSpPr>
        <p:spPr>
          <a:xfrm>
            <a:off x="6885432" y="2670048"/>
            <a:ext cx="1554480" cy="320040"/>
          </a:xfrm>
          <a:prstGeom prst="rect">
            <a:avLst/>
          </a:prstGeom>
          <a:noFill/>
          <a:ln/>
        </p:spPr>
        <p:txBody>
          <a:bodyPr wrap="square" lIns="0" tIns="0" rIns="0" bIns="0" rtlCol="0" anchor="ctr"/>
          <a:lstStyle/>
          <a:p>
            <a:pPr marL="0" indent="0">
              <a:buNone/>
            </a:pPr>
            <a:r>
              <a:rPr lang="en-US" sz="1600" b="1" dirty="0">
                <a:solidFill>
                  <a:srgbClr val="C1622A"/>
                </a:solidFill>
                <a:latin typeface="Georgia" pitchFamily="34" charset="0"/>
                <a:ea typeface="Georgia" pitchFamily="34" charset="-122"/>
                <a:cs typeface="Georgia" pitchFamily="34" charset="-120"/>
              </a:rPr>
              <a:t>04</a:t>
            </a:r>
            <a:endParaRPr lang="en-US" sz="1600" dirty="0"/>
          </a:p>
        </p:txBody>
      </p:sp>
      <p:sp>
        <p:nvSpPr>
          <p:cNvPr id="25" name="Text 23"/>
          <p:cNvSpPr/>
          <p:nvPr/>
        </p:nvSpPr>
        <p:spPr>
          <a:xfrm>
            <a:off x="6885432" y="3035808"/>
            <a:ext cx="1554480" cy="685800"/>
          </a:xfrm>
          <a:prstGeom prst="rect">
            <a:avLst/>
          </a:prstGeom>
          <a:noFill/>
          <a:ln/>
        </p:spPr>
        <p:txBody>
          <a:bodyPr wrap="square" lIns="0" tIns="0" rIns="0" bIns="0" rtlCol="0" anchor="t"/>
          <a:lstStyle/>
          <a:p>
            <a:pPr marL="0" indent="0">
              <a:buNone/>
            </a:pPr>
            <a:r>
              <a:rPr lang="en-US" sz="1400" b="1" dirty="0">
                <a:solidFill>
                  <a:srgbClr val="2E2A26"/>
                </a:solidFill>
                <a:latin typeface="Verdana" pitchFamily="34" charset="0"/>
                <a:ea typeface="Verdana" pitchFamily="34" charset="-122"/>
                <a:cs typeface="Verdana" pitchFamily="34" charset="-120"/>
              </a:rPr>
              <a:t>Overall message</a:t>
            </a:r>
            <a:endParaRPr lang="en-US" sz="1400" dirty="0"/>
          </a:p>
        </p:txBody>
      </p:sp>
      <p:sp>
        <p:nvSpPr>
          <p:cNvPr id="26" name="Text 24"/>
          <p:cNvSpPr/>
          <p:nvPr/>
        </p:nvSpPr>
        <p:spPr>
          <a:xfrm>
            <a:off x="6885432" y="3703320"/>
            <a:ext cx="1554480" cy="68580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Less is more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Illustration of a laptop with a broom sweeping away file icons"/>
          <p:cNvPicPr>
            <a:picLocks noChangeAspect="1"/>
          </p:cNvPicPr>
          <p:nvPr/>
        </p:nvPicPr>
        <p:blipFill>
          <a:blip r:embed="rId3"/>
          <a:srcRect l="23926" r="23926"/>
          <a:stretch/>
        </p:blipFill>
        <p:spPr>
          <a:xfrm>
            <a:off x="5120640" y="0"/>
            <a:ext cx="402336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1207008"/>
            <a:ext cx="4114800" cy="320040"/>
          </a:xfrm>
          <a:prstGeom prst="rect">
            <a:avLst/>
          </a:prstGeom>
          <a:noFill/>
          <a:ln/>
        </p:spPr>
        <p:txBody>
          <a:bodyPr wrap="square" lIns="0" tIns="0" rIns="0" bIns="0" rtlCol="0" anchor="ctr"/>
          <a:lstStyle/>
          <a:p>
            <a:pPr marL="0" indent="0">
              <a:buNone/>
            </a:pPr>
            <a:r>
              <a:rPr lang="en-US" sz="1400" b="1" kern="0" spc="200" dirty="0">
                <a:solidFill>
                  <a:srgbClr val="C1622A"/>
                </a:solidFill>
                <a:latin typeface="Verdana" pitchFamily="34" charset="0"/>
                <a:ea typeface="Verdana" pitchFamily="34" charset="-122"/>
                <a:cs typeface="Verdana" pitchFamily="34" charset="-120"/>
              </a:rPr>
              <a:t>SECTION 1</a:t>
            </a:r>
            <a:endParaRPr lang="en-US" sz="1400" dirty="0"/>
          </a:p>
        </p:txBody>
      </p:sp>
      <p:sp>
        <p:nvSpPr>
          <p:cNvPr id="5" name="Text 0"/>
          <p:cNvSpPr>
            <a:spLocks noGrp="1"/>
          </p:cNvSpPr>
          <p:nvPr>
            <p:ph type="title" idx="100" hasCustomPrompt="1"/>
          </p:nvPr>
        </p:nvSpPr>
        <p:spPr>
          <a:xfrm>
            <a:off x="640080" y="1600200"/>
            <a:ext cx="4114800" cy="1280160"/>
          </a:xfrm>
          <a:prstGeom prst="rect">
            <a:avLst/>
          </a:prstGeom>
          <a:noFill/>
          <a:ln/>
        </p:spPr>
        <p:txBody>
          <a:bodyPr wrap="square" lIns="0" tIns="0" rIns="0" bIns="0" rtlCol="0" anchor="ctr"/>
          <a:lstStyle/>
          <a:p>
            <a:pPr marL="0" indent="0">
              <a:buNone/>
            </a:pPr>
            <a:r>
              <a:rPr lang="en-US" sz="2700" b="1" dirty="0">
                <a:solidFill>
                  <a:srgbClr val="2E2A26"/>
                </a:solidFill>
                <a:latin typeface="Georgia" pitchFamily="34" charset="0"/>
                <a:ea typeface="Georgia" pitchFamily="34" charset="-122"/>
                <a:cs typeface="Georgia" pitchFamily="34" charset="-120"/>
              </a:rPr>
              <a:t>Windows PCs: what users should actually do</a:t>
            </a:r>
            <a:endParaRPr lang="en-US" sz="2700" dirty="0"/>
          </a:p>
        </p:txBody>
      </p:sp>
      <p:sp>
        <p:nvSpPr>
          <p:cNvPr id="6" name="Text 3"/>
          <p:cNvSpPr/>
          <p:nvPr/>
        </p:nvSpPr>
        <p:spPr>
          <a:xfrm>
            <a:off x="640080" y="3017520"/>
            <a:ext cx="4023360" cy="1097280"/>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Modern Windows performs most maintenance automatically. You only need a few simple habits.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Built-in Windows tools do the heavy lifting</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1 — the toolbox you already own</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554480"/>
            <a:ext cx="8046720" cy="566928"/>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554480"/>
            <a:ext cx="64008" cy="566928"/>
          </a:xfrm>
          <a:prstGeom prst="rect">
            <a:avLst/>
          </a:prstGeom>
          <a:solidFill>
            <a:srgbClr val="E8A33D"/>
          </a:solidFill>
          <a:ln w="12700">
            <a:solidFill>
              <a:srgbClr val="333333"/>
            </a:solidFill>
            <a:prstDash val="solid"/>
          </a:ln>
        </p:spPr>
        <p:txBody>
          <a:bodyPr/>
          <a:lstStyle/>
          <a:p>
            <a:endParaRPr lang="en-GB"/>
          </a:p>
        </p:txBody>
      </p:sp>
      <p:sp>
        <p:nvSpPr>
          <p:cNvPr id="8" name="Text 6"/>
          <p:cNvSpPr/>
          <p:nvPr/>
        </p:nvSpPr>
        <p:spPr>
          <a:xfrm>
            <a:off x="777240" y="1554480"/>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Storage Sense — </a:t>
            </a:r>
            <a:r>
              <a:rPr lang="en-US" sz="1400" dirty="0">
                <a:solidFill>
                  <a:srgbClr val="2E2A26"/>
                </a:solidFill>
                <a:latin typeface="Verdana" pitchFamily="34" charset="0"/>
                <a:ea typeface="Verdana" pitchFamily="34" charset="-122"/>
                <a:cs typeface="Verdana" pitchFamily="34" charset="-120"/>
              </a:rPr>
              <a:t>clears temporary files and old updates automatically</a:t>
            </a:r>
            <a:endParaRPr lang="en-US" sz="1400" dirty="0"/>
          </a:p>
        </p:txBody>
      </p:sp>
      <p:sp>
        <p:nvSpPr>
          <p:cNvPr id="9" name="card">
            <a:extLst>
              <a:ext uri="{C183D7F6-B498-43B3-948B-1728B52AA6E4}">
                <adec:decorative xmlns:adec="http://schemas.microsoft.com/office/drawing/2017/decorative" val="1"/>
              </a:ext>
            </a:extLst>
          </p:cNvPr>
          <p:cNvSpPr/>
          <p:nvPr/>
        </p:nvSpPr>
        <p:spPr>
          <a:xfrm>
            <a:off x="548640" y="2212848"/>
            <a:ext cx="8046720" cy="566928"/>
          </a:xfrm>
          <a:prstGeom prst="rect">
            <a:avLst/>
          </a:prstGeom>
          <a:solidFill>
            <a:srgbClr val="F2E9D8"/>
          </a:solidFill>
          <a:ln w="12700">
            <a:solidFill>
              <a:srgbClr val="333333"/>
            </a:solidFill>
            <a:prstDash val="solid"/>
          </a:ln>
        </p:spPr>
        <p:txBody>
          <a:bodyPr/>
          <a:lstStyle/>
          <a:p>
            <a:endParaRPr lang="en-GB"/>
          </a:p>
        </p:txBody>
      </p:sp>
      <p:sp>
        <p:nvSpPr>
          <p:cNvPr id="10" name="card accent">
            <a:extLst>
              <a:ext uri="{C183D7F6-B498-43B3-948B-1728B52AA6E4}">
                <adec:decorative xmlns:adec="http://schemas.microsoft.com/office/drawing/2017/decorative" val="1"/>
              </a:ext>
            </a:extLst>
          </p:cNvPr>
          <p:cNvSpPr/>
          <p:nvPr/>
        </p:nvSpPr>
        <p:spPr>
          <a:xfrm>
            <a:off x="548640" y="2212848"/>
            <a:ext cx="64008" cy="566928"/>
          </a:xfrm>
          <a:prstGeom prst="rect">
            <a:avLst/>
          </a:prstGeom>
          <a:solidFill>
            <a:srgbClr val="E8A33D"/>
          </a:solidFill>
          <a:ln w="12700">
            <a:solidFill>
              <a:srgbClr val="333333"/>
            </a:solidFill>
            <a:prstDash val="solid"/>
          </a:ln>
        </p:spPr>
        <p:txBody>
          <a:bodyPr/>
          <a:lstStyle/>
          <a:p>
            <a:endParaRPr lang="en-GB"/>
          </a:p>
        </p:txBody>
      </p:sp>
      <p:sp>
        <p:nvSpPr>
          <p:cNvPr id="11" name="Text 9"/>
          <p:cNvSpPr/>
          <p:nvPr/>
        </p:nvSpPr>
        <p:spPr>
          <a:xfrm>
            <a:off x="777240" y="2212848"/>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Disk Cleanup — </a:t>
            </a:r>
            <a:r>
              <a:rPr lang="en-US" sz="1400" dirty="0">
                <a:solidFill>
                  <a:srgbClr val="2E2A26"/>
                </a:solidFill>
                <a:latin typeface="Verdana" pitchFamily="34" charset="0"/>
                <a:ea typeface="Verdana" pitchFamily="34" charset="-122"/>
                <a:cs typeface="Verdana" pitchFamily="34" charset="-120"/>
              </a:rPr>
              <a:t>manual control whenever you want it</a:t>
            </a:r>
            <a:endParaRPr lang="en-US" sz="1400" dirty="0"/>
          </a:p>
        </p:txBody>
      </p:sp>
      <p:sp>
        <p:nvSpPr>
          <p:cNvPr id="12" name="card">
            <a:extLst>
              <a:ext uri="{C183D7F6-B498-43B3-948B-1728B52AA6E4}">
                <adec:decorative xmlns:adec="http://schemas.microsoft.com/office/drawing/2017/decorative" val="1"/>
              </a:ext>
            </a:extLst>
          </p:cNvPr>
          <p:cNvSpPr/>
          <p:nvPr/>
        </p:nvSpPr>
        <p:spPr>
          <a:xfrm>
            <a:off x="548640" y="2871216"/>
            <a:ext cx="8046720" cy="566928"/>
          </a:xfrm>
          <a:prstGeom prst="rect">
            <a:avLst/>
          </a:prstGeom>
          <a:solidFill>
            <a:srgbClr val="F2E9D8"/>
          </a:solidFill>
          <a:ln w="12700">
            <a:solidFill>
              <a:srgbClr val="333333"/>
            </a:solidFill>
            <a:prstDash val="solid"/>
          </a:ln>
        </p:spPr>
        <p:txBody>
          <a:bodyPr/>
          <a:lstStyle/>
          <a:p>
            <a:endParaRPr lang="en-GB"/>
          </a:p>
        </p:txBody>
      </p:sp>
      <p:sp>
        <p:nvSpPr>
          <p:cNvPr id="13" name="card accent">
            <a:extLst>
              <a:ext uri="{C183D7F6-B498-43B3-948B-1728B52AA6E4}">
                <adec:decorative xmlns:adec="http://schemas.microsoft.com/office/drawing/2017/decorative" val="1"/>
              </a:ext>
            </a:extLst>
          </p:cNvPr>
          <p:cNvSpPr/>
          <p:nvPr/>
        </p:nvSpPr>
        <p:spPr>
          <a:xfrm>
            <a:off x="548640" y="2871216"/>
            <a:ext cx="64008" cy="566928"/>
          </a:xfrm>
          <a:prstGeom prst="rect">
            <a:avLst/>
          </a:prstGeom>
          <a:solidFill>
            <a:srgbClr val="E8A33D"/>
          </a:solidFill>
          <a:ln w="12700">
            <a:solidFill>
              <a:srgbClr val="333333"/>
            </a:solidFill>
            <a:prstDash val="solid"/>
          </a:ln>
        </p:spPr>
        <p:txBody>
          <a:bodyPr/>
          <a:lstStyle/>
          <a:p>
            <a:endParaRPr lang="en-GB"/>
          </a:p>
        </p:txBody>
      </p:sp>
      <p:sp>
        <p:nvSpPr>
          <p:cNvPr id="14" name="Text 12"/>
          <p:cNvSpPr/>
          <p:nvPr/>
        </p:nvSpPr>
        <p:spPr>
          <a:xfrm>
            <a:off x="777240" y="2871216"/>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Startup Apps — </a:t>
            </a:r>
            <a:r>
              <a:rPr lang="en-US" sz="1400" dirty="0">
                <a:solidFill>
                  <a:srgbClr val="2E2A26"/>
                </a:solidFill>
                <a:latin typeface="Verdana" pitchFamily="34" charset="0"/>
                <a:ea typeface="Verdana" pitchFamily="34" charset="-122"/>
                <a:cs typeface="Verdana" pitchFamily="34" charset="-120"/>
              </a:rPr>
              <a:t>in Task Manager — cuts slow boot times</a:t>
            </a:r>
            <a:endParaRPr lang="en-US" sz="1400" dirty="0"/>
          </a:p>
        </p:txBody>
      </p:sp>
      <p:sp>
        <p:nvSpPr>
          <p:cNvPr id="15" name="card">
            <a:extLst>
              <a:ext uri="{C183D7F6-B498-43B3-948B-1728B52AA6E4}">
                <adec:decorative xmlns:adec="http://schemas.microsoft.com/office/drawing/2017/decorative" val="1"/>
              </a:ext>
            </a:extLst>
          </p:cNvPr>
          <p:cNvSpPr/>
          <p:nvPr/>
        </p:nvSpPr>
        <p:spPr>
          <a:xfrm>
            <a:off x="548640" y="3529584"/>
            <a:ext cx="8046720" cy="566928"/>
          </a:xfrm>
          <a:prstGeom prst="rect">
            <a:avLst/>
          </a:prstGeom>
          <a:solidFill>
            <a:srgbClr val="F2E9D8"/>
          </a:solidFill>
          <a:ln w="12700">
            <a:solidFill>
              <a:srgbClr val="333333"/>
            </a:solidFill>
            <a:prstDash val="solid"/>
          </a:ln>
        </p:spPr>
        <p:txBody>
          <a:bodyPr/>
          <a:lstStyle/>
          <a:p>
            <a:endParaRPr lang="en-GB"/>
          </a:p>
        </p:txBody>
      </p:sp>
      <p:sp>
        <p:nvSpPr>
          <p:cNvPr id="16" name="card accent">
            <a:extLst>
              <a:ext uri="{C183D7F6-B498-43B3-948B-1728B52AA6E4}">
                <adec:decorative xmlns:adec="http://schemas.microsoft.com/office/drawing/2017/decorative" val="1"/>
              </a:ext>
            </a:extLst>
          </p:cNvPr>
          <p:cNvSpPr/>
          <p:nvPr/>
        </p:nvSpPr>
        <p:spPr>
          <a:xfrm>
            <a:off x="548640" y="3529584"/>
            <a:ext cx="64008" cy="566928"/>
          </a:xfrm>
          <a:prstGeom prst="rect">
            <a:avLst/>
          </a:prstGeom>
          <a:solidFill>
            <a:srgbClr val="E8A33D"/>
          </a:solidFill>
          <a:ln w="12700">
            <a:solidFill>
              <a:srgbClr val="333333"/>
            </a:solidFill>
            <a:prstDash val="solid"/>
          </a:ln>
        </p:spPr>
        <p:txBody>
          <a:bodyPr/>
          <a:lstStyle/>
          <a:p>
            <a:endParaRPr lang="en-GB"/>
          </a:p>
        </p:txBody>
      </p:sp>
      <p:sp>
        <p:nvSpPr>
          <p:cNvPr id="17" name="Text 15"/>
          <p:cNvSpPr/>
          <p:nvPr/>
        </p:nvSpPr>
        <p:spPr>
          <a:xfrm>
            <a:off x="777240" y="3529584"/>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Windows Update — </a:t>
            </a:r>
            <a:r>
              <a:rPr lang="en-US" sz="1400" dirty="0">
                <a:solidFill>
                  <a:srgbClr val="2E2A26"/>
                </a:solidFill>
                <a:latin typeface="Verdana" pitchFamily="34" charset="0"/>
                <a:ea typeface="Verdana" pitchFamily="34" charset="-122"/>
                <a:cs typeface="Verdana" pitchFamily="34" charset="-120"/>
              </a:rPr>
              <a:t>security patches, drivers and performance fixes</a:t>
            </a:r>
            <a:endParaRPr lang="en-US" sz="1400" dirty="0"/>
          </a:p>
        </p:txBody>
      </p:sp>
      <p:sp>
        <p:nvSpPr>
          <p:cNvPr id="18" name="card">
            <a:extLst>
              <a:ext uri="{C183D7F6-B498-43B3-948B-1728B52AA6E4}">
                <adec:decorative xmlns:adec="http://schemas.microsoft.com/office/drawing/2017/decorative" val="1"/>
              </a:ext>
            </a:extLst>
          </p:cNvPr>
          <p:cNvSpPr/>
          <p:nvPr/>
        </p:nvSpPr>
        <p:spPr>
          <a:xfrm>
            <a:off x="548640" y="4187952"/>
            <a:ext cx="8046720" cy="566928"/>
          </a:xfrm>
          <a:prstGeom prst="rect">
            <a:avLst/>
          </a:prstGeom>
          <a:solidFill>
            <a:srgbClr val="F2E9D8"/>
          </a:solidFill>
          <a:ln w="12700">
            <a:solidFill>
              <a:srgbClr val="333333"/>
            </a:solidFill>
            <a:prstDash val="solid"/>
          </a:ln>
        </p:spPr>
        <p:txBody>
          <a:bodyPr/>
          <a:lstStyle/>
          <a:p>
            <a:endParaRPr lang="en-GB"/>
          </a:p>
        </p:txBody>
      </p:sp>
      <p:sp>
        <p:nvSpPr>
          <p:cNvPr id="19" name="card accent">
            <a:extLst>
              <a:ext uri="{C183D7F6-B498-43B3-948B-1728B52AA6E4}">
                <adec:decorative xmlns:adec="http://schemas.microsoft.com/office/drawing/2017/decorative" val="1"/>
              </a:ext>
            </a:extLst>
          </p:cNvPr>
          <p:cNvSpPr/>
          <p:nvPr/>
        </p:nvSpPr>
        <p:spPr>
          <a:xfrm>
            <a:off x="548640" y="4187952"/>
            <a:ext cx="64008" cy="566928"/>
          </a:xfrm>
          <a:prstGeom prst="rect">
            <a:avLst/>
          </a:prstGeom>
          <a:solidFill>
            <a:srgbClr val="E8A33D"/>
          </a:solidFill>
          <a:ln w="12700">
            <a:solidFill>
              <a:srgbClr val="333333"/>
            </a:solidFill>
            <a:prstDash val="solid"/>
          </a:ln>
        </p:spPr>
        <p:txBody>
          <a:bodyPr/>
          <a:lstStyle/>
          <a:p>
            <a:endParaRPr lang="en-GB"/>
          </a:p>
        </p:txBody>
      </p:sp>
      <p:sp>
        <p:nvSpPr>
          <p:cNvPr id="20" name="Text 18"/>
          <p:cNvSpPr/>
          <p:nvPr/>
        </p:nvSpPr>
        <p:spPr>
          <a:xfrm>
            <a:off x="777240" y="4187952"/>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Memory management — </a:t>
            </a:r>
            <a:r>
              <a:rPr lang="en-US" sz="1400" dirty="0">
                <a:solidFill>
                  <a:srgbClr val="2E2A26"/>
                </a:solidFill>
                <a:latin typeface="Verdana" pitchFamily="34" charset="0"/>
                <a:ea typeface="Verdana" pitchFamily="34" charset="-122"/>
                <a:cs typeface="Verdana" pitchFamily="34" charset="-120"/>
              </a:rPr>
              <a:t>fully automatic — “RAM boosters” are unnecessary</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Seven habits that keep a PC healthy</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1 — recommended user habits</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572768"/>
            <a:ext cx="3931920" cy="658368"/>
          </a:xfrm>
          <a:prstGeom prst="rect">
            <a:avLst/>
          </a:prstGeom>
          <a:solidFill>
            <a:srgbClr val="F2E9D8"/>
          </a:solidFill>
          <a:ln w="12700">
            <a:solidFill>
              <a:srgbClr val="333333"/>
            </a:solidFill>
            <a:prstDash val="solid"/>
          </a:ln>
        </p:spPr>
        <p:txBody>
          <a:bodyPr/>
          <a:lstStyle/>
          <a:p>
            <a:endParaRPr lang="en-GB" baseline="-25000" dirty="0"/>
          </a:p>
        </p:txBody>
      </p:sp>
      <p:sp>
        <p:nvSpPr>
          <p:cNvPr id="7" name="number badge">
            <a:extLst>
              <a:ext uri="{C183D7F6-B498-43B3-948B-1728B52AA6E4}">
                <adec:decorative xmlns:adec="http://schemas.microsoft.com/office/drawing/2017/decorative" val="1"/>
              </a:ext>
            </a:extLst>
          </p:cNvPr>
          <p:cNvSpPr/>
          <p:nvPr/>
        </p:nvSpPr>
        <p:spPr>
          <a:xfrm>
            <a:off x="713232" y="1719072"/>
            <a:ext cx="365760" cy="365760"/>
          </a:xfrm>
          <a:prstGeom prst="ellipse">
            <a:avLst/>
          </a:prstGeom>
          <a:solidFill>
            <a:srgbClr val="C1622A"/>
          </a:solidFill>
          <a:ln w="12700">
            <a:solidFill>
              <a:srgbClr val="333333"/>
            </a:solidFill>
            <a:prstDash val="solid"/>
          </a:ln>
        </p:spPr>
        <p:txBody>
          <a:bodyPr/>
          <a:lstStyle/>
          <a:p>
            <a:endParaRPr lang="en-GB"/>
          </a:p>
        </p:txBody>
      </p:sp>
      <p:sp>
        <p:nvSpPr>
          <p:cNvPr id="8" name="Text 6"/>
          <p:cNvSpPr/>
          <p:nvPr/>
        </p:nvSpPr>
        <p:spPr>
          <a:xfrm>
            <a:off x="713232" y="171907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1</a:t>
            </a:r>
            <a:endParaRPr lang="en-US" sz="1400" dirty="0"/>
          </a:p>
        </p:txBody>
      </p:sp>
      <p:sp>
        <p:nvSpPr>
          <p:cNvPr id="9" name="Text 7"/>
          <p:cNvSpPr/>
          <p:nvPr/>
        </p:nvSpPr>
        <p:spPr>
          <a:xfrm>
            <a:off x="1207008" y="157276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Uninstall apps you no longer use</a:t>
            </a:r>
            <a:endParaRPr lang="en-US" sz="1400" dirty="0"/>
          </a:p>
        </p:txBody>
      </p:sp>
      <p:sp>
        <p:nvSpPr>
          <p:cNvPr id="10" name="card">
            <a:extLst>
              <a:ext uri="{C183D7F6-B498-43B3-948B-1728B52AA6E4}">
                <adec:decorative xmlns:adec="http://schemas.microsoft.com/office/drawing/2017/decorative" val="1"/>
              </a:ext>
            </a:extLst>
          </p:cNvPr>
          <p:cNvSpPr/>
          <p:nvPr/>
        </p:nvSpPr>
        <p:spPr>
          <a:xfrm>
            <a:off x="4663440" y="1572768"/>
            <a:ext cx="3931920" cy="658368"/>
          </a:xfrm>
          <a:prstGeom prst="rect">
            <a:avLst/>
          </a:prstGeom>
          <a:solidFill>
            <a:srgbClr val="F2E9D8"/>
          </a:solidFill>
          <a:ln w="12700">
            <a:solidFill>
              <a:srgbClr val="333333"/>
            </a:solidFill>
            <a:prstDash val="solid"/>
          </a:ln>
        </p:spPr>
        <p:txBody>
          <a:bodyPr/>
          <a:lstStyle/>
          <a:p>
            <a:endParaRPr lang="en-GB"/>
          </a:p>
        </p:txBody>
      </p:sp>
      <p:sp>
        <p:nvSpPr>
          <p:cNvPr id="11" name="number badge">
            <a:extLst>
              <a:ext uri="{C183D7F6-B498-43B3-948B-1728B52AA6E4}">
                <adec:decorative xmlns:adec="http://schemas.microsoft.com/office/drawing/2017/decorative" val="1"/>
              </a:ext>
            </a:extLst>
          </p:cNvPr>
          <p:cNvSpPr/>
          <p:nvPr/>
        </p:nvSpPr>
        <p:spPr>
          <a:xfrm>
            <a:off x="4828032" y="1719072"/>
            <a:ext cx="365760" cy="365760"/>
          </a:xfrm>
          <a:prstGeom prst="ellipse">
            <a:avLst/>
          </a:prstGeom>
          <a:solidFill>
            <a:srgbClr val="C1622A"/>
          </a:solidFill>
          <a:ln w="12700">
            <a:solidFill>
              <a:srgbClr val="333333"/>
            </a:solidFill>
            <a:prstDash val="solid"/>
          </a:ln>
        </p:spPr>
        <p:txBody>
          <a:bodyPr/>
          <a:lstStyle/>
          <a:p>
            <a:endParaRPr lang="en-GB"/>
          </a:p>
        </p:txBody>
      </p:sp>
      <p:sp>
        <p:nvSpPr>
          <p:cNvPr id="12" name="Text 10"/>
          <p:cNvSpPr/>
          <p:nvPr/>
        </p:nvSpPr>
        <p:spPr>
          <a:xfrm>
            <a:off x="4828032" y="171907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2</a:t>
            </a:r>
            <a:endParaRPr lang="en-US" sz="1400" dirty="0"/>
          </a:p>
        </p:txBody>
      </p:sp>
      <p:sp>
        <p:nvSpPr>
          <p:cNvPr id="13" name="Text 11"/>
          <p:cNvSpPr/>
          <p:nvPr/>
        </p:nvSpPr>
        <p:spPr>
          <a:xfrm>
            <a:off x="5321808" y="157276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Check startup programs monthly</a:t>
            </a:r>
            <a:endParaRPr lang="en-US" sz="1400" dirty="0"/>
          </a:p>
        </p:txBody>
      </p:sp>
      <p:sp>
        <p:nvSpPr>
          <p:cNvPr id="14" name="card">
            <a:extLst>
              <a:ext uri="{C183D7F6-B498-43B3-948B-1728B52AA6E4}">
                <adec:decorative xmlns:adec="http://schemas.microsoft.com/office/drawing/2017/decorative" val="1"/>
              </a:ext>
            </a:extLst>
          </p:cNvPr>
          <p:cNvSpPr/>
          <p:nvPr/>
        </p:nvSpPr>
        <p:spPr>
          <a:xfrm>
            <a:off x="548640" y="2350008"/>
            <a:ext cx="3931920" cy="658368"/>
          </a:xfrm>
          <a:prstGeom prst="rect">
            <a:avLst/>
          </a:prstGeom>
          <a:solidFill>
            <a:srgbClr val="F2E9D8"/>
          </a:solidFill>
          <a:ln w="12700">
            <a:solidFill>
              <a:srgbClr val="333333"/>
            </a:solidFill>
            <a:prstDash val="solid"/>
          </a:ln>
        </p:spPr>
        <p:txBody>
          <a:bodyPr/>
          <a:lstStyle/>
          <a:p>
            <a:endParaRPr lang="en-GB"/>
          </a:p>
        </p:txBody>
      </p:sp>
      <p:sp>
        <p:nvSpPr>
          <p:cNvPr id="15" name="number badge">
            <a:extLst>
              <a:ext uri="{C183D7F6-B498-43B3-948B-1728B52AA6E4}">
                <adec:decorative xmlns:adec="http://schemas.microsoft.com/office/drawing/2017/decorative" val="1"/>
              </a:ext>
            </a:extLst>
          </p:cNvPr>
          <p:cNvSpPr/>
          <p:nvPr/>
        </p:nvSpPr>
        <p:spPr>
          <a:xfrm>
            <a:off x="713232" y="2496312"/>
            <a:ext cx="365760" cy="365760"/>
          </a:xfrm>
          <a:prstGeom prst="ellipse">
            <a:avLst/>
          </a:prstGeom>
          <a:solidFill>
            <a:srgbClr val="C1622A"/>
          </a:solidFill>
          <a:ln w="12700">
            <a:solidFill>
              <a:srgbClr val="333333"/>
            </a:solidFill>
            <a:prstDash val="solid"/>
          </a:ln>
        </p:spPr>
        <p:txBody>
          <a:bodyPr/>
          <a:lstStyle/>
          <a:p>
            <a:endParaRPr lang="en-GB"/>
          </a:p>
        </p:txBody>
      </p:sp>
      <p:sp>
        <p:nvSpPr>
          <p:cNvPr id="16" name="Text 14"/>
          <p:cNvSpPr/>
          <p:nvPr/>
        </p:nvSpPr>
        <p:spPr>
          <a:xfrm>
            <a:off x="713232" y="249631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3</a:t>
            </a:r>
            <a:endParaRPr lang="en-US" sz="1400" dirty="0"/>
          </a:p>
        </p:txBody>
      </p:sp>
      <p:sp>
        <p:nvSpPr>
          <p:cNvPr id="17" name="Text 15"/>
          <p:cNvSpPr/>
          <p:nvPr/>
        </p:nvSpPr>
        <p:spPr>
          <a:xfrm>
            <a:off x="1207008" y="235000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Keep 10–15% of disk space free</a:t>
            </a:r>
            <a:endParaRPr lang="en-US" sz="1400" dirty="0"/>
          </a:p>
        </p:txBody>
      </p:sp>
      <p:sp>
        <p:nvSpPr>
          <p:cNvPr id="18" name="card">
            <a:extLst>
              <a:ext uri="{C183D7F6-B498-43B3-948B-1728B52AA6E4}">
                <adec:decorative xmlns:adec="http://schemas.microsoft.com/office/drawing/2017/decorative" val="1"/>
              </a:ext>
            </a:extLst>
          </p:cNvPr>
          <p:cNvSpPr/>
          <p:nvPr/>
        </p:nvSpPr>
        <p:spPr>
          <a:xfrm>
            <a:off x="4663440" y="2350008"/>
            <a:ext cx="3931920" cy="658368"/>
          </a:xfrm>
          <a:prstGeom prst="rect">
            <a:avLst/>
          </a:prstGeom>
          <a:solidFill>
            <a:srgbClr val="F2E9D8"/>
          </a:solidFill>
          <a:ln w="12700">
            <a:solidFill>
              <a:srgbClr val="333333"/>
            </a:solidFill>
            <a:prstDash val="solid"/>
          </a:ln>
        </p:spPr>
        <p:txBody>
          <a:bodyPr/>
          <a:lstStyle/>
          <a:p>
            <a:endParaRPr lang="en-GB"/>
          </a:p>
        </p:txBody>
      </p:sp>
      <p:sp>
        <p:nvSpPr>
          <p:cNvPr id="19" name="number badge">
            <a:extLst>
              <a:ext uri="{C183D7F6-B498-43B3-948B-1728B52AA6E4}">
                <adec:decorative xmlns:adec="http://schemas.microsoft.com/office/drawing/2017/decorative" val="1"/>
              </a:ext>
            </a:extLst>
          </p:cNvPr>
          <p:cNvSpPr/>
          <p:nvPr/>
        </p:nvSpPr>
        <p:spPr>
          <a:xfrm>
            <a:off x="4828032" y="2496312"/>
            <a:ext cx="365760" cy="365760"/>
          </a:xfrm>
          <a:prstGeom prst="ellipse">
            <a:avLst/>
          </a:prstGeom>
          <a:solidFill>
            <a:srgbClr val="C1622A"/>
          </a:solidFill>
          <a:ln w="12700">
            <a:solidFill>
              <a:srgbClr val="333333"/>
            </a:solidFill>
            <a:prstDash val="solid"/>
          </a:ln>
        </p:spPr>
        <p:txBody>
          <a:bodyPr/>
          <a:lstStyle/>
          <a:p>
            <a:endParaRPr lang="en-GB"/>
          </a:p>
        </p:txBody>
      </p:sp>
      <p:sp>
        <p:nvSpPr>
          <p:cNvPr id="20" name="Text 18"/>
          <p:cNvSpPr/>
          <p:nvPr/>
        </p:nvSpPr>
        <p:spPr>
          <a:xfrm>
            <a:off x="4828032" y="249631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4</a:t>
            </a:r>
            <a:endParaRPr lang="en-US" sz="1400" dirty="0"/>
          </a:p>
        </p:txBody>
      </p:sp>
      <p:sp>
        <p:nvSpPr>
          <p:cNvPr id="21" name="Text 19"/>
          <p:cNvSpPr/>
          <p:nvPr/>
        </p:nvSpPr>
        <p:spPr>
          <a:xfrm>
            <a:off x="5321808" y="235000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Restart the computer weekly</a:t>
            </a:r>
            <a:endParaRPr lang="en-US" sz="1400" dirty="0"/>
          </a:p>
        </p:txBody>
      </p:sp>
      <p:sp>
        <p:nvSpPr>
          <p:cNvPr id="22" name="card">
            <a:extLst>
              <a:ext uri="{C183D7F6-B498-43B3-948B-1728B52AA6E4}">
                <adec:decorative xmlns:adec="http://schemas.microsoft.com/office/drawing/2017/decorative" val="1"/>
              </a:ext>
            </a:extLst>
          </p:cNvPr>
          <p:cNvSpPr/>
          <p:nvPr/>
        </p:nvSpPr>
        <p:spPr>
          <a:xfrm>
            <a:off x="548640" y="3127248"/>
            <a:ext cx="3931920" cy="658368"/>
          </a:xfrm>
          <a:prstGeom prst="rect">
            <a:avLst/>
          </a:prstGeom>
          <a:solidFill>
            <a:srgbClr val="F2E9D8"/>
          </a:solidFill>
          <a:ln w="12700">
            <a:solidFill>
              <a:srgbClr val="333333"/>
            </a:solidFill>
            <a:prstDash val="solid"/>
          </a:ln>
        </p:spPr>
        <p:txBody>
          <a:bodyPr/>
          <a:lstStyle/>
          <a:p>
            <a:endParaRPr lang="en-GB"/>
          </a:p>
        </p:txBody>
      </p:sp>
      <p:sp>
        <p:nvSpPr>
          <p:cNvPr id="23" name="number badge">
            <a:extLst>
              <a:ext uri="{C183D7F6-B498-43B3-948B-1728B52AA6E4}">
                <adec:decorative xmlns:adec="http://schemas.microsoft.com/office/drawing/2017/decorative" val="1"/>
              </a:ext>
            </a:extLst>
          </p:cNvPr>
          <p:cNvSpPr/>
          <p:nvPr/>
        </p:nvSpPr>
        <p:spPr>
          <a:xfrm>
            <a:off x="713232" y="3273552"/>
            <a:ext cx="365760" cy="365760"/>
          </a:xfrm>
          <a:prstGeom prst="ellipse">
            <a:avLst/>
          </a:prstGeom>
          <a:solidFill>
            <a:srgbClr val="C1622A"/>
          </a:solidFill>
          <a:ln w="12700">
            <a:solidFill>
              <a:srgbClr val="333333"/>
            </a:solidFill>
            <a:prstDash val="solid"/>
          </a:ln>
        </p:spPr>
        <p:txBody>
          <a:bodyPr/>
          <a:lstStyle/>
          <a:p>
            <a:endParaRPr lang="en-GB"/>
          </a:p>
        </p:txBody>
      </p:sp>
      <p:sp>
        <p:nvSpPr>
          <p:cNvPr id="24" name="Text 22"/>
          <p:cNvSpPr/>
          <p:nvPr/>
        </p:nvSpPr>
        <p:spPr>
          <a:xfrm>
            <a:off x="713232" y="327355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5</a:t>
            </a:r>
            <a:endParaRPr lang="en-US" sz="1400" dirty="0"/>
          </a:p>
        </p:txBody>
      </p:sp>
      <p:sp>
        <p:nvSpPr>
          <p:cNvPr id="25" name="Text 23"/>
          <p:cNvSpPr/>
          <p:nvPr/>
        </p:nvSpPr>
        <p:spPr>
          <a:xfrm>
            <a:off x="1207008" y="312724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Clean vents and keyboards</a:t>
            </a:r>
            <a:endParaRPr lang="en-US" sz="1400" dirty="0"/>
          </a:p>
        </p:txBody>
      </p:sp>
      <p:sp>
        <p:nvSpPr>
          <p:cNvPr id="26" name="card">
            <a:extLst>
              <a:ext uri="{C183D7F6-B498-43B3-948B-1728B52AA6E4}">
                <adec:decorative xmlns:adec="http://schemas.microsoft.com/office/drawing/2017/decorative" val="1"/>
              </a:ext>
            </a:extLst>
          </p:cNvPr>
          <p:cNvSpPr/>
          <p:nvPr/>
        </p:nvSpPr>
        <p:spPr>
          <a:xfrm>
            <a:off x="4663440" y="3127248"/>
            <a:ext cx="3931920" cy="658368"/>
          </a:xfrm>
          <a:prstGeom prst="rect">
            <a:avLst/>
          </a:prstGeom>
          <a:solidFill>
            <a:srgbClr val="F2E9D8"/>
          </a:solidFill>
          <a:ln w="12700">
            <a:solidFill>
              <a:srgbClr val="333333"/>
            </a:solidFill>
            <a:prstDash val="solid"/>
          </a:ln>
        </p:spPr>
        <p:txBody>
          <a:bodyPr/>
          <a:lstStyle/>
          <a:p>
            <a:endParaRPr lang="en-GB"/>
          </a:p>
        </p:txBody>
      </p:sp>
      <p:sp>
        <p:nvSpPr>
          <p:cNvPr id="27" name="number badge">
            <a:extLst>
              <a:ext uri="{C183D7F6-B498-43B3-948B-1728B52AA6E4}">
                <adec:decorative xmlns:adec="http://schemas.microsoft.com/office/drawing/2017/decorative" val="1"/>
              </a:ext>
            </a:extLst>
          </p:cNvPr>
          <p:cNvSpPr/>
          <p:nvPr/>
        </p:nvSpPr>
        <p:spPr>
          <a:xfrm>
            <a:off x="4828032" y="3273552"/>
            <a:ext cx="365760" cy="365760"/>
          </a:xfrm>
          <a:prstGeom prst="ellipse">
            <a:avLst/>
          </a:prstGeom>
          <a:solidFill>
            <a:srgbClr val="C1622A"/>
          </a:solidFill>
          <a:ln w="12700">
            <a:solidFill>
              <a:srgbClr val="333333"/>
            </a:solidFill>
            <a:prstDash val="solid"/>
          </a:ln>
        </p:spPr>
        <p:txBody>
          <a:bodyPr/>
          <a:lstStyle/>
          <a:p>
            <a:endParaRPr lang="en-GB"/>
          </a:p>
        </p:txBody>
      </p:sp>
      <p:sp>
        <p:nvSpPr>
          <p:cNvPr id="28" name="Text 26"/>
          <p:cNvSpPr/>
          <p:nvPr/>
        </p:nvSpPr>
        <p:spPr>
          <a:xfrm>
            <a:off x="4828032" y="327355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6</a:t>
            </a:r>
            <a:endParaRPr lang="en-US" sz="1400" dirty="0"/>
          </a:p>
        </p:txBody>
      </p:sp>
      <p:sp>
        <p:nvSpPr>
          <p:cNvPr id="29" name="Text 27"/>
          <p:cNvSpPr/>
          <p:nvPr/>
        </p:nvSpPr>
        <p:spPr>
          <a:xfrm>
            <a:off x="5321808" y="3127248"/>
            <a:ext cx="31089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Keep Windows and drivers updated</a:t>
            </a:r>
            <a:endParaRPr lang="en-US" sz="1400" dirty="0"/>
          </a:p>
        </p:txBody>
      </p:sp>
      <p:sp>
        <p:nvSpPr>
          <p:cNvPr id="30" name="card">
            <a:extLst>
              <a:ext uri="{C183D7F6-B498-43B3-948B-1728B52AA6E4}">
                <adec:decorative xmlns:adec="http://schemas.microsoft.com/office/drawing/2017/decorative" val="1"/>
              </a:ext>
            </a:extLst>
          </p:cNvPr>
          <p:cNvSpPr/>
          <p:nvPr/>
        </p:nvSpPr>
        <p:spPr>
          <a:xfrm>
            <a:off x="548640" y="3904488"/>
            <a:ext cx="8046720" cy="658368"/>
          </a:xfrm>
          <a:prstGeom prst="rect">
            <a:avLst/>
          </a:prstGeom>
          <a:solidFill>
            <a:srgbClr val="F2E9D8"/>
          </a:solidFill>
          <a:ln w="12700">
            <a:solidFill>
              <a:srgbClr val="333333"/>
            </a:solidFill>
            <a:prstDash val="solid"/>
          </a:ln>
        </p:spPr>
        <p:txBody>
          <a:bodyPr/>
          <a:lstStyle/>
          <a:p>
            <a:endParaRPr lang="en-GB"/>
          </a:p>
        </p:txBody>
      </p:sp>
      <p:sp>
        <p:nvSpPr>
          <p:cNvPr id="31" name="number badge">
            <a:extLst>
              <a:ext uri="{C183D7F6-B498-43B3-948B-1728B52AA6E4}">
                <adec:decorative xmlns:adec="http://schemas.microsoft.com/office/drawing/2017/decorative" val="1"/>
              </a:ext>
            </a:extLst>
          </p:cNvPr>
          <p:cNvSpPr/>
          <p:nvPr/>
        </p:nvSpPr>
        <p:spPr>
          <a:xfrm>
            <a:off x="713232" y="4050792"/>
            <a:ext cx="365760" cy="365760"/>
          </a:xfrm>
          <a:prstGeom prst="ellipse">
            <a:avLst/>
          </a:prstGeom>
          <a:solidFill>
            <a:srgbClr val="C1622A"/>
          </a:solidFill>
          <a:ln w="12700">
            <a:solidFill>
              <a:srgbClr val="333333"/>
            </a:solidFill>
            <a:prstDash val="solid"/>
          </a:ln>
        </p:spPr>
        <p:txBody>
          <a:bodyPr/>
          <a:lstStyle/>
          <a:p>
            <a:endParaRPr lang="en-GB"/>
          </a:p>
        </p:txBody>
      </p:sp>
      <p:sp>
        <p:nvSpPr>
          <p:cNvPr id="32" name="Text 30"/>
          <p:cNvSpPr/>
          <p:nvPr/>
        </p:nvSpPr>
        <p:spPr>
          <a:xfrm>
            <a:off x="713232" y="4050792"/>
            <a:ext cx="36576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Verdana" pitchFamily="34" charset="0"/>
                <a:ea typeface="Verdana" pitchFamily="34" charset="-122"/>
                <a:cs typeface="Verdana" pitchFamily="34" charset="-120"/>
              </a:rPr>
              <a:t>7</a:t>
            </a:r>
            <a:endParaRPr lang="en-US" sz="1400" dirty="0"/>
          </a:p>
        </p:txBody>
      </p:sp>
      <p:sp>
        <p:nvSpPr>
          <p:cNvPr id="33" name="Text 31"/>
          <p:cNvSpPr/>
          <p:nvPr/>
        </p:nvSpPr>
        <p:spPr>
          <a:xfrm>
            <a:off x="1207008" y="3904488"/>
            <a:ext cx="7223760" cy="65836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Back up files — cloud or external drive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a:solidFill>
                  <a:srgbClr val="2E2A26"/>
                </a:solidFill>
                <a:latin typeface="Georgia" pitchFamily="34" charset="0"/>
                <a:ea typeface="Georgia" pitchFamily="34" charset="-122"/>
                <a:cs typeface="Georgia" pitchFamily="34" charset="-120"/>
              </a:rPr>
              <a:t>How many apps are on your machine?</a:t>
            </a:r>
            <a:endParaRPr lang="en-US" sz="260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1 — a rough guide for our club comparison</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554480"/>
            <a:ext cx="8046720" cy="566928"/>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554480"/>
            <a:ext cx="64008" cy="566928"/>
          </a:xfrm>
          <a:prstGeom prst="rect">
            <a:avLst/>
          </a:prstGeom>
          <a:solidFill>
            <a:srgbClr val="E8A33D"/>
          </a:solidFill>
          <a:ln w="12700">
            <a:solidFill>
              <a:srgbClr val="333333"/>
            </a:solidFill>
            <a:prstDash val="solid"/>
          </a:ln>
        </p:spPr>
        <p:txBody>
          <a:bodyPr/>
          <a:lstStyle/>
          <a:p>
            <a:endParaRPr lang="en-GB"/>
          </a:p>
        </p:txBody>
      </p:sp>
      <p:sp>
        <p:nvSpPr>
          <p:cNvPr id="8" name="Text 6"/>
          <p:cNvSpPr/>
          <p:nvPr/>
        </p:nvSpPr>
        <p:spPr>
          <a:xfrm>
            <a:off x="777240" y="1554480"/>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120–180 apps — </a:t>
            </a:r>
            <a:r>
              <a:rPr lang="en-US" sz="1400" dirty="0">
                <a:solidFill>
                  <a:srgbClr val="2E2A26"/>
                </a:solidFill>
                <a:latin typeface="Verdana" pitchFamily="34" charset="0"/>
                <a:ea typeface="Verdana" pitchFamily="34" charset="-122"/>
                <a:cs typeface="Verdana" pitchFamily="34" charset="-120"/>
              </a:rPr>
              <a:t>typical home user</a:t>
            </a:r>
            <a:endParaRPr lang="en-US" sz="1400" dirty="0"/>
          </a:p>
        </p:txBody>
      </p:sp>
      <p:sp>
        <p:nvSpPr>
          <p:cNvPr id="9" name="card">
            <a:extLst>
              <a:ext uri="{C183D7F6-B498-43B3-948B-1728B52AA6E4}">
                <adec:decorative xmlns:adec="http://schemas.microsoft.com/office/drawing/2017/decorative" val="1"/>
              </a:ext>
            </a:extLst>
          </p:cNvPr>
          <p:cNvSpPr/>
          <p:nvPr/>
        </p:nvSpPr>
        <p:spPr>
          <a:xfrm>
            <a:off x="548640" y="2212848"/>
            <a:ext cx="8046720" cy="566928"/>
          </a:xfrm>
          <a:prstGeom prst="rect">
            <a:avLst/>
          </a:prstGeom>
          <a:solidFill>
            <a:srgbClr val="F2E9D8"/>
          </a:solidFill>
          <a:ln w="12700">
            <a:solidFill>
              <a:srgbClr val="333333"/>
            </a:solidFill>
            <a:prstDash val="solid"/>
          </a:ln>
        </p:spPr>
        <p:txBody>
          <a:bodyPr/>
          <a:lstStyle/>
          <a:p>
            <a:endParaRPr lang="en-GB"/>
          </a:p>
        </p:txBody>
      </p:sp>
      <p:sp>
        <p:nvSpPr>
          <p:cNvPr id="10" name="card accent">
            <a:extLst>
              <a:ext uri="{C183D7F6-B498-43B3-948B-1728B52AA6E4}">
                <adec:decorative xmlns:adec="http://schemas.microsoft.com/office/drawing/2017/decorative" val="1"/>
              </a:ext>
            </a:extLst>
          </p:cNvPr>
          <p:cNvSpPr/>
          <p:nvPr/>
        </p:nvSpPr>
        <p:spPr>
          <a:xfrm>
            <a:off x="548640" y="2212848"/>
            <a:ext cx="64008" cy="566928"/>
          </a:xfrm>
          <a:prstGeom prst="rect">
            <a:avLst/>
          </a:prstGeom>
          <a:solidFill>
            <a:srgbClr val="E8A33D"/>
          </a:solidFill>
          <a:ln w="12700">
            <a:solidFill>
              <a:srgbClr val="333333"/>
            </a:solidFill>
            <a:prstDash val="solid"/>
          </a:ln>
        </p:spPr>
        <p:txBody>
          <a:bodyPr/>
          <a:lstStyle/>
          <a:p>
            <a:endParaRPr lang="en-GB"/>
          </a:p>
        </p:txBody>
      </p:sp>
      <p:sp>
        <p:nvSpPr>
          <p:cNvPr id="11" name="Text 9"/>
          <p:cNvSpPr/>
          <p:nvPr/>
        </p:nvSpPr>
        <p:spPr>
          <a:xfrm>
            <a:off x="777240" y="2212848"/>
            <a:ext cx="7589520" cy="566928"/>
          </a:xfrm>
          <a:prstGeom prst="rect">
            <a:avLst/>
          </a:prstGeom>
          <a:noFill/>
          <a:ln/>
        </p:spPr>
        <p:txBody>
          <a:bodyPr wrap="square" lIns="0" tIns="0" rIns="0" bIns="0" rtlCol="0" anchor="ctr"/>
          <a:lstStyle/>
          <a:p>
            <a:pPr marL="0" indent="0">
              <a:buNone/>
            </a:pPr>
            <a:r>
              <a:rPr lang="en-US" sz="1400" b="1" dirty="0">
                <a:solidFill>
                  <a:srgbClr val="2E2A26"/>
                </a:solidFill>
                <a:latin typeface="Verdana" pitchFamily="34" charset="0"/>
                <a:ea typeface="Verdana" pitchFamily="34" charset="-122"/>
                <a:cs typeface="Verdana" pitchFamily="34" charset="-120"/>
              </a:rPr>
              <a:t>90–130 apps — </a:t>
            </a:r>
            <a:r>
              <a:rPr lang="en-US" sz="1400" dirty="0">
                <a:solidFill>
                  <a:srgbClr val="2E2A26"/>
                </a:solidFill>
                <a:latin typeface="Verdana" pitchFamily="34" charset="0"/>
                <a:ea typeface="Verdana" pitchFamily="34" charset="-122"/>
                <a:cs typeface="Verdana" pitchFamily="34" charset="-120"/>
              </a:rPr>
              <a:t>tech-savvy user</a:t>
            </a:r>
            <a:endParaRPr lang="en-US" sz="1400" dirty="0"/>
          </a:p>
        </p:txBody>
      </p:sp>
      <p:sp>
        <p:nvSpPr>
          <p:cNvPr id="12" name="card">
            <a:extLst>
              <a:ext uri="{C183D7F6-B498-43B3-948B-1728B52AA6E4}">
                <adec:decorative xmlns:adec="http://schemas.microsoft.com/office/drawing/2017/decorative" val="1"/>
              </a:ext>
            </a:extLst>
          </p:cNvPr>
          <p:cNvSpPr/>
          <p:nvPr/>
        </p:nvSpPr>
        <p:spPr>
          <a:xfrm>
            <a:off x="548640" y="2871216"/>
            <a:ext cx="8046720" cy="566928"/>
          </a:xfrm>
          <a:prstGeom prst="rect">
            <a:avLst/>
          </a:prstGeom>
          <a:solidFill>
            <a:srgbClr val="F2E9D8"/>
          </a:solidFill>
          <a:ln w="12700">
            <a:solidFill>
              <a:srgbClr val="333333"/>
            </a:solidFill>
            <a:prstDash val="solid"/>
          </a:ln>
        </p:spPr>
        <p:txBody>
          <a:bodyPr/>
          <a:lstStyle/>
          <a:p>
            <a:endParaRPr lang="en-GB"/>
          </a:p>
        </p:txBody>
      </p:sp>
      <p:sp>
        <p:nvSpPr>
          <p:cNvPr id="13" name="card accent">
            <a:extLst>
              <a:ext uri="{C183D7F6-B498-43B3-948B-1728B52AA6E4}">
                <adec:decorative xmlns:adec="http://schemas.microsoft.com/office/drawing/2017/decorative" val="1"/>
              </a:ext>
            </a:extLst>
          </p:cNvPr>
          <p:cNvSpPr/>
          <p:nvPr/>
        </p:nvSpPr>
        <p:spPr>
          <a:xfrm>
            <a:off x="548640" y="2871216"/>
            <a:ext cx="64008" cy="566928"/>
          </a:xfrm>
          <a:prstGeom prst="rect">
            <a:avLst/>
          </a:prstGeom>
          <a:solidFill>
            <a:srgbClr val="E8A33D"/>
          </a:solidFill>
          <a:ln w="12700">
            <a:solidFill>
              <a:srgbClr val="333333"/>
            </a:solidFill>
            <a:prstDash val="solid"/>
          </a:ln>
        </p:spPr>
        <p:txBody>
          <a:bodyPr/>
          <a:lstStyle/>
          <a:p>
            <a:endParaRPr lang="en-GB"/>
          </a:p>
        </p:txBody>
      </p:sp>
      <p:sp>
        <p:nvSpPr>
          <p:cNvPr id="14" name="Text 12"/>
          <p:cNvSpPr/>
          <p:nvPr/>
        </p:nvSpPr>
        <p:spPr>
          <a:xfrm>
            <a:off x="777240" y="2871216"/>
            <a:ext cx="7589520" cy="566928"/>
          </a:xfrm>
          <a:prstGeom prst="rect">
            <a:avLst/>
          </a:prstGeom>
          <a:noFill/>
          <a:ln/>
        </p:spPr>
        <p:txBody>
          <a:bodyPr wrap="square" lIns="0" tIns="0" rIns="0" bIns="0" rtlCol="0" anchor="ctr"/>
          <a:lstStyle/>
          <a:p>
            <a:pPr marL="0" indent="0">
              <a:buNone/>
            </a:pPr>
            <a:r>
              <a:rPr lang="en-US" sz="1400" b="1">
                <a:solidFill>
                  <a:srgbClr val="2E2A26"/>
                </a:solidFill>
                <a:latin typeface="Verdana" pitchFamily="34" charset="0"/>
                <a:ea typeface="Verdana" pitchFamily="34" charset="-122"/>
                <a:cs typeface="Verdana" pitchFamily="34" charset="-120"/>
              </a:rPr>
              <a:t>70–100 apps — </a:t>
            </a:r>
            <a:r>
              <a:rPr lang="en-US" sz="1400">
                <a:solidFill>
                  <a:srgbClr val="2E2A26"/>
                </a:solidFill>
                <a:latin typeface="Verdana" pitchFamily="34" charset="0"/>
                <a:ea typeface="Verdana" pitchFamily="34" charset="-122"/>
                <a:cs typeface="Verdana" pitchFamily="34" charset="-120"/>
              </a:rPr>
              <a:t>power user</a:t>
            </a:r>
            <a:endParaRPr lang="en-US" sz="1400"/>
          </a:p>
        </p:txBody>
      </p:sp>
      <p:sp>
        <p:nvSpPr>
          <p:cNvPr id="15" name="card">
            <a:extLst>
              <a:ext uri="{C183D7F6-B498-43B3-948B-1728B52AA6E4}">
                <adec:decorative xmlns:adec="http://schemas.microsoft.com/office/drawing/2017/decorative" val="1"/>
              </a:ext>
            </a:extLst>
          </p:cNvPr>
          <p:cNvSpPr/>
          <p:nvPr/>
        </p:nvSpPr>
        <p:spPr>
          <a:xfrm>
            <a:off x="548640" y="3529584"/>
            <a:ext cx="8046720" cy="566928"/>
          </a:xfrm>
          <a:prstGeom prst="rect">
            <a:avLst/>
          </a:prstGeom>
          <a:solidFill>
            <a:srgbClr val="F2E9D8"/>
          </a:solidFill>
          <a:ln w="12700">
            <a:solidFill>
              <a:srgbClr val="333333"/>
            </a:solidFill>
            <a:prstDash val="solid"/>
          </a:ln>
        </p:spPr>
        <p:txBody>
          <a:bodyPr/>
          <a:lstStyle/>
          <a:p>
            <a:endParaRPr lang="en-GB"/>
          </a:p>
        </p:txBody>
      </p:sp>
      <p:sp>
        <p:nvSpPr>
          <p:cNvPr id="16" name="card accent">
            <a:extLst>
              <a:ext uri="{C183D7F6-B498-43B3-948B-1728B52AA6E4}">
                <adec:decorative xmlns:adec="http://schemas.microsoft.com/office/drawing/2017/decorative" val="1"/>
              </a:ext>
            </a:extLst>
          </p:cNvPr>
          <p:cNvSpPr/>
          <p:nvPr/>
        </p:nvSpPr>
        <p:spPr>
          <a:xfrm>
            <a:off x="548640" y="3529584"/>
            <a:ext cx="64008" cy="566928"/>
          </a:xfrm>
          <a:prstGeom prst="rect">
            <a:avLst/>
          </a:prstGeom>
          <a:solidFill>
            <a:srgbClr val="E8A33D"/>
          </a:solidFill>
          <a:ln w="12700">
            <a:solidFill>
              <a:srgbClr val="333333"/>
            </a:solidFill>
            <a:prstDash val="solid"/>
          </a:ln>
        </p:spPr>
        <p:txBody>
          <a:bodyPr/>
          <a:lstStyle/>
          <a:p>
            <a:endParaRPr lang="en-GB"/>
          </a:p>
        </p:txBody>
      </p:sp>
      <p:sp>
        <p:nvSpPr>
          <p:cNvPr id="17" name="Text 15"/>
          <p:cNvSpPr/>
          <p:nvPr/>
        </p:nvSpPr>
        <p:spPr>
          <a:xfrm>
            <a:off x="777240" y="3529584"/>
            <a:ext cx="7589520" cy="566928"/>
          </a:xfrm>
          <a:prstGeom prst="rect">
            <a:avLst/>
          </a:prstGeom>
          <a:noFill/>
          <a:ln/>
        </p:spPr>
        <p:txBody>
          <a:bodyPr wrap="square" lIns="0" tIns="0" rIns="0" bIns="0" rtlCol="0" anchor="ctr"/>
          <a:lstStyle/>
          <a:p>
            <a:pPr marL="0" indent="0">
              <a:buNone/>
            </a:pPr>
            <a:r>
              <a:rPr lang="en-US" sz="1400" b="1">
                <a:solidFill>
                  <a:srgbClr val="2E2A26"/>
                </a:solidFill>
                <a:latin typeface="Verdana" pitchFamily="34" charset="0"/>
                <a:ea typeface="Verdana" pitchFamily="34" charset="-122"/>
                <a:cs typeface="Verdana" pitchFamily="34" charset="-120"/>
              </a:rPr>
              <a:t>Fewer than 70 apps — </a:t>
            </a:r>
            <a:r>
              <a:rPr lang="en-US" sz="1400">
                <a:solidFill>
                  <a:srgbClr val="2E2A26"/>
                </a:solidFill>
                <a:latin typeface="Verdana" pitchFamily="34" charset="0"/>
                <a:ea typeface="Verdana" pitchFamily="34" charset="-122"/>
                <a:cs typeface="Verdana" pitchFamily="34" charset="-120"/>
              </a:rPr>
              <a:t>minimalists, or people who never install anything</a:t>
            </a:r>
            <a:endParaRPr lang="en-US" sz="1400"/>
          </a:p>
        </p:txBody>
      </p:sp>
      <p:sp>
        <p:nvSpPr>
          <p:cNvPr id="18" name="card">
            <a:extLst>
              <a:ext uri="{C183D7F6-B498-43B3-948B-1728B52AA6E4}">
                <adec:decorative xmlns:adec="http://schemas.microsoft.com/office/drawing/2017/decorative" val="1"/>
              </a:ext>
            </a:extLst>
          </p:cNvPr>
          <p:cNvSpPr/>
          <p:nvPr/>
        </p:nvSpPr>
        <p:spPr>
          <a:xfrm>
            <a:off x="548640" y="4187952"/>
            <a:ext cx="8046720" cy="566928"/>
          </a:xfrm>
          <a:prstGeom prst="rect">
            <a:avLst/>
          </a:prstGeom>
          <a:solidFill>
            <a:srgbClr val="F2E9D8"/>
          </a:solidFill>
          <a:ln w="12700">
            <a:solidFill>
              <a:srgbClr val="333333"/>
            </a:solidFill>
            <a:prstDash val="solid"/>
          </a:ln>
        </p:spPr>
        <p:txBody>
          <a:bodyPr/>
          <a:lstStyle/>
          <a:p>
            <a:endParaRPr lang="en-GB"/>
          </a:p>
        </p:txBody>
      </p:sp>
      <p:sp>
        <p:nvSpPr>
          <p:cNvPr id="19" name="card accent">
            <a:extLst>
              <a:ext uri="{C183D7F6-B498-43B3-948B-1728B52AA6E4}">
                <adec:decorative xmlns:adec="http://schemas.microsoft.com/office/drawing/2017/decorative" val="1"/>
              </a:ext>
            </a:extLst>
          </p:cNvPr>
          <p:cNvSpPr/>
          <p:nvPr/>
        </p:nvSpPr>
        <p:spPr>
          <a:xfrm>
            <a:off x="548640" y="4187952"/>
            <a:ext cx="64008" cy="566928"/>
          </a:xfrm>
          <a:prstGeom prst="rect">
            <a:avLst/>
          </a:prstGeom>
          <a:solidFill>
            <a:srgbClr val="E8A33D"/>
          </a:solidFill>
          <a:ln w="12700">
            <a:solidFill>
              <a:srgbClr val="333333"/>
            </a:solidFill>
            <a:prstDash val="solid"/>
          </a:ln>
        </p:spPr>
        <p:txBody>
          <a:bodyPr/>
          <a:lstStyle/>
          <a:p>
            <a:endParaRPr lang="en-GB"/>
          </a:p>
        </p:txBody>
      </p:sp>
      <p:sp>
        <p:nvSpPr>
          <p:cNvPr id="20" name="Text 18"/>
          <p:cNvSpPr/>
          <p:nvPr/>
        </p:nvSpPr>
        <p:spPr>
          <a:xfrm>
            <a:off x="777240" y="4187952"/>
            <a:ext cx="7589520" cy="566928"/>
          </a:xfrm>
          <a:prstGeom prst="rect">
            <a:avLst/>
          </a:prstGeom>
          <a:noFill/>
          <a:ln/>
        </p:spPr>
        <p:txBody>
          <a:bodyPr wrap="square" lIns="0" tIns="0" rIns="0" bIns="0" rtlCol="0" anchor="ctr"/>
          <a:lstStyle/>
          <a:p>
            <a:pPr marL="0" indent="0">
              <a:buNone/>
            </a:pPr>
            <a:r>
              <a:rPr lang="en-US" sz="1400" b="1">
                <a:solidFill>
                  <a:srgbClr val="2E2A26"/>
                </a:solidFill>
                <a:latin typeface="Verdana" pitchFamily="34" charset="0"/>
                <a:ea typeface="Verdana" pitchFamily="34" charset="-122"/>
                <a:cs typeface="Verdana" pitchFamily="34" charset="-120"/>
              </a:rPr>
              <a:t>More than 200 apps — </a:t>
            </a:r>
            <a:r>
              <a:rPr lang="en-US" sz="1400">
                <a:solidFill>
                  <a:srgbClr val="2E2A26"/>
                </a:solidFill>
                <a:latin typeface="Verdana" pitchFamily="34" charset="0"/>
                <a:ea typeface="Verdana" pitchFamily="34" charset="-122"/>
                <a:cs typeface="Verdana" pitchFamily="34" charset="-120"/>
              </a:rPr>
              <a:t>people who need rescuing!</a:t>
            </a:r>
            <a:endParaRPr lang="en-US" sz="1400"/>
          </a:p>
        </p:txBody>
      </p:sp>
      <p:pic>
        <p:nvPicPr>
          <p:cNvPr id="25" name="Picture 24">
            <a:extLst>
              <a:ext uri="{FF2B5EF4-FFF2-40B4-BE49-F238E27FC236}">
                <a16:creationId xmlns:a16="http://schemas.microsoft.com/office/drawing/2014/main" id="{99D2CC0C-EEAF-AE74-2244-373D3F7EFD38}"/>
              </a:ext>
            </a:extLst>
          </p:cNvPr>
          <p:cNvPicPr>
            <a:picLocks noChangeAspect="1"/>
          </p:cNvPicPr>
          <p:nvPr/>
        </p:nvPicPr>
        <p:blipFill>
          <a:blip r:embed="rId3"/>
          <a:stretch>
            <a:fillRect/>
          </a:stretch>
        </p:blipFill>
        <p:spPr>
          <a:xfrm>
            <a:off x="713448" y="1597018"/>
            <a:ext cx="1756152" cy="466790"/>
          </a:xfrm>
          <a:prstGeom prst="rect">
            <a:avLst/>
          </a:prstGeom>
        </p:spPr>
      </p:pic>
      <p:pic>
        <p:nvPicPr>
          <p:cNvPr id="27" name="Picture 26">
            <a:extLst>
              <a:ext uri="{FF2B5EF4-FFF2-40B4-BE49-F238E27FC236}">
                <a16:creationId xmlns:a16="http://schemas.microsoft.com/office/drawing/2014/main" id="{473063B7-0FD4-C677-E47C-1C7500A245BD}"/>
              </a:ext>
            </a:extLst>
          </p:cNvPr>
          <p:cNvPicPr>
            <a:picLocks noChangeAspect="1"/>
          </p:cNvPicPr>
          <p:nvPr/>
        </p:nvPicPr>
        <p:blipFill>
          <a:blip r:embed="rId3"/>
          <a:stretch>
            <a:fillRect/>
          </a:stretch>
        </p:blipFill>
        <p:spPr>
          <a:xfrm>
            <a:off x="671448" y="2260618"/>
            <a:ext cx="1675752" cy="466790"/>
          </a:xfrm>
          <a:prstGeom prst="rect">
            <a:avLst/>
          </a:prstGeom>
        </p:spPr>
      </p:pic>
    </p:spTree>
    <p:extLst>
      <p:ext uri="{BB962C8B-B14F-4D97-AF65-F5344CB8AC3E}">
        <p14:creationId xmlns:p14="http://schemas.microsoft.com/office/powerpoint/2010/main" val="2197207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5"/>
                                        </p:tgtEl>
                                      </p:cBhvr>
                                    </p:animEffect>
                                    <p:set>
                                      <p:cBhvr>
                                        <p:cTn id="11" dur="1" fill="hold">
                                          <p:stCondLst>
                                            <p:cond delay="499"/>
                                          </p:stCondLst>
                                        </p:cTn>
                                        <p:tgtEl>
                                          <p:spTgt spid="25"/>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7"/>
                                        </p:tgtEl>
                                      </p:cBhvr>
                                    </p:animEffect>
                                    <p:set>
                                      <p:cBhvr>
                                        <p:cTn id="20" dur="1" fill="hold">
                                          <p:stCondLst>
                                            <p:cond delay="499"/>
                                          </p:stCondLst>
                                        </p:cTn>
                                        <p:tgtEl>
                                          <p:spTgt spid="2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P spid="14" grpId="0" animBg="1"/>
      <p:bldP spid="17"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For confident users: built-in diagnostics</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1 — advanced tools</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600200"/>
            <a:ext cx="2560320" cy="2286000"/>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600200"/>
            <a:ext cx="2560320" cy="64008"/>
          </a:xfrm>
          <a:prstGeom prst="rect">
            <a:avLst/>
          </a:prstGeom>
          <a:solidFill>
            <a:srgbClr val="C1622A"/>
          </a:solidFill>
          <a:ln w="12700">
            <a:solidFill>
              <a:srgbClr val="333333"/>
            </a:solidFill>
            <a:prstDash val="solid"/>
          </a:ln>
        </p:spPr>
        <p:txBody>
          <a:bodyPr/>
          <a:lstStyle/>
          <a:p>
            <a:endParaRPr lang="en-GB"/>
          </a:p>
        </p:txBody>
      </p:sp>
      <p:sp>
        <p:nvSpPr>
          <p:cNvPr id="8" name="Text 6"/>
          <p:cNvSpPr/>
          <p:nvPr/>
        </p:nvSpPr>
        <p:spPr>
          <a:xfrm>
            <a:off x="749808" y="1783080"/>
            <a:ext cx="2157984" cy="685800"/>
          </a:xfrm>
          <a:prstGeom prst="rect">
            <a:avLst/>
          </a:prstGeom>
          <a:noFill/>
          <a:ln/>
        </p:spPr>
        <p:txBody>
          <a:bodyPr wrap="square" lIns="0" tIns="0" rIns="0" bIns="0" rtlCol="0" anchor="t"/>
          <a:lstStyle/>
          <a:p>
            <a:pPr marL="0" indent="0">
              <a:buNone/>
            </a:pPr>
            <a:r>
              <a:rPr lang="en-US" sz="1700" b="1" dirty="0">
                <a:solidFill>
                  <a:srgbClr val="2E2A26"/>
                </a:solidFill>
                <a:latin typeface="Georgia" pitchFamily="34" charset="0"/>
                <a:ea typeface="Georgia" pitchFamily="34" charset="-122"/>
                <a:cs typeface="Georgia" pitchFamily="34" charset="-120"/>
              </a:rPr>
              <a:t>SFC and DISM</a:t>
            </a:r>
            <a:endParaRPr lang="en-US" sz="1700" dirty="0"/>
          </a:p>
        </p:txBody>
      </p:sp>
      <p:sp>
        <p:nvSpPr>
          <p:cNvPr id="9" name="Text 7"/>
          <p:cNvSpPr/>
          <p:nvPr/>
        </p:nvSpPr>
        <p:spPr>
          <a:xfrm>
            <a:off x="749808" y="2487168"/>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Repair damaged system files without a reinstall.</a:t>
            </a:r>
            <a:endParaRPr lang="en-US" sz="1400" dirty="0"/>
          </a:p>
        </p:txBody>
      </p:sp>
      <p:sp>
        <p:nvSpPr>
          <p:cNvPr id="10" name="card">
            <a:extLst>
              <a:ext uri="{C183D7F6-B498-43B3-948B-1728B52AA6E4}">
                <adec:decorative xmlns:adec="http://schemas.microsoft.com/office/drawing/2017/decorative" val="1"/>
              </a:ext>
            </a:extLst>
          </p:cNvPr>
          <p:cNvSpPr/>
          <p:nvPr/>
        </p:nvSpPr>
        <p:spPr>
          <a:xfrm>
            <a:off x="3291840" y="1600200"/>
            <a:ext cx="2560320" cy="2286000"/>
          </a:xfrm>
          <a:prstGeom prst="rect">
            <a:avLst/>
          </a:prstGeom>
          <a:solidFill>
            <a:srgbClr val="F2E9D8"/>
          </a:solidFill>
          <a:ln w="12700">
            <a:solidFill>
              <a:srgbClr val="333333"/>
            </a:solidFill>
            <a:prstDash val="solid"/>
          </a:ln>
        </p:spPr>
        <p:txBody>
          <a:bodyPr/>
          <a:lstStyle/>
          <a:p>
            <a:endParaRPr lang="en-GB"/>
          </a:p>
        </p:txBody>
      </p:sp>
      <p:sp>
        <p:nvSpPr>
          <p:cNvPr id="11" name="card accent">
            <a:extLst>
              <a:ext uri="{C183D7F6-B498-43B3-948B-1728B52AA6E4}">
                <adec:decorative xmlns:adec="http://schemas.microsoft.com/office/drawing/2017/decorative" val="1"/>
              </a:ext>
            </a:extLst>
          </p:cNvPr>
          <p:cNvSpPr/>
          <p:nvPr/>
        </p:nvSpPr>
        <p:spPr>
          <a:xfrm>
            <a:off x="3291840" y="1600200"/>
            <a:ext cx="2560320" cy="64008"/>
          </a:xfrm>
          <a:prstGeom prst="rect">
            <a:avLst/>
          </a:prstGeom>
          <a:solidFill>
            <a:srgbClr val="C1622A"/>
          </a:solidFill>
          <a:ln w="12700">
            <a:solidFill>
              <a:srgbClr val="333333"/>
            </a:solidFill>
            <a:prstDash val="solid"/>
          </a:ln>
        </p:spPr>
        <p:txBody>
          <a:bodyPr/>
          <a:lstStyle/>
          <a:p>
            <a:endParaRPr lang="en-GB"/>
          </a:p>
        </p:txBody>
      </p:sp>
      <p:sp>
        <p:nvSpPr>
          <p:cNvPr id="12" name="Text 10"/>
          <p:cNvSpPr/>
          <p:nvPr/>
        </p:nvSpPr>
        <p:spPr>
          <a:xfrm>
            <a:off x="3493008" y="1783080"/>
            <a:ext cx="2157984" cy="685800"/>
          </a:xfrm>
          <a:prstGeom prst="rect">
            <a:avLst/>
          </a:prstGeom>
          <a:noFill/>
          <a:ln/>
        </p:spPr>
        <p:txBody>
          <a:bodyPr wrap="square" lIns="0" tIns="0" rIns="0" bIns="0" rtlCol="0" anchor="t"/>
          <a:lstStyle/>
          <a:p>
            <a:pPr marL="0" indent="0">
              <a:buNone/>
            </a:pPr>
            <a:r>
              <a:rPr lang="en-US" sz="1700" b="1" dirty="0">
                <a:solidFill>
                  <a:srgbClr val="2E2A26"/>
                </a:solidFill>
                <a:latin typeface="Georgia" pitchFamily="34" charset="0"/>
                <a:ea typeface="Georgia" pitchFamily="34" charset="-122"/>
                <a:cs typeface="Georgia" pitchFamily="34" charset="-120"/>
              </a:rPr>
              <a:t>Reliability Monitor</a:t>
            </a:r>
            <a:endParaRPr lang="en-US" sz="1700" dirty="0"/>
          </a:p>
        </p:txBody>
      </p:sp>
      <p:sp>
        <p:nvSpPr>
          <p:cNvPr id="13" name="Text 11"/>
          <p:cNvSpPr/>
          <p:nvPr/>
        </p:nvSpPr>
        <p:spPr>
          <a:xfrm>
            <a:off x="3493008" y="2487168"/>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A plain-English timeline of recent crashes.</a:t>
            </a:r>
            <a:endParaRPr lang="en-US" sz="1400" dirty="0"/>
          </a:p>
        </p:txBody>
      </p:sp>
      <p:sp>
        <p:nvSpPr>
          <p:cNvPr id="14" name="card">
            <a:extLst>
              <a:ext uri="{C183D7F6-B498-43B3-948B-1728B52AA6E4}">
                <adec:decorative xmlns:adec="http://schemas.microsoft.com/office/drawing/2017/decorative" val="1"/>
              </a:ext>
            </a:extLst>
          </p:cNvPr>
          <p:cNvSpPr/>
          <p:nvPr/>
        </p:nvSpPr>
        <p:spPr>
          <a:xfrm>
            <a:off x="6035040" y="1600200"/>
            <a:ext cx="2560320" cy="2286000"/>
          </a:xfrm>
          <a:prstGeom prst="rect">
            <a:avLst/>
          </a:prstGeom>
          <a:solidFill>
            <a:srgbClr val="F2E9D8"/>
          </a:solidFill>
          <a:ln w="12700">
            <a:solidFill>
              <a:srgbClr val="333333"/>
            </a:solidFill>
            <a:prstDash val="solid"/>
          </a:ln>
        </p:spPr>
        <p:txBody>
          <a:bodyPr/>
          <a:lstStyle/>
          <a:p>
            <a:endParaRPr lang="en-GB"/>
          </a:p>
        </p:txBody>
      </p:sp>
      <p:sp>
        <p:nvSpPr>
          <p:cNvPr id="15" name="card accent">
            <a:extLst>
              <a:ext uri="{C183D7F6-B498-43B3-948B-1728B52AA6E4}">
                <adec:decorative xmlns:adec="http://schemas.microsoft.com/office/drawing/2017/decorative" val="1"/>
              </a:ext>
            </a:extLst>
          </p:cNvPr>
          <p:cNvSpPr/>
          <p:nvPr/>
        </p:nvSpPr>
        <p:spPr>
          <a:xfrm>
            <a:off x="6035040" y="1600200"/>
            <a:ext cx="2560320" cy="64008"/>
          </a:xfrm>
          <a:prstGeom prst="rect">
            <a:avLst/>
          </a:prstGeom>
          <a:solidFill>
            <a:srgbClr val="C1622A"/>
          </a:solidFill>
          <a:ln w="12700">
            <a:solidFill>
              <a:srgbClr val="333333"/>
            </a:solidFill>
            <a:prstDash val="solid"/>
          </a:ln>
        </p:spPr>
        <p:txBody>
          <a:bodyPr/>
          <a:lstStyle/>
          <a:p>
            <a:endParaRPr lang="en-GB"/>
          </a:p>
        </p:txBody>
      </p:sp>
      <p:sp>
        <p:nvSpPr>
          <p:cNvPr id="16" name="Text 14"/>
          <p:cNvSpPr/>
          <p:nvPr/>
        </p:nvSpPr>
        <p:spPr>
          <a:xfrm>
            <a:off x="6236208" y="1783080"/>
            <a:ext cx="2157984" cy="685800"/>
          </a:xfrm>
          <a:prstGeom prst="rect">
            <a:avLst/>
          </a:prstGeom>
          <a:noFill/>
          <a:ln/>
        </p:spPr>
        <p:txBody>
          <a:bodyPr wrap="square" lIns="0" tIns="0" rIns="0" bIns="0" rtlCol="0" anchor="t"/>
          <a:lstStyle/>
          <a:p>
            <a:pPr marL="0" indent="0">
              <a:buNone/>
            </a:pPr>
            <a:r>
              <a:rPr lang="en-US" sz="1700" b="1" dirty="0">
                <a:solidFill>
                  <a:srgbClr val="2E2A26"/>
                </a:solidFill>
                <a:latin typeface="Georgia" pitchFamily="34" charset="0"/>
                <a:ea typeface="Georgia" pitchFamily="34" charset="-122"/>
                <a:cs typeface="Georgia" pitchFamily="34" charset="-120"/>
              </a:rPr>
              <a:t>Event Viewer</a:t>
            </a:r>
            <a:endParaRPr lang="en-US" sz="1700" dirty="0"/>
          </a:p>
        </p:txBody>
      </p:sp>
      <p:sp>
        <p:nvSpPr>
          <p:cNvPr id="17" name="Text 15"/>
          <p:cNvSpPr/>
          <p:nvPr/>
        </p:nvSpPr>
        <p:spPr>
          <a:xfrm>
            <a:off x="6236208" y="2487168"/>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Deeper diagnostics for tracing a specific fault.</a:t>
            </a:r>
            <a:endParaRPr lang="en-US" sz="1400" dirty="0"/>
          </a:p>
        </p:txBody>
      </p:sp>
      <p:sp>
        <p:nvSpPr>
          <p:cNvPr id="18" name="Text 16"/>
          <p:cNvSpPr/>
          <p:nvPr/>
        </p:nvSpPr>
        <p:spPr>
          <a:xfrm>
            <a:off x="548640" y="4114800"/>
            <a:ext cx="8046720" cy="365760"/>
          </a:xfrm>
          <a:prstGeom prst="rect">
            <a:avLst/>
          </a:prstGeom>
          <a:noFill/>
          <a:ln/>
        </p:spPr>
        <p:txBody>
          <a:bodyPr wrap="square" lIns="0" tIns="0" rIns="0" bIns="0" rtlCol="0" anchor="ctr"/>
          <a:lstStyle/>
          <a:p>
            <a:pPr marL="0" indent="0">
              <a:buNone/>
            </a:pPr>
            <a:r>
              <a:rPr lang="en-US" sz="1400" i="1" dirty="0">
                <a:solidFill>
                  <a:srgbClr val="6E7F63"/>
                </a:solidFill>
                <a:latin typeface="Verdana" pitchFamily="34" charset="0"/>
                <a:ea typeface="Verdana" pitchFamily="34" charset="-122"/>
                <a:cs typeface="Verdana" pitchFamily="34" charset="-120"/>
              </a:rPr>
              <a:t>These are troubleshooting tools, not routine maintenance.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9720C-B764-F445-C28F-72DB53334C93}"/>
              </a:ext>
            </a:extLst>
          </p:cNvPr>
          <p:cNvSpPr>
            <a:spLocks noGrp="1"/>
          </p:cNvSpPr>
          <p:nvPr>
            <p:ph type="title" idx="100"/>
          </p:nvPr>
        </p:nvSpPr>
        <p:spPr/>
        <p:txBody>
          <a:bodyPr/>
          <a:lstStyle/>
          <a:p>
            <a:r>
              <a:rPr lang="en-GB" dirty="0"/>
              <a:t>DISM and SFC</a:t>
            </a:r>
          </a:p>
        </p:txBody>
      </p:sp>
      <p:pic>
        <p:nvPicPr>
          <p:cNvPr id="4" name="Picture 3">
            <a:extLst>
              <a:ext uri="{FF2B5EF4-FFF2-40B4-BE49-F238E27FC236}">
                <a16:creationId xmlns:a16="http://schemas.microsoft.com/office/drawing/2014/main" id="{01D59EBB-71D5-2B7E-5A69-27BDBADB5632}"/>
              </a:ext>
            </a:extLst>
          </p:cNvPr>
          <p:cNvPicPr>
            <a:picLocks noChangeAspect="1"/>
          </p:cNvPicPr>
          <p:nvPr/>
        </p:nvPicPr>
        <p:blipFill>
          <a:blip r:embed="rId3"/>
          <a:stretch>
            <a:fillRect/>
          </a:stretch>
        </p:blipFill>
        <p:spPr>
          <a:xfrm>
            <a:off x="2192744" y="931520"/>
            <a:ext cx="6442621" cy="4211979"/>
          </a:xfrm>
          <a:prstGeom prst="rect">
            <a:avLst/>
          </a:prstGeom>
        </p:spPr>
      </p:pic>
      <p:sp>
        <p:nvSpPr>
          <p:cNvPr id="5" name="TextBox 4">
            <a:extLst>
              <a:ext uri="{FF2B5EF4-FFF2-40B4-BE49-F238E27FC236}">
                <a16:creationId xmlns:a16="http://schemas.microsoft.com/office/drawing/2014/main" id="{CF7EA403-CC8D-DBAD-870A-A04D250C869A}"/>
              </a:ext>
            </a:extLst>
          </p:cNvPr>
          <p:cNvSpPr txBox="1"/>
          <p:nvPr/>
        </p:nvSpPr>
        <p:spPr>
          <a:xfrm>
            <a:off x="121594" y="1137260"/>
            <a:ext cx="2023523" cy="1200329"/>
          </a:xfrm>
          <a:prstGeom prst="rect">
            <a:avLst/>
          </a:prstGeom>
          <a:noFill/>
        </p:spPr>
        <p:txBody>
          <a:bodyPr wrap="square" rtlCol="0">
            <a:spAutoFit/>
          </a:bodyPr>
          <a:lstStyle/>
          <a:p>
            <a:r>
              <a:rPr lang="en-GB" dirty="0"/>
              <a:t>DISM /Online </a:t>
            </a:r>
            <a:br>
              <a:rPr lang="en-GB" dirty="0"/>
            </a:br>
            <a:r>
              <a:rPr lang="en-GB" dirty="0"/>
              <a:t>/Cleanup-Image </a:t>
            </a:r>
            <a:br>
              <a:rPr lang="en-GB" dirty="0"/>
            </a:br>
            <a:r>
              <a:rPr lang="en-GB" dirty="0"/>
              <a:t>/</a:t>
            </a:r>
            <a:r>
              <a:rPr lang="en-GB" dirty="0" err="1"/>
              <a:t>ScanHealth</a:t>
            </a:r>
            <a:endParaRPr lang="en-GB" dirty="0"/>
          </a:p>
          <a:p>
            <a:endParaRPr lang="en-GB" dirty="0"/>
          </a:p>
        </p:txBody>
      </p:sp>
      <p:sp>
        <p:nvSpPr>
          <p:cNvPr id="7" name="TextBox 6">
            <a:extLst>
              <a:ext uri="{FF2B5EF4-FFF2-40B4-BE49-F238E27FC236}">
                <a16:creationId xmlns:a16="http://schemas.microsoft.com/office/drawing/2014/main" id="{62E011E9-8390-1A3E-677D-4DDCC37B65EE}"/>
              </a:ext>
            </a:extLst>
          </p:cNvPr>
          <p:cNvSpPr txBox="1"/>
          <p:nvPr/>
        </p:nvSpPr>
        <p:spPr>
          <a:xfrm>
            <a:off x="121594" y="2643084"/>
            <a:ext cx="2023523" cy="1200329"/>
          </a:xfrm>
          <a:prstGeom prst="rect">
            <a:avLst/>
          </a:prstGeom>
          <a:noFill/>
        </p:spPr>
        <p:txBody>
          <a:bodyPr wrap="square" rtlCol="0">
            <a:spAutoFit/>
          </a:bodyPr>
          <a:lstStyle/>
          <a:p>
            <a:r>
              <a:rPr lang="en-GB" dirty="0"/>
              <a:t>DISM /Online </a:t>
            </a:r>
            <a:br>
              <a:rPr lang="en-GB" dirty="0"/>
            </a:br>
            <a:r>
              <a:rPr lang="en-GB" dirty="0"/>
              <a:t>/Cleanup-Image </a:t>
            </a:r>
            <a:br>
              <a:rPr lang="en-GB" dirty="0"/>
            </a:br>
            <a:r>
              <a:rPr lang="en-GB" dirty="0"/>
              <a:t>/</a:t>
            </a:r>
            <a:r>
              <a:rPr lang="en-GB" dirty="0" err="1"/>
              <a:t>RestoreHealth</a:t>
            </a:r>
            <a:endParaRPr lang="en-GB" dirty="0"/>
          </a:p>
          <a:p>
            <a:endParaRPr lang="en-GB" dirty="0"/>
          </a:p>
        </p:txBody>
      </p:sp>
      <p:sp>
        <p:nvSpPr>
          <p:cNvPr id="9" name="TextBox 8">
            <a:extLst>
              <a:ext uri="{FF2B5EF4-FFF2-40B4-BE49-F238E27FC236}">
                <a16:creationId xmlns:a16="http://schemas.microsoft.com/office/drawing/2014/main" id="{5AD2A663-F17C-7D38-9BF9-192D6F1EBD6D}"/>
              </a:ext>
            </a:extLst>
          </p:cNvPr>
          <p:cNvSpPr txBox="1"/>
          <p:nvPr/>
        </p:nvSpPr>
        <p:spPr>
          <a:xfrm>
            <a:off x="121594" y="4094554"/>
            <a:ext cx="2023523" cy="646331"/>
          </a:xfrm>
          <a:prstGeom prst="rect">
            <a:avLst/>
          </a:prstGeom>
          <a:noFill/>
        </p:spPr>
        <p:txBody>
          <a:bodyPr wrap="square" rtlCol="0">
            <a:spAutoFit/>
          </a:bodyPr>
          <a:lstStyle/>
          <a:p>
            <a:r>
              <a:rPr lang="en-GB" dirty="0" err="1"/>
              <a:t>sfc</a:t>
            </a:r>
            <a:r>
              <a:rPr lang="en-GB" dirty="0"/>
              <a:t> /</a:t>
            </a:r>
            <a:r>
              <a:rPr lang="en-GB" dirty="0" err="1"/>
              <a:t>scannow</a:t>
            </a:r>
            <a:endParaRPr lang="en-GB" dirty="0"/>
          </a:p>
          <a:p>
            <a:endParaRPr lang="en-GB" dirty="0"/>
          </a:p>
        </p:txBody>
      </p:sp>
      <p:sp>
        <p:nvSpPr>
          <p:cNvPr id="10" name="Rectangle 9">
            <a:extLst>
              <a:ext uri="{FF2B5EF4-FFF2-40B4-BE49-F238E27FC236}">
                <a16:creationId xmlns:a16="http://schemas.microsoft.com/office/drawing/2014/main" id="{CB755A26-E74A-566B-EDEE-9F1B4BA7D5B5}"/>
              </a:ext>
            </a:extLst>
          </p:cNvPr>
          <p:cNvSpPr/>
          <p:nvPr/>
        </p:nvSpPr>
        <p:spPr>
          <a:xfrm>
            <a:off x="2192743" y="1590547"/>
            <a:ext cx="6490249" cy="849757"/>
          </a:xfrm>
          <a:prstGeom prst="rect">
            <a:avLst/>
          </a:prstGeom>
          <a:solidFill>
            <a:srgbClr val="FAF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0B0CADC0-C453-1E31-EF89-2B98A94C568B}"/>
              </a:ext>
            </a:extLst>
          </p:cNvPr>
          <p:cNvSpPr/>
          <p:nvPr/>
        </p:nvSpPr>
        <p:spPr>
          <a:xfrm>
            <a:off x="2192742" y="2440304"/>
            <a:ext cx="6490249" cy="1045846"/>
          </a:xfrm>
          <a:prstGeom prst="rect">
            <a:avLst/>
          </a:prstGeom>
          <a:solidFill>
            <a:srgbClr val="FAF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B94F642-AD95-114E-70E8-0B02FCEDEF97}"/>
              </a:ext>
            </a:extLst>
          </p:cNvPr>
          <p:cNvSpPr/>
          <p:nvPr/>
        </p:nvSpPr>
        <p:spPr>
          <a:xfrm>
            <a:off x="2192742" y="3486149"/>
            <a:ext cx="6442621" cy="1254735"/>
          </a:xfrm>
          <a:prstGeom prst="rect">
            <a:avLst/>
          </a:prstGeom>
          <a:solidFill>
            <a:srgbClr val="FAF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C0F6017-519D-38CB-183B-36890A64DA68}"/>
              </a:ext>
            </a:extLst>
          </p:cNvPr>
          <p:cNvSpPr/>
          <p:nvPr/>
        </p:nvSpPr>
        <p:spPr>
          <a:xfrm>
            <a:off x="2192741" y="4740885"/>
            <a:ext cx="6442621" cy="402614"/>
          </a:xfrm>
          <a:prstGeom prst="rect">
            <a:avLst/>
          </a:prstGeom>
          <a:solidFill>
            <a:srgbClr val="FAF4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op bar">
            <a:extLst>
              <a:ext uri="{FF2B5EF4-FFF2-40B4-BE49-F238E27FC236}">
                <a16:creationId xmlns:a16="http://schemas.microsoft.com/office/drawing/2014/main" id="{7B357A74-65CD-C663-09BE-91F64E3B9591}"/>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Tree>
    <p:extLst>
      <p:ext uri="{BB962C8B-B14F-4D97-AF65-F5344CB8AC3E}">
        <p14:creationId xmlns:p14="http://schemas.microsoft.com/office/powerpoint/2010/main" val="117743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P spid="12" grpId="0" animBg="1"/>
      <p:bldP spid="14" grpId="0" animBg="1"/>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B0676-C39A-8AA0-349F-8F3B73F37793}"/>
            </a:ext>
          </a:extLst>
        </p:cNvPr>
        <p:cNvGrpSpPr/>
        <p:nvPr/>
      </p:nvGrpSpPr>
      <p:grpSpPr>
        <a:xfrm>
          <a:off x="0" y="0"/>
          <a:ext cx="0" cy="0"/>
          <a:chOff x="0" y="0"/>
          <a:chExt cx="0" cy="0"/>
        </a:xfrm>
      </p:grpSpPr>
      <p:sp>
        <p:nvSpPr>
          <p:cNvPr id="2" name="top bar">
            <a:extLst>
              <a:ext uri="{FF2B5EF4-FFF2-40B4-BE49-F238E27FC236}">
                <a16:creationId xmlns:a16="http://schemas.microsoft.com/office/drawing/2014/main" id="{F1395977-37EF-F093-D586-79ECA58F3662}"/>
              </a:ex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a:extLst>
              <a:ext uri="{FF2B5EF4-FFF2-40B4-BE49-F238E27FC236}">
                <a16:creationId xmlns:a16="http://schemas.microsoft.com/office/drawing/2014/main" id="{CD7D62D6-60F1-8A84-676C-0385E2B71EF0}"/>
              </a:ext>
            </a:extLst>
          </p:cNvPr>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Reliability Monitor</a:t>
            </a:r>
            <a:endParaRPr lang="en-US" sz="2600" dirty="0"/>
          </a:p>
        </p:txBody>
      </p:sp>
      <p:sp>
        <p:nvSpPr>
          <p:cNvPr id="4" name="rule">
            <a:extLst>
              <a:ext uri="{FF2B5EF4-FFF2-40B4-BE49-F238E27FC236}">
                <a16:creationId xmlns:a16="http://schemas.microsoft.com/office/drawing/2014/main" id="{A7016A11-FF61-30F6-30F1-E2D543471E27}"/>
              </a:ex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a:extLst>
              <a:ext uri="{FF2B5EF4-FFF2-40B4-BE49-F238E27FC236}">
                <a16:creationId xmlns:a16="http://schemas.microsoft.com/office/drawing/2014/main" id="{3C976FB1-CAD3-5884-8BBD-6B1D9CB9D313}"/>
              </a:ext>
            </a:extLst>
          </p:cNvPr>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Part of Control Panel tools</a:t>
            </a:r>
            <a:endParaRPr lang="en-US" sz="1400" dirty="0"/>
          </a:p>
        </p:txBody>
      </p:sp>
      <p:sp>
        <p:nvSpPr>
          <p:cNvPr id="18" name="Text 16">
            <a:extLst>
              <a:ext uri="{FF2B5EF4-FFF2-40B4-BE49-F238E27FC236}">
                <a16:creationId xmlns:a16="http://schemas.microsoft.com/office/drawing/2014/main" id="{0598F85D-FEFE-41F6-2702-179867DBE380}"/>
              </a:ext>
            </a:extLst>
          </p:cNvPr>
          <p:cNvSpPr/>
          <p:nvPr/>
        </p:nvSpPr>
        <p:spPr>
          <a:xfrm>
            <a:off x="548640" y="4114800"/>
            <a:ext cx="8046720" cy="365760"/>
          </a:xfrm>
          <a:prstGeom prst="rect">
            <a:avLst/>
          </a:prstGeom>
          <a:noFill/>
          <a:ln/>
        </p:spPr>
        <p:txBody>
          <a:bodyPr wrap="square" lIns="0" tIns="0" rIns="0" bIns="0" rtlCol="0" anchor="ctr"/>
          <a:lstStyle/>
          <a:p>
            <a:pPr marL="0" indent="0">
              <a:buNone/>
            </a:pPr>
            <a:r>
              <a:rPr lang="en-US" sz="1400" i="1" dirty="0">
                <a:solidFill>
                  <a:srgbClr val="6E7F63"/>
                </a:solidFill>
                <a:latin typeface="Verdana" pitchFamily="34" charset="0"/>
                <a:ea typeface="Verdana" pitchFamily="34" charset="-122"/>
                <a:cs typeface="Verdana" pitchFamily="34" charset="-120"/>
              </a:rPr>
              <a:t>These are troubleshooting tools, not routine maintenance.</a:t>
            </a:r>
            <a:endParaRPr lang="en-US" sz="1400" dirty="0"/>
          </a:p>
        </p:txBody>
      </p:sp>
      <p:pic>
        <p:nvPicPr>
          <p:cNvPr id="20" name="Picture 19" descr="The image displays a stability index chart with dates and actions related to computer issues, including application failures and warnings.&#10;&#10;AI-generated content may be incorrect.">
            <a:extLst>
              <a:ext uri="{FF2B5EF4-FFF2-40B4-BE49-F238E27FC236}">
                <a16:creationId xmlns:a16="http://schemas.microsoft.com/office/drawing/2014/main" id="{886A6A38-ED33-6497-FFF5-E95EFEFB2D13}"/>
              </a:ext>
            </a:extLst>
          </p:cNvPr>
          <p:cNvPicPr>
            <a:picLocks noChangeAspect="1"/>
          </p:cNvPicPr>
          <p:nvPr/>
        </p:nvPicPr>
        <p:blipFill>
          <a:blip r:embed="rId3"/>
          <a:stretch>
            <a:fillRect/>
          </a:stretch>
        </p:blipFill>
        <p:spPr>
          <a:xfrm>
            <a:off x="0" y="1036320"/>
            <a:ext cx="9144000" cy="4107180"/>
          </a:xfrm>
          <a:prstGeom prst="rect">
            <a:avLst/>
          </a:prstGeom>
        </p:spPr>
      </p:pic>
    </p:spTree>
    <p:extLst>
      <p:ext uri="{BB962C8B-B14F-4D97-AF65-F5344CB8AC3E}">
        <p14:creationId xmlns:p14="http://schemas.microsoft.com/office/powerpoint/2010/main" val="1319623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Illustration of a shiny spray bottle beside a plain toolbox"/>
          <p:cNvPicPr>
            <a:picLocks noChangeAspect="1"/>
          </p:cNvPicPr>
          <p:nvPr/>
        </p:nvPicPr>
        <p:blipFill>
          <a:blip r:embed="rId3"/>
          <a:srcRect l="23926" r="23926"/>
          <a:stretch/>
        </p:blipFill>
        <p:spPr>
          <a:xfrm>
            <a:off x="5120640" y="0"/>
            <a:ext cx="402336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1207008"/>
            <a:ext cx="4114800" cy="320040"/>
          </a:xfrm>
          <a:prstGeom prst="rect">
            <a:avLst/>
          </a:prstGeom>
          <a:noFill/>
          <a:ln/>
        </p:spPr>
        <p:txBody>
          <a:bodyPr wrap="square" lIns="0" tIns="0" rIns="0" bIns="0" rtlCol="0" anchor="ctr"/>
          <a:lstStyle/>
          <a:p>
            <a:pPr marL="0" indent="0">
              <a:buNone/>
            </a:pPr>
            <a:r>
              <a:rPr lang="en-US" sz="1400" b="1" kern="0" spc="200" dirty="0">
                <a:solidFill>
                  <a:srgbClr val="C1622A"/>
                </a:solidFill>
                <a:latin typeface="Verdana" pitchFamily="34" charset="0"/>
                <a:ea typeface="Verdana" pitchFamily="34" charset="-122"/>
                <a:cs typeface="Verdana" pitchFamily="34" charset="-120"/>
              </a:rPr>
              <a:t>SECTION 2</a:t>
            </a:r>
            <a:endParaRPr lang="en-US" sz="1400" dirty="0"/>
          </a:p>
        </p:txBody>
      </p:sp>
      <p:sp>
        <p:nvSpPr>
          <p:cNvPr id="5" name="Text 0"/>
          <p:cNvSpPr>
            <a:spLocks noGrp="1"/>
          </p:cNvSpPr>
          <p:nvPr>
            <p:ph type="title" idx="100" hasCustomPrompt="1"/>
          </p:nvPr>
        </p:nvSpPr>
        <p:spPr>
          <a:xfrm>
            <a:off x="640080" y="1600200"/>
            <a:ext cx="4114800" cy="1280160"/>
          </a:xfrm>
          <a:prstGeom prst="rect">
            <a:avLst/>
          </a:prstGeom>
          <a:noFill/>
          <a:ln/>
        </p:spPr>
        <p:txBody>
          <a:bodyPr wrap="square" lIns="0" tIns="0" rIns="0" bIns="0" rtlCol="0" anchor="ctr"/>
          <a:lstStyle/>
          <a:p>
            <a:pPr marL="0" indent="0">
              <a:buNone/>
            </a:pPr>
            <a:r>
              <a:rPr lang="en-US" sz="2700" b="1" dirty="0">
                <a:solidFill>
                  <a:srgbClr val="2E2A26"/>
                </a:solidFill>
                <a:latin typeface="Georgia" pitchFamily="34" charset="0"/>
                <a:ea typeface="Georgia" pitchFamily="34" charset="-122"/>
                <a:cs typeface="Georgia" pitchFamily="34" charset="-120"/>
              </a:rPr>
              <a:t>Commercial cleaners: are they worth it?</a:t>
            </a:r>
            <a:endParaRPr lang="en-US" sz="2700" dirty="0"/>
          </a:p>
        </p:txBody>
      </p:sp>
      <p:sp>
        <p:nvSpPr>
          <p:cNvPr id="6" name="Text 3"/>
          <p:cNvSpPr/>
          <p:nvPr/>
        </p:nvSpPr>
        <p:spPr>
          <a:xfrm>
            <a:off x="640080" y="3017520"/>
            <a:ext cx="4023360" cy="1097280"/>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They rarely do anything Windows can’t already do. They add convenience, not magic.</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The claims, and the reality</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2 — a like-for-like comparison</a:t>
            </a:r>
            <a:endParaRPr lang="en-US" sz="1400" dirty="0"/>
          </a:p>
        </p:txBody>
      </p:sp>
      <p:sp>
        <p:nvSpPr>
          <p:cNvPr id="6" name="Text 4"/>
          <p:cNvSpPr/>
          <p:nvPr/>
        </p:nvSpPr>
        <p:spPr>
          <a:xfrm>
            <a:off x="548640" y="1536192"/>
            <a:ext cx="3749040" cy="292608"/>
          </a:xfrm>
          <a:prstGeom prst="rect">
            <a:avLst/>
          </a:prstGeom>
          <a:noFill/>
          <a:ln/>
        </p:spPr>
        <p:txBody>
          <a:bodyPr wrap="square" lIns="0" tIns="0" rIns="0" bIns="0" rtlCol="0" anchor="ctr"/>
          <a:lstStyle/>
          <a:p>
            <a:pPr marL="0" indent="0">
              <a:buNone/>
            </a:pPr>
            <a:r>
              <a:rPr lang="en-US" sz="1400" b="1" dirty="0">
                <a:solidFill>
                  <a:srgbClr val="C1622A"/>
                </a:solidFill>
                <a:latin typeface="Verdana" pitchFamily="34" charset="0"/>
                <a:ea typeface="Verdana" pitchFamily="34" charset="-122"/>
                <a:cs typeface="Verdana" pitchFamily="34" charset="-120"/>
              </a:rPr>
              <a:t>WHAT THEY CLAIM</a:t>
            </a:r>
            <a:endParaRPr lang="en-US" sz="1400" dirty="0"/>
          </a:p>
        </p:txBody>
      </p:sp>
      <p:sp>
        <p:nvSpPr>
          <p:cNvPr id="7" name="Text 5"/>
          <p:cNvSpPr/>
          <p:nvPr/>
        </p:nvSpPr>
        <p:spPr>
          <a:xfrm>
            <a:off x="4846320" y="1536192"/>
            <a:ext cx="3749040" cy="292608"/>
          </a:xfrm>
          <a:prstGeom prst="rect">
            <a:avLst/>
          </a:prstGeom>
          <a:noFill/>
          <a:ln/>
        </p:spPr>
        <p:txBody>
          <a:bodyPr wrap="square" lIns="0" tIns="0" rIns="0" bIns="0" rtlCol="0" anchor="ctr"/>
          <a:lstStyle/>
          <a:p>
            <a:pPr marL="0" indent="0">
              <a:buNone/>
            </a:pPr>
            <a:r>
              <a:rPr lang="en-US" sz="1400" b="1" dirty="0">
                <a:solidFill>
                  <a:srgbClr val="6E7F63"/>
                </a:solidFill>
                <a:latin typeface="Verdana" pitchFamily="34" charset="0"/>
                <a:ea typeface="Verdana" pitchFamily="34" charset="-122"/>
                <a:cs typeface="Verdana" pitchFamily="34" charset="-120"/>
              </a:rPr>
              <a:t>REALITY CHECK</a:t>
            </a:r>
            <a:endParaRPr lang="en-US" sz="1400" dirty="0"/>
          </a:p>
        </p:txBody>
      </p:sp>
      <p:sp>
        <p:nvSpPr>
          <p:cNvPr id="8" name="card">
            <a:extLst>
              <a:ext uri="{C183D7F6-B498-43B3-948B-1728B52AA6E4}">
                <adec:decorative xmlns:adec="http://schemas.microsoft.com/office/drawing/2017/decorative" val="1"/>
              </a:ext>
            </a:extLst>
          </p:cNvPr>
          <p:cNvSpPr/>
          <p:nvPr/>
        </p:nvSpPr>
        <p:spPr>
          <a:xfrm>
            <a:off x="548640" y="1938528"/>
            <a:ext cx="3749040" cy="512064"/>
          </a:xfrm>
          <a:prstGeom prst="rect">
            <a:avLst/>
          </a:prstGeom>
          <a:solidFill>
            <a:srgbClr val="F2E9D8"/>
          </a:solidFill>
          <a:ln w="12700">
            <a:solidFill>
              <a:srgbClr val="333333"/>
            </a:solidFill>
            <a:prstDash val="solid"/>
          </a:ln>
        </p:spPr>
        <p:txBody>
          <a:bodyPr/>
          <a:lstStyle/>
          <a:p>
            <a:endParaRPr lang="en-GB"/>
          </a:p>
        </p:txBody>
      </p:sp>
      <p:sp>
        <p:nvSpPr>
          <p:cNvPr id="9" name="Text 7"/>
          <p:cNvSpPr/>
          <p:nvPr/>
        </p:nvSpPr>
        <p:spPr>
          <a:xfrm>
            <a:off x="731520" y="1938528"/>
            <a:ext cx="3474720" cy="512064"/>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Remove junk files</a:t>
            </a:r>
            <a:endParaRPr lang="en-US" sz="1400" dirty="0"/>
          </a:p>
        </p:txBody>
      </p:sp>
      <p:sp>
        <p:nvSpPr>
          <p:cNvPr id="10" name="card">
            <a:extLst>
              <a:ext uri="{C183D7F6-B498-43B3-948B-1728B52AA6E4}">
                <adec:decorative xmlns:adec="http://schemas.microsoft.com/office/drawing/2017/decorative" val="1"/>
              </a:ext>
            </a:extLst>
          </p:cNvPr>
          <p:cNvSpPr/>
          <p:nvPr/>
        </p:nvSpPr>
        <p:spPr>
          <a:xfrm>
            <a:off x="4846320" y="1938528"/>
            <a:ext cx="3749040" cy="512064"/>
          </a:xfrm>
          <a:prstGeom prst="rect">
            <a:avLst/>
          </a:prstGeom>
          <a:solidFill>
            <a:srgbClr val="F2E9D8"/>
          </a:solidFill>
          <a:ln w="12700">
            <a:solidFill>
              <a:srgbClr val="333333"/>
            </a:solidFill>
            <a:prstDash val="solid"/>
          </a:ln>
        </p:spPr>
        <p:txBody>
          <a:bodyPr/>
          <a:lstStyle/>
          <a:p>
            <a:endParaRPr lang="en-GB"/>
          </a:p>
        </p:txBody>
      </p:sp>
      <p:sp>
        <p:nvSpPr>
          <p:cNvPr id="11" name="card accent">
            <a:extLst>
              <a:ext uri="{C183D7F6-B498-43B3-948B-1728B52AA6E4}">
                <adec:decorative xmlns:adec="http://schemas.microsoft.com/office/drawing/2017/decorative" val="1"/>
              </a:ext>
            </a:extLst>
          </p:cNvPr>
          <p:cNvSpPr/>
          <p:nvPr/>
        </p:nvSpPr>
        <p:spPr>
          <a:xfrm>
            <a:off x="4846320" y="1938528"/>
            <a:ext cx="64008" cy="512064"/>
          </a:xfrm>
          <a:prstGeom prst="rect">
            <a:avLst/>
          </a:prstGeom>
          <a:solidFill>
            <a:srgbClr val="6E7F63"/>
          </a:solidFill>
          <a:ln w="12700">
            <a:solidFill>
              <a:srgbClr val="333333"/>
            </a:solidFill>
            <a:prstDash val="solid"/>
          </a:ln>
        </p:spPr>
        <p:txBody>
          <a:bodyPr/>
          <a:lstStyle/>
          <a:p>
            <a:endParaRPr lang="en-GB"/>
          </a:p>
        </p:txBody>
      </p:sp>
      <p:sp>
        <p:nvSpPr>
          <p:cNvPr id="12" name="Text 10"/>
          <p:cNvSpPr/>
          <p:nvPr/>
        </p:nvSpPr>
        <p:spPr>
          <a:xfrm>
            <a:off x="5047488" y="1938528"/>
            <a:ext cx="3429000" cy="512064"/>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Storage Sense already does this</a:t>
            </a:r>
            <a:endParaRPr lang="en-US" sz="1400" dirty="0"/>
          </a:p>
        </p:txBody>
      </p:sp>
      <p:sp>
        <p:nvSpPr>
          <p:cNvPr id="13" name="card">
            <a:extLst>
              <a:ext uri="{C183D7F6-B498-43B3-948B-1728B52AA6E4}">
                <adec:decorative xmlns:adec="http://schemas.microsoft.com/office/drawing/2017/decorative" val="1"/>
              </a:ext>
            </a:extLst>
          </p:cNvPr>
          <p:cNvSpPr/>
          <p:nvPr/>
        </p:nvSpPr>
        <p:spPr>
          <a:xfrm>
            <a:off x="548640" y="2542032"/>
            <a:ext cx="3749040" cy="512064"/>
          </a:xfrm>
          <a:prstGeom prst="rect">
            <a:avLst/>
          </a:prstGeom>
          <a:solidFill>
            <a:srgbClr val="F2E9D8"/>
          </a:solidFill>
          <a:ln w="12700">
            <a:solidFill>
              <a:srgbClr val="333333"/>
            </a:solidFill>
            <a:prstDash val="solid"/>
          </a:ln>
        </p:spPr>
        <p:txBody>
          <a:bodyPr/>
          <a:lstStyle/>
          <a:p>
            <a:endParaRPr lang="en-GB"/>
          </a:p>
        </p:txBody>
      </p:sp>
      <p:sp>
        <p:nvSpPr>
          <p:cNvPr id="14" name="Text 12"/>
          <p:cNvSpPr/>
          <p:nvPr/>
        </p:nvSpPr>
        <p:spPr>
          <a:xfrm>
            <a:off x="731520" y="2542032"/>
            <a:ext cx="3474720" cy="512064"/>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Clean the registry</a:t>
            </a:r>
            <a:endParaRPr lang="en-US" sz="1400" dirty="0"/>
          </a:p>
        </p:txBody>
      </p:sp>
      <p:sp>
        <p:nvSpPr>
          <p:cNvPr id="15" name="card">
            <a:extLst>
              <a:ext uri="{C183D7F6-B498-43B3-948B-1728B52AA6E4}">
                <adec:decorative xmlns:adec="http://schemas.microsoft.com/office/drawing/2017/decorative" val="1"/>
              </a:ext>
            </a:extLst>
          </p:cNvPr>
          <p:cNvSpPr/>
          <p:nvPr/>
        </p:nvSpPr>
        <p:spPr>
          <a:xfrm>
            <a:off x="4846320" y="2542032"/>
            <a:ext cx="3749040" cy="512064"/>
          </a:xfrm>
          <a:prstGeom prst="rect">
            <a:avLst/>
          </a:prstGeom>
          <a:solidFill>
            <a:srgbClr val="F2E9D8"/>
          </a:solidFill>
          <a:ln w="12700">
            <a:solidFill>
              <a:srgbClr val="333333"/>
            </a:solidFill>
            <a:prstDash val="solid"/>
          </a:ln>
        </p:spPr>
        <p:txBody>
          <a:bodyPr/>
          <a:lstStyle/>
          <a:p>
            <a:endParaRPr lang="en-GB"/>
          </a:p>
        </p:txBody>
      </p:sp>
      <p:sp>
        <p:nvSpPr>
          <p:cNvPr id="16" name="card accent">
            <a:extLst>
              <a:ext uri="{C183D7F6-B498-43B3-948B-1728B52AA6E4}">
                <adec:decorative xmlns:adec="http://schemas.microsoft.com/office/drawing/2017/decorative" val="1"/>
              </a:ext>
            </a:extLst>
          </p:cNvPr>
          <p:cNvSpPr/>
          <p:nvPr/>
        </p:nvSpPr>
        <p:spPr>
          <a:xfrm>
            <a:off x="4846320" y="2542032"/>
            <a:ext cx="64008" cy="512064"/>
          </a:xfrm>
          <a:prstGeom prst="rect">
            <a:avLst/>
          </a:prstGeom>
          <a:solidFill>
            <a:srgbClr val="6E7F63"/>
          </a:solidFill>
          <a:ln w="12700">
            <a:solidFill>
              <a:srgbClr val="333333"/>
            </a:solidFill>
            <a:prstDash val="solid"/>
          </a:ln>
        </p:spPr>
        <p:txBody>
          <a:bodyPr/>
          <a:lstStyle/>
          <a:p>
            <a:endParaRPr lang="en-GB"/>
          </a:p>
        </p:txBody>
      </p:sp>
      <p:sp>
        <p:nvSpPr>
          <p:cNvPr id="17" name="Text 15"/>
          <p:cNvSpPr/>
          <p:nvPr/>
        </p:nvSpPr>
        <p:spPr>
          <a:xfrm>
            <a:off x="5047488" y="2542032"/>
            <a:ext cx="3429000" cy="512064"/>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Unnecessary, and can be risky</a:t>
            </a:r>
            <a:endParaRPr lang="en-US" sz="1400" dirty="0"/>
          </a:p>
        </p:txBody>
      </p:sp>
      <p:sp>
        <p:nvSpPr>
          <p:cNvPr id="18" name="card">
            <a:extLst>
              <a:ext uri="{C183D7F6-B498-43B3-948B-1728B52AA6E4}">
                <adec:decorative xmlns:adec="http://schemas.microsoft.com/office/drawing/2017/decorative" val="1"/>
              </a:ext>
            </a:extLst>
          </p:cNvPr>
          <p:cNvSpPr/>
          <p:nvPr/>
        </p:nvSpPr>
        <p:spPr>
          <a:xfrm>
            <a:off x="548640" y="3145536"/>
            <a:ext cx="3749040" cy="512064"/>
          </a:xfrm>
          <a:prstGeom prst="rect">
            <a:avLst/>
          </a:prstGeom>
          <a:solidFill>
            <a:srgbClr val="F2E9D8"/>
          </a:solidFill>
          <a:ln w="12700">
            <a:solidFill>
              <a:srgbClr val="333333"/>
            </a:solidFill>
            <a:prstDash val="solid"/>
          </a:ln>
        </p:spPr>
        <p:txBody>
          <a:bodyPr/>
          <a:lstStyle/>
          <a:p>
            <a:endParaRPr lang="en-GB"/>
          </a:p>
        </p:txBody>
      </p:sp>
      <p:sp>
        <p:nvSpPr>
          <p:cNvPr id="19" name="Text 17"/>
          <p:cNvSpPr/>
          <p:nvPr/>
        </p:nvSpPr>
        <p:spPr>
          <a:xfrm>
            <a:off x="731520" y="3145536"/>
            <a:ext cx="3474720" cy="512064"/>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Optimise startup</a:t>
            </a:r>
            <a:endParaRPr lang="en-US" sz="1400" dirty="0"/>
          </a:p>
        </p:txBody>
      </p:sp>
      <p:sp>
        <p:nvSpPr>
          <p:cNvPr id="20" name="card">
            <a:extLst>
              <a:ext uri="{C183D7F6-B498-43B3-948B-1728B52AA6E4}">
                <adec:decorative xmlns:adec="http://schemas.microsoft.com/office/drawing/2017/decorative" val="1"/>
              </a:ext>
            </a:extLst>
          </p:cNvPr>
          <p:cNvSpPr/>
          <p:nvPr/>
        </p:nvSpPr>
        <p:spPr>
          <a:xfrm>
            <a:off x="4846320" y="3145536"/>
            <a:ext cx="3749040" cy="512064"/>
          </a:xfrm>
          <a:prstGeom prst="rect">
            <a:avLst/>
          </a:prstGeom>
          <a:solidFill>
            <a:srgbClr val="F2E9D8"/>
          </a:solidFill>
          <a:ln w="12700">
            <a:solidFill>
              <a:srgbClr val="333333"/>
            </a:solidFill>
            <a:prstDash val="solid"/>
          </a:ln>
        </p:spPr>
        <p:txBody>
          <a:bodyPr/>
          <a:lstStyle/>
          <a:p>
            <a:endParaRPr lang="en-GB"/>
          </a:p>
        </p:txBody>
      </p:sp>
      <p:sp>
        <p:nvSpPr>
          <p:cNvPr id="21" name="card accent">
            <a:extLst>
              <a:ext uri="{C183D7F6-B498-43B3-948B-1728B52AA6E4}">
                <adec:decorative xmlns:adec="http://schemas.microsoft.com/office/drawing/2017/decorative" val="1"/>
              </a:ext>
            </a:extLst>
          </p:cNvPr>
          <p:cNvSpPr/>
          <p:nvPr/>
        </p:nvSpPr>
        <p:spPr>
          <a:xfrm>
            <a:off x="4846320" y="3145536"/>
            <a:ext cx="64008" cy="512064"/>
          </a:xfrm>
          <a:prstGeom prst="rect">
            <a:avLst/>
          </a:prstGeom>
          <a:solidFill>
            <a:srgbClr val="6E7F63"/>
          </a:solidFill>
          <a:ln w="12700">
            <a:solidFill>
              <a:srgbClr val="333333"/>
            </a:solidFill>
            <a:prstDash val="solid"/>
          </a:ln>
        </p:spPr>
        <p:txBody>
          <a:bodyPr/>
          <a:lstStyle/>
          <a:p>
            <a:endParaRPr lang="en-GB"/>
          </a:p>
        </p:txBody>
      </p:sp>
      <p:sp>
        <p:nvSpPr>
          <p:cNvPr id="22" name="Text 20"/>
          <p:cNvSpPr/>
          <p:nvPr/>
        </p:nvSpPr>
        <p:spPr>
          <a:xfrm>
            <a:off x="5047488" y="3145536"/>
            <a:ext cx="3429000" cy="512064"/>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Task Manager does it, for free</a:t>
            </a:r>
            <a:endParaRPr lang="en-US" sz="1400" dirty="0"/>
          </a:p>
        </p:txBody>
      </p:sp>
      <p:sp>
        <p:nvSpPr>
          <p:cNvPr id="23" name="card">
            <a:extLst>
              <a:ext uri="{C183D7F6-B498-43B3-948B-1728B52AA6E4}">
                <adec:decorative xmlns:adec="http://schemas.microsoft.com/office/drawing/2017/decorative" val="1"/>
              </a:ext>
            </a:extLst>
          </p:cNvPr>
          <p:cNvSpPr/>
          <p:nvPr/>
        </p:nvSpPr>
        <p:spPr>
          <a:xfrm>
            <a:off x="548640" y="3749040"/>
            <a:ext cx="3749040" cy="512064"/>
          </a:xfrm>
          <a:prstGeom prst="rect">
            <a:avLst/>
          </a:prstGeom>
          <a:solidFill>
            <a:srgbClr val="F2E9D8"/>
          </a:solidFill>
          <a:ln w="12700">
            <a:solidFill>
              <a:srgbClr val="333333"/>
            </a:solidFill>
            <a:prstDash val="solid"/>
          </a:ln>
        </p:spPr>
        <p:txBody>
          <a:bodyPr/>
          <a:lstStyle/>
          <a:p>
            <a:endParaRPr lang="en-GB"/>
          </a:p>
        </p:txBody>
      </p:sp>
      <p:sp>
        <p:nvSpPr>
          <p:cNvPr id="24" name="Text 22"/>
          <p:cNvSpPr/>
          <p:nvPr/>
        </p:nvSpPr>
        <p:spPr>
          <a:xfrm>
            <a:off x="731520" y="3749040"/>
            <a:ext cx="3474720" cy="512064"/>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Suspend background apps</a:t>
            </a:r>
            <a:endParaRPr lang="en-US" sz="1400" dirty="0"/>
          </a:p>
        </p:txBody>
      </p:sp>
      <p:sp>
        <p:nvSpPr>
          <p:cNvPr id="25" name="card">
            <a:extLst>
              <a:ext uri="{C183D7F6-B498-43B3-948B-1728B52AA6E4}">
                <adec:decorative xmlns:adec="http://schemas.microsoft.com/office/drawing/2017/decorative" val="1"/>
              </a:ext>
            </a:extLst>
          </p:cNvPr>
          <p:cNvSpPr/>
          <p:nvPr/>
        </p:nvSpPr>
        <p:spPr>
          <a:xfrm>
            <a:off x="4846320" y="3749040"/>
            <a:ext cx="3749040" cy="512064"/>
          </a:xfrm>
          <a:prstGeom prst="rect">
            <a:avLst/>
          </a:prstGeom>
          <a:solidFill>
            <a:srgbClr val="F2E9D8"/>
          </a:solidFill>
          <a:ln w="12700">
            <a:solidFill>
              <a:srgbClr val="333333"/>
            </a:solidFill>
            <a:prstDash val="solid"/>
          </a:ln>
        </p:spPr>
        <p:txBody>
          <a:bodyPr/>
          <a:lstStyle/>
          <a:p>
            <a:endParaRPr lang="en-GB"/>
          </a:p>
        </p:txBody>
      </p:sp>
      <p:sp>
        <p:nvSpPr>
          <p:cNvPr id="26" name="card accent">
            <a:extLst>
              <a:ext uri="{C183D7F6-B498-43B3-948B-1728B52AA6E4}">
                <adec:decorative xmlns:adec="http://schemas.microsoft.com/office/drawing/2017/decorative" val="1"/>
              </a:ext>
            </a:extLst>
          </p:cNvPr>
          <p:cNvSpPr/>
          <p:nvPr/>
        </p:nvSpPr>
        <p:spPr>
          <a:xfrm>
            <a:off x="4846320" y="3749040"/>
            <a:ext cx="64008" cy="512064"/>
          </a:xfrm>
          <a:prstGeom prst="rect">
            <a:avLst/>
          </a:prstGeom>
          <a:solidFill>
            <a:srgbClr val="6E7F63"/>
          </a:solidFill>
          <a:ln w="12700">
            <a:solidFill>
              <a:srgbClr val="333333"/>
            </a:solidFill>
            <a:prstDash val="solid"/>
          </a:ln>
        </p:spPr>
        <p:txBody>
          <a:bodyPr/>
          <a:lstStyle/>
          <a:p>
            <a:endParaRPr lang="en-GB"/>
          </a:p>
        </p:txBody>
      </p:sp>
      <p:sp>
        <p:nvSpPr>
          <p:cNvPr id="27" name="Text 25"/>
          <p:cNvSpPr/>
          <p:nvPr/>
        </p:nvSpPr>
        <p:spPr>
          <a:xfrm>
            <a:off x="5047488" y="3749040"/>
            <a:ext cx="3429000" cy="512064"/>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Windows manages memory better</a:t>
            </a:r>
            <a:endParaRPr lang="en-US" sz="1400" dirty="0"/>
          </a:p>
        </p:txBody>
      </p:sp>
      <p:sp>
        <p:nvSpPr>
          <p:cNvPr id="28" name="card">
            <a:extLst>
              <a:ext uri="{C183D7F6-B498-43B3-948B-1728B52AA6E4}">
                <adec:decorative xmlns:adec="http://schemas.microsoft.com/office/drawing/2017/decorative" val="1"/>
              </a:ext>
            </a:extLst>
          </p:cNvPr>
          <p:cNvSpPr/>
          <p:nvPr/>
        </p:nvSpPr>
        <p:spPr>
          <a:xfrm>
            <a:off x="548640" y="4352544"/>
            <a:ext cx="3749040" cy="512064"/>
          </a:xfrm>
          <a:prstGeom prst="rect">
            <a:avLst/>
          </a:prstGeom>
          <a:solidFill>
            <a:srgbClr val="F2E9D8"/>
          </a:solidFill>
          <a:ln w="12700">
            <a:solidFill>
              <a:srgbClr val="333333"/>
            </a:solidFill>
            <a:prstDash val="solid"/>
          </a:ln>
        </p:spPr>
        <p:txBody>
          <a:bodyPr/>
          <a:lstStyle/>
          <a:p>
            <a:endParaRPr lang="en-GB"/>
          </a:p>
        </p:txBody>
      </p:sp>
      <p:sp>
        <p:nvSpPr>
          <p:cNvPr id="29" name="Text 27"/>
          <p:cNvSpPr/>
          <p:nvPr/>
        </p:nvSpPr>
        <p:spPr>
          <a:xfrm>
            <a:off x="731520" y="4352544"/>
            <a:ext cx="3474720" cy="512064"/>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“One-click speed boosts”</a:t>
            </a:r>
            <a:endParaRPr lang="en-US" sz="1400" dirty="0"/>
          </a:p>
        </p:txBody>
      </p:sp>
      <p:sp>
        <p:nvSpPr>
          <p:cNvPr id="30" name="card">
            <a:extLst>
              <a:ext uri="{C183D7F6-B498-43B3-948B-1728B52AA6E4}">
                <adec:decorative xmlns:adec="http://schemas.microsoft.com/office/drawing/2017/decorative" val="1"/>
              </a:ext>
            </a:extLst>
          </p:cNvPr>
          <p:cNvSpPr/>
          <p:nvPr/>
        </p:nvSpPr>
        <p:spPr>
          <a:xfrm>
            <a:off x="4846320" y="4352544"/>
            <a:ext cx="3749040" cy="512064"/>
          </a:xfrm>
          <a:prstGeom prst="rect">
            <a:avLst/>
          </a:prstGeom>
          <a:solidFill>
            <a:srgbClr val="F2E9D8"/>
          </a:solidFill>
          <a:ln w="12700">
            <a:solidFill>
              <a:srgbClr val="333333"/>
            </a:solidFill>
            <a:prstDash val="solid"/>
          </a:ln>
        </p:spPr>
        <p:txBody>
          <a:bodyPr/>
          <a:lstStyle/>
          <a:p>
            <a:endParaRPr lang="en-GB"/>
          </a:p>
        </p:txBody>
      </p:sp>
      <p:sp>
        <p:nvSpPr>
          <p:cNvPr id="31" name="card accent">
            <a:extLst>
              <a:ext uri="{C183D7F6-B498-43B3-948B-1728B52AA6E4}">
                <adec:decorative xmlns:adec="http://schemas.microsoft.com/office/drawing/2017/decorative" val="1"/>
              </a:ext>
            </a:extLst>
          </p:cNvPr>
          <p:cNvSpPr/>
          <p:nvPr/>
        </p:nvSpPr>
        <p:spPr>
          <a:xfrm>
            <a:off x="4846320" y="4352544"/>
            <a:ext cx="64008" cy="512064"/>
          </a:xfrm>
          <a:prstGeom prst="rect">
            <a:avLst/>
          </a:prstGeom>
          <a:solidFill>
            <a:srgbClr val="6E7F63"/>
          </a:solidFill>
          <a:ln w="12700">
            <a:solidFill>
              <a:srgbClr val="333333"/>
            </a:solidFill>
            <a:prstDash val="solid"/>
          </a:ln>
        </p:spPr>
        <p:txBody>
          <a:bodyPr/>
          <a:lstStyle/>
          <a:p>
            <a:endParaRPr lang="en-GB"/>
          </a:p>
        </p:txBody>
      </p:sp>
      <p:sp>
        <p:nvSpPr>
          <p:cNvPr id="32" name="Text 30"/>
          <p:cNvSpPr/>
          <p:nvPr/>
        </p:nvSpPr>
        <p:spPr>
          <a:xfrm>
            <a:off x="5047488" y="4352544"/>
            <a:ext cx="3429000" cy="512064"/>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RAM optimisers are ineffective</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The verdict on cleaners</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2 — where they do and don’t fit</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645920"/>
            <a:ext cx="2560320" cy="2148840"/>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645920"/>
            <a:ext cx="2560320" cy="64008"/>
          </a:xfrm>
          <a:prstGeom prst="rect">
            <a:avLst/>
          </a:prstGeom>
          <a:solidFill>
            <a:srgbClr val="C1622A"/>
          </a:solidFill>
          <a:ln w="12700">
            <a:solidFill>
              <a:srgbClr val="333333"/>
            </a:solidFill>
            <a:prstDash val="solid"/>
          </a:ln>
        </p:spPr>
        <p:txBody>
          <a:bodyPr/>
          <a:lstStyle/>
          <a:p>
            <a:endParaRPr lang="en-GB"/>
          </a:p>
        </p:txBody>
      </p:sp>
      <p:sp>
        <p:nvSpPr>
          <p:cNvPr id="8" name="Text 6"/>
          <p:cNvSpPr/>
          <p:nvPr/>
        </p:nvSpPr>
        <p:spPr>
          <a:xfrm>
            <a:off x="749808" y="1828800"/>
            <a:ext cx="2157984" cy="457200"/>
          </a:xfrm>
          <a:prstGeom prst="rect">
            <a:avLst/>
          </a:prstGeom>
          <a:noFill/>
          <a:ln/>
        </p:spPr>
        <p:txBody>
          <a:bodyPr wrap="square" lIns="0" tIns="0" rIns="0" bIns="0" rtlCol="0" anchor="t"/>
          <a:lstStyle/>
          <a:p>
            <a:pPr marL="0" indent="0">
              <a:buNone/>
            </a:pPr>
            <a:r>
              <a:rPr lang="en-US" sz="1900" b="1" dirty="0">
                <a:solidFill>
                  <a:srgbClr val="2E2A26"/>
                </a:solidFill>
                <a:latin typeface="Georgia" pitchFamily="34" charset="0"/>
                <a:ea typeface="Georgia" pitchFamily="34" charset="-122"/>
                <a:cs typeface="Georgia" pitchFamily="34" charset="-120"/>
              </a:rPr>
              <a:t>Fine</a:t>
            </a:r>
            <a:endParaRPr lang="en-US" sz="1900" dirty="0"/>
          </a:p>
        </p:txBody>
      </p:sp>
      <p:sp>
        <p:nvSpPr>
          <p:cNvPr id="9" name="Text 7"/>
          <p:cNvSpPr/>
          <p:nvPr/>
        </p:nvSpPr>
        <p:spPr>
          <a:xfrm>
            <a:off x="749808" y="2377440"/>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Safe for anyone who simply wants automation.</a:t>
            </a:r>
            <a:endParaRPr lang="en-US" sz="1400" dirty="0"/>
          </a:p>
        </p:txBody>
      </p:sp>
      <p:sp>
        <p:nvSpPr>
          <p:cNvPr id="10" name="card">
            <a:extLst>
              <a:ext uri="{C183D7F6-B498-43B3-948B-1728B52AA6E4}">
                <adec:decorative xmlns:adec="http://schemas.microsoft.com/office/drawing/2017/decorative" val="1"/>
              </a:ext>
            </a:extLst>
          </p:cNvPr>
          <p:cNvSpPr/>
          <p:nvPr/>
        </p:nvSpPr>
        <p:spPr>
          <a:xfrm>
            <a:off x="3291840" y="1645920"/>
            <a:ext cx="2560320" cy="2148840"/>
          </a:xfrm>
          <a:prstGeom prst="rect">
            <a:avLst/>
          </a:prstGeom>
          <a:solidFill>
            <a:srgbClr val="F2E9D8"/>
          </a:solidFill>
          <a:ln w="12700">
            <a:solidFill>
              <a:srgbClr val="333333"/>
            </a:solidFill>
            <a:prstDash val="solid"/>
          </a:ln>
        </p:spPr>
        <p:txBody>
          <a:bodyPr/>
          <a:lstStyle/>
          <a:p>
            <a:endParaRPr lang="en-GB"/>
          </a:p>
        </p:txBody>
      </p:sp>
      <p:sp>
        <p:nvSpPr>
          <p:cNvPr id="11" name="card accent">
            <a:extLst>
              <a:ext uri="{C183D7F6-B498-43B3-948B-1728B52AA6E4}">
                <adec:decorative xmlns:adec="http://schemas.microsoft.com/office/drawing/2017/decorative" val="1"/>
              </a:ext>
            </a:extLst>
          </p:cNvPr>
          <p:cNvSpPr/>
          <p:nvPr/>
        </p:nvSpPr>
        <p:spPr>
          <a:xfrm>
            <a:off x="3291840" y="1645920"/>
            <a:ext cx="2560320" cy="64008"/>
          </a:xfrm>
          <a:prstGeom prst="rect">
            <a:avLst/>
          </a:prstGeom>
          <a:solidFill>
            <a:srgbClr val="C1622A"/>
          </a:solidFill>
          <a:ln w="12700">
            <a:solidFill>
              <a:srgbClr val="333333"/>
            </a:solidFill>
            <a:prstDash val="solid"/>
          </a:ln>
        </p:spPr>
        <p:txBody>
          <a:bodyPr/>
          <a:lstStyle/>
          <a:p>
            <a:endParaRPr lang="en-GB"/>
          </a:p>
        </p:txBody>
      </p:sp>
      <p:sp>
        <p:nvSpPr>
          <p:cNvPr id="12" name="Text 10"/>
          <p:cNvSpPr/>
          <p:nvPr/>
        </p:nvSpPr>
        <p:spPr>
          <a:xfrm>
            <a:off x="3493008" y="1828800"/>
            <a:ext cx="2157984" cy="457200"/>
          </a:xfrm>
          <a:prstGeom prst="rect">
            <a:avLst/>
          </a:prstGeom>
          <a:noFill/>
          <a:ln/>
        </p:spPr>
        <p:txBody>
          <a:bodyPr wrap="square" lIns="0" tIns="0" rIns="0" bIns="0" rtlCol="0" anchor="t"/>
          <a:lstStyle/>
          <a:p>
            <a:pPr marL="0" indent="0">
              <a:buNone/>
            </a:pPr>
            <a:r>
              <a:rPr lang="en-US" sz="1900" b="1" dirty="0">
                <a:solidFill>
                  <a:srgbClr val="2E2A26"/>
                </a:solidFill>
                <a:latin typeface="Georgia" pitchFamily="34" charset="0"/>
                <a:ea typeface="Georgia" pitchFamily="34" charset="-122"/>
                <a:cs typeface="Georgia" pitchFamily="34" charset="-120"/>
              </a:rPr>
              <a:t>Optional</a:t>
            </a:r>
            <a:endParaRPr lang="en-US" sz="1900" dirty="0"/>
          </a:p>
        </p:txBody>
      </p:sp>
      <p:sp>
        <p:nvSpPr>
          <p:cNvPr id="13" name="Text 11"/>
          <p:cNvSpPr/>
          <p:nvPr/>
        </p:nvSpPr>
        <p:spPr>
          <a:xfrm>
            <a:off x="3493008" y="2377440"/>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Free tools are fine for occasional use.</a:t>
            </a:r>
            <a:endParaRPr lang="en-US" sz="1400" dirty="0"/>
          </a:p>
        </p:txBody>
      </p:sp>
      <p:sp>
        <p:nvSpPr>
          <p:cNvPr id="14" name="card">
            <a:extLst>
              <a:ext uri="{C183D7F6-B498-43B3-948B-1728B52AA6E4}">
                <adec:decorative xmlns:adec="http://schemas.microsoft.com/office/drawing/2017/decorative" val="1"/>
              </a:ext>
            </a:extLst>
          </p:cNvPr>
          <p:cNvSpPr/>
          <p:nvPr/>
        </p:nvSpPr>
        <p:spPr>
          <a:xfrm>
            <a:off x="6035040" y="1645920"/>
            <a:ext cx="2560320" cy="2148840"/>
          </a:xfrm>
          <a:prstGeom prst="rect">
            <a:avLst/>
          </a:prstGeom>
          <a:solidFill>
            <a:srgbClr val="F2E9D8"/>
          </a:solidFill>
          <a:ln w="12700">
            <a:solidFill>
              <a:srgbClr val="333333"/>
            </a:solidFill>
            <a:prstDash val="solid"/>
          </a:ln>
        </p:spPr>
        <p:txBody>
          <a:bodyPr/>
          <a:lstStyle/>
          <a:p>
            <a:endParaRPr lang="en-GB"/>
          </a:p>
        </p:txBody>
      </p:sp>
      <p:sp>
        <p:nvSpPr>
          <p:cNvPr id="15" name="card accent">
            <a:extLst>
              <a:ext uri="{C183D7F6-B498-43B3-948B-1728B52AA6E4}">
                <adec:decorative xmlns:adec="http://schemas.microsoft.com/office/drawing/2017/decorative" val="1"/>
              </a:ext>
            </a:extLst>
          </p:cNvPr>
          <p:cNvSpPr/>
          <p:nvPr/>
        </p:nvSpPr>
        <p:spPr>
          <a:xfrm>
            <a:off x="6035040" y="1645920"/>
            <a:ext cx="2560320" cy="64008"/>
          </a:xfrm>
          <a:prstGeom prst="rect">
            <a:avLst/>
          </a:prstGeom>
          <a:solidFill>
            <a:srgbClr val="C1622A"/>
          </a:solidFill>
          <a:ln w="12700">
            <a:solidFill>
              <a:srgbClr val="333333"/>
            </a:solidFill>
            <a:prstDash val="solid"/>
          </a:ln>
        </p:spPr>
        <p:txBody>
          <a:bodyPr/>
          <a:lstStyle/>
          <a:p>
            <a:endParaRPr lang="en-GB"/>
          </a:p>
        </p:txBody>
      </p:sp>
      <p:sp>
        <p:nvSpPr>
          <p:cNvPr id="16" name="Text 14"/>
          <p:cNvSpPr/>
          <p:nvPr/>
        </p:nvSpPr>
        <p:spPr>
          <a:xfrm>
            <a:off x="6236208" y="1828800"/>
            <a:ext cx="2157984" cy="457200"/>
          </a:xfrm>
          <a:prstGeom prst="rect">
            <a:avLst/>
          </a:prstGeom>
          <a:noFill/>
          <a:ln/>
        </p:spPr>
        <p:txBody>
          <a:bodyPr wrap="square" lIns="0" tIns="0" rIns="0" bIns="0" rtlCol="0" anchor="t"/>
          <a:lstStyle/>
          <a:p>
            <a:pPr marL="0" indent="0">
              <a:buNone/>
            </a:pPr>
            <a:r>
              <a:rPr lang="en-US" sz="1900" b="1" dirty="0">
                <a:solidFill>
                  <a:srgbClr val="2E2A26"/>
                </a:solidFill>
                <a:latin typeface="Georgia" pitchFamily="34" charset="0"/>
                <a:ea typeface="Georgia" pitchFamily="34" charset="-122"/>
                <a:cs typeface="Georgia" pitchFamily="34" charset="-120"/>
              </a:rPr>
              <a:t>Not essential</a:t>
            </a:r>
            <a:endParaRPr lang="en-US" sz="1900" dirty="0"/>
          </a:p>
        </p:txBody>
      </p:sp>
      <p:sp>
        <p:nvSpPr>
          <p:cNvPr id="17" name="Text 15"/>
          <p:cNvSpPr/>
          <p:nvPr/>
        </p:nvSpPr>
        <p:spPr>
          <a:xfrm>
            <a:off x="6236208" y="2377440"/>
            <a:ext cx="2157984" cy="128016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Built-in tools are safer and more transparent.</a:t>
            </a:r>
            <a:endParaRPr lang="en-US" sz="1400" dirty="0"/>
          </a:p>
        </p:txBody>
      </p:sp>
      <p:sp>
        <p:nvSpPr>
          <p:cNvPr id="18" name="Text 16"/>
          <p:cNvSpPr/>
          <p:nvPr/>
        </p:nvSpPr>
        <p:spPr>
          <a:xfrm>
            <a:off x="548640" y="4041648"/>
            <a:ext cx="8046720" cy="411480"/>
          </a:xfrm>
          <a:prstGeom prst="rect">
            <a:avLst/>
          </a:prstGeom>
          <a:noFill/>
          <a:ln/>
        </p:spPr>
        <p:txBody>
          <a:bodyPr wrap="square" lIns="0" tIns="0" rIns="0" bIns="0" rtlCol="0" anchor="ctr"/>
          <a:lstStyle/>
          <a:p>
            <a:pPr marL="0" indent="0">
              <a:buNone/>
            </a:pPr>
            <a:r>
              <a:rPr lang="en-US" sz="1400" b="1" dirty="0">
                <a:solidFill>
                  <a:srgbClr val="C1622A"/>
                </a:solidFill>
                <a:latin typeface="Verdana" pitchFamily="34" charset="0"/>
                <a:ea typeface="Verdana" pitchFamily="34" charset="-122"/>
                <a:cs typeface="Verdana" pitchFamily="34" charset="-120"/>
              </a:rPr>
              <a:t>You are paying for automation and a dashboard, not extra speed.</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Illustration of a tablet and smartphone with a battery and cleaning cloth"/>
          <p:cNvPicPr>
            <a:picLocks noChangeAspect="1"/>
          </p:cNvPicPr>
          <p:nvPr/>
        </p:nvPicPr>
        <p:blipFill>
          <a:blip r:embed="rId3"/>
          <a:srcRect l="20801" r="20801"/>
          <a:stretch/>
        </p:blipFill>
        <p:spPr>
          <a:xfrm>
            <a:off x="5120640" y="0"/>
            <a:ext cx="402336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1207008"/>
            <a:ext cx="4114800" cy="320040"/>
          </a:xfrm>
          <a:prstGeom prst="rect">
            <a:avLst/>
          </a:prstGeom>
          <a:noFill/>
          <a:ln/>
        </p:spPr>
        <p:txBody>
          <a:bodyPr wrap="square" lIns="0" tIns="0" rIns="0" bIns="0" rtlCol="0" anchor="ctr"/>
          <a:lstStyle/>
          <a:p>
            <a:pPr marL="0" indent="0">
              <a:buNone/>
            </a:pPr>
            <a:r>
              <a:rPr lang="en-US" sz="1400" b="1" kern="0" spc="200" dirty="0">
                <a:solidFill>
                  <a:srgbClr val="C1622A"/>
                </a:solidFill>
                <a:latin typeface="Verdana" pitchFamily="34" charset="0"/>
                <a:ea typeface="Verdana" pitchFamily="34" charset="-122"/>
                <a:cs typeface="Verdana" pitchFamily="34" charset="-120"/>
              </a:rPr>
              <a:t>SECTION 3</a:t>
            </a:r>
            <a:endParaRPr lang="en-US" sz="1400" dirty="0"/>
          </a:p>
        </p:txBody>
      </p:sp>
      <p:sp>
        <p:nvSpPr>
          <p:cNvPr id="5" name="Text 0"/>
          <p:cNvSpPr>
            <a:spLocks noGrp="1"/>
          </p:cNvSpPr>
          <p:nvPr>
            <p:ph type="title" idx="100" hasCustomPrompt="1"/>
          </p:nvPr>
        </p:nvSpPr>
        <p:spPr>
          <a:xfrm>
            <a:off x="640080" y="1600200"/>
            <a:ext cx="4114800" cy="1280160"/>
          </a:xfrm>
          <a:prstGeom prst="rect">
            <a:avLst/>
          </a:prstGeom>
          <a:noFill/>
          <a:ln/>
        </p:spPr>
        <p:txBody>
          <a:bodyPr wrap="square" lIns="0" tIns="0" rIns="0" bIns="0" rtlCol="0" anchor="ctr"/>
          <a:lstStyle/>
          <a:p>
            <a:pPr marL="0" indent="0">
              <a:buNone/>
            </a:pPr>
            <a:r>
              <a:rPr lang="en-US" sz="2700" b="1" dirty="0">
                <a:solidFill>
                  <a:srgbClr val="2E2A26"/>
                </a:solidFill>
                <a:latin typeface="Georgia" pitchFamily="34" charset="0"/>
                <a:ea typeface="Georgia" pitchFamily="34" charset="-122"/>
                <a:cs typeface="Georgia" pitchFamily="34" charset="-120"/>
              </a:rPr>
              <a:t>Tablets &amp; smartphones: routine maintenance</a:t>
            </a:r>
            <a:endParaRPr lang="en-US" sz="2700" dirty="0"/>
          </a:p>
        </p:txBody>
      </p:sp>
      <p:sp>
        <p:nvSpPr>
          <p:cNvPr id="6" name="Text 3"/>
          <p:cNvSpPr/>
          <p:nvPr/>
        </p:nvSpPr>
        <p:spPr>
          <a:xfrm>
            <a:off x="640080" y="3017520"/>
            <a:ext cx="4023360" cy="1097280"/>
          </a:xfrm>
          <a:prstGeom prst="rect">
            <a:avLst/>
          </a:prstGeom>
          <a:noFill/>
          <a:ln/>
        </p:spPr>
        <p:txBody>
          <a:bodyPr wrap="square" lIns="0" tIns="0" rIns="0" bIns="0" rtlCol="0" anchor="ctr"/>
          <a:lstStyle/>
          <a:p>
            <a:pPr marL="0" indent="0">
              <a:buNone/>
            </a:pPr>
            <a:r>
              <a:rPr lang="en-US" sz="1400" dirty="0">
                <a:solidFill>
                  <a:srgbClr val="5E564C"/>
                </a:solidFill>
                <a:latin typeface="Verdana" pitchFamily="34" charset="0"/>
                <a:ea typeface="Verdana" pitchFamily="34" charset="-122"/>
                <a:cs typeface="Verdana" pitchFamily="34" charset="-120"/>
              </a:rPr>
              <a:t>Mobile devices need far less maintenance than PCs. They optimise themselves automatically.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Simple habits and battery care</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3 — a short list is all you need</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536192"/>
            <a:ext cx="3931920" cy="566928"/>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536192"/>
            <a:ext cx="64008" cy="566928"/>
          </a:xfrm>
          <a:prstGeom prst="rect">
            <a:avLst/>
          </a:prstGeom>
          <a:solidFill>
            <a:srgbClr val="E8A33D"/>
          </a:solidFill>
          <a:ln w="12700">
            <a:solidFill>
              <a:srgbClr val="333333"/>
            </a:solidFill>
            <a:prstDash val="solid"/>
          </a:ln>
        </p:spPr>
        <p:txBody>
          <a:bodyPr/>
          <a:lstStyle/>
          <a:p>
            <a:endParaRPr lang="en-GB"/>
          </a:p>
        </p:txBody>
      </p:sp>
      <p:sp>
        <p:nvSpPr>
          <p:cNvPr id="8" name="Text 6">
            <a:extLst>
              <a:ext uri="{C183D7F6-B498-43B3-948B-1728B52AA6E4}">
                <adec:decorative xmlns:adec="http://schemas.microsoft.com/office/drawing/2017/decorative" val="1"/>
              </a:ext>
            </a:extLst>
          </p:cNvPr>
          <p:cNvSpPr/>
          <p:nvPr/>
        </p:nvSpPr>
        <p:spPr>
          <a:xfrm>
            <a:off x="768096" y="1536192"/>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Keep storage below 85–90% full</a:t>
            </a:r>
            <a:endParaRPr lang="en-US" sz="1400" dirty="0"/>
          </a:p>
        </p:txBody>
      </p:sp>
      <p:sp>
        <p:nvSpPr>
          <p:cNvPr id="9" name="card">
            <a:extLst>
              <a:ext uri="{C183D7F6-B498-43B3-948B-1728B52AA6E4}">
                <adec:decorative xmlns:adec="http://schemas.microsoft.com/office/drawing/2017/decorative" val="1"/>
              </a:ext>
            </a:extLst>
          </p:cNvPr>
          <p:cNvSpPr/>
          <p:nvPr/>
        </p:nvSpPr>
        <p:spPr>
          <a:xfrm>
            <a:off x="4663440" y="1536192"/>
            <a:ext cx="3931920" cy="566928"/>
          </a:xfrm>
          <a:prstGeom prst="rect">
            <a:avLst/>
          </a:prstGeom>
          <a:solidFill>
            <a:srgbClr val="F2E9D8"/>
          </a:solidFill>
          <a:ln w="12700">
            <a:solidFill>
              <a:srgbClr val="333333"/>
            </a:solidFill>
            <a:prstDash val="solid"/>
          </a:ln>
        </p:spPr>
        <p:txBody>
          <a:bodyPr/>
          <a:lstStyle/>
          <a:p>
            <a:endParaRPr lang="en-GB"/>
          </a:p>
        </p:txBody>
      </p:sp>
      <p:sp>
        <p:nvSpPr>
          <p:cNvPr id="10" name="card accent">
            <a:extLst>
              <a:ext uri="{C183D7F6-B498-43B3-948B-1728B52AA6E4}">
                <adec:decorative xmlns:adec="http://schemas.microsoft.com/office/drawing/2017/decorative" val="1"/>
              </a:ext>
            </a:extLst>
          </p:cNvPr>
          <p:cNvSpPr/>
          <p:nvPr/>
        </p:nvSpPr>
        <p:spPr>
          <a:xfrm>
            <a:off x="4663440" y="1536192"/>
            <a:ext cx="64008" cy="566928"/>
          </a:xfrm>
          <a:prstGeom prst="rect">
            <a:avLst/>
          </a:prstGeom>
          <a:solidFill>
            <a:srgbClr val="E8A33D"/>
          </a:solidFill>
          <a:ln w="12700">
            <a:solidFill>
              <a:srgbClr val="333333"/>
            </a:solidFill>
            <a:prstDash val="solid"/>
          </a:ln>
        </p:spPr>
        <p:txBody>
          <a:bodyPr/>
          <a:lstStyle/>
          <a:p>
            <a:endParaRPr lang="en-GB"/>
          </a:p>
        </p:txBody>
      </p:sp>
      <p:sp>
        <p:nvSpPr>
          <p:cNvPr id="11" name="Text 9">
            <a:extLst>
              <a:ext uri="{C183D7F6-B498-43B3-948B-1728B52AA6E4}">
                <adec:decorative xmlns:adec="http://schemas.microsoft.com/office/drawing/2017/decorative" val="1"/>
              </a:ext>
            </a:extLst>
          </p:cNvPr>
          <p:cNvSpPr/>
          <p:nvPr/>
        </p:nvSpPr>
        <p:spPr>
          <a:xfrm>
            <a:off x="4882896" y="1536192"/>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Restart occasionally</a:t>
            </a:r>
            <a:endParaRPr lang="en-US" sz="1400" dirty="0"/>
          </a:p>
        </p:txBody>
      </p:sp>
      <p:sp>
        <p:nvSpPr>
          <p:cNvPr id="12" name="card">
            <a:extLst>
              <a:ext uri="{C183D7F6-B498-43B3-948B-1728B52AA6E4}">
                <adec:decorative xmlns:adec="http://schemas.microsoft.com/office/drawing/2017/decorative" val="1"/>
              </a:ext>
            </a:extLst>
          </p:cNvPr>
          <p:cNvSpPr/>
          <p:nvPr/>
        </p:nvSpPr>
        <p:spPr>
          <a:xfrm>
            <a:off x="548640" y="2194560"/>
            <a:ext cx="3931920" cy="566928"/>
          </a:xfrm>
          <a:prstGeom prst="rect">
            <a:avLst/>
          </a:prstGeom>
          <a:solidFill>
            <a:srgbClr val="F2E9D8"/>
          </a:solidFill>
          <a:ln w="12700">
            <a:solidFill>
              <a:srgbClr val="333333"/>
            </a:solidFill>
            <a:prstDash val="solid"/>
          </a:ln>
        </p:spPr>
        <p:txBody>
          <a:bodyPr/>
          <a:lstStyle/>
          <a:p>
            <a:endParaRPr lang="en-GB"/>
          </a:p>
        </p:txBody>
      </p:sp>
      <p:sp>
        <p:nvSpPr>
          <p:cNvPr id="13" name="card accent">
            <a:extLst>
              <a:ext uri="{C183D7F6-B498-43B3-948B-1728B52AA6E4}">
                <adec:decorative xmlns:adec="http://schemas.microsoft.com/office/drawing/2017/decorative" val="1"/>
              </a:ext>
            </a:extLst>
          </p:cNvPr>
          <p:cNvSpPr/>
          <p:nvPr/>
        </p:nvSpPr>
        <p:spPr>
          <a:xfrm>
            <a:off x="548640" y="2194560"/>
            <a:ext cx="64008" cy="566928"/>
          </a:xfrm>
          <a:prstGeom prst="rect">
            <a:avLst/>
          </a:prstGeom>
          <a:solidFill>
            <a:srgbClr val="E8A33D"/>
          </a:solidFill>
          <a:ln w="12700">
            <a:solidFill>
              <a:srgbClr val="333333"/>
            </a:solidFill>
            <a:prstDash val="solid"/>
          </a:ln>
        </p:spPr>
        <p:txBody>
          <a:bodyPr/>
          <a:lstStyle/>
          <a:p>
            <a:endParaRPr lang="en-GB"/>
          </a:p>
        </p:txBody>
      </p:sp>
      <p:sp>
        <p:nvSpPr>
          <p:cNvPr id="14" name="Text 12">
            <a:extLst>
              <a:ext uri="{C183D7F6-B498-43B3-948B-1728B52AA6E4}">
                <adec:decorative xmlns:adec="http://schemas.microsoft.com/office/drawing/2017/decorative" val="1"/>
              </a:ext>
            </a:extLst>
          </p:cNvPr>
          <p:cNvSpPr/>
          <p:nvPr/>
        </p:nvSpPr>
        <p:spPr>
          <a:xfrm>
            <a:off x="768096" y="2194560"/>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Update iOS or Android regularly</a:t>
            </a:r>
            <a:endParaRPr lang="en-US" sz="1400" dirty="0"/>
          </a:p>
        </p:txBody>
      </p:sp>
      <p:sp>
        <p:nvSpPr>
          <p:cNvPr id="15" name="card">
            <a:extLst>
              <a:ext uri="{C183D7F6-B498-43B3-948B-1728B52AA6E4}">
                <adec:decorative xmlns:adec="http://schemas.microsoft.com/office/drawing/2017/decorative" val="1"/>
              </a:ext>
            </a:extLst>
          </p:cNvPr>
          <p:cNvSpPr/>
          <p:nvPr/>
        </p:nvSpPr>
        <p:spPr>
          <a:xfrm>
            <a:off x="4663440" y="2194560"/>
            <a:ext cx="3931920" cy="566928"/>
          </a:xfrm>
          <a:prstGeom prst="rect">
            <a:avLst/>
          </a:prstGeom>
          <a:solidFill>
            <a:srgbClr val="F2E9D8"/>
          </a:solidFill>
          <a:ln w="12700">
            <a:solidFill>
              <a:srgbClr val="333333"/>
            </a:solidFill>
            <a:prstDash val="solid"/>
          </a:ln>
        </p:spPr>
        <p:txBody>
          <a:bodyPr/>
          <a:lstStyle/>
          <a:p>
            <a:endParaRPr lang="en-GB"/>
          </a:p>
        </p:txBody>
      </p:sp>
      <p:sp>
        <p:nvSpPr>
          <p:cNvPr id="16" name="card accent">
            <a:extLst>
              <a:ext uri="{C183D7F6-B498-43B3-948B-1728B52AA6E4}">
                <adec:decorative xmlns:adec="http://schemas.microsoft.com/office/drawing/2017/decorative" val="1"/>
              </a:ext>
            </a:extLst>
          </p:cNvPr>
          <p:cNvSpPr/>
          <p:nvPr/>
        </p:nvSpPr>
        <p:spPr>
          <a:xfrm>
            <a:off x="4663440" y="2194560"/>
            <a:ext cx="64008" cy="566928"/>
          </a:xfrm>
          <a:prstGeom prst="rect">
            <a:avLst/>
          </a:prstGeom>
          <a:solidFill>
            <a:srgbClr val="E8A33D"/>
          </a:solidFill>
          <a:ln w="12700">
            <a:solidFill>
              <a:srgbClr val="333333"/>
            </a:solidFill>
            <a:prstDash val="solid"/>
          </a:ln>
        </p:spPr>
        <p:txBody>
          <a:bodyPr/>
          <a:lstStyle/>
          <a:p>
            <a:endParaRPr lang="en-GB"/>
          </a:p>
        </p:txBody>
      </p:sp>
      <p:sp>
        <p:nvSpPr>
          <p:cNvPr id="17" name="Text 15">
            <a:extLst>
              <a:ext uri="{C183D7F6-B498-43B3-948B-1728B52AA6E4}">
                <adec:decorative xmlns:adec="http://schemas.microsoft.com/office/drawing/2017/decorative" val="1"/>
              </a:ext>
            </a:extLst>
          </p:cNvPr>
          <p:cNvSpPr/>
          <p:nvPr/>
        </p:nvSpPr>
        <p:spPr>
          <a:xfrm>
            <a:off x="4882896" y="2194560"/>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Avoid extreme heat and cold</a:t>
            </a:r>
            <a:endParaRPr lang="en-US" sz="1400" dirty="0"/>
          </a:p>
        </p:txBody>
      </p:sp>
      <p:sp>
        <p:nvSpPr>
          <p:cNvPr id="18" name="card">
            <a:extLst>
              <a:ext uri="{C183D7F6-B498-43B3-948B-1728B52AA6E4}">
                <adec:decorative xmlns:adec="http://schemas.microsoft.com/office/drawing/2017/decorative" val="1"/>
              </a:ext>
            </a:extLst>
          </p:cNvPr>
          <p:cNvSpPr/>
          <p:nvPr/>
        </p:nvSpPr>
        <p:spPr>
          <a:xfrm>
            <a:off x="548640" y="2852928"/>
            <a:ext cx="3931920" cy="566928"/>
          </a:xfrm>
          <a:prstGeom prst="rect">
            <a:avLst/>
          </a:prstGeom>
          <a:solidFill>
            <a:srgbClr val="F2E9D8"/>
          </a:solidFill>
          <a:ln w="12700">
            <a:solidFill>
              <a:srgbClr val="333333"/>
            </a:solidFill>
            <a:prstDash val="solid"/>
          </a:ln>
        </p:spPr>
        <p:txBody>
          <a:bodyPr/>
          <a:lstStyle/>
          <a:p>
            <a:endParaRPr lang="en-GB"/>
          </a:p>
        </p:txBody>
      </p:sp>
      <p:sp>
        <p:nvSpPr>
          <p:cNvPr id="19" name="card accent">
            <a:extLst>
              <a:ext uri="{C183D7F6-B498-43B3-948B-1728B52AA6E4}">
                <adec:decorative xmlns:adec="http://schemas.microsoft.com/office/drawing/2017/decorative" val="1"/>
              </a:ext>
            </a:extLst>
          </p:cNvPr>
          <p:cNvSpPr/>
          <p:nvPr/>
        </p:nvSpPr>
        <p:spPr>
          <a:xfrm>
            <a:off x="548640" y="2852928"/>
            <a:ext cx="64008" cy="566928"/>
          </a:xfrm>
          <a:prstGeom prst="rect">
            <a:avLst/>
          </a:prstGeom>
          <a:solidFill>
            <a:srgbClr val="E8A33D"/>
          </a:solidFill>
          <a:ln w="12700">
            <a:solidFill>
              <a:srgbClr val="333333"/>
            </a:solidFill>
            <a:prstDash val="solid"/>
          </a:ln>
        </p:spPr>
        <p:txBody>
          <a:bodyPr/>
          <a:lstStyle/>
          <a:p>
            <a:endParaRPr lang="en-GB"/>
          </a:p>
        </p:txBody>
      </p:sp>
      <p:sp>
        <p:nvSpPr>
          <p:cNvPr id="20" name="Text 18">
            <a:extLst>
              <a:ext uri="{C183D7F6-B498-43B3-948B-1728B52AA6E4}">
                <adec:decorative xmlns:adec="http://schemas.microsoft.com/office/drawing/2017/decorative" val="1"/>
              </a:ext>
            </a:extLst>
          </p:cNvPr>
          <p:cNvSpPr/>
          <p:nvPr/>
        </p:nvSpPr>
        <p:spPr>
          <a:xfrm>
            <a:off x="768096" y="2852928"/>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Clean screens and ports weekly</a:t>
            </a:r>
            <a:endParaRPr lang="en-US" sz="1400" dirty="0"/>
          </a:p>
        </p:txBody>
      </p:sp>
      <p:sp>
        <p:nvSpPr>
          <p:cNvPr id="21" name="card">
            <a:extLst>
              <a:ext uri="{C183D7F6-B498-43B3-948B-1728B52AA6E4}">
                <adec:decorative xmlns:adec="http://schemas.microsoft.com/office/drawing/2017/decorative" val="1"/>
              </a:ext>
            </a:extLst>
          </p:cNvPr>
          <p:cNvSpPr/>
          <p:nvPr/>
        </p:nvSpPr>
        <p:spPr>
          <a:xfrm>
            <a:off x="4663440" y="2852928"/>
            <a:ext cx="3931920" cy="566928"/>
          </a:xfrm>
          <a:prstGeom prst="rect">
            <a:avLst/>
          </a:prstGeom>
          <a:solidFill>
            <a:srgbClr val="F2E9D8"/>
          </a:solidFill>
          <a:ln w="12700">
            <a:solidFill>
              <a:srgbClr val="333333"/>
            </a:solidFill>
            <a:prstDash val="solid"/>
          </a:ln>
        </p:spPr>
        <p:txBody>
          <a:bodyPr/>
          <a:lstStyle/>
          <a:p>
            <a:endParaRPr lang="en-GB"/>
          </a:p>
        </p:txBody>
      </p:sp>
      <p:sp>
        <p:nvSpPr>
          <p:cNvPr id="22" name="card accent">
            <a:extLst>
              <a:ext uri="{C183D7F6-B498-43B3-948B-1728B52AA6E4}">
                <adec:decorative xmlns:adec="http://schemas.microsoft.com/office/drawing/2017/decorative" val="1"/>
              </a:ext>
            </a:extLst>
          </p:cNvPr>
          <p:cNvSpPr/>
          <p:nvPr/>
        </p:nvSpPr>
        <p:spPr>
          <a:xfrm>
            <a:off x="4663440" y="2852928"/>
            <a:ext cx="64008" cy="566928"/>
          </a:xfrm>
          <a:prstGeom prst="rect">
            <a:avLst/>
          </a:prstGeom>
          <a:solidFill>
            <a:srgbClr val="E8A33D"/>
          </a:solidFill>
          <a:ln w="12700">
            <a:solidFill>
              <a:srgbClr val="333333"/>
            </a:solidFill>
            <a:prstDash val="solid"/>
          </a:ln>
        </p:spPr>
        <p:txBody>
          <a:bodyPr/>
          <a:lstStyle/>
          <a:p>
            <a:endParaRPr lang="en-GB"/>
          </a:p>
        </p:txBody>
      </p:sp>
      <p:sp>
        <p:nvSpPr>
          <p:cNvPr id="23" name="Text 21">
            <a:extLst>
              <a:ext uri="{C183D7F6-B498-43B3-948B-1728B52AA6E4}">
                <adec:decorative xmlns:adec="http://schemas.microsoft.com/office/drawing/2017/decorative" val="1"/>
              </a:ext>
            </a:extLst>
          </p:cNvPr>
          <p:cNvSpPr/>
          <p:nvPr/>
        </p:nvSpPr>
        <p:spPr>
          <a:xfrm>
            <a:off x="4882896" y="2852928"/>
            <a:ext cx="3566160" cy="566928"/>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Replace worn-out batteries</a:t>
            </a:r>
            <a:endParaRPr lang="en-US" sz="1400" dirty="0"/>
          </a:p>
        </p:txBody>
      </p:sp>
      <p:sp>
        <p:nvSpPr>
          <p:cNvPr id="24" name="Text 22"/>
          <p:cNvSpPr/>
          <p:nvPr/>
        </p:nvSpPr>
        <p:spPr>
          <a:xfrm>
            <a:off x="548640" y="3611880"/>
            <a:ext cx="8046720" cy="292608"/>
          </a:xfrm>
          <a:prstGeom prst="rect">
            <a:avLst/>
          </a:prstGeom>
          <a:noFill/>
          <a:ln/>
        </p:spPr>
        <p:txBody>
          <a:bodyPr wrap="square" lIns="0" tIns="0" rIns="0" bIns="0" rtlCol="0" anchor="ctr"/>
          <a:lstStyle/>
          <a:p>
            <a:pPr marL="0" indent="0">
              <a:buNone/>
            </a:pPr>
            <a:r>
              <a:rPr lang="en-US" sz="1400" b="1" dirty="0">
                <a:solidFill>
                  <a:srgbClr val="6E7F63"/>
                </a:solidFill>
                <a:latin typeface="Verdana" pitchFamily="34" charset="0"/>
                <a:ea typeface="Verdana" pitchFamily="34" charset="-122"/>
                <a:cs typeface="Verdana" pitchFamily="34" charset="-120"/>
              </a:rPr>
              <a:t>BATTERY CARE</a:t>
            </a:r>
            <a:endParaRPr lang="en-US" sz="1400" dirty="0"/>
          </a:p>
        </p:txBody>
      </p:sp>
      <p:sp>
        <p:nvSpPr>
          <p:cNvPr id="25" name="card">
            <a:extLst>
              <a:ext uri="{C183D7F6-B498-43B3-948B-1728B52AA6E4}">
                <adec:decorative xmlns:adec="http://schemas.microsoft.com/office/drawing/2017/decorative" val="1"/>
              </a:ext>
            </a:extLst>
          </p:cNvPr>
          <p:cNvSpPr/>
          <p:nvPr/>
        </p:nvSpPr>
        <p:spPr>
          <a:xfrm>
            <a:off x="548640" y="3977640"/>
            <a:ext cx="2560320" cy="777240"/>
          </a:xfrm>
          <a:prstGeom prst="rect">
            <a:avLst/>
          </a:prstGeom>
          <a:solidFill>
            <a:srgbClr val="F2E9D8"/>
          </a:solidFill>
          <a:ln w="12700">
            <a:solidFill>
              <a:srgbClr val="333333"/>
            </a:solidFill>
            <a:prstDash val="solid"/>
          </a:ln>
        </p:spPr>
        <p:txBody>
          <a:bodyPr/>
          <a:lstStyle/>
          <a:p>
            <a:endParaRPr lang="en-GB"/>
          </a:p>
        </p:txBody>
      </p:sp>
      <p:sp>
        <p:nvSpPr>
          <p:cNvPr id="26" name="card accent">
            <a:extLst>
              <a:ext uri="{C183D7F6-B498-43B3-948B-1728B52AA6E4}">
                <adec:decorative xmlns:adec="http://schemas.microsoft.com/office/drawing/2017/decorative" val="1"/>
              </a:ext>
            </a:extLst>
          </p:cNvPr>
          <p:cNvSpPr/>
          <p:nvPr/>
        </p:nvSpPr>
        <p:spPr>
          <a:xfrm>
            <a:off x="548640" y="3977640"/>
            <a:ext cx="2560320" cy="54864"/>
          </a:xfrm>
          <a:prstGeom prst="rect">
            <a:avLst/>
          </a:prstGeom>
          <a:solidFill>
            <a:srgbClr val="6E7F63"/>
          </a:solidFill>
          <a:ln w="12700">
            <a:solidFill>
              <a:srgbClr val="333333"/>
            </a:solidFill>
            <a:prstDash val="solid"/>
          </a:ln>
        </p:spPr>
        <p:txBody>
          <a:bodyPr/>
          <a:lstStyle/>
          <a:p>
            <a:endParaRPr lang="en-GB"/>
          </a:p>
        </p:txBody>
      </p:sp>
      <p:sp>
        <p:nvSpPr>
          <p:cNvPr id="27" name="Text 25"/>
          <p:cNvSpPr/>
          <p:nvPr/>
        </p:nvSpPr>
        <p:spPr>
          <a:xfrm>
            <a:off x="731520" y="4032504"/>
            <a:ext cx="2194560" cy="685800"/>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Keep charge between 20% and 80%</a:t>
            </a:r>
            <a:endParaRPr lang="en-US" sz="1400" dirty="0"/>
          </a:p>
        </p:txBody>
      </p:sp>
      <p:sp>
        <p:nvSpPr>
          <p:cNvPr id="28" name="card">
            <a:extLst>
              <a:ext uri="{C183D7F6-B498-43B3-948B-1728B52AA6E4}">
                <adec:decorative xmlns:adec="http://schemas.microsoft.com/office/drawing/2017/decorative" val="1"/>
              </a:ext>
            </a:extLst>
          </p:cNvPr>
          <p:cNvSpPr/>
          <p:nvPr/>
        </p:nvSpPr>
        <p:spPr>
          <a:xfrm>
            <a:off x="3291840" y="3977640"/>
            <a:ext cx="2560320" cy="777240"/>
          </a:xfrm>
          <a:prstGeom prst="rect">
            <a:avLst/>
          </a:prstGeom>
          <a:solidFill>
            <a:srgbClr val="F2E9D8"/>
          </a:solidFill>
          <a:ln w="12700">
            <a:solidFill>
              <a:srgbClr val="333333"/>
            </a:solidFill>
            <a:prstDash val="solid"/>
          </a:ln>
        </p:spPr>
        <p:txBody>
          <a:bodyPr/>
          <a:lstStyle/>
          <a:p>
            <a:endParaRPr lang="en-GB"/>
          </a:p>
        </p:txBody>
      </p:sp>
      <p:sp>
        <p:nvSpPr>
          <p:cNvPr id="29" name="card accent">
            <a:extLst>
              <a:ext uri="{C183D7F6-B498-43B3-948B-1728B52AA6E4}">
                <adec:decorative xmlns:adec="http://schemas.microsoft.com/office/drawing/2017/decorative" val="1"/>
              </a:ext>
            </a:extLst>
          </p:cNvPr>
          <p:cNvSpPr/>
          <p:nvPr/>
        </p:nvSpPr>
        <p:spPr>
          <a:xfrm>
            <a:off x="3291840" y="3977640"/>
            <a:ext cx="2560320" cy="54864"/>
          </a:xfrm>
          <a:prstGeom prst="rect">
            <a:avLst/>
          </a:prstGeom>
          <a:solidFill>
            <a:srgbClr val="6E7F63"/>
          </a:solidFill>
          <a:ln w="12700">
            <a:solidFill>
              <a:srgbClr val="333333"/>
            </a:solidFill>
            <a:prstDash val="solid"/>
          </a:ln>
        </p:spPr>
        <p:txBody>
          <a:bodyPr/>
          <a:lstStyle/>
          <a:p>
            <a:endParaRPr lang="en-GB"/>
          </a:p>
        </p:txBody>
      </p:sp>
      <p:sp>
        <p:nvSpPr>
          <p:cNvPr id="30" name="Text 28"/>
          <p:cNvSpPr/>
          <p:nvPr/>
        </p:nvSpPr>
        <p:spPr>
          <a:xfrm>
            <a:off x="3474720" y="4032504"/>
            <a:ext cx="2194560" cy="685800"/>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Avoid full discharges</a:t>
            </a:r>
            <a:endParaRPr lang="en-US" sz="1400" dirty="0"/>
          </a:p>
        </p:txBody>
      </p:sp>
      <p:sp>
        <p:nvSpPr>
          <p:cNvPr id="31" name="card">
            <a:extLst>
              <a:ext uri="{C183D7F6-B498-43B3-948B-1728B52AA6E4}">
                <adec:decorative xmlns:adec="http://schemas.microsoft.com/office/drawing/2017/decorative" val="1"/>
              </a:ext>
            </a:extLst>
          </p:cNvPr>
          <p:cNvSpPr/>
          <p:nvPr/>
        </p:nvSpPr>
        <p:spPr>
          <a:xfrm>
            <a:off x="6035040" y="3977640"/>
            <a:ext cx="2560320" cy="777240"/>
          </a:xfrm>
          <a:prstGeom prst="rect">
            <a:avLst/>
          </a:prstGeom>
          <a:solidFill>
            <a:srgbClr val="F2E9D8"/>
          </a:solidFill>
          <a:ln w="12700">
            <a:solidFill>
              <a:srgbClr val="333333"/>
            </a:solidFill>
            <a:prstDash val="solid"/>
          </a:ln>
        </p:spPr>
        <p:txBody>
          <a:bodyPr/>
          <a:lstStyle/>
          <a:p>
            <a:endParaRPr lang="en-GB"/>
          </a:p>
        </p:txBody>
      </p:sp>
      <p:sp>
        <p:nvSpPr>
          <p:cNvPr id="32" name="card accent">
            <a:extLst>
              <a:ext uri="{C183D7F6-B498-43B3-948B-1728B52AA6E4}">
                <adec:decorative xmlns:adec="http://schemas.microsoft.com/office/drawing/2017/decorative" val="1"/>
              </a:ext>
            </a:extLst>
          </p:cNvPr>
          <p:cNvSpPr/>
          <p:nvPr/>
        </p:nvSpPr>
        <p:spPr>
          <a:xfrm>
            <a:off x="6035040" y="3977640"/>
            <a:ext cx="2560320" cy="54864"/>
          </a:xfrm>
          <a:prstGeom prst="rect">
            <a:avLst/>
          </a:prstGeom>
          <a:solidFill>
            <a:srgbClr val="6E7F63"/>
          </a:solidFill>
          <a:ln w="12700">
            <a:solidFill>
              <a:srgbClr val="333333"/>
            </a:solidFill>
            <a:prstDash val="solid"/>
          </a:ln>
        </p:spPr>
        <p:txBody>
          <a:bodyPr/>
          <a:lstStyle/>
          <a:p>
            <a:endParaRPr lang="en-GB"/>
          </a:p>
        </p:txBody>
      </p:sp>
      <p:sp>
        <p:nvSpPr>
          <p:cNvPr id="33" name="Text 31"/>
          <p:cNvSpPr/>
          <p:nvPr/>
        </p:nvSpPr>
        <p:spPr>
          <a:xfrm>
            <a:off x="6217920" y="4032504"/>
            <a:ext cx="2194560" cy="685800"/>
          </a:xfrm>
          <a:prstGeom prst="rect">
            <a:avLst/>
          </a:prstGeom>
          <a:noFill/>
          <a:ln/>
        </p:spPr>
        <p:txBody>
          <a:bodyPr wrap="square" lIns="0" tIns="0" rIns="0" bIns="0" rtlCol="0" anchor="ctr"/>
          <a:lstStyle/>
          <a:p>
            <a:pPr marL="0" indent="0">
              <a:buNone/>
            </a:pPr>
            <a:r>
              <a:rPr lang="en-US" sz="1400" dirty="0">
                <a:solidFill>
                  <a:srgbClr val="2E2A26"/>
                </a:solidFill>
                <a:latin typeface="Verdana" pitchFamily="34" charset="0"/>
                <a:ea typeface="Verdana" pitchFamily="34" charset="-122"/>
                <a:cs typeface="Verdana" pitchFamily="34" charset="-120"/>
              </a:rPr>
              <a:t>Use “Optimised Charging”</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9144000" cy="146304"/>
          </a:xfrm>
          <a:prstGeom prst="rect">
            <a:avLst/>
          </a:prstGeom>
          <a:solidFill>
            <a:srgbClr val="C1622A"/>
          </a:solidFill>
          <a:ln w="12700">
            <a:solidFill>
              <a:srgbClr val="333333"/>
            </a:solidFill>
            <a:prstDash val="solid"/>
          </a:ln>
        </p:spPr>
        <p:txBody>
          <a:bodyPr/>
          <a:lstStyle/>
          <a:p>
            <a:endParaRPr lang="en-GB"/>
          </a:p>
        </p:txBody>
      </p:sp>
      <p:sp>
        <p:nvSpPr>
          <p:cNvPr id="3" name="Text 0"/>
          <p:cNvSpPr>
            <a:spLocks noGrp="1"/>
          </p:cNvSpPr>
          <p:nvPr>
            <p:ph type="title" idx="100" hasCustomPrompt="1"/>
          </p:nvPr>
        </p:nvSpPr>
        <p:spPr>
          <a:xfrm>
            <a:off x="548640" y="329184"/>
            <a:ext cx="8046720" cy="566928"/>
          </a:xfrm>
          <a:prstGeom prst="rect">
            <a:avLst/>
          </a:prstGeom>
          <a:noFill/>
          <a:ln/>
        </p:spPr>
        <p:txBody>
          <a:bodyPr wrap="square" lIns="0" tIns="0" rIns="0" bIns="0" rtlCol="0" anchor="ctr"/>
          <a:lstStyle/>
          <a:p>
            <a:pPr marL="0" indent="0">
              <a:buNone/>
            </a:pPr>
            <a:r>
              <a:rPr lang="en-US" sz="2600" b="1" dirty="0">
                <a:solidFill>
                  <a:srgbClr val="2E2A26"/>
                </a:solidFill>
                <a:latin typeface="Georgia" pitchFamily="34" charset="0"/>
                <a:ea typeface="Georgia" pitchFamily="34" charset="-122"/>
                <a:cs typeface="Georgia" pitchFamily="34" charset="-120"/>
              </a:rPr>
              <a:t>Why phones and tablets need so little</a:t>
            </a:r>
            <a:endParaRPr lang="en-US" sz="2600" dirty="0"/>
          </a:p>
        </p:txBody>
      </p:sp>
      <p:sp>
        <p:nvSpPr>
          <p:cNvPr id="4" name="rule">
            <a:extLst>
              <a:ext uri="{C183D7F6-B498-43B3-948B-1728B52AA6E4}">
                <adec:decorative xmlns:adec="http://schemas.microsoft.com/office/drawing/2017/decorative" val="1"/>
              </a:ext>
            </a:extLst>
          </p:cNvPr>
          <p:cNvSpPr/>
          <p:nvPr/>
        </p:nvSpPr>
        <p:spPr>
          <a:xfrm>
            <a:off x="548640" y="950976"/>
            <a:ext cx="1371600" cy="45720"/>
          </a:xfrm>
          <a:prstGeom prst="rect">
            <a:avLst/>
          </a:prstGeom>
          <a:solidFill>
            <a:srgbClr val="C1622A"/>
          </a:solidFill>
          <a:ln w="12700">
            <a:solidFill>
              <a:srgbClr val="333333"/>
            </a:solidFill>
            <a:prstDash val="solid"/>
          </a:ln>
        </p:spPr>
        <p:txBody>
          <a:bodyPr/>
          <a:lstStyle/>
          <a:p>
            <a:endParaRPr lang="en-GB"/>
          </a:p>
        </p:txBody>
      </p:sp>
      <p:sp>
        <p:nvSpPr>
          <p:cNvPr id="5" name="Text 3"/>
          <p:cNvSpPr/>
          <p:nvPr/>
        </p:nvSpPr>
        <p:spPr>
          <a:xfrm>
            <a:off x="548640" y="1060704"/>
            <a:ext cx="8046720" cy="365760"/>
          </a:xfrm>
          <a:prstGeom prst="rect">
            <a:avLst/>
          </a:prstGeom>
          <a:noFill/>
          <a:ln/>
        </p:spPr>
        <p:txBody>
          <a:bodyPr wrap="square" lIns="0" tIns="0" rIns="0" bIns="0" rtlCol="0" anchor="ctr"/>
          <a:lstStyle/>
          <a:p>
            <a:pPr marL="0" indent="0">
              <a:buNone/>
            </a:pPr>
            <a:r>
              <a:rPr lang="en-US" sz="1400" i="1" dirty="0">
                <a:solidFill>
                  <a:srgbClr val="C1622A"/>
                </a:solidFill>
                <a:latin typeface="Verdana" pitchFamily="34" charset="0"/>
                <a:ea typeface="Verdana" pitchFamily="34" charset="-122"/>
                <a:cs typeface="Verdana" pitchFamily="34" charset="-120"/>
              </a:rPr>
              <a:t>Section 3 — what the hardware does for you</a:t>
            </a:r>
            <a:endParaRPr lang="en-US" sz="1400" dirty="0"/>
          </a:p>
        </p:txBody>
      </p:sp>
      <p:sp>
        <p:nvSpPr>
          <p:cNvPr id="6" name="card">
            <a:extLst>
              <a:ext uri="{C183D7F6-B498-43B3-948B-1728B52AA6E4}">
                <adec:decorative xmlns:adec="http://schemas.microsoft.com/office/drawing/2017/decorative" val="1"/>
              </a:ext>
            </a:extLst>
          </p:cNvPr>
          <p:cNvSpPr/>
          <p:nvPr/>
        </p:nvSpPr>
        <p:spPr>
          <a:xfrm>
            <a:off x="548640" y="1572768"/>
            <a:ext cx="2560320" cy="1371600"/>
          </a:xfrm>
          <a:prstGeom prst="rect">
            <a:avLst/>
          </a:prstGeom>
          <a:solidFill>
            <a:srgbClr val="F2E9D8"/>
          </a:solidFill>
          <a:ln w="12700">
            <a:solidFill>
              <a:srgbClr val="333333"/>
            </a:solidFill>
            <a:prstDash val="solid"/>
          </a:ln>
        </p:spPr>
        <p:txBody>
          <a:bodyPr/>
          <a:lstStyle/>
          <a:p>
            <a:endParaRPr lang="en-GB"/>
          </a:p>
        </p:txBody>
      </p:sp>
      <p:sp>
        <p:nvSpPr>
          <p:cNvPr id="7" name="card accent">
            <a:extLst>
              <a:ext uri="{C183D7F6-B498-43B3-948B-1728B52AA6E4}">
                <adec:decorative xmlns:adec="http://schemas.microsoft.com/office/drawing/2017/decorative" val="1"/>
              </a:ext>
            </a:extLst>
          </p:cNvPr>
          <p:cNvSpPr/>
          <p:nvPr/>
        </p:nvSpPr>
        <p:spPr>
          <a:xfrm>
            <a:off x="548640" y="1572768"/>
            <a:ext cx="2560320" cy="54864"/>
          </a:xfrm>
          <a:prstGeom prst="rect">
            <a:avLst/>
          </a:prstGeom>
          <a:solidFill>
            <a:srgbClr val="6E7F63"/>
          </a:solidFill>
          <a:ln w="12700">
            <a:solidFill>
              <a:srgbClr val="333333"/>
            </a:solidFill>
            <a:prstDash val="solid"/>
          </a:ln>
        </p:spPr>
        <p:txBody>
          <a:bodyPr/>
          <a:lstStyle/>
          <a:p>
            <a:endParaRPr lang="en-GB"/>
          </a:p>
        </p:txBody>
      </p:sp>
      <p:sp>
        <p:nvSpPr>
          <p:cNvPr id="8" name="Text 6"/>
          <p:cNvSpPr/>
          <p:nvPr/>
        </p:nvSpPr>
        <p:spPr>
          <a:xfrm>
            <a:off x="749808" y="1737360"/>
            <a:ext cx="2157984" cy="566928"/>
          </a:xfrm>
          <a:prstGeom prst="rect">
            <a:avLst/>
          </a:prstGeom>
          <a:noFill/>
          <a:ln/>
        </p:spPr>
        <p:txBody>
          <a:bodyPr wrap="square" lIns="0" tIns="0" rIns="0" bIns="0" rtlCol="0" anchor="t"/>
          <a:lstStyle/>
          <a:p>
            <a:pPr marL="0" indent="0">
              <a:buNone/>
            </a:pPr>
            <a:r>
              <a:rPr lang="en-US" sz="1600" b="1" dirty="0">
                <a:solidFill>
                  <a:srgbClr val="2E2A26"/>
                </a:solidFill>
                <a:latin typeface="Georgia" pitchFamily="34" charset="0"/>
                <a:ea typeface="Georgia" pitchFamily="34" charset="-122"/>
                <a:cs typeface="Georgia" pitchFamily="34" charset="-120"/>
              </a:rPr>
              <a:t>Solid-state storage</a:t>
            </a:r>
            <a:endParaRPr lang="en-US" sz="1600" dirty="0"/>
          </a:p>
        </p:txBody>
      </p:sp>
      <p:sp>
        <p:nvSpPr>
          <p:cNvPr id="9" name="Text 7"/>
          <p:cNvSpPr/>
          <p:nvPr/>
        </p:nvSpPr>
        <p:spPr>
          <a:xfrm>
            <a:off x="749808" y="2322576"/>
            <a:ext cx="2157984" cy="54864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Nothing to defragment.</a:t>
            </a:r>
            <a:endParaRPr lang="en-US" sz="1400" dirty="0"/>
          </a:p>
        </p:txBody>
      </p:sp>
      <p:sp>
        <p:nvSpPr>
          <p:cNvPr id="10" name="card">
            <a:extLst>
              <a:ext uri="{C183D7F6-B498-43B3-948B-1728B52AA6E4}">
                <adec:decorative xmlns:adec="http://schemas.microsoft.com/office/drawing/2017/decorative" val="1"/>
              </a:ext>
            </a:extLst>
          </p:cNvPr>
          <p:cNvSpPr/>
          <p:nvPr/>
        </p:nvSpPr>
        <p:spPr>
          <a:xfrm>
            <a:off x="3291840" y="1572768"/>
            <a:ext cx="2560320" cy="1371600"/>
          </a:xfrm>
          <a:prstGeom prst="rect">
            <a:avLst/>
          </a:prstGeom>
          <a:solidFill>
            <a:srgbClr val="F2E9D8"/>
          </a:solidFill>
          <a:ln w="12700">
            <a:solidFill>
              <a:srgbClr val="333333"/>
            </a:solidFill>
            <a:prstDash val="solid"/>
          </a:ln>
        </p:spPr>
        <p:txBody>
          <a:bodyPr/>
          <a:lstStyle/>
          <a:p>
            <a:endParaRPr lang="en-GB"/>
          </a:p>
        </p:txBody>
      </p:sp>
      <p:sp>
        <p:nvSpPr>
          <p:cNvPr id="11" name="card accent">
            <a:extLst>
              <a:ext uri="{C183D7F6-B498-43B3-948B-1728B52AA6E4}">
                <adec:decorative xmlns:adec="http://schemas.microsoft.com/office/drawing/2017/decorative" val="1"/>
              </a:ext>
            </a:extLst>
          </p:cNvPr>
          <p:cNvSpPr/>
          <p:nvPr/>
        </p:nvSpPr>
        <p:spPr>
          <a:xfrm>
            <a:off x="3291840" y="1572768"/>
            <a:ext cx="2560320" cy="54864"/>
          </a:xfrm>
          <a:prstGeom prst="rect">
            <a:avLst/>
          </a:prstGeom>
          <a:solidFill>
            <a:srgbClr val="6E7F63"/>
          </a:solidFill>
          <a:ln w="12700">
            <a:solidFill>
              <a:srgbClr val="333333"/>
            </a:solidFill>
            <a:prstDash val="solid"/>
          </a:ln>
        </p:spPr>
        <p:txBody>
          <a:bodyPr/>
          <a:lstStyle/>
          <a:p>
            <a:endParaRPr lang="en-GB"/>
          </a:p>
        </p:txBody>
      </p:sp>
      <p:sp>
        <p:nvSpPr>
          <p:cNvPr id="12" name="Text 10"/>
          <p:cNvSpPr/>
          <p:nvPr/>
        </p:nvSpPr>
        <p:spPr>
          <a:xfrm>
            <a:off x="3493008" y="1737360"/>
            <a:ext cx="2157984" cy="566928"/>
          </a:xfrm>
          <a:prstGeom prst="rect">
            <a:avLst/>
          </a:prstGeom>
          <a:noFill/>
          <a:ln/>
        </p:spPr>
        <p:txBody>
          <a:bodyPr wrap="square" lIns="0" tIns="0" rIns="0" bIns="0" rtlCol="0" anchor="t"/>
          <a:lstStyle/>
          <a:p>
            <a:pPr marL="0" indent="0">
              <a:buNone/>
            </a:pPr>
            <a:r>
              <a:rPr lang="en-US" sz="1600" b="1" dirty="0">
                <a:solidFill>
                  <a:srgbClr val="2E2A26"/>
                </a:solidFill>
                <a:latin typeface="Georgia" pitchFamily="34" charset="0"/>
                <a:ea typeface="Georgia" pitchFamily="34" charset="-122"/>
                <a:cs typeface="Georgia" pitchFamily="34" charset="-120"/>
              </a:rPr>
              <a:t>Sandboxed apps</a:t>
            </a:r>
            <a:endParaRPr lang="en-US" sz="1600" dirty="0"/>
          </a:p>
        </p:txBody>
      </p:sp>
      <p:sp>
        <p:nvSpPr>
          <p:cNvPr id="13" name="Text 11"/>
          <p:cNvSpPr/>
          <p:nvPr/>
        </p:nvSpPr>
        <p:spPr>
          <a:xfrm>
            <a:off x="3493008" y="2322576"/>
            <a:ext cx="2157984" cy="54864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No system-wide clutter.</a:t>
            </a:r>
            <a:endParaRPr lang="en-US" sz="1400" dirty="0"/>
          </a:p>
        </p:txBody>
      </p:sp>
      <p:sp>
        <p:nvSpPr>
          <p:cNvPr id="14" name="card">
            <a:extLst>
              <a:ext uri="{C183D7F6-B498-43B3-948B-1728B52AA6E4}">
                <adec:decorative xmlns:adec="http://schemas.microsoft.com/office/drawing/2017/decorative" val="1"/>
              </a:ext>
            </a:extLst>
          </p:cNvPr>
          <p:cNvSpPr/>
          <p:nvPr/>
        </p:nvSpPr>
        <p:spPr>
          <a:xfrm>
            <a:off x="6035040" y="1572768"/>
            <a:ext cx="2560320" cy="1371600"/>
          </a:xfrm>
          <a:prstGeom prst="rect">
            <a:avLst/>
          </a:prstGeom>
          <a:solidFill>
            <a:srgbClr val="F2E9D8"/>
          </a:solidFill>
          <a:ln w="12700">
            <a:solidFill>
              <a:srgbClr val="333333"/>
            </a:solidFill>
            <a:prstDash val="solid"/>
          </a:ln>
        </p:spPr>
        <p:txBody>
          <a:bodyPr/>
          <a:lstStyle/>
          <a:p>
            <a:endParaRPr lang="en-GB"/>
          </a:p>
        </p:txBody>
      </p:sp>
      <p:sp>
        <p:nvSpPr>
          <p:cNvPr id="15" name="card accent">
            <a:extLst>
              <a:ext uri="{C183D7F6-B498-43B3-948B-1728B52AA6E4}">
                <adec:decorative xmlns:adec="http://schemas.microsoft.com/office/drawing/2017/decorative" val="1"/>
              </a:ext>
            </a:extLst>
          </p:cNvPr>
          <p:cNvSpPr/>
          <p:nvPr/>
        </p:nvSpPr>
        <p:spPr>
          <a:xfrm>
            <a:off x="6035040" y="1572768"/>
            <a:ext cx="2560320" cy="54864"/>
          </a:xfrm>
          <a:prstGeom prst="rect">
            <a:avLst/>
          </a:prstGeom>
          <a:solidFill>
            <a:srgbClr val="6E7F63"/>
          </a:solidFill>
          <a:ln w="12700">
            <a:solidFill>
              <a:srgbClr val="333333"/>
            </a:solidFill>
            <a:prstDash val="solid"/>
          </a:ln>
        </p:spPr>
        <p:txBody>
          <a:bodyPr/>
          <a:lstStyle/>
          <a:p>
            <a:endParaRPr lang="en-GB"/>
          </a:p>
        </p:txBody>
      </p:sp>
      <p:sp>
        <p:nvSpPr>
          <p:cNvPr id="16" name="Text 14"/>
          <p:cNvSpPr/>
          <p:nvPr/>
        </p:nvSpPr>
        <p:spPr>
          <a:xfrm>
            <a:off x="6236208" y="1737360"/>
            <a:ext cx="2157984" cy="566928"/>
          </a:xfrm>
          <a:prstGeom prst="rect">
            <a:avLst/>
          </a:prstGeom>
          <a:noFill/>
          <a:ln/>
        </p:spPr>
        <p:txBody>
          <a:bodyPr wrap="square" lIns="0" tIns="0" rIns="0" bIns="0" rtlCol="0" anchor="t"/>
          <a:lstStyle/>
          <a:p>
            <a:pPr marL="0" indent="0">
              <a:buNone/>
            </a:pPr>
            <a:r>
              <a:rPr lang="en-US" sz="1600" b="1" dirty="0">
                <a:solidFill>
                  <a:srgbClr val="2E2A26"/>
                </a:solidFill>
                <a:latin typeface="Georgia" pitchFamily="34" charset="0"/>
                <a:ea typeface="Georgia" pitchFamily="34" charset="-122"/>
                <a:cs typeface="Georgia" pitchFamily="34" charset="-120"/>
              </a:rPr>
              <a:t>Memory management</a:t>
            </a:r>
            <a:endParaRPr lang="en-US" sz="1600" dirty="0"/>
          </a:p>
        </p:txBody>
      </p:sp>
      <p:sp>
        <p:nvSpPr>
          <p:cNvPr id="17" name="Text 15"/>
          <p:cNvSpPr/>
          <p:nvPr/>
        </p:nvSpPr>
        <p:spPr>
          <a:xfrm>
            <a:off x="6236208" y="2322576"/>
            <a:ext cx="2157984" cy="54864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Reclaimed automatically.</a:t>
            </a:r>
            <a:endParaRPr lang="en-US" sz="1400" dirty="0"/>
          </a:p>
        </p:txBody>
      </p:sp>
      <p:sp>
        <p:nvSpPr>
          <p:cNvPr id="18" name="card">
            <a:extLst>
              <a:ext uri="{C183D7F6-B498-43B3-948B-1728B52AA6E4}">
                <adec:decorative xmlns:adec="http://schemas.microsoft.com/office/drawing/2017/decorative" val="1"/>
              </a:ext>
            </a:extLst>
          </p:cNvPr>
          <p:cNvSpPr/>
          <p:nvPr/>
        </p:nvSpPr>
        <p:spPr>
          <a:xfrm>
            <a:off x="548640" y="3145536"/>
            <a:ext cx="2560320" cy="1371600"/>
          </a:xfrm>
          <a:prstGeom prst="rect">
            <a:avLst/>
          </a:prstGeom>
          <a:solidFill>
            <a:srgbClr val="F2E9D8"/>
          </a:solidFill>
          <a:ln w="12700">
            <a:solidFill>
              <a:srgbClr val="333333"/>
            </a:solidFill>
            <a:prstDash val="solid"/>
          </a:ln>
        </p:spPr>
        <p:txBody>
          <a:bodyPr/>
          <a:lstStyle/>
          <a:p>
            <a:endParaRPr lang="en-GB"/>
          </a:p>
        </p:txBody>
      </p:sp>
      <p:sp>
        <p:nvSpPr>
          <p:cNvPr id="19" name="card accent">
            <a:extLst>
              <a:ext uri="{C183D7F6-B498-43B3-948B-1728B52AA6E4}">
                <adec:decorative xmlns:adec="http://schemas.microsoft.com/office/drawing/2017/decorative" val="1"/>
              </a:ext>
            </a:extLst>
          </p:cNvPr>
          <p:cNvSpPr/>
          <p:nvPr/>
        </p:nvSpPr>
        <p:spPr>
          <a:xfrm>
            <a:off x="548640" y="3145536"/>
            <a:ext cx="2560320" cy="54864"/>
          </a:xfrm>
          <a:prstGeom prst="rect">
            <a:avLst/>
          </a:prstGeom>
          <a:solidFill>
            <a:srgbClr val="6E7F63"/>
          </a:solidFill>
          <a:ln w="12700">
            <a:solidFill>
              <a:srgbClr val="333333"/>
            </a:solidFill>
            <a:prstDash val="solid"/>
          </a:ln>
        </p:spPr>
        <p:txBody>
          <a:bodyPr/>
          <a:lstStyle/>
          <a:p>
            <a:endParaRPr lang="en-GB"/>
          </a:p>
        </p:txBody>
      </p:sp>
      <p:sp>
        <p:nvSpPr>
          <p:cNvPr id="20" name="Text 18"/>
          <p:cNvSpPr/>
          <p:nvPr/>
        </p:nvSpPr>
        <p:spPr>
          <a:xfrm>
            <a:off x="749808" y="3310128"/>
            <a:ext cx="2157984" cy="566928"/>
          </a:xfrm>
          <a:prstGeom prst="rect">
            <a:avLst/>
          </a:prstGeom>
          <a:noFill/>
          <a:ln/>
        </p:spPr>
        <p:txBody>
          <a:bodyPr wrap="square" lIns="0" tIns="0" rIns="0" bIns="0" rtlCol="0" anchor="t"/>
          <a:lstStyle/>
          <a:p>
            <a:pPr marL="0" indent="0">
              <a:buNone/>
            </a:pPr>
            <a:r>
              <a:rPr lang="en-US" sz="1600" b="1" dirty="0">
                <a:solidFill>
                  <a:srgbClr val="2E2A26"/>
                </a:solidFill>
                <a:latin typeface="Georgia" pitchFamily="34" charset="0"/>
                <a:ea typeface="Georgia" pitchFamily="34" charset="-122"/>
                <a:cs typeface="Georgia" pitchFamily="34" charset="-120"/>
              </a:rPr>
              <a:t>Background upkeep</a:t>
            </a:r>
            <a:endParaRPr lang="en-US" sz="1600" dirty="0"/>
          </a:p>
        </p:txBody>
      </p:sp>
      <p:sp>
        <p:nvSpPr>
          <p:cNvPr id="21" name="Text 19"/>
          <p:cNvSpPr/>
          <p:nvPr/>
        </p:nvSpPr>
        <p:spPr>
          <a:xfrm>
            <a:off x="749808" y="3895344"/>
            <a:ext cx="2157984" cy="54864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Runs while the device is idle.</a:t>
            </a:r>
            <a:endParaRPr lang="en-US" sz="1400" dirty="0"/>
          </a:p>
        </p:txBody>
      </p:sp>
      <p:sp>
        <p:nvSpPr>
          <p:cNvPr id="22" name="card">
            <a:extLst>
              <a:ext uri="{C183D7F6-B498-43B3-948B-1728B52AA6E4}">
                <adec:decorative xmlns:adec="http://schemas.microsoft.com/office/drawing/2017/decorative" val="1"/>
              </a:ext>
            </a:extLst>
          </p:cNvPr>
          <p:cNvSpPr/>
          <p:nvPr/>
        </p:nvSpPr>
        <p:spPr>
          <a:xfrm>
            <a:off x="3291840" y="3145536"/>
            <a:ext cx="2560320" cy="1371600"/>
          </a:xfrm>
          <a:prstGeom prst="rect">
            <a:avLst/>
          </a:prstGeom>
          <a:solidFill>
            <a:srgbClr val="F2E9D8"/>
          </a:solidFill>
          <a:ln w="12700">
            <a:solidFill>
              <a:srgbClr val="333333"/>
            </a:solidFill>
            <a:prstDash val="solid"/>
          </a:ln>
        </p:spPr>
        <p:txBody>
          <a:bodyPr/>
          <a:lstStyle/>
          <a:p>
            <a:endParaRPr lang="en-GB"/>
          </a:p>
        </p:txBody>
      </p:sp>
      <p:sp>
        <p:nvSpPr>
          <p:cNvPr id="23" name="card accent">
            <a:extLst>
              <a:ext uri="{C183D7F6-B498-43B3-948B-1728B52AA6E4}">
                <adec:decorative xmlns:adec="http://schemas.microsoft.com/office/drawing/2017/decorative" val="1"/>
              </a:ext>
            </a:extLst>
          </p:cNvPr>
          <p:cNvSpPr/>
          <p:nvPr/>
        </p:nvSpPr>
        <p:spPr>
          <a:xfrm>
            <a:off x="3291840" y="3145536"/>
            <a:ext cx="2560320" cy="54864"/>
          </a:xfrm>
          <a:prstGeom prst="rect">
            <a:avLst/>
          </a:prstGeom>
          <a:solidFill>
            <a:srgbClr val="6E7F63"/>
          </a:solidFill>
          <a:ln w="12700">
            <a:solidFill>
              <a:srgbClr val="333333"/>
            </a:solidFill>
            <a:prstDash val="solid"/>
          </a:ln>
        </p:spPr>
        <p:txBody>
          <a:bodyPr/>
          <a:lstStyle/>
          <a:p>
            <a:endParaRPr lang="en-GB"/>
          </a:p>
        </p:txBody>
      </p:sp>
      <p:sp>
        <p:nvSpPr>
          <p:cNvPr id="24" name="Text 22"/>
          <p:cNvSpPr/>
          <p:nvPr/>
        </p:nvSpPr>
        <p:spPr>
          <a:xfrm>
            <a:off x="3493008" y="3310128"/>
            <a:ext cx="2157984" cy="566928"/>
          </a:xfrm>
          <a:prstGeom prst="rect">
            <a:avLst/>
          </a:prstGeom>
          <a:noFill/>
          <a:ln/>
        </p:spPr>
        <p:txBody>
          <a:bodyPr wrap="square" lIns="0" tIns="0" rIns="0" bIns="0" rtlCol="0" anchor="t"/>
          <a:lstStyle/>
          <a:p>
            <a:pPr marL="0" indent="0">
              <a:buNone/>
            </a:pPr>
            <a:r>
              <a:rPr lang="en-US" sz="1600" b="1" dirty="0">
                <a:solidFill>
                  <a:srgbClr val="2E2A26"/>
                </a:solidFill>
                <a:latin typeface="Georgia" pitchFamily="34" charset="0"/>
                <a:ea typeface="Georgia" pitchFamily="34" charset="-122"/>
                <a:cs typeface="Georgia" pitchFamily="34" charset="-120"/>
              </a:rPr>
              <a:t>Silent updates</a:t>
            </a:r>
            <a:endParaRPr lang="en-US" sz="1600" dirty="0"/>
          </a:p>
        </p:txBody>
      </p:sp>
      <p:sp>
        <p:nvSpPr>
          <p:cNvPr id="25" name="Text 23"/>
          <p:cNvSpPr/>
          <p:nvPr/>
        </p:nvSpPr>
        <p:spPr>
          <a:xfrm>
            <a:off x="3493008" y="3895344"/>
            <a:ext cx="2157984" cy="548640"/>
          </a:xfrm>
          <a:prstGeom prst="rect">
            <a:avLst/>
          </a:prstGeom>
          <a:noFill/>
          <a:ln/>
        </p:spPr>
        <p:txBody>
          <a:bodyPr wrap="square" lIns="0" tIns="0" rIns="0" bIns="0" rtlCol="0" anchor="t"/>
          <a:lstStyle/>
          <a:p>
            <a:pPr marL="0" indent="0">
              <a:buNone/>
            </a:pPr>
            <a:r>
              <a:rPr lang="en-US" sz="1400" dirty="0">
                <a:solidFill>
                  <a:srgbClr val="5E564C"/>
                </a:solidFill>
                <a:latin typeface="Verdana" pitchFamily="34" charset="0"/>
                <a:ea typeface="Verdana" pitchFamily="34" charset="-122"/>
                <a:cs typeface="Verdana" pitchFamily="34" charset="-120"/>
              </a:rPr>
              <a:t>Fixes arrive on their own.</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Illustration of a calm, tidy desk with a laptop, phone and checklist"/>
          <p:cNvPicPr>
            <a:picLocks noChangeAspect="1"/>
          </p:cNvPicPr>
          <p:nvPr/>
        </p:nvPicPr>
        <p:blipFill>
          <a:blip r:embed="rId3"/>
          <a:srcRect l="23926" r="23926"/>
          <a:stretch/>
        </p:blipFill>
        <p:spPr>
          <a:xfrm>
            <a:off x="5120640" y="0"/>
            <a:ext cx="402336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685800"/>
            <a:ext cx="4114800" cy="320040"/>
          </a:xfrm>
          <a:prstGeom prst="rect">
            <a:avLst/>
          </a:prstGeom>
          <a:noFill/>
          <a:ln/>
        </p:spPr>
        <p:txBody>
          <a:bodyPr wrap="square" lIns="0" tIns="0" rIns="0" bIns="0" rtlCol="0" anchor="ctr"/>
          <a:lstStyle/>
          <a:p>
            <a:pPr marL="0" indent="0">
              <a:buNone/>
            </a:pPr>
            <a:r>
              <a:rPr lang="en-US" sz="1400" b="1" kern="0" spc="200" dirty="0">
                <a:solidFill>
                  <a:srgbClr val="C1622A"/>
                </a:solidFill>
                <a:latin typeface="Verdana" pitchFamily="34" charset="0"/>
                <a:ea typeface="Verdana" pitchFamily="34" charset="-122"/>
                <a:cs typeface="Verdana" pitchFamily="34" charset="-120"/>
              </a:rPr>
              <a:t>THE OVERALL MESSAGE</a:t>
            </a:r>
            <a:endParaRPr lang="en-US" sz="1400" dirty="0"/>
          </a:p>
        </p:txBody>
      </p:sp>
      <p:sp>
        <p:nvSpPr>
          <p:cNvPr id="5" name="Text 0"/>
          <p:cNvSpPr>
            <a:spLocks noGrp="1"/>
          </p:cNvSpPr>
          <p:nvPr>
            <p:ph type="title" idx="100" hasCustomPrompt="1"/>
          </p:nvPr>
        </p:nvSpPr>
        <p:spPr>
          <a:xfrm>
            <a:off x="640080" y="1600200"/>
            <a:ext cx="4114800" cy="1280160"/>
          </a:xfrm>
          <a:prstGeom prst="rect">
            <a:avLst/>
          </a:prstGeom>
          <a:noFill/>
          <a:ln/>
        </p:spPr>
        <p:txBody>
          <a:bodyPr wrap="square" lIns="0" tIns="0" rIns="0" bIns="0" rtlCol="0" anchor="ctr"/>
          <a:lstStyle/>
          <a:p>
            <a:pPr marL="0" indent="0">
              <a:buNone/>
            </a:pPr>
            <a:r>
              <a:rPr lang="en-US" sz="2700" b="1" dirty="0">
                <a:solidFill>
                  <a:srgbClr val="2E2A26"/>
                </a:solidFill>
                <a:latin typeface="Georgia" pitchFamily="34" charset="0"/>
                <a:ea typeface="Georgia" pitchFamily="34" charset="-122"/>
                <a:cs typeface="Georgia" pitchFamily="34" charset="-120"/>
              </a:rPr>
              <a:t>Less maintenance than people think</a:t>
            </a:r>
            <a:endParaRPr lang="en-US" sz="2700" dirty="0"/>
          </a:p>
        </p:txBody>
      </p:sp>
      <p:sp>
        <p:nvSpPr>
          <p:cNvPr id="6" name="dash">
            <a:extLst>
              <a:ext uri="{C183D7F6-B498-43B3-948B-1728B52AA6E4}">
                <adec:decorative xmlns:adec="http://schemas.microsoft.com/office/drawing/2017/decorative" val="1"/>
              </a:ext>
            </a:extLst>
          </p:cNvPr>
          <p:cNvSpPr/>
          <p:nvPr/>
        </p:nvSpPr>
        <p:spPr>
          <a:xfrm>
            <a:off x="640080" y="3191256"/>
            <a:ext cx="201168" cy="45720"/>
          </a:xfrm>
          <a:prstGeom prst="rect">
            <a:avLst/>
          </a:prstGeom>
          <a:solidFill>
            <a:srgbClr val="6E7F63"/>
          </a:solidFill>
          <a:ln w="12700">
            <a:solidFill>
              <a:srgbClr val="333333"/>
            </a:solidFill>
            <a:prstDash val="solid"/>
          </a:ln>
        </p:spPr>
        <p:txBody>
          <a:bodyPr/>
          <a:lstStyle/>
          <a:p>
            <a:endParaRPr lang="en-GB"/>
          </a:p>
        </p:txBody>
      </p:sp>
      <p:sp>
        <p:nvSpPr>
          <p:cNvPr id="7" name="Text 4"/>
          <p:cNvSpPr/>
          <p:nvPr/>
        </p:nvSpPr>
        <p:spPr>
          <a:xfrm>
            <a:off x="960120" y="3063240"/>
            <a:ext cx="3703320" cy="566928"/>
          </a:xfrm>
          <a:prstGeom prst="rect">
            <a:avLst/>
          </a:prstGeom>
          <a:noFill/>
          <a:ln/>
        </p:spPr>
        <p:txBody>
          <a:bodyPr wrap="square" lIns="0" tIns="0" rIns="0" bIns="0" rtlCol="0" anchor="t"/>
          <a:lstStyle/>
          <a:p>
            <a:pPr marL="0" indent="0">
              <a:buNone/>
            </a:pPr>
            <a:r>
              <a:rPr lang="en-US" sz="1400" dirty="0">
                <a:solidFill>
                  <a:srgbClr val="2E2A26"/>
                </a:solidFill>
                <a:latin typeface="Verdana" pitchFamily="34" charset="0"/>
                <a:ea typeface="Verdana" pitchFamily="34" charset="-122"/>
                <a:cs typeface="Verdana" pitchFamily="34" charset="-120"/>
              </a:rPr>
              <a:t>Windows handles most optimisation automatically.</a:t>
            </a:r>
            <a:endParaRPr lang="en-US" sz="1400" dirty="0"/>
          </a:p>
        </p:txBody>
      </p:sp>
      <p:sp>
        <p:nvSpPr>
          <p:cNvPr id="8" name="dash">
            <a:extLst>
              <a:ext uri="{C183D7F6-B498-43B3-948B-1728B52AA6E4}">
                <adec:decorative xmlns:adec="http://schemas.microsoft.com/office/drawing/2017/decorative" val="1"/>
              </a:ext>
            </a:extLst>
          </p:cNvPr>
          <p:cNvSpPr/>
          <p:nvPr/>
        </p:nvSpPr>
        <p:spPr>
          <a:xfrm>
            <a:off x="640080" y="3849624"/>
            <a:ext cx="201168" cy="45720"/>
          </a:xfrm>
          <a:prstGeom prst="rect">
            <a:avLst/>
          </a:prstGeom>
          <a:solidFill>
            <a:srgbClr val="6E7F63"/>
          </a:solidFill>
          <a:ln w="12700">
            <a:solidFill>
              <a:srgbClr val="333333"/>
            </a:solidFill>
            <a:prstDash val="solid"/>
          </a:ln>
        </p:spPr>
        <p:txBody>
          <a:bodyPr/>
          <a:lstStyle/>
          <a:p>
            <a:endParaRPr lang="en-GB"/>
          </a:p>
        </p:txBody>
      </p:sp>
      <p:sp>
        <p:nvSpPr>
          <p:cNvPr id="9" name="Text 6"/>
          <p:cNvSpPr/>
          <p:nvPr/>
        </p:nvSpPr>
        <p:spPr>
          <a:xfrm>
            <a:off x="960120" y="3721608"/>
            <a:ext cx="3703320" cy="566928"/>
          </a:xfrm>
          <a:prstGeom prst="rect">
            <a:avLst/>
          </a:prstGeom>
          <a:noFill/>
          <a:ln/>
        </p:spPr>
        <p:txBody>
          <a:bodyPr wrap="square" lIns="0" tIns="0" rIns="0" bIns="0" rtlCol="0" anchor="t"/>
          <a:lstStyle/>
          <a:p>
            <a:pPr marL="0" indent="0">
              <a:buNone/>
            </a:pPr>
            <a:r>
              <a:rPr lang="en-US" sz="1400" dirty="0">
                <a:solidFill>
                  <a:srgbClr val="2E2A26"/>
                </a:solidFill>
                <a:latin typeface="Verdana" pitchFamily="34" charset="0"/>
                <a:ea typeface="Verdana" pitchFamily="34" charset="-122"/>
                <a:cs typeface="Verdana" pitchFamily="34" charset="-120"/>
              </a:rPr>
              <a:t>Mobile devices handle even more themselves.</a:t>
            </a:r>
            <a:endParaRPr lang="en-US" sz="1400" dirty="0"/>
          </a:p>
        </p:txBody>
      </p:sp>
      <p:sp>
        <p:nvSpPr>
          <p:cNvPr id="10" name="dash">
            <a:extLst>
              <a:ext uri="{C183D7F6-B498-43B3-948B-1728B52AA6E4}">
                <adec:decorative xmlns:adec="http://schemas.microsoft.com/office/drawing/2017/decorative" val="1"/>
              </a:ext>
            </a:extLst>
          </p:cNvPr>
          <p:cNvSpPr/>
          <p:nvPr/>
        </p:nvSpPr>
        <p:spPr>
          <a:xfrm>
            <a:off x="640080" y="4507992"/>
            <a:ext cx="201168" cy="45720"/>
          </a:xfrm>
          <a:prstGeom prst="rect">
            <a:avLst/>
          </a:prstGeom>
          <a:solidFill>
            <a:srgbClr val="6E7F63"/>
          </a:solidFill>
          <a:ln w="12700">
            <a:solidFill>
              <a:srgbClr val="333333"/>
            </a:solidFill>
            <a:prstDash val="solid"/>
          </a:ln>
        </p:spPr>
        <p:txBody>
          <a:bodyPr/>
          <a:lstStyle/>
          <a:p>
            <a:endParaRPr lang="en-GB"/>
          </a:p>
        </p:txBody>
      </p:sp>
      <p:sp>
        <p:nvSpPr>
          <p:cNvPr id="11" name="Text 8"/>
          <p:cNvSpPr/>
          <p:nvPr/>
        </p:nvSpPr>
        <p:spPr>
          <a:xfrm>
            <a:off x="960120" y="4379976"/>
            <a:ext cx="3703320" cy="566928"/>
          </a:xfrm>
          <a:prstGeom prst="rect">
            <a:avLst/>
          </a:prstGeom>
          <a:noFill/>
          <a:ln/>
        </p:spPr>
        <p:txBody>
          <a:bodyPr wrap="square" lIns="0" tIns="0" rIns="0" bIns="0" rtlCol="0" anchor="t"/>
          <a:lstStyle/>
          <a:p>
            <a:pPr marL="0" indent="0">
              <a:buNone/>
            </a:pPr>
            <a:r>
              <a:rPr lang="en-US" sz="1400" dirty="0">
                <a:solidFill>
                  <a:srgbClr val="2E2A26"/>
                </a:solidFill>
                <a:latin typeface="Verdana" pitchFamily="34" charset="0"/>
                <a:ea typeface="Verdana" pitchFamily="34" charset="-122"/>
                <a:cs typeface="Verdana" pitchFamily="34" charset="-120"/>
              </a:rPr>
              <a:t>Simple, safe habits beat complicated tune-up rituals.</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Illustration of a calm, tidy desk with a laptop, phone and checklist"/>
          <p:cNvPicPr>
            <a:picLocks noChangeAspect="1"/>
          </p:cNvPicPr>
          <p:nvPr/>
        </p:nvPicPr>
        <p:blipFill>
          <a:blip r:embed="rId3"/>
          <a:srcRect l="23926" r="23926"/>
          <a:stretch/>
        </p:blipFill>
        <p:spPr>
          <a:xfrm>
            <a:off x="5120640" y="0"/>
            <a:ext cx="4023360" cy="5143500"/>
          </a:xfrm>
          <a:prstGeom prst="rect">
            <a:avLst/>
          </a:prstGeom>
        </p:spPr>
      </p:pic>
      <p:sp>
        <p:nvSpPr>
          <p:cNvPr id="3" name="side bar">
            <a:extLst>
              <a:ext uri="{C183D7F6-B498-43B3-948B-1728B52AA6E4}">
                <adec:decorative xmlns:adec="http://schemas.microsoft.com/office/drawing/2017/decorative" val="1"/>
              </a:ext>
            </a:extLst>
          </p:cNvPr>
          <p:cNvSpPr/>
          <p:nvPr/>
        </p:nvSpPr>
        <p:spPr>
          <a:xfrm>
            <a:off x="0" y="0"/>
            <a:ext cx="164592" cy="5143500"/>
          </a:xfrm>
          <a:prstGeom prst="rect">
            <a:avLst/>
          </a:prstGeom>
          <a:solidFill>
            <a:srgbClr val="C1622A"/>
          </a:solidFill>
          <a:ln w="12700">
            <a:solidFill>
              <a:srgbClr val="333333"/>
            </a:solidFill>
            <a:prstDash val="solid"/>
          </a:ln>
        </p:spPr>
        <p:txBody>
          <a:bodyPr/>
          <a:lstStyle/>
          <a:p>
            <a:endParaRPr lang="en-GB"/>
          </a:p>
        </p:txBody>
      </p:sp>
      <p:sp>
        <p:nvSpPr>
          <p:cNvPr id="4" name="Text 1"/>
          <p:cNvSpPr/>
          <p:nvPr/>
        </p:nvSpPr>
        <p:spPr>
          <a:xfrm>
            <a:off x="640080" y="685800"/>
            <a:ext cx="4114800" cy="320040"/>
          </a:xfrm>
          <a:prstGeom prst="rect">
            <a:avLst/>
          </a:prstGeom>
          <a:noFill/>
          <a:ln/>
        </p:spPr>
        <p:txBody>
          <a:bodyPr wrap="square" lIns="0" tIns="0" rIns="0" bIns="0" rtlCol="0" anchor="ctr"/>
          <a:lstStyle/>
          <a:p>
            <a:pPr marL="0" indent="0">
              <a:buNone/>
            </a:pPr>
            <a:r>
              <a:rPr lang="en-US" sz="1400" b="1" kern="0" spc="200">
                <a:solidFill>
                  <a:srgbClr val="C1622A"/>
                </a:solidFill>
                <a:latin typeface="Verdana" pitchFamily="34" charset="0"/>
                <a:ea typeface="Verdana" pitchFamily="34" charset="-122"/>
                <a:cs typeface="Verdana" pitchFamily="34" charset="-120"/>
              </a:rPr>
              <a:t>OVER TO YOU</a:t>
            </a:r>
            <a:endParaRPr lang="en-US" sz="1400"/>
          </a:p>
        </p:txBody>
      </p:sp>
      <p:sp>
        <p:nvSpPr>
          <p:cNvPr id="5" name="Text 0"/>
          <p:cNvSpPr>
            <a:spLocks noGrp="1"/>
          </p:cNvSpPr>
          <p:nvPr>
            <p:ph type="title" idx="100" hasCustomPrompt="1"/>
          </p:nvPr>
        </p:nvSpPr>
        <p:spPr>
          <a:xfrm>
            <a:off x="640080" y="1600200"/>
            <a:ext cx="4114800" cy="1280160"/>
          </a:xfrm>
          <a:prstGeom prst="rect">
            <a:avLst/>
          </a:prstGeom>
          <a:noFill/>
          <a:ln/>
        </p:spPr>
        <p:txBody>
          <a:bodyPr wrap="square" lIns="0" tIns="0" rIns="0" bIns="0" rtlCol="0" anchor="ctr"/>
          <a:lstStyle/>
          <a:p>
            <a:pPr marL="0" indent="0">
              <a:buNone/>
            </a:pPr>
            <a:r>
              <a:rPr lang="en-US" sz="2700" b="1">
                <a:solidFill>
                  <a:srgbClr val="2E2A26"/>
                </a:solidFill>
                <a:latin typeface="Georgia" pitchFamily="34" charset="0"/>
                <a:ea typeface="Georgia" pitchFamily="34" charset="-122"/>
                <a:cs typeface="Georgia" pitchFamily="34" charset="-120"/>
              </a:rPr>
              <a:t>Thoughts and comments</a:t>
            </a:r>
            <a:endParaRPr lang="en-US" sz="2700"/>
          </a:p>
        </p:txBody>
      </p:sp>
      <p:sp>
        <p:nvSpPr>
          <p:cNvPr id="6" name="dash">
            <a:extLst>
              <a:ext uri="{C183D7F6-B498-43B3-948B-1728B52AA6E4}">
                <adec:decorative xmlns:adec="http://schemas.microsoft.com/office/drawing/2017/decorative" val="1"/>
              </a:ext>
            </a:extLst>
          </p:cNvPr>
          <p:cNvSpPr/>
          <p:nvPr/>
        </p:nvSpPr>
        <p:spPr>
          <a:xfrm>
            <a:off x="640080" y="3191256"/>
            <a:ext cx="201168" cy="45720"/>
          </a:xfrm>
          <a:prstGeom prst="rect">
            <a:avLst/>
          </a:prstGeom>
          <a:solidFill>
            <a:srgbClr val="6E7F63"/>
          </a:solidFill>
          <a:ln w="12700">
            <a:solidFill>
              <a:srgbClr val="333333"/>
            </a:solidFill>
            <a:prstDash val="solid"/>
          </a:ln>
        </p:spPr>
        <p:txBody>
          <a:bodyPr/>
          <a:lstStyle/>
          <a:p>
            <a:endParaRPr lang="en-GB"/>
          </a:p>
        </p:txBody>
      </p:sp>
      <p:sp>
        <p:nvSpPr>
          <p:cNvPr id="7" name="Text 4"/>
          <p:cNvSpPr/>
          <p:nvPr/>
        </p:nvSpPr>
        <p:spPr>
          <a:xfrm>
            <a:off x="960120" y="3063240"/>
            <a:ext cx="3703320" cy="566928"/>
          </a:xfrm>
          <a:prstGeom prst="rect">
            <a:avLst/>
          </a:prstGeom>
          <a:noFill/>
          <a:ln/>
        </p:spPr>
        <p:txBody>
          <a:bodyPr wrap="square" lIns="0" tIns="0" rIns="0" bIns="0" rtlCol="0" anchor="t"/>
          <a:lstStyle/>
          <a:p>
            <a:pPr marL="0" indent="0">
              <a:buNone/>
            </a:pPr>
            <a:r>
              <a:rPr lang="en-US" sz="1400">
                <a:solidFill>
                  <a:srgbClr val="2E2A26"/>
                </a:solidFill>
                <a:latin typeface="Verdana" pitchFamily="34" charset="0"/>
                <a:ea typeface="Verdana" pitchFamily="34" charset="-122"/>
                <a:cs typeface="Verdana" pitchFamily="34" charset="-120"/>
              </a:rPr>
              <a:t>What has worked, or not worked, on your own machines?</a:t>
            </a:r>
            <a:endParaRPr lang="en-US" sz="1400"/>
          </a:p>
        </p:txBody>
      </p:sp>
      <p:sp>
        <p:nvSpPr>
          <p:cNvPr id="8" name="dash">
            <a:extLst>
              <a:ext uri="{C183D7F6-B498-43B3-948B-1728B52AA6E4}">
                <adec:decorative xmlns:adec="http://schemas.microsoft.com/office/drawing/2017/decorative" val="1"/>
              </a:ext>
            </a:extLst>
          </p:cNvPr>
          <p:cNvSpPr/>
          <p:nvPr/>
        </p:nvSpPr>
        <p:spPr>
          <a:xfrm>
            <a:off x="640080" y="3849624"/>
            <a:ext cx="201168" cy="45720"/>
          </a:xfrm>
          <a:prstGeom prst="rect">
            <a:avLst/>
          </a:prstGeom>
          <a:solidFill>
            <a:srgbClr val="6E7F63"/>
          </a:solidFill>
          <a:ln w="12700">
            <a:solidFill>
              <a:srgbClr val="333333"/>
            </a:solidFill>
            <a:prstDash val="solid"/>
          </a:ln>
        </p:spPr>
        <p:txBody>
          <a:bodyPr/>
          <a:lstStyle/>
          <a:p>
            <a:endParaRPr lang="en-GB"/>
          </a:p>
        </p:txBody>
      </p:sp>
      <p:sp>
        <p:nvSpPr>
          <p:cNvPr id="9" name="Text 6"/>
          <p:cNvSpPr/>
          <p:nvPr/>
        </p:nvSpPr>
        <p:spPr>
          <a:xfrm>
            <a:off x="960120" y="3721608"/>
            <a:ext cx="3703320" cy="566928"/>
          </a:xfrm>
          <a:prstGeom prst="rect">
            <a:avLst/>
          </a:prstGeom>
          <a:noFill/>
          <a:ln/>
        </p:spPr>
        <p:txBody>
          <a:bodyPr wrap="square" lIns="0" tIns="0" rIns="0" bIns="0" rtlCol="0" anchor="t"/>
          <a:lstStyle/>
          <a:p>
            <a:pPr marL="0" indent="0">
              <a:buNone/>
            </a:pPr>
            <a:r>
              <a:rPr lang="en-US" sz="1400">
                <a:solidFill>
                  <a:srgbClr val="2E2A26"/>
                </a:solidFill>
                <a:latin typeface="Verdana" pitchFamily="34" charset="0"/>
                <a:ea typeface="Verdana" pitchFamily="34" charset="-122"/>
                <a:cs typeface="Verdana" pitchFamily="34" charset="-120"/>
              </a:rPr>
              <a:t>Any cleaner software you have been tempted by?</a:t>
            </a:r>
            <a:endParaRPr lang="en-US" sz="1400"/>
          </a:p>
        </p:txBody>
      </p:sp>
      <p:sp>
        <p:nvSpPr>
          <p:cNvPr id="10" name="dash">
            <a:extLst>
              <a:ext uri="{C183D7F6-B498-43B3-948B-1728B52AA6E4}">
                <adec:decorative xmlns:adec="http://schemas.microsoft.com/office/drawing/2017/decorative" val="1"/>
              </a:ext>
            </a:extLst>
          </p:cNvPr>
          <p:cNvSpPr/>
          <p:nvPr/>
        </p:nvSpPr>
        <p:spPr>
          <a:xfrm>
            <a:off x="640080" y="4507992"/>
            <a:ext cx="201168" cy="45720"/>
          </a:xfrm>
          <a:prstGeom prst="rect">
            <a:avLst/>
          </a:prstGeom>
          <a:solidFill>
            <a:srgbClr val="6E7F63"/>
          </a:solidFill>
          <a:ln w="12700">
            <a:solidFill>
              <a:srgbClr val="333333"/>
            </a:solidFill>
            <a:prstDash val="solid"/>
          </a:ln>
        </p:spPr>
        <p:txBody>
          <a:bodyPr/>
          <a:lstStyle/>
          <a:p>
            <a:endParaRPr lang="en-GB"/>
          </a:p>
        </p:txBody>
      </p:sp>
      <p:sp>
        <p:nvSpPr>
          <p:cNvPr id="11" name="Text 8"/>
          <p:cNvSpPr/>
          <p:nvPr/>
        </p:nvSpPr>
        <p:spPr>
          <a:xfrm>
            <a:off x="960120" y="4379976"/>
            <a:ext cx="3703320" cy="566928"/>
          </a:xfrm>
          <a:prstGeom prst="rect">
            <a:avLst/>
          </a:prstGeom>
          <a:noFill/>
          <a:ln/>
        </p:spPr>
        <p:txBody>
          <a:bodyPr wrap="square" lIns="0" tIns="0" rIns="0" bIns="0" rtlCol="0" anchor="t"/>
          <a:lstStyle/>
          <a:p>
            <a:pPr marL="0" indent="0">
              <a:buNone/>
            </a:pPr>
            <a:r>
              <a:rPr lang="en-US" sz="1400" dirty="0">
                <a:solidFill>
                  <a:srgbClr val="2E2A26"/>
                </a:solidFill>
                <a:latin typeface="Verdana" pitchFamily="34" charset="0"/>
                <a:ea typeface="Verdana" pitchFamily="34" charset="-122"/>
                <a:cs typeface="Verdana" pitchFamily="34" charset="-120"/>
              </a:rPr>
              <a:t>Second presentation coming up:</a:t>
            </a:r>
            <a:br>
              <a:rPr lang="en-US" sz="1400" dirty="0">
                <a:solidFill>
                  <a:srgbClr val="2E2A26"/>
                </a:solidFill>
                <a:latin typeface="Verdana" pitchFamily="34" charset="0"/>
                <a:ea typeface="Verdana" pitchFamily="34" charset="-122"/>
                <a:cs typeface="Verdana" pitchFamily="34" charset="-120"/>
              </a:rPr>
            </a:br>
            <a:r>
              <a:rPr lang="en-US" sz="1400" dirty="0">
                <a:solidFill>
                  <a:srgbClr val="2E2A26"/>
                </a:solidFill>
                <a:latin typeface="Verdana" pitchFamily="34" charset="0"/>
                <a:ea typeface="Verdana" pitchFamily="34" charset="-122"/>
                <a:cs typeface="Verdana" pitchFamily="34" charset="-120"/>
              </a:rPr>
              <a:t>Have you got the (right) time please?</a:t>
            </a:r>
            <a:endParaRPr lang="en-US" sz="1400" dirty="0"/>
          </a:p>
        </p:txBody>
      </p:sp>
    </p:spTree>
    <p:extLst>
      <p:ext uri="{BB962C8B-B14F-4D97-AF65-F5344CB8AC3E}">
        <p14:creationId xmlns:p14="http://schemas.microsoft.com/office/powerpoint/2010/main" val="235529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TotalTime>
  <Words>2467</Words>
  <Application>Microsoft Office PowerPoint</Application>
  <PresentationFormat>On-screen Show (16:9)</PresentationFormat>
  <Paragraphs>216</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Georgia</vt:lpstr>
      <vt:lpstr>Verdana</vt:lpstr>
      <vt:lpstr>Office Theme</vt:lpstr>
      <vt:lpstr>PowerPoint Presentation</vt:lpstr>
      <vt:lpstr>Keeping Your Devices Running Smoothly</vt:lpstr>
      <vt:lpstr>What this session covers</vt:lpstr>
      <vt:lpstr>Windows PCs: what users should actually do</vt:lpstr>
      <vt:lpstr>Built-in Windows tools do the heavy lifting</vt:lpstr>
      <vt:lpstr>Seven habits that keep a PC healthy</vt:lpstr>
      <vt:lpstr>How many apps are on your machine?</vt:lpstr>
      <vt:lpstr>For confident users: built-in diagnostics</vt:lpstr>
      <vt:lpstr>DISM and SFC</vt:lpstr>
      <vt:lpstr>Reliability Monitor</vt:lpstr>
      <vt:lpstr>Commercial cleaners: are they worth it?</vt:lpstr>
      <vt:lpstr>The claims, and the reality</vt:lpstr>
      <vt:lpstr>The verdict on cleaners</vt:lpstr>
      <vt:lpstr>Tablets &amp; smartphones: routine maintenance</vt:lpstr>
      <vt:lpstr>Simple habits and battery care</vt:lpstr>
      <vt:lpstr>Why phones and tablets need so little</vt:lpstr>
      <vt:lpstr>Less maintenance than people think</vt:lpstr>
      <vt:lpstr>Thoughts and comments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17</cp:revision>
  <dcterms:created xsi:type="dcterms:W3CDTF">2026-08-06T10:22:56Z</dcterms:created>
  <dcterms:modified xsi:type="dcterms:W3CDTF">2026-08-17T10:56:07Z</dcterms:modified>
</cp:coreProperties>
</file>