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66" r:id="rId2"/>
    <p:sldId id="256" r:id="rId3"/>
    <p:sldId id="257" r:id="rId4"/>
    <p:sldId id="258" r:id="rId5"/>
    <p:sldId id="259" r:id="rId6"/>
    <p:sldId id="260" r:id="rId7"/>
    <p:sldId id="261" r:id="rId8"/>
    <p:sldId id="262" r:id="rId9"/>
    <p:sldId id="263" r:id="rId10"/>
    <p:sldId id="264" r:id="rId11"/>
    <p:sldId id="265" r:id="rId1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288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73777" autoAdjust="0"/>
  </p:normalViewPr>
  <p:slideViewPr>
    <p:cSldViewPr snapToGrid="0" showGuides="1">
      <p:cViewPr varScale="1">
        <p:scale>
          <a:sx n="155" d="100"/>
          <a:sy n="155" d="100"/>
        </p:scale>
        <p:origin x="1944" y="1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E5E9CC1-C706-0F49-92D6-E571CC5EEA8F}" type="slidenum">
              <a:rPr lang="en-US" smtClean="0"/>
              <a:t>1</a:t>
            </a:fld>
            <a:endParaRPr lang="en-US"/>
          </a:p>
        </p:txBody>
      </p:sp>
    </p:spTree>
    <p:extLst>
      <p:ext uri="{BB962C8B-B14F-4D97-AF65-F5344CB8AC3E}">
        <p14:creationId xmlns:p14="http://schemas.microsoft.com/office/powerpoint/2010/main" val="372623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 today's ten-minute question is a simple one: how do our everyday devices actually know the right time, and which one is the most accurate? We'll look at three: radio-controlled watches, smartphones and computers, and finish with a question for the room.</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Accurate time means matching UTC — the world's shared atomic reference. Devices care because every clock drifts, and because messaging, security, logs and networks only work when everyone agrees on the time. There are three ways in today: radio-controlled watches use the DCF77 signal; phones and computers use internet time, called NTP. We'll take each in turn.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Radio-controlled watches listen to DCF77 — a 77.5 kHz long-wave signal broadcast from Frankfurt. Every minute it sends one encoded time frame; the watch decodes it and sets itself. The signal itself travels fast — only about 3 ms to Shrewsbury — and watches usually sync in the quiet 2 to 3 AM window. How well they hear it depends on distance, atmospherics, building materials and even the orientation of the watch. After a good sync it's accurate to milliseconds — but it only tries once a night, and can miss several nights in a row.</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one minute of DCF77 actually looks like. Each second, the transmitter briefly dips its power. A short dip — about a tenth of a second — is a zero; a longer dip is a one. Those bits are grouped: first control and weather data, then the minutes, the hours, and the full date. The 59th second has no dip at all, and that silence marks the start of the next minute, so the watch always knows where the frame begins. One complete time frame, once per minute.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Computers and phones use NTP. Instead of accepting a signal blindly, a device asks several time servers at once, measures the round-trip delay to each, and mathematically cancels out the network latency. It throws away bad samples and nudges its clock continuously rather than jumping. Computers typically land within one to twenty milliseconds, phones five to fifty — and it works right across the internet chain, from your router to undersea cables to a distant server.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clever part. There are four timestamps. Your device sends a request at t1; the server receives it at t2; it replies at t3; and your device gets the reply at t4. From just those four numbers, NTP works out the round-trip delay and — the important one — the offset, which is how far your clock is actually off. Because it has timed the journey in both directions, it can subtract the travel time and keep only the true correction. That measuring of the delay is exactly what a radio watch cannot do.</a:t>
            </a:r>
          </a:p>
          <a:p>
            <a:endParaRPr lang="en-US" dirty="0"/>
          </a:p>
          <a:p>
            <a:r>
              <a:rPr lang="en-GB" b="1" dirty="0"/>
              <a:t>Radio‑controlled time (DCF77 etc.)</a:t>
            </a:r>
          </a:p>
          <a:p>
            <a:pPr lvl="0"/>
            <a:r>
              <a:rPr lang="en-GB" dirty="0">
                <a:effectLst/>
              </a:rPr>
              <a:t>Broadcast only — no handshake</a:t>
            </a:r>
            <a:endParaRPr lang="en-GB" dirty="0"/>
          </a:p>
          <a:p>
            <a:pPr lvl="0"/>
            <a:r>
              <a:rPr lang="en-GB" dirty="0">
                <a:effectLst/>
              </a:rPr>
              <a:t>Receiver listens, decodes, and corrects itself</a:t>
            </a:r>
            <a:endParaRPr lang="en-GB" dirty="0"/>
          </a:p>
          <a:p>
            <a:pPr lvl="0"/>
            <a:r>
              <a:rPr lang="en-GB" dirty="0">
                <a:effectLst/>
              </a:rPr>
              <a:t>One clean sync per night is enough</a:t>
            </a:r>
            <a:endParaRPr lang="en-GB" dirty="0"/>
          </a:p>
          <a:p>
            <a:pPr lvl="0"/>
            <a:r>
              <a:rPr lang="en-GB" dirty="0">
                <a:effectLst/>
              </a:rPr>
              <a:t>Drift happens between syncs, then snaps back</a:t>
            </a:r>
            <a:endParaRPr lang="en-GB" dirty="0"/>
          </a:p>
          <a:p>
            <a:r>
              <a:rPr lang="en-GB" b="1" dirty="0"/>
              <a:t>NTP time (computers, phones, Raspberry Pi)</a:t>
            </a:r>
          </a:p>
          <a:p>
            <a:pPr lvl="0"/>
            <a:r>
              <a:rPr lang="en-GB" dirty="0">
                <a:effectLst/>
              </a:rPr>
              <a:t>Two‑way handshake: device ↔ server</a:t>
            </a:r>
            <a:endParaRPr lang="en-GB" dirty="0"/>
          </a:p>
          <a:p>
            <a:pPr lvl="0"/>
            <a:r>
              <a:rPr lang="en-GB" dirty="0">
                <a:effectLst/>
              </a:rPr>
              <a:t>Server does almost nothing — just stamps </a:t>
            </a:r>
            <a:r>
              <a:rPr lang="en-GB" b="1" dirty="0">
                <a:effectLst/>
              </a:rPr>
              <a:t>t₂</a:t>
            </a:r>
            <a:r>
              <a:rPr lang="en-GB" dirty="0">
                <a:effectLst/>
              </a:rPr>
              <a:t> and </a:t>
            </a:r>
            <a:r>
              <a:rPr lang="en-GB" b="1" dirty="0">
                <a:effectLst/>
              </a:rPr>
              <a:t>t₃</a:t>
            </a:r>
            <a:endParaRPr lang="en-GB" dirty="0"/>
          </a:p>
          <a:p>
            <a:pPr lvl="0"/>
            <a:r>
              <a:rPr lang="en-GB" dirty="0">
                <a:effectLst/>
              </a:rPr>
              <a:t>Client does all the maths (offset, delay, filtering)</a:t>
            </a:r>
            <a:endParaRPr lang="en-GB" dirty="0"/>
          </a:p>
          <a:p>
            <a:pPr lvl="0"/>
            <a:r>
              <a:rPr lang="en-GB" dirty="0">
                <a:effectLst/>
              </a:rPr>
              <a:t>Uses four timestamps to cancel travel time</a:t>
            </a:r>
            <a:endParaRPr lang="en-GB" dirty="0"/>
          </a:p>
          <a:p>
            <a:pPr lvl="0"/>
            <a:r>
              <a:rPr lang="en-GB" dirty="0">
                <a:effectLst/>
              </a:rPr>
              <a:t>Offset = how wrong your clock is</a:t>
            </a:r>
            <a:endParaRPr lang="en-GB" dirty="0"/>
          </a:p>
          <a:p>
            <a:pPr lvl="0"/>
            <a:r>
              <a:rPr lang="en-GB" dirty="0">
                <a:effectLst/>
              </a:rPr>
              <a:t>Delay = how trustworthy the measurement is</a:t>
            </a:r>
            <a:endParaRPr lang="en-GB" dirty="0"/>
          </a:p>
          <a:p>
            <a:pPr lvl="0"/>
            <a:r>
              <a:rPr lang="en-GB" dirty="0">
                <a:effectLst/>
              </a:rPr>
              <a:t>Asymmetric paths distort offset → delay tells NTP to distrust that sample</a:t>
            </a:r>
            <a:endParaRPr lang="en-GB" dirty="0"/>
          </a:p>
          <a:p>
            <a:pPr lvl="0"/>
            <a:r>
              <a:rPr lang="en-GB" dirty="0">
                <a:effectLst/>
              </a:rPr>
              <a:t>NTP prefers low‑delay samples → more accurate final time</a:t>
            </a:r>
            <a:endParaRPr lang="en-GB" dirty="0"/>
          </a:p>
          <a:p>
            <a:pPr lvl="0"/>
            <a:r>
              <a:rPr lang="en-GB" dirty="0">
                <a:effectLst/>
              </a:rPr>
              <a:t>Result: devices stay within milliseconds of atomic time</a:t>
            </a:r>
            <a:endParaRPr lang="en-GB"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by side now. The watch syncs once a night and is excellent right after a sync — but drifts towards seconds if it misses. Phones sync many times a day, at five to fifty milliseconds; computers at regular intervals, one to twenty — the best overall. The takeaway: phones and computers usually win, because they correct for delay and sync far more often.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methods start from the same atomic time. Radio time is atomic time by broadcast — the watch just accepts the frame as it arrives, with no idea how long it took to get there. NTP is atomic time with delay correction — it actively measures delay, jitter, asymmetry and server quality, and adjusts for them. The radio watch has no way to measure any of that; it simply trusts the frame.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a night in Shrewsbury. The watch may only pick up the Frankfurt signal on some nights, so it can quietly drift by seconds. Meanwhile the phone syncs dozens of times a day, and the computer corrects drift continuously. The result: the watch drifts to seconds, while the phone and computer stay within milliseconds.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 close: which keeps better time — my atomic radio watch, or your phone? The answer is your phone — because it measures the delay and cancels it out, while the watch just trusts the signal. </a:t>
            </a:r>
            <a:br>
              <a:rPr lang="en-US" dirty="0"/>
            </a:br>
            <a:r>
              <a:rPr lang="en-US" dirty="0"/>
              <a:t>But not as good as my Desktop Computers</a:t>
            </a:r>
          </a:p>
          <a:p>
            <a:endParaRPr lang="en-US" dirty="0"/>
          </a:p>
          <a:p>
            <a:r>
              <a:rPr lang="en-GB" b="1" dirty="0"/>
              <a:t>Atomic clocks (cesium‑133)</a:t>
            </a:r>
          </a:p>
          <a:p>
            <a:pPr lvl="0"/>
            <a:r>
              <a:rPr lang="en-GB" dirty="0">
                <a:effectLst/>
              </a:rPr>
              <a:t>Defined by a hyperfine transition in cesium‑133</a:t>
            </a:r>
            <a:endParaRPr lang="en-GB" dirty="0"/>
          </a:p>
          <a:p>
            <a:pPr lvl="0"/>
            <a:r>
              <a:rPr lang="en-GB" dirty="0">
                <a:effectLst/>
              </a:rPr>
              <a:t>9,192,631,770 microwave oscillations = 1 second</a:t>
            </a:r>
            <a:endParaRPr lang="en-GB" dirty="0"/>
          </a:p>
          <a:p>
            <a:pPr lvl="0"/>
            <a:r>
              <a:rPr lang="en-GB" dirty="0">
                <a:effectLst/>
              </a:rPr>
              <a:t>Stable, reproducible, independent of Earth’s rotation</a:t>
            </a:r>
            <a:endParaRPr lang="en-GB" dirty="0"/>
          </a:p>
          <a:p>
            <a:pPr lvl="0"/>
            <a:r>
              <a:rPr lang="en-GB" dirty="0">
                <a:effectLst/>
              </a:rPr>
              <a:t>Current international definition of the second</a:t>
            </a:r>
            <a:endParaRPr lang="en-GB" dirty="0"/>
          </a:p>
          <a:p>
            <a:r>
              <a:rPr lang="en-GB" b="1" dirty="0"/>
              <a:t>Optical clocks (the future)</a:t>
            </a:r>
          </a:p>
          <a:p>
            <a:pPr lvl="0"/>
            <a:r>
              <a:rPr lang="en-GB" dirty="0">
                <a:effectLst/>
              </a:rPr>
              <a:t>Use light‑frequency transitions (hundreds of trillions of ticks per second)</a:t>
            </a:r>
            <a:endParaRPr lang="en-GB" dirty="0"/>
          </a:p>
          <a:p>
            <a:pPr lvl="0"/>
            <a:r>
              <a:rPr lang="en-GB" dirty="0">
                <a:effectLst/>
              </a:rPr>
              <a:t>100×–1000× more accurate than </a:t>
            </a:r>
            <a:r>
              <a:rPr lang="en-GB" dirty="0" err="1">
                <a:effectLst/>
              </a:rPr>
              <a:t>cesium</a:t>
            </a:r>
            <a:endParaRPr lang="en-GB" dirty="0"/>
          </a:p>
          <a:p>
            <a:pPr lvl="0"/>
            <a:r>
              <a:rPr lang="en-GB" dirty="0">
                <a:effectLst/>
              </a:rPr>
              <a:t>Can detect height differences of 1 cm via relativity</a:t>
            </a:r>
            <a:endParaRPr lang="en-GB" dirty="0"/>
          </a:p>
          <a:p>
            <a:pPr lvl="0"/>
            <a:r>
              <a:rPr lang="en-GB" dirty="0">
                <a:effectLst/>
              </a:rPr>
              <a:t>Expected to redefine the second in the 2030s</a:t>
            </a:r>
            <a:endParaRPr lang="en-GB" dirty="0"/>
          </a:p>
          <a:p>
            <a:r>
              <a:rPr lang="en-GB" b="1" dirty="0"/>
              <a:t>Domestic appliance clocks</a:t>
            </a:r>
          </a:p>
          <a:p>
            <a:pPr lvl="0"/>
            <a:r>
              <a:rPr lang="en-GB" dirty="0">
                <a:effectLst/>
              </a:rPr>
              <a:t>Old appliances: counted 50 Hz mains cycles</a:t>
            </a:r>
            <a:endParaRPr lang="en-GB" dirty="0"/>
          </a:p>
          <a:p>
            <a:pPr lvl="0"/>
            <a:r>
              <a:rPr lang="en-GB" dirty="0">
                <a:effectLst/>
              </a:rPr>
              <a:t>Modern appliances: cheap quartz oscillators → drift</a:t>
            </a:r>
            <a:endParaRPr lang="en-GB" dirty="0"/>
          </a:p>
          <a:p>
            <a:pPr lvl="0"/>
            <a:r>
              <a:rPr lang="en-GB" dirty="0">
                <a:effectLst/>
              </a:rPr>
              <a:t>Smart appliances: NTP (same as your Pi)</a:t>
            </a:r>
            <a:endParaRPr lang="en-GB"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IN">
    <p:bg>
      <p:bgPr>
        <a:solidFill>
          <a:srgbClr val="081A38"/>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92608"/>
            <a:ext cx="8138160" cy="658368"/>
          </a:xfrm>
          <a:prstGeom prst="rect">
            <a:avLst/>
          </a:prstGeom>
          <a:noFill/>
          <a:ln/>
        </p:spPr>
        <p:txBody>
          <a:bodyPr wrap="square" rtlCol="0"/>
          <a:lstStyle>
            <a:lvl1pPr marL="0" indent="0">
              <a:buNone/>
              <a:defRPr lang="en-US" dirty="0"/>
            </a:lvl1pPr>
          </a:lstStyle>
          <a:p>
            <a:pPr marL="0" indent="0">
              <a:buNone/>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HERO">
    <p:bg>
      <p:bgPr>
        <a:solidFill>
          <a:srgbClr val="0A1B38"/>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2788920"/>
            <a:ext cx="7863840" cy="1371600"/>
          </a:xfrm>
          <a:prstGeom prst="rect">
            <a:avLst/>
          </a:prstGeom>
          <a:noFill/>
          <a:ln/>
        </p:spPr>
        <p:txBody>
          <a:bodyPr wrap="square" rtlCol="0"/>
          <a:lstStyle>
            <a:lvl1pPr marL="0" indent="0">
              <a:buNone/>
              <a:defRPr lang="en-US" dirty="0"/>
            </a:lvl1pPr>
          </a:lstStyle>
          <a:p>
            <a:pPr marL="0" indent="0">
              <a:buNone/>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5262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886E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C325CE-01AC-7CC6-F82A-0AD99BC02C09}"/>
              </a:ext>
            </a:extLst>
          </p:cNvPr>
          <p:cNvSpPr/>
          <p:nvPr/>
        </p:nvSpPr>
        <p:spPr>
          <a:xfrm>
            <a:off x="0" y="0"/>
            <a:ext cx="1322173" cy="5143500"/>
          </a:xfrm>
          <a:prstGeom prst="rect">
            <a:avLst/>
          </a:prstGeom>
          <a:solidFill>
            <a:srgbClr val="FFC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Oval 2">
            <a:extLst>
              <a:ext uri="{FF2B5EF4-FFF2-40B4-BE49-F238E27FC236}">
                <a16:creationId xmlns:a16="http://schemas.microsoft.com/office/drawing/2014/main" id="{3CB8FD4E-F4E4-9533-B630-F839466C5109}"/>
              </a:ext>
            </a:extLst>
          </p:cNvPr>
          <p:cNvSpPr/>
          <p:nvPr/>
        </p:nvSpPr>
        <p:spPr>
          <a:xfrm>
            <a:off x="2105797" y="3361038"/>
            <a:ext cx="1488989" cy="1488989"/>
          </a:xfrm>
          <a:prstGeom prst="ellipse">
            <a:avLst/>
          </a:prstGeom>
          <a:solidFill>
            <a:srgbClr val="FFC7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b="1" dirty="0">
                <a:solidFill>
                  <a:schemeClr val="accent1">
                    <a:lumMod val="75000"/>
                  </a:schemeClr>
                </a:solidFill>
              </a:rPr>
              <a:t>Curiosity encouraged – panic discouraged</a:t>
            </a:r>
          </a:p>
        </p:txBody>
      </p:sp>
      <p:sp>
        <p:nvSpPr>
          <p:cNvPr id="5" name="Oval 4">
            <a:extLst>
              <a:ext uri="{FF2B5EF4-FFF2-40B4-BE49-F238E27FC236}">
                <a16:creationId xmlns:a16="http://schemas.microsoft.com/office/drawing/2014/main" id="{1B39508C-0D38-C8D3-FA36-312612640B04}"/>
              </a:ext>
            </a:extLst>
          </p:cNvPr>
          <p:cNvSpPr/>
          <p:nvPr/>
        </p:nvSpPr>
        <p:spPr>
          <a:xfrm>
            <a:off x="6293709" y="726989"/>
            <a:ext cx="1488989" cy="1488989"/>
          </a:xfrm>
          <a:prstGeom prst="ellipse">
            <a:avLst/>
          </a:prstGeom>
          <a:solidFill>
            <a:srgbClr val="FFC7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500" b="1" dirty="0">
                <a:solidFill>
                  <a:schemeClr val="accent1">
                    <a:lumMod val="75000"/>
                  </a:schemeClr>
                </a:solidFill>
              </a:rPr>
              <a:t>Welcome, the session will begin shortly</a:t>
            </a:r>
          </a:p>
        </p:txBody>
      </p:sp>
      <p:sp>
        <p:nvSpPr>
          <p:cNvPr id="7" name="Oval 6">
            <a:extLst>
              <a:ext uri="{FF2B5EF4-FFF2-40B4-BE49-F238E27FC236}">
                <a16:creationId xmlns:a16="http://schemas.microsoft.com/office/drawing/2014/main" id="{B960B058-0244-EDFC-5CE3-93B360C5013B}"/>
              </a:ext>
            </a:extLst>
          </p:cNvPr>
          <p:cNvSpPr/>
          <p:nvPr/>
        </p:nvSpPr>
        <p:spPr>
          <a:xfrm>
            <a:off x="6293709" y="3008870"/>
            <a:ext cx="1488989" cy="1488989"/>
          </a:xfrm>
          <a:prstGeom prst="ellipse">
            <a:avLst/>
          </a:prstGeom>
          <a:solidFill>
            <a:srgbClr val="FFC7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500" b="1" dirty="0">
                <a:solidFill>
                  <a:schemeClr val="accent1">
                    <a:lumMod val="75000"/>
                  </a:schemeClr>
                </a:solidFill>
              </a:rPr>
              <a:t>In in doubt, blame the Wi-Fi</a:t>
            </a:r>
          </a:p>
        </p:txBody>
      </p:sp>
      <p:sp>
        <p:nvSpPr>
          <p:cNvPr id="8" name="TextBox 7">
            <a:extLst>
              <a:ext uri="{FF2B5EF4-FFF2-40B4-BE49-F238E27FC236}">
                <a16:creationId xmlns:a16="http://schemas.microsoft.com/office/drawing/2014/main" id="{58A4D81F-6C58-EA2A-34F2-2F64B9054632}"/>
              </a:ext>
            </a:extLst>
          </p:cNvPr>
          <p:cNvSpPr txBox="1"/>
          <p:nvPr/>
        </p:nvSpPr>
        <p:spPr>
          <a:xfrm>
            <a:off x="2001795" y="1353065"/>
            <a:ext cx="4291914" cy="954107"/>
          </a:xfrm>
          <a:prstGeom prst="rect">
            <a:avLst/>
          </a:prstGeom>
          <a:noFill/>
        </p:spPr>
        <p:txBody>
          <a:bodyPr wrap="square" rtlCol="0">
            <a:spAutoFit/>
          </a:bodyPr>
          <a:lstStyle/>
          <a:p>
            <a:r>
              <a:rPr lang="en-GB" sz="2800" b="1" dirty="0">
                <a:solidFill>
                  <a:schemeClr val="bg1"/>
                </a:solidFill>
              </a:rPr>
              <a:t>Exploring the world of IT with our Computer Club</a:t>
            </a:r>
          </a:p>
        </p:txBody>
      </p:sp>
      <p:sp>
        <p:nvSpPr>
          <p:cNvPr id="9" name="TextBox 8">
            <a:extLst>
              <a:ext uri="{FF2B5EF4-FFF2-40B4-BE49-F238E27FC236}">
                <a16:creationId xmlns:a16="http://schemas.microsoft.com/office/drawing/2014/main" id="{FA45C00F-94BC-C729-F981-4253780BCA4C}"/>
              </a:ext>
            </a:extLst>
          </p:cNvPr>
          <p:cNvSpPr txBox="1"/>
          <p:nvPr/>
        </p:nvSpPr>
        <p:spPr>
          <a:xfrm>
            <a:off x="2737022" y="2742857"/>
            <a:ext cx="4131259" cy="369332"/>
          </a:xfrm>
          <a:prstGeom prst="rect">
            <a:avLst/>
          </a:prstGeom>
          <a:noFill/>
        </p:spPr>
        <p:txBody>
          <a:bodyPr wrap="none" rtlCol="0">
            <a:spAutoFit/>
          </a:bodyPr>
          <a:lstStyle/>
          <a:p>
            <a:r>
              <a:rPr lang="en-GB" b="1" dirty="0">
                <a:solidFill>
                  <a:schemeClr val="bg1"/>
                </a:solidFill>
              </a:rPr>
              <a:t>… where buttons are meant to be pushed</a:t>
            </a:r>
          </a:p>
        </p:txBody>
      </p:sp>
      <p:sp>
        <p:nvSpPr>
          <p:cNvPr id="10" name="TextBox 9">
            <a:extLst>
              <a:ext uri="{FF2B5EF4-FFF2-40B4-BE49-F238E27FC236}">
                <a16:creationId xmlns:a16="http://schemas.microsoft.com/office/drawing/2014/main" id="{5E912E61-8DED-75C5-E0E2-FFAF5673E92F}"/>
              </a:ext>
            </a:extLst>
          </p:cNvPr>
          <p:cNvSpPr txBox="1"/>
          <p:nvPr/>
        </p:nvSpPr>
        <p:spPr>
          <a:xfrm rot="16200000">
            <a:off x="-1885776" y="2133081"/>
            <a:ext cx="5097161" cy="830997"/>
          </a:xfrm>
          <a:prstGeom prst="rect">
            <a:avLst/>
          </a:prstGeom>
          <a:noFill/>
        </p:spPr>
        <p:txBody>
          <a:bodyPr wrap="square" rtlCol="0">
            <a:spAutoFit/>
          </a:bodyPr>
          <a:lstStyle/>
          <a:p>
            <a:pPr algn="ctr"/>
            <a:r>
              <a:rPr lang="en-GB" sz="4800" dirty="0"/>
              <a:t>Shrewsbury u3a</a:t>
            </a:r>
          </a:p>
        </p:txBody>
      </p:sp>
    </p:spTree>
    <p:extLst>
      <p:ext uri="{BB962C8B-B14F-4D97-AF65-F5344CB8AC3E}">
        <p14:creationId xmlns:p14="http://schemas.microsoft.com/office/powerpoint/2010/main" val="464920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repeatCount="indefinite" accel="50000" decel="50000" fill="hold" grpId="0" nodeType="withEffect">
                                  <p:stCondLst>
                                    <p:cond delay="0"/>
                                  </p:stCondLst>
                                  <p:childTnLst>
                                    <p:animMotion origin="layout" path="M -0.00104 -0.00124 C 0.11615 -0.00617 0.56858 0.15525 0.57379 0.04876 C 0.57847 -0.05803 0.12952 -0.67222 0.03924 -0.6713 C -0.05121 -0.67099 -0.12361 -0.02871 -0.1283 0.07808 C -0.12396 0.18086 -0.11771 0.0037 -0.00104 -0.00124 Z " pathEditMode="relative" rAng="0" ptsTypes="AAAAA">
                                      <p:cBhvr>
                                        <p:cTn id="6" dur="20000" fill="hold"/>
                                        <p:tgtEl>
                                          <p:spTgt spid="3"/>
                                        </p:tgtEl>
                                        <p:attrNameLst>
                                          <p:attrName>ppt_x</p:attrName>
                                          <p:attrName>ppt_y</p:attrName>
                                        </p:attrNameLst>
                                      </p:cBhvr>
                                      <p:rCtr x="22378" y="-27932"/>
                                    </p:animMotion>
                                  </p:childTnLst>
                                </p:cTn>
                              </p:par>
                              <p:par>
                                <p:cTn id="7" presetID="37" presetClass="path" presetSubtype="0" repeatCount="indefinite" accel="50000" decel="50000" fill="hold" grpId="0" nodeType="withEffect">
                                  <p:stCondLst>
                                    <p:cond delay="6000"/>
                                  </p:stCondLst>
                                  <p:childTnLst>
                                    <p:animMotion origin="layout" path="M -0.00035 -0.00123 C 0.04583 -0.03673 0.14757 -0.12407 0.17274 0.09722 C 0.1651 0.16574 0.09618 0.4571 -0.0132 0.51852 C -0.12257 0.58025 -0.49115 0.53519 -0.48368 0.46667 C -0.49011 0.32747 -0.16129 0.15463 -0.00035 -0.00123 Z " pathEditMode="relative" rAng="0" ptsTypes="AAAAA">
                                      <p:cBhvr>
                                        <p:cTn id="8" dur="20000" fill="hold"/>
                                        <p:tgtEl>
                                          <p:spTgt spid="5"/>
                                        </p:tgtEl>
                                        <p:attrNameLst>
                                          <p:attrName>ppt_x</p:attrName>
                                          <p:attrName>ppt_y</p:attrName>
                                        </p:attrNameLst>
                                      </p:cBhvr>
                                      <p:rCtr x="-15521" y="25093"/>
                                    </p:animMotion>
                                  </p:childTnLst>
                                </p:cTn>
                              </p:par>
                              <p:par>
                                <p:cTn id="9" presetID="37" presetClass="path" presetSubtype="0" repeatCount="indefinite" accel="50000" decel="50000" fill="hold" grpId="0" nodeType="withEffect">
                                  <p:stCondLst>
                                    <p:cond delay="12000"/>
                                  </p:stCondLst>
                                  <p:childTnLst>
                                    <p:animMotion origin="layout" path="M -2.77778E-6 -3.7037E-6 C 0.10469 0.11636 0.10643 0.06358 0.06111 0.12068 C 0.0158 0.17778 -0.29357 0.0355 -0.33559 -0.02098 C -0.3776 -0.07716 -0.21198 -0.20463 -0.1901 -0.21759 C -0.16805 -0.23055 -0.34253 -0.62222 -0.1585 -0.6287 C -0.08941 -0.58703 -0.10486 -0.11697 -2.77778E-6 -3.7037E-6 Z " pathEditMode="relative" rAng="0" ptsTypes="AAAAAA">
                                      <p:cBhvr>
                                        <p:cTn id="10" dur="20000" fill="hold"/>
                                        <p:tgtEl>
                                          <p:spTgt spid="7"/>
                                        </p:tgtEl>
                                        <p:attrNameLst>
                                          <p:attrName>ppt_x</p:attrName>
                                          <p:attrName>ppt_y</p:attrName>
                                        </p:attrNameLst>
                                      </p:cBhvr>
                                      <p:rCtr x="-12656" y="-247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Cyan radio signal waves radiating over a city skyline at night"/>
          <p:cNvPicPr>
            <a:picLocks noChangeAspect="1"/>
          </p:cNvPicPr>
          <p:nvPr/>
        </p:nvPicPr>
        <p:blipFill>
          <a:blip r:embed="rId3"/>
          <a:srcRect t="6886" b="6886"/>
          <a:stretch/>
        </p:blipFill>
        <p:spPr>
          <a:xfrm>
            <a:off x="0" y="0"/>
            <a:ext cx="9144000" cy="5143500"/>
          </a:xfrm>
          <a:prstGeom prst="rect">
            <a:avLst/>
          </a:prstGeom>
        </p:spPr>
      </p:pic>
      <p:sp>
        <p:nvSpPr>
          <p:cNvPr id="3" name="scrim">
            <a:extLst>
              <a:ext uri="{C183D7F6-B498-43B3-948B-1728B52AA6E4}">
                <adec:decorative xmlns:adec="http://schemas.microsoft.com/office/drawing/2017/decorative" val="1"/>
              </a:ext>
            </a:extLst>
          </p:cNvPr>
          <p:cNvSpPr/>
          <p:nvPr/>
        </p:nvSpPr>
        <p:spPr>
          <a:xfrm>
            <a:off x="0" y="2331720"/>
            <a:ext cx="9144000" cy="2811780"/>
          </a:xfrm>
          <a:prstGeom prst="rect">
            <a:avLst/>
          </a:prstGeom>
          <a:solidFill>
            <a:srgbClr val="030A1C">
              <a:alpha val="78000"/>
            </a:srgbClr>
          </a:solidFill>
          <a:ln/>
        </p:spPr>
        <p:txBody>
          <a:bodyPr/>
          <a:lstStyle/>
          <a:p>
            <a:endParaRPr lang="en-GB"/>
          </a:p>
        </p:txBody>
      </p:sp>
      <p:sp>
        <p:nvSpPr>
          <p:cNvPr id="4" name="base accent">
            <a:extLst>
              <a:ext uri="{C183D7F6-B498-43B3-948B-1728B52AA6E4}">
                <adec:decorative xmlns:adec="http://schemas.microsoft.com/office/drawing/2017/decorative" val="1"/>
              </a:ext>
            </a:extLst>
          </p:cNvPr>
          <p:cNvSpPr/>
          <p:nvPr/>
        </p:nvSpPr>
        <p:spPr>
          <a:xfrm>
            <a:off x="0" y="4997196"/>
            <a:ext cx="9144000" cy="146304"/>
          </a:xfrm>
          <a:prstGeom prst="rect">
            <a:avLst/>
          </a:prstGeom>
          <a:solidFill>
            <a:srgbClr val="22D3EE"/>
          </a:solidFill>
          <a:ln/>
        </p:spPr>
        <p:txBody>
          <a:bodyPr/>
          <a:lstStyle/>
          <a:p>
            <a:endParaRPr lang="en-GB"/>
          </a:p>
        </p:txBody>
      </p:sp>
      <p:sp>
        <p:nvSpPr>
          <p:cNvPr id="6" name="Text 0"/>
          <p:cNvSpPr>
            <a:spLocks noGrp="1"/>
          </p:cNvSpPr>
          <p:nvPr>
            <p:ph type="title" idx="100" hasCustomPrompt="1"/>
          </p:nvPr>
        </p:nvSpPr>
        <p:spPr>
          <a:xfrm>
            <a:off x="640080" y="2788920"/>
            <a:ext cx="7863840" cy="1371600"/>
          </a:xfrm>
          <a:prstGeom prst="rect">
            <a:avLst/>
          </a:prstGeom>
          <a:noFill/>
          <a:ln/>
        </p:spPr>
        <p:txBody>
          <a:bodyPr wrap="square" lIns="0" tIns="0" rIns="0" bIns="0" rtlCol="0"/>
          <a:lstStyle/>
          <a:p>
            <a:pPr marL="0" indent="0" algn="l">
              <a:buNone/>
            </a:pPr>
            <a:r>
              <a:rPr lang="en-US" sz="4000" b="1" dirty="0">
                <a:solidFill>
                  <a:srgbClr val="FFFFFF"/>
                </a:solidFill>
                <a:latin typeface="Trebuchet MS" pitchFamily="34" charset="0"/>
                <a:ea typeface="Trebuchet MS" pitchFamily="34" charset="-122"/>
                <a:cs typeface="Trebuchet MS" pitchFamily="34" charset="-120"/>
              </a:rPr>
              <a:t>How Modern Devices Keep Accurate Time</a:t>
            </a:r>
            <a:endParaRPr lang="en-US" sz="4000" dirty="0"/>
          </a:p>
        </p:txBody>
      </p:sp>
      <p:sp>
        <p:nvSpPr>
          <p:cNvPr id="7" name="Text 4"/>
          <p:cNvSpPr/>
          <p:nvPr/>
        </p:nvSpPr>
        <p:spPr>
          <a:xfrm>
            <a:off x="640080" y="4069080"/>
            <a:ext cx="7863840" cy="548640"/>
          </a:xfrm>
          <a:prstGeom prst="rect">
            <a:avLst/>
          </a:prstGeom>
          <a:noFill/>
          <a:ln/>
        </p:spPr>
        <p:txBody>
          <a:bodyPr wrap="square" lIns="0" tIns="0" rIns="0" bIns="0" rtlCol="0" anchor="ctr"/>
          <a:lstStyle/>
          <a:p>
            <a:pPr marL="0" indent="0" algn="l">
              <a:buNone/>
            </a:pPr>
            <a:r>
              <a:rPr lang="en-US" sz="2200" b="1" dirty="0">
                <a:solidFill>
                  <a:srgbClr val="FFFFFF"/>
                </a:solidFill>
                <a:latin typeface="Trebuchet MS" pitchFamily="34" charset="0"/>
                <a:ea typeface="Trebuchet MS" pitchFamily="34" charset="-122"/>
                <a:cs typeface="Trebuchet MS" pitchFamily="34" charset="-120"/>
              </a:rPr>
              <a:t>Radio Signals </a:t>
            </a:r>
            <a:r>
              <a:rPr lang="en-US" sz="2200" b="1" i="1" dirty="0">
                <a:solidFill>
                  <a:srgbClr val="A9BCD8"/>
                </a:solidFill>
                <a:latin typeface="Trebuchet MS" pitchFamily="34" charset="0"/>
                <a:ea typeface="Trebuchet MS" pitchFamily="34" charset="-122"/>
                <a:cs typeface="Trebuchet MS" pitchFamily="34" charset="-120"/>
              </a:rPr>
              <a:t>vs </a:t>
            </a:r>
            <a:r>
              <a:rPr lang="en-US" sz="2200" b="1" dirty="0">
                <a:solidFill>
                  <a:srgbClr val="22D3EE"/>
                </a:solidFill>
                <a:latin typeface="Trebuchet MS" pitchFamily="34" charset="0"/>
                <a:ea typeface="Trebuchet MS" pitchFamily="34" charset="-122"/>
                <a:cs typeface="Trebuchet MS" pitchFamily="34" charset="-120"/>
              </a:rPr>
              <a:t>Internet Time</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92608"/>
            <a:ext cx="8138160" cy="658368"/>
          </a:xfrm>
          <a:prstGeom prst="rect">
            <a:avLst/>
          </a:prstGeom>
          <a:noFill/>
          <a:ln/>
        </p:spPr>
        <p:txBody>
          <a:bodyPr wrap="square" lIns="0" tIns="0" rIns="0" bIns="0" rtlCol="0" anchor="ctr"/>
          <a:lstStyle/>
          <a:p>
            <a:pPr marL="0" indent="0" algn="l">
              <a:buNone/>
            </a:pPr>
            <a:r>
              <a:rPr lang="en-US" sz="3000" b="1" dirty="0">
                <a:solidFill>
                  <a:srgbClr val="FFFFFF"/>
                </a:solidFill>
                <a:latin typeface="Trebuchet MS" pitchFamily="34" charset="0"/>
                <a:ea typeface="Trebuchet MS" pitchFamily="34" charset="-122"/>
                <a:cs typeface="Trebuchet MS" pitchFamily="34" charset="-120"/>
              </a:rPr>
              <a:t>Introduction: What “Accurate Time” Means</a:t>
            </a:r>
            <a:endParaRPr lang="en-US" sz="3000" dirty="0"/>
          </a:p>
        </p:txBody>
      </p:sp>
      <p:sp>
        <p:nvSpPr>
          <p:cNvPr id="3" name="Text 1"/>
          <p:cNvSpPr/>
          <p:nvPr/>
        </p:nvSpPr>
        <p:spPr>
          <a:xfrm>
            <a:off x="502920" y="932688"/>
            <a:ext cx="8138160" cy="274320"/>
          </a:xfrm>
          <a:prstGeom prst="rect">
            <a:avLst/>
          </a:prstGeom>
          <a:noFill/>
          <a:ln/>
        </p:spPr>
        <p:txBody>
          <a:bodyPr wrap="square" lIns="0" tIns="0" rIns="0" bIns="0" rtlCol="0" anchor="ctr"/>
          <a:lstStyle/>
          <a:p>
            <a:pPr marL="0" indent="0" algn="l">
              <a:buNone/>
            </a:pPr>
            <a:r>
              <a:rPr lang="en-US" sz="1150" b="1" kern="0" spc="300" dirty="0">
                <a:solidFill>
                  <a:srgbClr val="7DD3FC"/>
                </a:solidFill>
                <a:latin typeface="Trebuchet MS" pitchFamily="34" charset="0"/>
                <a:ea typeface="Trebuchet MS" pitchFamily="34" charset="-122"/>
                <a:cs typeface="Trebuchet MS" pitchFamily="34" charset="-120"/>
              </a:rPr>
              <a:t>WHY OUR DEVICES BOTHER TO SYNCHRONISE</a:t>
            </a:r>
            <a:endParaRPr lang="en-US" sz="1150" dirty="0"/>
          </a:p>
        </p:txBody>
      </p:sp>
      <p:sp>
        <p:nvSpPr>
          <p:cNvPr id="4" name="Text 2"/>
          <p:cNvSpPr/>
          <p:nvPr/>
        </p:nvSpPr>
        <p:spPr>
          <a:xfrm>
            <a:off x="502920" y="1417320"/>
            <a:ext cx="3977640" cy="320040"/>
          </a:xfrm>
          <a:prstGeom prst="rect">
            <a:avLst/>
          </a:prstGeom>
          <a:noFill/>
          <a:ln/>
        </p:spPr>
        <p:txBody>
          <a:bodyPr wrap="square" lIns="0" tIns="0" rIns="0" bIns="0" rtlCol="0" anchor="ctr"/>
          <a:lstStyle/>
          <a:p>
            <a:pPr marL="0" indent="0">
              <a:buNone/>
            </a:pPr>
            <a:r>
              <a:rPr lang="en-US" sz="1600" b="1" dirty="0">
                <a:solidFill>
                  <a:srgbClr val="22D3EE"/>
                </a:solidFill>
                <a:latin typeface="Trebuchet MS" pitchFamily="34" charset="0"/>
                <a:ea typeface="Trebuchet MS" pitchFamily="34" charset="-122"/>
                <a:cs typeface="Trebuchet MS" pitchFamily="34" charset="-120"/>
              </a:rPr>
              <a:t>Keeping the same time</a:t>
            </a:r>
            <a:endParaRPr lang="en-US" sz="1600" dirty="0"/>
          </a:p>
        </p:txBody>
      </p:sp>
      <p:sp>
        <p:nvSpPr>
          <p:cNvPr id="5" name="Text 3"/>
          <p:cNvSpPr/>
          <p:nvPr/>
        </p:nvSpPr>
        <p:spPr>
          <a:xfrm>
            <a:off x="502920" y="1755648"/>
            <a:ext cx="3977640" cy="868680"/>
          </a:xfrm>
          <a:prstGeom prst="rect">
            <a:avLst/>
          </a:prstGeom>
          <a:noFill/>
          <a:ln/>
        </p:spPr>
        <p:txBody>
          <a:bodyPr wrap="square" lIns="0" tIns="0" rIns="0" bIns="0" rtlCol="0" anchor="ctr"/>
          <a:lstStyle/>
          <a:p>
            <a:pPr marL="0" indent="0">
              <a:lnSpc>
                <a:spcPct val="105000"/>
              </a:lnSpc>
              <a:buNone/>
            </a:pPr>
            <a:r>
              <a:rPr lang="en-US" sz="1450" dirty="0">
                <a:solidFill>
                  <a:srgbClr val="A9BCD8"/>
                </a:solidFill>
                <a:latin typeface="Calibri" pitchFamily="34" charset="0"/>
                <a:ea typeface="Calibri" pitchFamily="34" charset="-122"/>
                <a:cs typeface="Calibri" pitchFamily="34" charset="-120"/>
              </a:rPr>
              <a:t>“Accurate time” is how closely a device’s clock matches official atomic time (UTC) — the world’s shared reference.</a:t>
            </a:r>
            <a:endParaRPr lang="en-US" sz="1450" dirty="0"/>
          </a:p>
        </p:txBody>
      </p:sp>
      <p:sp>
        <p:nvSpPr>
          <p:cNvPr id="6" name="Text 4"/>
          <p:cNvSpPr/>
          <p:nvPr/>
        </p:nvSpPr>
        <p:spPr>
          <a:xfrm>
            <a:off x="502920" y="2743200"/>
            <a:ext cx="3977640" cy="320040"/>
          </a:xfrm>
          <a:prstGeom prst="rect">
            <a:avLst/>
          </a:prstGeom>
          <a:noFill/>
          <a:ln/>
        </p:spPr>
        <p:txBody>
          <a:bodyPr wrap="square" lIns="0" tIns="0" rIns="0" bIns="0" rtlCol="0" anchor="ctr"/>
          <a:lstStyle/>
          <a:p>
            <a:pPr marL="0" indent="0">
              <a:buNone/>
            </a:pPr>
            <a:r>
              <a:rPr lang="en-US" sz="1600" b="1" dirty="0">
                <a:solidFill>
                  <a:srgbClr val="22D3EE"/>
                </a:solidFill>
                <a:latin typeface="Trebuchet MS" pitchFamily="34" charset="0"/>
                <a:ea typeface="Trebuchet MS" pitchFamily="34" charset="-122"/>
                <a:cs typeface="Trebuchet MS" pitchFamily="34" charset="-120"/>
              </a:rPr>
              <a:t>Why devices synchronise</a:t>
            </a:r>
            <a:endParaRPr lang="en-US" sz="1600" dirty="0"/>
          </a:p>
        </p:txBody>
      </p:sp>
      <p:sp>
        <p:nvSpPr>
          <p:cNvPr id="7" name="Text 5"/>
          <p:cNvSpPr/>
          <p:nvPr/>
        </p:nvSpPr>
        <p:spPr>
          <a:xfrm>
            <a:off x="502920" y="3081528"/>
            <a:ext cx="3977640" cy="1097280"/>
          </a:xfrm>
          <a:prstGeom prst="rect">
            <a:avLst/>
          </a:prstGeom>
          <a:noFill/>
          <a:ln/>
        </p:spPr>
        <p:txBody>
          <a:bodyPr wrap="square" lIns="0" tIns="0" rIns="0" bIns="0" rtlCol="0" anchor="ctr"/>
          <a:lstStyle/>
          <a:p>
            <a:pPr marL="0" indent="0">
              <a:lnSpc>
                <a:spcPct val="105000"/>
              </a:lnSpc>
              <a:buNone/>
            </a:pPr>
            <a:r>
              <a:rPr lang="en-US" sz="1450" dirty="0">
                <a:solidFill>
                  <a:srgbClr val="A9BCD8"/>
                </a:solidFill>
                <a:latin typeface="Calibri" pitchFamily="34" charset="0"/>
                <a:ea typeface="Calibri" pitchFamily="34" charset="-122"/>
                <a:cs typeface="Calibri" pitchFamily="34" charset="-120"/>
              </a:rPr>
              <a:t>Every clock drifts. Messaging, security, logs and networks only work when devices agree on the time — so they correct themselves against a trusted source.</a:t>
            </a:r>
            <a:endParaRPr lang="en-US" sz="1450" dirty="0"/>
          </a:p>
        </p:txBody>
      </p:sp>
      <p:sp>
        <p:nvSpPr>
          <p:cNvPr id="8" name="Text 6"/>
          <p:cNvSpPr/>
          <p:nvPr/>
        </p:nvSpPr>
        <p:spPr>
          <a:xfrm>
            <a:off x="4800600" y="1371600"/>
            <a:ext cx="3840480" cy="274320"/>
          </a:xfrm>
          <a:prstGeom prst="rect">
            <a:avLst/>
          </a:prstGeom>
          <a:noFill/>
          <a:ln/>
        </p:spPr>
        <p:txBody>
          <a:bodyPr wrap="square" lIns="0" tIns="0" rIns="0" bIns="0" rtlCol="0" anchor="ctr"/>
          <a:lstStyle/>
          <a:p>
            <a:pPr marL="0" indent="0">
              <a:buNone/>
            </a:pPr>
            <a:r>
              <a:rPr lang="en-US" sz="1150" b="1" kern="0" spc="200" dirty="0">
                <a:solidFill>
                  <a:srgbClr val="8199BC"/>
                </a:solidFill>
                <a:latin typeface="Trebuchet MS" pitchFamily="34" charset="0"/>
                <a:ea typeface="Trebuchet MS" pitchFamily="34" charset="-122"/>
                <a:cs typeface="Trebuchet MS" pitchFamily="34" charset="-120"/>
              </a:rPr>
              <a:t>THREE WAYS DEVICES GET THE TIME</a:t>
            </a:r>
            <a:endParaRPr lang="en-US" sz="1150" dirty="0"/>
          </a:p>
        </p:txBody>
      </p:sp>
      <p:sp>
        <p:nvSpPr>
          <p:cNvPr id="9" name="card">
            <a:extLst>
              <a:ext uri="{C183D7F6-B498-43B3-948B-1728B52AA6E4}">
                <adec:decorative xmlns:adec="http://schemas.microsoft.com/office/drawing/2017/decorative" val="1"/>
              </a:ext>
            </a:extLst>
          </p:cNvPr>
          <p:cNvSpPr/>
          <p:nvPr/>
        </p:nvSpPr>
        <p:spPr>
          <a:xfrm>
            <a:off x="4800600" y="1755648"/>
            <a:ext cx="3840480" cy="932688"/>
          </a:xfrm>
          <a:prstGeom prst="rect">
            <a:avLst/>
          </a:prstGeom>
          <a:solidFill>
            <a:srgbClr val="0E2547"/>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pic>
        <p:nvPicPr>
          <p:cNvPr id="10" name="Image 0" descr="Wristwatch icon"/>
          <p:cNvPicPr>
            <a:picLocks noChangeAspect="1"/>
          </p:cNvPicPr>
          <p:nvPr/>
        </p:nvPicPr>
        <p:blipFill>
          <a:blip r:embed="rId3"/>
          <a:stretch>
            <a:fillRect/>
          </a:stretch>
        </p:blipFill>
        <p:spPr>
          <a:xfrm>
            <a:off x="4983480" y="1920240"/>
            <a:ext cx="603504" cy="603504"/>
          </a:xfrm>
          <a:prstGeom prst="ellipse">
            <a:avLst/>
          </a:prstGeom>
        </p:spPr>
      </p:pic>
      <p:sp>
        <p:nvSpPr>
          <p:cNvPr id="11" name="icon ring">
            <a:extLst>
              <a:ext uri="{C183D7F6-B498-43B3-948B-1728B52AA6E4}">
                <adec:decorative xmlns:adec="http://schemas.microsoft.com/office/drawing/2017/decorative" val="1"/>
              </a:ext>
            </a:extLst>
          </p:cNvPr>
          <p:cNvSpPr/>
          <p:nvPr/>
        </p:nvSpPr>
        <p:spPr>
          <a:xfrm>
            <a:off x="4983480" y="1920240"/>
            <a:ext cx="603504" cy="603504"/>
          </a:xfrm>
          <a:prstGeom prst="ellipse">
            <a:avLst/>
          </a:prstGeom>
          <a:ln w="22225">
            <a:solidFill>
              <a:srgbClr val="22D3EE"/>
            </a:solidFill>
            <a:prstDash val="solid"/>
          </a:ln>
        </p:spPr>
        <p:txBody>
          <a:bodyPr/>
          <a:lstStyle/>
          <a:p>
            <a:endParaRPr lang="en-GB"/>
          </a:p>
        </p:txBody>
      </p:sp>
      <p:sp>
        <p:nvSpPr>
          <p:cNvPr id="12" name="Text 9"/>
          <p:cNvSpPr/>
          <p:nvPr/>
        </p:nvSpPr>
        <p:spPr>
          <a:xfrm>
            <a:off x="5733288" y="1911096"/>
            <a:ext cx="2788920" cy="320040"/>
          </a:xfrm>
          <a:prstGeom prst="rect">
            <a:avLst/>
          </a:prstGeom>
          <a:noFill/>
          <a:ln/>
        </p:spPr>
        <p:txBody>
          <a:bodyPr wrap="square" lIns="0" tIns="0" rIns="0" bIns="0" rtlCol="0" anchor="ctr"/>
          <a:lstStyle/>
          <a:p>
            <a:pPr marL="0" indent="0">
              <a:buNone/>
            </a:pPr>
            <a:r>
              <a:rPr lang="en-US" sz="1500" b="1" dirty="0">
                <a:solidFill>
                  <a:srgbClr val="FFFFFF"/>
                </a:solidFill>
                <a:latin typeface="Trebuchet MS" pitchFamily="34" charset="0"/>
                <a:ea typeface="Trebuchet MS" pitchFamily="34" charset="-122"/>
                <a:cs typeface="Trebuchet MS" pitchFamily="34" charset="-120"/>
              </a:rPr>
              <a:t>Radio-controlled watches</a:t>
            </a:r>
            <a:endParaRPr lang="en-US" sz="1500" dirty="0"/>
          </a:p>
        </p:txBody>
      </p:sp>
      <p:sp>
        <p:nvSpPr>
          <p:cNvPr id="13" name="Text 10"/>
          <p:cNvSpPr/>
          <p:nvPr/>
        </p:nvSpPr>
        <p:spPr>
          <a:xfrm>
            <a:off x="5733288" y="2231136"/>
            <a:ext cx="2788920" cy="320040"/>
          </a:xfrm>
          <a:prstGeom prst="rect">
            <a:avLst/>
          </a:prstGeom>
          <a:noFill/>
          <a:ln/>
        </p:spPr>
        <p:txBody>
          <a:bodyPr wrap="square" lIns="0" tIns="0" rIns="0" bIns="0" rtlCol="0" anchor="ctr"/>
          <a:lstStyle/>
          <a:p>
            <a:pPr marL="0" indent="0">
              <a:buNone/>
            </a:pPr>
            <a:r>
              <a:rPr lang="en-US" sz="1250" dirty="0">
                <a:solidFill>
                  <a:srgbClr val="A9BCD8"/>
                </a:solidFill>
                <a:latin typeface="Calibri" pitchFamily="34" charset="0"/>
                <a:ea typeface="Calibri" pitchFamily="34" charset="-122"/>
                <a:cs typeface="Calibri" pitchFamily="34" charset="-120"/>
              </a:rPr>
              <a:t>Listen to the DCF77 time signal</a:t>
            </a:r>
            <a:endParaRPr lang="en-US" sz="1250" dirty="0"/>
          </a:p>
        </p:txBody>
      </p:sp>
      <p:sp>
        <p:nvSpPr>
          <p:cNvPr id="14" name="card">
            <a:extLst>
              <a:ext uri="{C183D7F6-B498-43B3-948B-1728B52AA6E4}">
                <adec:decorative xmlns:adec="http://schemas.microsoft.com/office/drawing/2017/decorative" val="1"/>
              </a:ext>
            </a:extLst>
          </p:cNvPr>
          <p:cNvSpPr/>
          <p:nvPr/>
        </p:nvSpPr>
        <p:spPr>
          <a:xfrm>
            <a:off x="4800600" y="2816352"/>
            <a:ext cx="3840480" cy="932688"/>
          </a:xfrm>
          <a:prstGeom prst="rect">
            <a:avLst/>
          </a:prstGeom>
          <a:solidFill>
            <a:srgbClr val="0E2547"/>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pic>
        <p:nvPicPr>
          <p:cNvPr id="15" name="Image 1" descr="Smartphone icon"/>
          <p:cNvPicPr>
            <a:picLocks noChangeAspect="1"/>
          </p:cNvPicPr>
          <p:nvPr/>
        </p:nvPicPr>
        <p:blipFill>
          <a:blip r:embed="rId4"/>
          <a:stretch>
            <a:fillRect/>
          </a:stretch>
        </p:blipFill>
        <p:spPr>
          <a:xfrm>
            <a:off x="4983480" y="2980944"/>
            <a:ext cx="603504" cy="603504"/>
          </a:xfrm>
          <a:prstGeom prst="ellipse">
            <a:avLst/>
          </a:prstGeom>
        </p:spPr>
      </p:pic>
      <p:sp>
        <p:nvSpPr>
          <p:cNvPr id="16" name="icon ring">
            <a:extLst>
              <a:ext uri="{C183D7F6-B498-43B3-948B-1728B52AA6E4}">
                <adec:decorative xmlns:adec="http://schemas.microsoft.com/office/drawing/2017/decorative" val="1"/>
              </a:ext>
            </a:extLst>
          </p:cNvPr>
          <p:cNvSpPr/>
          <p:nvPr/>
        </p:nvSpPr>
        <p:spPr>
          <a:xfrm>
            <a:off x="4983480" y="2980944"/>
            <a:ext cx="603504" cy="603504"/>
          </a:xfrm>
          <a:prstGeom prst="ellipse">
            <a:avLst/>
          </a:prstGeom>
          <a:ln w="22225">
            <a:solidFill>
              <a:srgbClr val="22D3EE"/>
            </a:solidFill>
            <a:prstDash val="solid"/>
          </a:ln>
        </p:spPr>
        <p:txBody>
          <a:bodyPr/>
          <a:lstStyle/>
          <a:p>
            <a:endParaRPr lang="en-GB"/>
          </a:p>
        </p:txBody>
      </p:sp>
      <p:sp>
        <p:nvSpPr>
          <p:cNvPr id="17" name="Text 13"/>
          <p:cNvSpPr/>
          <p:nvPr/>
        </p:nvSpPr>
        <p:spPr>
          <a:xfrm>
            <a:off x="5733288" y="2971800"/>
            <a:ext cx="2788920" cy="320040"/>
          </a:xfrm>
          <a:prstGeom prst="rect">
            <a:avLst/>
          </a:prstGeom>
          <a:noFill/>
          <a:ln/>
        </p:spPr>
        <p:txBody>
          <a:bodyPr wrap="square" lIns="0" tIns="0" rIns="0" bIns="0" rtlCol="0" anchor="ctr"/>
          <a:lstStyle/>
          <a:p>
            <a:pPr marL="0" indent="0">
              <a:buNone/>
            </a:pPr>
            <a:r>
              <a:rPr lang="en-US" sz="1500" b="1" dirty="0">
                <a:solidFill>
                  <a:srgbClr val="FFFFFF"/>
                </a:solidFill>
                <a:latin typeface="Trebuchet MS" pitchFamily="34" charset="0"/>
                <a:ea typeface="Trebuchet MS" pitchFamily="34" charset="-122"/>
                <a:cs typeface="Trebuchet MS" pitchFamily="34" charset="-120"/>
              </a:rPr>
              <a:t>Smartphones</a:t>
            </a:r>
            <a:endParaRPr lang="en-US" sz="1500" dirty="0"/>
          </a:p>
        </p:txBody>
      </p:sp>
      <p:sp>
        <p:nvSpPr>
          <p:cNvPr id="18" name="Text 14"/>
          <p:cNvSpPr/>
          <p:nvPr/>
        </p:nvSpPr>
        <p:spPr>
          <a:xfrm>
            <a:off x="5733288" y="3291840"/>
            <a:ext cx="2788920" cy="320040"/>
          </a:xfrm>
          <a:prstGeom prst="rect">
            <a:avLst/>
          </a:prstGeom>
          <a:noFill/>
          <a:ln/>
        </p:spPr>
        <p:txBody>
          <a:bodyPr wrap="square" lIns="0" tIns="0" rIns="0" bIns="0" rtlCol="0" anchor="ctr"/>
          <a:lstStyle/>
          <a:p>
            <a:pPr marL="0" indent="0">
              <a:buNone/>
            </a:pPr>
            <a:r>
              <a:rPr lang="en-US" sz="1250" dirty="0">
                <a:solidFill>
                  <a:srgbClr val="A9BCD8"/>
                </a:solidFill>
                <a:latin typeface="Calibri" pitchFamily="34" charset="0"/>
                <a:ea typeface="Calibri" pitchFamily="34" charset="-122"/>
                <a:cs typeface="Calibri" pitchFamily="34" charset="-120"/>
              </a:rPr>
              <a:t>Sync over the internet with NTP</a:t>
            </a:r>
            <a:endParaRPr lang="en-US" sz="1250" dirty="0"/>
          </a:p>
        </p:txBody>
      </p:sp>
      <p:sp>
        <p:nvSpPr>
          <p:cNvPr id="19" name="card">
            <a:extLst>
              <a:ext uri="{C183D7F6-B498-43B3-948B-1728B52AA6E4}">
                <adec:decorative xmlns:adec="http://schemas.microsoft.com/office/drawing/2017/decorative" val="1"/>
              </a:ext>
            </a:extLst>
          </p:cNvPr>
          <p:cNvSpPr/>
          <p:nvPr/>
        </p:nvSpPr>
        <p:spPr>
          <a:xfrm>
            <a:off x="4800600" y="3877056"/>
            <a:ext cx="3840480" cy="932688"/>
          </a:xfrm>
          <a:prstGeom prst="rect">
            <a:avLst/>
          </a:prstGeom>
          <a:solidFill>
            <a:srgbClr val="0E2547"/>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pic>
        <p:nvPicPr>
          <p:cNvPr id="20" name="Image 2" descr="Computer icon"/>
          <p:cNvPicPr>
            <a:picLocks noChangeAspect="1"/>
          </p:cNvPicPr>
          <p:nvPr/>
        </p:nvPicPr>
        <p:blipFill>
          <a:blip r:embed="rId5"/>
          <a:stretch>
            <a:fillRect/>
          </a:stretch>
        </p:blipFill>
        <p:spPr>
          <a:xfrm>
            <a:off x="4983480" y="4041648"/>
            <a:ext cx="603504" cy="603504"/>
          </a:xfrm>
          <a:prstGeom prst="ellipse">
            <a:avLst/>
          </a:prstGeom>
        </p:spPr>
      </p:pic>
      <p:sp>
        <p:nvSpPr>
          <p:cNvPr id="21" name="icon ring">
            <a:extLst>
              <a:ext uri="{C183D7F6-B498-43B3-948B-1728B52AA6E4}">
                <adec:decorative xmlns:adec="http://schemas.microsoft.com/office/drawing/2017/decorative" val="1"/>
              </a:ext>
            </a:extLst>
          </p:cNvPr>
          <p:cNvSpPr/>
          <p:nvPr/>
        </p:nvSpPr>
        <p:spPr>
          <a:xfrm>
            <a:off x="4983480" y="4041648"/>
            <a:ext cx="603504" cy="603504"/>
          </a:xfrm>
          <a:prstGeom prst="ellipse">
            <a:avLst/>
          </a:prstGeom>
          <a:ln w="22225">
            <a:solidFill>
              <a:srgbClr val="22D3EE"/>
            </a:solidFill>
            <a:prstDash val="solid"/>
          </a:ln>
        </p:spPr>
        <p:txBody>
          <a:bodyPr/>
          <a:lstStyle/>
          <a:p>
            <a:endParaRPr lang="en-GB"/>
          </a:p>
        </p:txBody>
      </p:sp>
      <p:sp>
        <p:nvSpPr>
          <p:cNvPr id="22" name="Text 17"/>
          <p:cNvSpPr/>
          <p:nvPr/>
        </p:nvSpPr>
        <p:spPr>
          <a:xfrm>
            <a:off x="5733288" y="4032504"/>
            <a:ext cx="2788920" cy="320040"/>
          </a:xfrm>
          <a:prstGeom prst="rect">
            <a:avLst/>
          </a:prstGeom>
          <a:noFill/>
          <a:ln/>
        </p:spPr>
        <p:txBody>
          <a:bodyPr wrap="square" lIns="0" tIns="0" rIns="0" bIns="0" rtlCol="0" anchor="ctr"/>
          <a:lstStyle/>
          <a:p>
            <a:pPr marL="0" indent="0">
              <a:buNone/>
            </a:pPr>
            <a:r>
              <a:rPr lang="en-US" sz="1500" b="1" dirty="0">
                <a:solidFill>
                  <a:srgbClr val="FFFFFF"/>
                </a:solidFill>
                <a:latin typeface="Trebuchet MS" pitchFamily="34" charset="0"/>
                <a:ea typeface="Trebuchet MS" pitchFamily="34" charset="-122"/>
                <a:cs typeface="Trebuchet MS" pitchFamily="34" charset="-120"/>
              </a:rPr>
              <a:t>Computers</a:t>
            </a:r>
            <a:endParaRPr lang="en-US" sz="1500" dirty="0"/>
          </a:p>
        </p:txBody>
      </p:sp>
      <p:sp>
        <p:nvSpPr>
          <p:cNvPr id="23" name="Text 18"/>
          <p:cNvSpPr/>
          <p:nvPr/>
        </p:nvSpPr>
        <p:spPr>
          <a:xfrm>
            <a:off x="5733288" y="4352544"/>
            <a:ext cx="2788920" cy="320040"/>
          </a:xfrm>
          <a:prstGeom prst="rect">
            <a:avLst/>
          </a:prstGeom>
          <a:noFill/>
          <a:ln/>
        </p:spPr>
        <p:txBody>
          <a:bodyPr wrap="square" lIns="0" tIns="0" rIns="0" bIns="0" rtlCol="0" anchor="ctr"/>
          <a:lstStyle/>
          <a:p>
            <a:pPr marL="0" indent="0">
              <a:buNone/>
            </a:pPr>
            <a:r>
              <a:rPr lang="en-US" sz="1250" dirty="0">
                <a:solidFill>
                  <a:srgbClr val="A9BCD8"/>
                </a:solidFill>
                <a:latin typeface="Calibri" pitchFamily="34" charset="0"/>
                <a:ea typeface="Calibri" pitchFamily="34" charset="-122"/>
                <a:cs typeface="Calibri" pitchFamily="34" charset="-120"/>
              </a:rPr>
              <a:t>Sync over the internet with NTP</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92608"/>
            <a:ext cx="8138160" cy="658368"/>
          </a:xfrm>
          <a:prstGeom prst="rect">
            <a:avLst/>
          </a:prstGeom>
          <a:noFill/>
          <a:ln/>
        </p:spPr>
        <p:txBody>
          <a:bodyPr wrap="square" lIns="0" tIns="0" rIns="0" bIns="0" rtlCol="0" anchor="ctr"/>
          <a:lstStyle/>
          <a:p>
            <a:pPr marL="0" indent="0" algn="l">
              <a:buNone/>
            </a:pPr>
            <a:r>
              <a:rPr lang="en-US" sz="3000" b="1" dirty="0">
                <a:solidFill>
                  <a:srgbClr val="FFFFFF"/>
                </a:solidFill>
                <a:latin typeface="Trebuchet MS" pitchFamily="34" charset="0"/>
                <a:ea typeface="Trebuchet MS" pitchFamily="34" charset="-122"/>
                <a:cs typeface="Trebuchet MS" pitchFamily="34" charset="-120"/>
              </a:rPr>
              <a:t>Radio-Controlled Time (DCF77)</a:t>
            </a:r>
            <a:endParaRPr lang="en-US" sz="3000" dirty="0"/>
          </a:p>
        </p:txBody>
      </p:sp>
      <p:sp>
        <p:nvSpPr>
          <p:cNvPr id="3" name="Text 1"/>
          <p:cNvSpPr/>
          <p:nvPr/>
        </p:nvSpPr>
        <p:spPr>
          <a:xfrm>
            <a:off x="502920" y="932688"/>
            <a:ext cx="8138160" cy="274320"/>
          </a:xfrm>
          <a:prstGeom prst="rect">
            <a:avLst/>
          </a:prstGeom>
          <a:noFill/>
          <a:ln/>
        </p:spPr>
        <p:txBody>
          <a:bodyPr wrap="square" lIns="0" tIns="0" rIns="0" bIns="0" rtlCol="0" anchor="ctr"/>
          <a:lstStyle/>
          <a:p>
            <a:pPr marL="0" indent="0" algn="l">
              <a:buNone/>
            </a:pPr>
            <a:r>
              <a:rPr lang="en-US" sz="1150" b="1" kern="0" spc="300" dirty="0">
                <a:solidFill>
                  <a:srgbClr val="7DD3FC"/>
                </a:solidFill>
                <a:latin typeface="Trebuchet MS" pitchFamily="34" charset="0"/>
                <a:ea typeface="Trebuchet MS" pitchFamily="34" charset="-122"/>
                <a:cs typeface="Trebuchet MS" pitchFamily="34" charset="-120"/>
              </a:rPr>
              <a:t>A TIME SIGNAL BROADCAST FROM FRANKFURT</a:t>
            </a:r>
            <a:endParaRPr lang="en-US" sz="1150" dirty="0"/>
          </a:p>
        </p:txBody>
      </p:sp>
      <p:pic>
        <p:nvPicPr>
          <p:cNvPr id="4" name="Image 0" descr="Radio broadcast tower icon"/>
          <p:cNvPicPr>
            <a:picLocks noChangeAspect="1"/>
          </p:cNvPicPr>
          <p:nvPr/>
        </p:nvPicPr>
        <p:blipFill>
          <a:blip r:embed="rId3"/>
          <a:stretch>
            <a:fillRect/>
          </a:stretch>
        </p:blipFill>
        <p:spPr>
          <a:xfrm>
            <a:off x="7818120" y="274320"/>
            <a:ext cx="822960" cy="822960"/>
          </a:xfrm>
          <a:prstGeom prst="ellipse">
            <a:avLst/>
          </a:prstGeom>
        </p:spPr>
      </p:pic>
      <p:sp>
        <p:nvSpPr>
          <p:cNvPr id="5" name="icon ring">
            <a:extLst>
              <a:ext uri="{C183D7F6-B498-43B3-948B-1728B52AA6E4}">
                <adec:decorative xmlns:adec="http://schemas.microsoft.com/office/drawing/2017/decorative" val="1"/>
              </a:ext>
            </a:extLst>
          </p:cNvPr>
          <p:cNvSpPr/>
          <p:nvPr/>
        </p:nvSpPr>
        <p:spPr>
          <a:xfrm>
            <a:off x="7818120" y="274320"/>
            <a:ext cx="822960" cy="822960"/>
          </a:xfrm>
          <a:prstGeom prst="ellipse">
            <a:avLst/>
          </a:prstGeom>
          <a:ln w="22225">
            <a:solidFill>
              <a:srgbClr val="22D3EE"/>
            </a:solidFill>
            <a:prstDash val="solid"/>
          </a:ln>
        </p:spPr>
        <p:txBody>
          <a:bodyPr/>
          <a:lstStyle/>
          <a:p>
            <a:endParaRPr lang="en-GB"/>
          </a:p>
        </p:txBody>
      </p:sp>
      <p:sp>
        <p:nvSpPr>
          <p:cNvPr id="6" name="Text 3"/>
          <p:cNvSpPr/>
          <p:nvPr/>
        </p:nvSpPr>
        <p:spPr>
          <a:xfrm>
            <a:off x="502920" y="1417320"/>
            <a:ext cx="4480560" cy="274320"/>
          </a:xfrm>
          <a:prstGeom prst="rect">
            <a:avLst/>
          </a:prstGeom>
          <a:noFill/>
          <a:ln/>
        </p:spPr>
        <p:txBody>
          <a:bodyPr wrap="square" lIns="0" tIns="0" rIns="0" bIns="0" rtlCol="0" anchor="ctr"/>
          <a:lstStyle/>
          <a:p>
            <a:pPr marL="0" indent="0">
              <a:buNone/>
            </a:pPr>
            <a:r>
              <a:rPr lang="en-US" sz="1150" b="1" kern="0" spc="200" dirty="0">
                <a:solidFill>
                  <a:srgbClr val="8199BC"/>
                </a:solidFill>
                <a:latin typeface="Trebuchet MS" pitchFamily="34" charset="0"/>
                <a:ea typeface="Trebuchet MS" pitchFamily="34" charset="-122"/>
                <a:cs typeface="Trebuchet MS" pitchFamily="34" charset="-120"/>
              </a:rPr>
              <a:t>HOW IT WORKS</a:t>
            </a:r>
            <a:endParaRPr lang="en-US" sz="1150" dirty="0"/>
          </a:p>
        </p:txBody>
      </p:sp>
      <p:sp>
        <p:nvSpPr>
          <p:cNvPr id="7" name="step dot">
            <a:extLst>
              <a:ext uri="{C183D7F6-B498-43B3-948B-1728B52AA6E4}">
                <adec:decorative xmlns:adec="http://schemas.microsoft.com/office/drawing/2017/decorative" val="1"/>
              </a:ext>
            </a:extLst>
          </p:cNvPr>
          <p:cNvSpPr/>
          <p:nvPr/>
        </p:nvSpPr>
        <p:spPr>
          <a:xfrm>
            <a:off x="502920" y="1755648"/>
            <a:ext cx="310896" cy="310896"/>
          </a:xfrm>
          <a:prstGeom prst="ellipse">
            <a:avLst/>
          </a:prstGeom>
          <a:solidFill>
            <a:srgbClr val="112B52"/>
          </a:solidFill>
          <a:ln w="12700">
            <a:solidFill>
              <a:srgbClr val="22D3EE"/>
            </a:solidFill>
            <a:prstDash val="solid"/>
          </a:ln>
        </p:spPr>
        <p:txBody>
          <a:bodyPr/>
          <a:lstStyle/>
          <a:p>
            <a:endParaRPr lang="en-GB"/>
          </a:p>
        </p:txBody>
      </p:sp>
      <p:sp>
        <p:nvSpPr>
          <p:cNvPr id="8" name="Text 5"/>
          <p:cNvSpPr/>
          <p:nvPr/>
        </p:nvSpPr>
        <p:spPr>
          <a:xfrm>
            <a:off x="502920" y="1755648"/>
            <a:ext cx="310896" cy="310896"/>
          </a:xfrm>
          <a:prstGeom prst="rect">
            <a:avLst/>
          </a:prstGeom>
          <a:noFill/>
          <a:ln/>
        </p:spPr>
        <p:txBody>
          <a:bodyPr wrap="square" lIns="0" tIns="0" rIns="0" bIns="0" rtlCol="0" anchor="ctr"/>
          <a:lstStyle/>
          <a:p>
            <a:pPr marL="0" indent="0" algn="ctr">
              <a:buNone/>
            </a:pPr>
            <a:r>
              <a:rPr lang="en-US" sz="1200" b="1" dirty="0">
                <a:solidFill>
                  <a:srgbClr val="22D3EE"/>
                </a:solidFill>
                <a:latin typeface="Trebuchet MS" pitchFamily="34" charset="0"/>
                <a:ea typeface="Trebuchet MS" pitchFamily="34" charset="-122"/>
                <a:cs typeface="Trebuchet MS" pitchFamily="34" charset="-120"/>
              </a:rPr>
              <a:t>1</a:t>
            </a:r>
            <a:endParaRPr lang="en-US" sz="1200" dirty="0"/>
          </a:p>
        </p:txBody>
      </p:sp>
      <p:sp>
        <p:nvSpPr>
          <p:cNvPr id="9" name="Text 6"/>
          <p:cNvSpPr/>
          <p:nvPr/>
        </p:nvSpPr>
        <p:spPr>
          <a:xfrm>
            <a:off x="960120" y="1719072"/>
            <a:ext cx="4023360" cy="384048"/>
          </a:xfrm>
          <a:prstGeom prst="rect">
            <a:avLst/>
          </a:prstGeom>
          <a:noFill/>
          <a:ln/>
        </p:spPr>
        <p:txBody>
          <a:bodyPr wrap="square" lIns="0" tIns="0" rIns="0" bIns="0" rtlCol="0" anchor="ctr"/>
          <a:lstStyle/>
          <a:p>
            <a:pPr marL="0" indent="0">
              <a:lnSpc>
                <a:spcPct val="100000"/>
              </a:lnSpc>
              <a:buNone/>
            </a:pPr>
            <a:r>
              <a:rPr lang="en-US" sz="1350" dirty="0">
                <a:solidFill>
                  <a:srgbClr val="A9BCD8"/>
                </a:solidFill>
                <a:latin typeface="Calibri" pitchFamily="34" charset="0"/>
                <a:ea typeface="Calibri" pitchFamily="34" charset="-122"/>
                <a:cs typeface="Calibri" pitchFamily="34" charset="-120"/>
              </a:rPr>
              <a:t>A 77.5 kHz long-wave signal is broadcast from Frankfurt.</a:t>
            </a:r>
            <a:endParaRPr lang="en-US" sz="1350" dirty="0"/>
          </a:p>
        </p:txBody>
      </p:sp>
      <p:sp>
        <p:nvSpPr>
          <p:cNvPr id="10" name="step dot">
            <a:extLst>
              <a:ext uri="{C183D7F6-B498-43B3-948B-1728B52AA6E4}">
                <adec:decorative xmlns:adec="http://schemas.microsoft.com/office/drawing/2017/decorative" val="1"/>
              </a:ext>
            </a:extLst>
          </p:cNvPr>
          <p:cNvSpPr/>
          <p:nvPr/>
        </p:nvSpPr>
        <p:spPr>
          <a:xfrm>
            <a:off x="502920" y="2304288"/>
            <a:ext cx="310896" cy="310896"/>
          </a:xfrm>
          <a:prstGeom prst="ellipse">
            <a:avLst/>
          </a:prstGeom>
          <a:solidFill>
            <a:srgbClr val="112B52"/>
          </a:solidFill>
          <a:ln w="12700">
            <a:solidFill>
              <a:srgbClr val="22D3EE"/>
            </a:solidFill>
            <a:prstDash val="solid"/>
          </a:ln>
        </p:spPr>
        <p:txBody>
          <a:bodyPr/>
          <a:lstStyle/>
          <a:p>
            <a:endParaRPr lang="en-GB"/>
          </a:p>
        </p:txBody>
      </p:sp>
      <p:sp>
        <p:nvSpPr>
          <p:cNvPr id="11" name="Text 8"/>
          <p:cNvSpPr/>
          <p:nvPr/>
        </p:nvSpPr>
        <p:spPr>
          <a:xfrm>
            <a:off x="502920" y="2304288"/>
            <a:ext cx="310896" cy="310896"/>
          </a:xfrm>
          <a:prstGeom prst="rect">
            <a:avLst/>
          </a:prstGeom>
          <a:noFill/>
          <a:ln/>
        </p:spPr>
        <p:txBody>
          <a:bodyPr wrap="square" lIns="0" tIns="0" rIns="0" bIns="0" rtlCol="0" anchor="ctr"/>
          <a:lstStyle/>
          <a:p>
            <a:pPr marL="0" indent="0" algn="ctr">
              <a:buNone/>
            </a:pPr>
            <a:r>
              <a:rPr lang="en-US" sz="1200" b="1" dirty="0">
                <a:solidFill>
                  <a:srgbClr val="22D3EE"/>
                </a:solidFill>
                <a:latin typeface="Trebuchet MS" pitchFamily="34" charset="0"/>
                <a:ea typeface="Trebuchet MS" pitchFamily="34" charset="-122"/>
                <a:cs typeface="Trebuchet MS" pitchFamily="34" charset="-120"/>
              </a:rPr>
              <a:t>2</a:t>
            </a:r>
            <a:endParaRPr lang="en-US" sz="1200" dirty="0"/>
          </a:p>
        </p:txBody>
      </p:sp>
      <p:sp>
        <p:nvSpPr>
          <p:cNvPr id="12" name="Text 9"/>
          <p:cNvSpPr/>
          <p:nvPr/>
        </p:nvSpPr>
        <p:spPr>
          <a:xfrm>
            <a:off x="960120" y="2267712"/>
            <a:ext cx="4023360" cy="384048"/>
          </a:xfrm>
          <a:prstGeom prst="rect">
            <a:avLst/>
          </a:prstGeom>
          <a:noFill/>
          <a:ln/>
        </p:spPr>
        <p:txBody>
          <a:bodyPr wrap="square" lIns="0" tIns="0" rIns="0" bIns="0" rtlCol="0" anchor="ctr"/>
          <a:lstStyle/>
          <a:p>
            <a:pPr marL="0" indent="0">
              <a:lnSpc>
                <a:spcPct val="100000"/>
              </a:lnSpc>
              <a:buNone/>
            </a:pPr>
            <a:r>
              <a:rPr lang="en-US" sz="1350" dirty="0">
                <a:solidFill>
                  <a:srgbClr val="A9BCD8"/>
                </a:solidFill>
                <a:latin typeface="Calibri" pitchFamily="34" charset="0"/>
                <a:ea typeface="Calibri" pitchFamily="34" charset="-122"/>
                <a:cs typeface="Calibri" pitchFamily="34" charset="-120"/>
              </a:rPr>
              <a:t>Each minute carries one encoded time frame.</a:t>
            </a:r>
            <a:endParaRPr lang="en-US" sz="1350" dirty="0"/>
          </a:p>
        </p:txBody>
      </p:sp>
      <p:sp>
        <p:nvSpPr>
          <p:cNvPr id="13" name="step dot">
            <a:extLst>
              <a:ext uri="{C183D7F6-B498-43B3-948B-1728B52AA6E4}">
                <adec:decorative xmlns:adec="http://schemas.microsoft.com/office/drawing/2017/decorative" val="1"/>
              </a:ext>
            </a:extLst>
          </p:cNvPr>
          <p:cNvSpPr/>
          <p:nvPr/>
        </p:nvSpPr>
        <p:spPr>
          <a:xfrm>
            <a:off x="502920" y="2852928"/>
            <a:ext cx="310896" cy="310896"/>
          </a:xfrm>
          <a:prstGeom prst="ellipse">
            <a:avLst/>
          </a:prstGeom>
          <a:solidFill>
            <a:srgbClr val="112B52"/>
          </a:solidFill>
          <a:ln w="12700">
            <a:solidFill>
              <a:srgbClr val="22D3EE"/>
            </a:solidFill>
            <a:prstDash val="solid"/>
          </a:ln>
        </p:spPr>
        <p:txBody>
          <a:bodyPr/>
          <a:lstStyle/>
          <a:p>
            <a:endParaRPr lang="en-GB"/>
          </a:p>
        </p:txBody>
      </p:sp>
      <p:sp>
        <p:nvSpPr>
          <p:cNvPr id="14" name="Text 11"/>
          <p:cNvSpPr/>
          <p:nvPr/>
        </p:nvSpPr>
        <p:spPr>
          <a:xfrm>
            <a:off x="502920" y="2852928"/>
            <a:ext cx="310896" cy="310896"/>
          </a:xfrm>
          <a:prstGeom prst="rect">
            <a:avLst/>
          </a:prstGeom>
          <a:noFill/>
          <a:ln/>
        </p:spPr>
        <p:txBody>
          <a:bodyPr wrap="square" lIns="0" tIns="0" rIns="0" bIns="0" rtlCol="0" anchor="ctr"/>
          <a:lstStyle/>
          <a:p>
            <a:pPr marL="0" indent="0" algn="ctr">
              <a:buNone/>
            </a:pPr>
            <a:r>
              <a:rPr lang="en-US" sz="1200" b="1" dirty="0">
                <a:solidFill>
                  <a:srgbClr val="22D3EE"/>
                </a:solidFill>
                <a:latin typeface="Trebuchet MS" pitchFamily="34" charset="0"/>
                <a:ea typeface="Trebuchet MS" pitchFamily="34" charset="-122"/>
                <a:cs typeface="Trebuchet MS" pitchFamily="34" charset="-120"/>
              </a:rPr>
              <a:t>3</a:t>
            </a:r>
            <a:endParaRPr lang="en-US" sz="1200" dirty="0"/>
          </a:p>
        </p:txBody>
      </p:sp>
      <p:sp>
        <p:nvSpPr>
          <p:cNvPr id="15" name="Text 12"/>
          <p:cNvSpPr/>
          <p:nvPr/>
        </p:nvSpPr>
        <p:spPr>
          <a:xfrm>
            <a:off x="960120" y="2816352"/>
            <a:ext cx="4023360" cy="384048"/>
          </a:xfrm>
          <a:prstGeom prst="rect">
            <a:avLst/>
          </a:prstGeom>
          <a:noFill/>
          <a:ln/>
        </p:spPr>
        <p:txBody>
          <a:bodyPr wrap="square" lIns="0" tIns="0" rIns="0" bIns="0" rtlCol="0" anchor="ctr"/>
          <a:lstStyle/>
          <a:p>
            <a:pPr marL="0" indent="0">
              <a:lnSpc>
                <a:spcPct val="100000"/>
              </a:lnSpc>
              <a:buNone/>
            </a:pPr>
            <a:r>
              <a:rPr lang="en-US" sz="1350" dirty="0">
                <a:solidFill>
                  <a:srgbClr val="A9BCD8"/>
                </a:solidFill>
                <a:latin typeface="Calibri" pitchFamily="34" charset="0"/>
                <a:ea typeface="Calibri" pitchFamily="34" charset="-122"/>
                <a:cs typeface="Calibri" pitchFamily="34" charset="-120"/>
              </a:rPr>
              <a:t>The watch decodes the frame and adjusts its clock.</a:t>
            </a:r>
            <a:endParaRPr lang="en-US" sz="1350" dirty="0"/>
          </a:p>
        </p:txBody>
      </p:sp>
      <p:sp>
        <p:nvSpPr>
          <p:cNvPr id="16" name="step dot">
            <a:extLst>
              <a:ext uri="{C183D7F6-B498-43B3-948B-1728B52AA6E4}">
                <adec:decorative xmlns:adec="http://schemas.microsoft.com/office/drawing/2017/decorative" val="1"/>
              </a:ext>
            </a:extLst>
          </p:cNvPr>
          <p:cNvSpPr/>
          <p:nvPr/>
        </p:nvSpPr>
        <p:spPr>
          <a:xfrm>
            <a:off x="502920" y="3401568"/>
            <a:ext cx="310896" cy="310896"/>
          </a:xfrm>
          <a:prstGeom prst="ellipse">
            <a:avLst/>
          </a:prstGeom>
          <a:solidFill>
            <a:srgbClr val="112B52"/>
          </a:solidFill>
          <a:ln w="12700">
            <a:solidFill>
              <a:srgbClr val="22D3EE"/>
            </a:solidFill>
            <a:prstDash val="solid"/>
          </a:ln>
        </p:spPr>
        <p:txBody>
          <a:bodyPr/>
          <a:lstStyle/>
          <a:p>
            <a:endParaRPr lang="en-GB"/>
          </a:p>
        </p:txBody>
      </p:sp>
      <p:sp>
        <p:nvSpPr>
          <p:cNvPr id="17" name="Text 14"/>
          <p:cNvSpPr/>
          <p:nvPr/>
        </p:nvSpPr>
        <p:spPr>
          <a:xfrm>
            <a:off x="502920" y="3401568"/>
            <a:ext cx="310896" cy="310896"/>
          </a:xfrm>
          <a:prstGeom prst="rect">
            <a:avLst/>
          </a:prstGeom>
          <a:noFill/>
          <a:ln/>
        </p:spPr>
        <p:txBody>
          <a:bodyPr wrap="square" lIns="0" tIns="0" rIns="0" bIns="0" rtlCol="0" anchor="ctr"/>
          <a:lstStyle/>
          <a:p>
            <a:pPr marL="0" indent="0" algn="ctr">
              <a:buNone/>
            </a:pPr>
            <a:r>
              <a:rPr lang="en-US" sz="1200" b="1" dirty="0">
                <a:solidFill>
                  <a:srgbClr val="22D3EE"/>
                </a:solidFill>
                <a:latin typeface="Trebuchet MS" pitchFamily="34" charset="0"/>
                <a:ea typeface="Trebuchet MS" pitchFamily="34" charset="-122"/>
                <a:cs typeface="Trebuchet MS" pitchFamily="34" charset="-120"/>
              </a:rPr>
              <a:t>4</a:t>
            </a:r>
            <a:endParaRPr lang="en-US" sz="1200" dirty="0"/>
          </a:p>
        </p:txBody>
      </p:sp>
      <p:sp>
        <p:nvSpPr>
          <p:cNvPr id="18" name="Text 15"/>
          <p:cNvSpPr/>
          <p:nvPr/>
        </p:nvSpPr>
        <p:spPr>
          <a:xfrm>
            <a:off x="960120" y="3364992"/>
            <a:ext cx="4023360" cy="384048"/>
          </a:xfrm>
          <a:prstGeom prst="rect">
            <a:avLst/>
          </a:prstGeom>
          <a:noFill/>
          <a:ln/>
        </p:spPr>
        <p:txBody>
          <a:bodyPr wrap="square" lIns="0" tIns="0" rIns="0" bIns="0" rtlCol="0" anchor="ctr"/>
          <a:lstStyle/>
          <a:p>
            <a:pPr marL="0" indent="0">
              <a:lnSpc>
                <a:spcPct val="100000"/>
              </a:lnSpc>
              <a:buNone/>
            </a:pPr>
            <a:r>
              <a:rPr lang="en-US" sz="1350" dirty="0">
                <a:solidFill>
                  <a:srgbClr val="A9BCD8"/>
                </a:solidFill>
                <a:latin typeface="Calibri" pitchFamily="34" charset="0"/>
                <a:ea typeface="Calibri" pitchFamily="34" charset="-122"/>
                <a:cs typeface="Calibri" pitchFamily="34" charset="-120"/>
              </a:rPr>
              <a:t>Propagation delay is tiny — about 3 ms to Shrewsbury.</a:t>
            </a:r>
            <a:endParaRPr lang="en-US" sz="1350" dirty="0"/>
          </a:p>
        </p:txBody>
      </p:sp>
      <p:sp>
        <p:nvSpPr>
          <p:cNvPr id="19" name="step dot">
            <a:extLst>
              <a:ext uri="{C183D7F6-B498-43B3-948B-1728B52AA6E4}">
                <adec:decorative xmlns:adec="http://schemas.microsoft.com/office/drawing/2017/decorative" val="1"/>
              </a:ext>
            </a:extLst>
          </p:cNvPr>
          <p:cNvSpPr/>
          <p:nvPr/>
        </p:nvSpPr>
        <p:spPr>
          <a:xfrm>
            <a:off x="502920" y="3950208"/>
            <a:ext cx="310896" cy="310896"/>
          </a:xfrm>
          <a:prstGeom prst="ellipse">
            <a:avLst/>
          </a:prstGeom>
          <a:solidFill>
            <a:srgbClr val="112B52"/>
          </a:solidFill>
          <a:ln w="12700">
            <a:solidFill>
              <a:srgbClr val="22D3EE"/>
            </a:solidFill>
            <a:prstDash val="solid"/>
          </a:ln>
        </p:spPr>
        <p:txBody>
          <a:bodyPr/>
          <a:lstStyle/>
          <a:p>
            <a:endParaRPr lang="en-GB"/>
          </a:p>
        </p:txBody>
      </p:sp>
      <p:sp>
        <p:nvSpPr>
          <p:cNvPr id="20" name="Text 17"/>
          <p:cNvSpPr/>
          <p:nvPr/>
        </p:nvSpPr>
        <p:spPr>
          <a:xfrm>
            <a:off x="502920" y="3950208"/>
            <a:ext cx="310896" cy="310896"/>
          </a:xfrm>
          <a:prstGeom prst="rect">
            <a:avLst/>
          </a:prstGeom>
          <a:noFill/>
          <a:ln/>
        </p:spPr>
        <p:txBody>
          <a:bodyPr wrap="square" lIns="0" tIns="0" rIns="0" bIns="0" rtlCol="0" anchor="ctr"/>
          <a:lstStyle/>
          <a:p>
            <a:pPr marL="0" indent="0" algn="ctr">
              <a:buNone/>
            </a:pPr>
            <a:r>
              <a:rPr lang="en-US" sz="1200" b="1" dirty="0">
                <a:solidFill>
                  <a:srgbClr val="22D3EE"/>
                </a:solidFill>
                <a:latin typeface="Trebuchet MS" pitchFamily="34" charset="0"/>
                <a:ea typeface="Trebuchet MS" pitchFamily="34" charset="-122"/>
                <a:cs typeface="Trebuchet MS" pitchFamily="34" charset="-120"/>
              </a:rPr>
              <a:t>5</a:t>
            </a:r>
            <a:endParaRPr lang="en-US" sz="1200" dirty="0"/>
          </a:p>
        </p:txBody>
      </p:sp>
      <p:sp>
        <p:nvSpPr>
          <p:cNvPr id="21" name="Text 18"/>
          <p:cNvSpPr/>
          <p:nvPr/>
        </p:nvSpPr>
        <p:spPr>
          <a:xfrm>
            <a:off x="960120" y="3913632"/>
            <a:ext cx="4023360" cy="384048"/>
          </a:xfrm>
          <a:prstGeom prst="rect">
            <a:avLst/>
          </a:prstGeom>
          <a:noFill/>
          <a:ln/>
        </p:spPr>
        <p:txBody>
          <a:bodyPr wrap="square" lIns="0" tIns="0" rIns="0" bIns="0" rtlCol="0" anchor="ctr"/>
          <a:lstStyle/>
          <a:p>
            <a:pPr marL="0" indent="0">
              <a:lnSpc>
                <a:spcPct val="100000"/>
              </a:lnSpc>
              <a:buNone/>
            </a:pPr>
            <a:r>
              <a:rPr lang="en-US" sz="1350" dirty="0">
                <a:solidFill>
                  <a:srgbClr val="A9BCD8"/>
                </a:solidFill>
                <a:latin typeface="Calibri" pitchFamily="34" charset="0"/>
                <a:ea typeface="Calibri" pitchFamily="34" charset="-122"/>
                <a:cs typeface="Calibri" pitchFamily="34" charset="-120"/>
              </a:rPr>
              <a:t>Syncing usually happens in a 2–3 AM window.</a:t>
            </a:r>
            <a:endParaRPr lang="en-US" sz="1350" dirty="0"/>
          </a:p>
        </p:txBody>
      </p:sp>
      <p:sp>
        <p:nvSpPr>
          <p:cNvPr id="22" name="card">
            <a:extLst>
              <a:ext uri="{C183D7F6-B498-43B3-948B-1728B52AA6E4}">
                <adec:decorative xmlns:adec="http://schemas.microsoft.com/office/drawing/2017/decorative" val="1"/>
              </a:ext>
            </a:extLst>
          </p:cNvPr>
          <p:cNvSpPr/>
          <p:nvPr/>
        </p:nvSpPr>
        <p:spPr>
          <a:xfrm>
            <a:off x="5257800" y="1371600"/>
            <a:ext cx="3383280" cy="1700784"/>
          </a:xfrm>
          <a:prstGeom prst="rect">
            <a:avLst/>
          </a:prstGeom>
          <a:solidFill>
            <a:srgbClr val="0E2547"/>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sp>
        <p:nvSpPr>
          <p:cNvPr id="23" name="Text 20"/>
          <p:cNvSpPr/>
          <p:nvPr/>
        </p:nvSpPr>
        <p:spPr>
          <a:xfrm>
            <a:off x="5458968" y="1517904"/>
            <a:ext cx="2980944" cy="274320"/>
          </a:xfrm>
          <a:prstGeom prst="rect">
            <a:avLst/>
          </a:prstGeom>
          <a:noFill/>
          <a:ln/>
        </p:spPr>
        <p:txBody>
          <a:bodyPr wrap="square" lIns="0" tIns="0" rIns="0" bIns="0" rtlCol="0" anchor="ctr"/>
          <a:lstStyle/>
          <a:p>
            <a:pPr marL="0" indent="0">
              <a:buNone/>
            </a:pPr>
            <a:r>
              <a:rPr lang="en-US" sz="1100" b="1" kern="0" spc="150" dirty="0">
                <a:solidFill>
                  <a:srgbClr val="7DD3FC"/>
                </a:solidFill>
                <a:latin typeface="Trebuchet MS" pitchFamily="34" charset="0"/>
                <a:ea typeface="Trebuchet MS" pitchFamily="34" charset="-122"/>
                <a:cs typeface="Trebuchet MS" pitchFamily="34" charset="-120"/>
              </a:rPr>
              <a:t>SIGNAL STRENGTH DEPENDS ON</a:t>
            </a:r>
            <a:endParaRPr lang="en-US" sz="1100" dirty="0"/>
          </a:p>
        </p:txBody>
      </p:sp>
      <p:sp>
        <p:nvSpPr>
          <p:cNvPr id="24" name="Text 21"/>
          <p:cNvSpPr/>
          <p:nvPr/>
        </p:nvSpPr>
        <p:spPr>
          <a:xfrm>
            <a:off x="5458968" y="1828800"/>
            <a:ext cx="3017520" cy="1188720"/>
          </a:xfrm>
          <a:prstGeom prst="rect">
            <a:avLst/>
          </a:prstGeom>
          <a:noFill/>
          <a:ln/>
        </p:spPr>
        <p:txBody>
          <a:bodyPr wrap="square" lIns="0" tIns="0" rIns="0" bIns="0" rtlCol="0" anchor="ctr"/>
          <a:lstStyle/>
          <a:p>
            <a:pPr marL="177800" indent="-177800">
              <a:spcAft>
                <a:spcPts val="500"/>
              </a:spcAft>
              <a:buSzPct val="100000"/>
              <a:buChar char="•"/>
            </a:pPr>
            <a:r>
              <a:rPr lang="en-US" sz="1300" dirty="0">
                <a:solidFill>
                  <a:srgbClr val="A9BCD8"/>
                </a:solidFill>
                <a:latin typeface="Calibri" pitchFamily="34" charset="0"/>
                <a:ea typeface="Calibri" pitchFamily="34" charset="-122"/>
                <a:cs typeface="Calibri" pitchFamily="34" charset="-120"/>
              </a:rPr>
              <a:t>Distance from Frankfurt</a:t>
            </a:r>
            <a:endParaRPr lang="en-US" sz="1300" dirty="0"/>
          </a:p>
          <a:p>
            <a:pPr marL="177800" indent="-177800">
              <a:spcAft>
                <a:spcPts val="500"/>
              </a:spcAft>
              <a:buSzPct val="100000"/>
              <a:buChar char="•"/>
            </a:pPr>
            <a:r>
              <a:rPr lang="en-US" sz="1300" dirty="0">
                <a:solidFill>
                  <a:srgbClr val="A9BCD8"/>
                </a:solidFill>
                <a:latin typeface="Calibri" pitchFamily="34" charset="0"/>
                <a:ea typeface="Calibri" pitchFamily="34" charset="-122"/>
                <a:cs typeface="Calibri" pitchFamily="34" charset="-120"/>
              </a:rPr>
              <a:t>Atmospheric conditions</a:t>
            </a:r>
            <a:endParaRPr lang="en-US" sz="1300" dirty="0"/>
          </a:p>
          <a:p>
            <a:pPr marL="177800" indent="-177800">
              <a:spcAft>
                <a:spcPts val="500"/>
              </a:spcAft>
              <a:buSzPct val="100000"/>
              <a:buChar char="•"/>
            </a:pPr>
            <a:r>
              <a:rPr lang="en-US" sz="1300" dirty="0">
                <a:solidFill>
                  <a:srgbClr val="A9BCD8"/>
                </a:solidFill>
                <a:latin typeface="Calibri" pitchFamily="34" charset="0"/>
                <a:ea typeface="Calibri" pitchFamily="34" charset="-122"/>
                <a:cs typeface="Calibri" pitchFamily="34" charset="-120"/>
              </a:rPr>
              <a:t>Building materials</a:t>
            </a:r>
            <a:endParaRPr lang="en-US" sz="1300" dirty="0"/>
          </a:p>
          <a:p>
            <a:pPr marL="177800" indent="-177800">
              <a:spcAft>
                <a:spcPts val="500"/>
              </a:spcAft>
              <a:buSzPct val="100000"/>
              <a:buChar char="•"/>
            </a:pPr>
            <a:r>
              <a:rPr lang="en-US" sz="1300" dirty="0">
                <a:solidFill>
                  <a:srgbClr val="A9BCD8"/>
                </a:solidFill>
                <a:latin typeface="Calibri" pitchFamily="34" charset="0"/>
                <a:ea typeface="Calibri" pitchFamily="34" charset="-122"/>
                <a:cs typeface="Calibri" pitchFamily="34" charset="-120"/>
              </a:rPr>
              <a:t>Orientation of the watch</a:t>
            </a:r>
            <a:endParaRPr lang="en-US" sz="1300" dirty="0"/>
          </a:p>
        </p:txBody>
      </p:sp>
      <p:sp>
        <p:nvSpPr>
          <p:cNvPr id="25" name="card">
            <a:extLst>
              <a:ext uri="{C183D7F6-B498-43B3-948B-1728B52AA6E4}">
                <adec:decorative xmlns:adec="http://schemas.microsoft.com/office/drawing/2017/decorative" val="1"/>
              </a:ext>
            </a:extLst>
          </p:cNvPr>
          <p:cNvSpPr/>
          <p:nvPr/>
        </p:nvSpPr>
        <p:spPr>
          <a:xfrm>
            <a:off x="5257800" y="3182112"/>
            <a:ext cx="1627632" cy="1115568"/>
          </a:xfrm>
          <a:prstGeom prst="rect">
            <a:avLst/>
          </a:prstGeom>
          <a:solidFill>
            <a:srgbClr val="112B52"/>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sp>
        <p:nvSpPr>
          <p:cNvPr id="26" name="Text 23"/>
          <p:cNvSpPr/>
          <p:nvPr/>
        </p:nvSpPr>
        <p:spPr>
          <a:xfrm>
            <a:off x="5257800" y="3328416"/>
            <a:ext cx="1627632" cy="502920"/>
          </a:xfrm>
          <a:prstGeom prst="rect">
            <a:avLst/>
          </a:prstGeom>
          <a:noFill/>
          <a:ln/>
        </p:spPr>
        <p:txBody>
          <a:bodyPr wrap="square" lIns="0" tIns="0" rIns="0" bIns="0" rtlCol="0" anchor="ctr"/>
          <a:lstStyle/>
          <a:p>
            <a:pPr marL="0" indent="0" algn="ctr">
              <a:buNone/>
            </a:pPr>
            <a:r>
              <a:rPr lang="en-US" sz="3000" b="1" dirty="0">
                <a:solidFill>
                  <a:srgbClr val="22D3EE"/>
                </a:solidFill>
                <a:latin typeface="Trebuchet MS" pitchFamily="34" charset="0"/>
                <a:ea typeface="Trebuchet MS" pitchFamily="34" charset="-122"/>
                <a:cs typeface="Trebuchet MS" pitchFamily="34" charset="-120"/>
              </a:rPr>
              <a:t>±ms</a:t>
            </a:r>
            <a:endParaRPr lang="en-US" sz="3000" dirty="0"/>
          </a:p>
        </p:txBody>
      </p:sp>
      <p:sp>
        <p:nvSpPr>
          <p:cNvPr id="27" name="Text 24"/>
          <p:cNvSpPr/>
          <p:nvPr/>
        </p:nvSpPr>
        <p:spPr>
          <a:xfrm>
            <a:off x="5349240" y="3858768"/>
            <a:ext cx="1444752" cy="457200"/>
          </a:xfrm>
          <a:prstGeom prst="rect">
            <a:avLst/>
          </a:prstGeom>
          <a:noFill/>
          <a:ln/>
        </p:spPr>
        <p:txBody>
          <a:bodyPr wrap="square" lIns="0" tIns="0" rIns="0" bIns="0" rtlCol="0" anchor="ctr"/>
          <a:lstStyle/>
          <a:p>
            <a:pPr marL="0" indent="0" algn="ctr">
              <a:buNone/>
            </a:pPr>
            <a:r>
              <a:rPr lang="en-US" sz="1150" dirty="0">
                <a:solidFill>
                  <a:srgbClr val="A9BCD8"/>
                </a:solidFill>
                <a:latin typeface="Calibri" pitchFamily="34" charset="0"/>
                <a:ea typeface="Calibri" pitchFamily="34" charset="-122"/>
                <a:cs typeface="Calibri" pitchFamily="34" charset="-120"/>
              </a:rPr>
              <a:t>accuracy after a</a:t>
            </a:r>
            <a:endParaRPr lang="en-US" sz="1150" dirty="0"/>
          </a:p>
          <a:p>
            <a:pPr marL="0" indent="0" algn="ctr">
              <a:buNone/>
            </a:pPr>
            <a:r>
              <a:rPr lang="en-US" sz="1150" dirty="0">
                <a:solidFill>
                  <a:srgbClr val="A9BCD8"/>
                </a:solidFill>
                <a:latin typeface="Calibri" pitchFamily="34" charset="0"/>
                <a:ea typeface="Calibri" pitchFamily="34" charset="-122"/>
                <a:cs typeface="Calibri" pitchFamily="34" charset="-120"/>
              </a:rPr>
              <a:t>successful sync</a:t>
            </a:r>
            <a:endParaRPr lang="en-US" sz="1150" dirty="0"/>
          </a:p>
        </p:txBody>
      </p:sp>
      <p:sp>
        <p:nvSpPr>
          <p:cNvPr id="28" name="card">
            <a:extLst>
              <a:ext uri="{C183D7F6-B498-43B3-948B-1728B52AA6E4}">
                <adec:decorative xmlns:adec="http://schemas.microsoft.com/office/drawing/2017/decorative" val="1"/>
              </a:ext>
            </a:extLst>
          </p:cNvPr>
          <p:cNvSpPr/>
          <p:nvPr/>
        </p:nvSpPr>
        <p:spPr>
          <a:xfrm>
            <a:off x="7013448" y="3182112"/>
            <a:ext cx="1627632" cy="1115568"/>
          </a:xfrm>
          <a:prstGeom prst="rect">
            <a:avLst/>
          </a:prstGeom>
          <a:solidFill>
            <a:srgbClr val="112B52"/>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sp>
        <p:nvSpPr>
          <p:cNvPr id="29" name="Text 26"/>
          <p:cNvSpPr/>
          <p:nvPr/>
        </p:nvSpPr>
        <p:spPr>
          <a:xfrm>
            <a:off x="7013448" y="3328416"/>
            <a:ext cx="1627632" cy="502920"/>
          </a:xfrm>
          <a:prstGeom prst="rect">
            <a:avLst/>
          </a:prstGeom>
          <a:noFill/>
          <a:ln/>
        </p:spPr>
        <p:txBody>
          <a:bodyPr wrap="square" lIns="0" tIns="0" rIns="0" bIns="0" rtlCol="0" anchor="ctr"/>
          <a:lstStyle/>
          <a:p>
            <a:pPr marL="0" indent="0" algn="ctr">
              <a:buNone/>
            </a:pPr>
            <a:r>
              <a:rPr lang="en-US" sz="2200" b="1" dirty="0">
                <a:solidFill>
                  <a:srgbClr val="7DD3FC"/>
                </a:solidFill>
                <a:latin typeface="Trebuchet MS" pitchFamily="34" charset="0"/>
                <a:ea typeface="Trebuchet MS" pitchFamily="34" charset="-122"/>
                <a:cs typeface="Trebuchet MS" pitchFamily="34" charset="-120"/>
              </a:rPr>
              <a:t>1×/night</a:t>
            </a:r>
            <a:endParaRPr lang="en-US" sz="2200" dirty="0"/>
          </a:p>
        </p:txBody>
      </p:sp>
      <p:sp>
        <p:nvSpPr>
          <p:cNvPr id="30" name="Text 27"/>
          <p:cNvSpPr/>
          <p:nvPr/>
        </p:nvSpPr>
        <p:spPr>
          <a:xfrm>
            <a:off x="7068312" y="3858768"/>
            <a:ext cx="1444752" cy="457200"/>
          </a:xfrm>
          <a:prstGeom prst="rect">
            <a:avLst/>
          </a:prstGeom>
          <a:noFill/>
          <a:ln/>
        </p:spPr>
        <p:txBody>
          <a:bodyPr wrap="square" lIns="0" tIns="0" rIns="0" bIns="0" rtlCol="0" anchor="ctr"/>
          <a:lstStyle/>
          <a:p>
            <a:pPr marL="0" indent="0" algn="ctr">
              <a:buNone/>
            </a:pPr>
            <a:r>
              <a:rPr lang="en-US" sz="1150" dirty="0">
                <a:solidFill>
                  <a:srgbClr val="A9BCD8"/>
                </a:solidFill>
                <a:latin typeface="Calibri" pitchFamily="34" charset="0"/>
                <a:ea typeface="Calibri" pitchFamily="34" charset="-122"/>
                <a:cs typeface="Calibri" pitchFamily="34" charset="-120"/>
              </a:rPr>
              <a:t>only — and it can</a:t>
            </a:r>
            <a:endParaRPr lang="en-US" sz="1150" dirty="0"/>
          </a:p>
          <a:p>
            <a:pPr marL="0" indent="0" algn="ctr">
              <a:buNone/>
            </a:pPr>
            <a:r>
              <a:rPr lang="en-US" sz="1150" dirty="0">
                <a:solidFill>
                  <a:srgbClr val="A9BCD8"/>
                </a:solidFill>
                <a:latin typeface="Calibri" pitchFamily="34" charset="0"/>
                <a:ea typeface="Calibri" pitchFamily="34" charset="-122"/>
                <a:cs typeface="Calibri" pitchFamily="34" charset="-120"/>
              </a:rPr>
              <a:t>miss several nights</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92608"/>
            <a:ext cx="8138160" cy="658368"/>
          </a:xfrm>
          <a:prstGeom prst="rect">
            <a:avLst/>
          </a:prstGeom>
          <a:noFill/>
          <a:ln/>
        </p:spPr>
        <p:txBody>
          <a:bodyPr wrap="square" lIns="0" tIns="0" rIns="0" bIns="0" rtlCol="0" anchor="ctr"/>
          <a:lstStyle/>
          <a:p>
            <a:pPr marL="0" indent="0" algn="l">
              <a:buNone/>
            </a:pPr>
            <a:r>
              <a:rPr lang="en-US" sz="3000" b="1" dirty="0">
                <a:solidFill>
                  <a:srgbClr val="FFFFFF"/>
                </a:solidFill>
                <a:latin typeface="Trebuchet MS" pitchFamily="34" charset="0"/>
                <a:ea typeface="Trebuchet MS" pitchFamily="34" charset="-122"/>
                <a:cs typeface="Trebuchet MS" pitchFamily="34" charset="-120"/>
              </a:rPr>
              <a:t>Inside One DCF77 Minute</a:t>
            </a:r>
            <a:endParaRPr lang="en-US" sz="3000" dirty="0"/>
          </a:p>
        </p:txBody>
      </p:sp>
      <p:sp>
        <p:nvSpPr>
          <p:cNvPr id="3" name="Text 1"/>
          <p:cNvSpPr/>
          <p:nvPr/>
        </p:nvSpPr>
        <p:spPr>
          <a:xfrm>
            <a:off x="502920" y="932688"/>
            <a:ext cx="8138160" cy="274320"/>
          </a:xfrm>
          <a:prstGeom prst="rect">
            <a:avLst/>
          </a:prstGeom>
          <a:noFill/>
          <a:ln/>
        </p:spPr>
        <p:txBody>
          <a:bodyPr wrap="square" lIns="0" tIns="0" rIns="0" bIns="0" rtlCol="0" anchor="ctr"/>
          <a:lstStyle/>
          <a:p>
            <a:pPr marL="0" indent="0" algn="l">
              <a:buNone/>
            </a:pPr>
            <a:r>
              <a:rPr lang="en-US" sz="1150" b="1" kern="0" spc="300" dirty="0">
                <a:solidFill>
                  <a:srgbClr val="7DD3FC"/>
                </a:solidFill>
                <a:latin typeface="Trebuchet MS" pitchFamily="34" charset="0"/>
                <a:ea typeface="Trebuchet MS" pitchFamily="34" charset="-122"/>
                <a:cs typeface="Trebuchet MS" pitchFamily="34" charset="-120"/>
              </a:rPr>
              <a:t>ONE ENCODED TIME FRAME, TRANSMITTED SECOND BY SECOND</a:t>
            </a:r>
            <a:endParaRPr lang="en-US" sz="1150" dirty="0"/>
          </a:p>
        </p:txBody>
      </p:sp>
      <p:sp>
        <p:nvSpPr>
          <p:cNvPr id="4" name="frame segment">
            <a:extLst>
              <a:ext uri="{C183D7F6-B498-43B3-948B-1728B52AA6E4}">
                <adec:decorative xmlns:adec="http://schemas.microsoft.com/office/drawing/2017/decorative" val="1"/>
              </a:ext>
            </a:extLst>
          </p:cNvPr>
          <p:cNvSpPr/>
          <p:nvPr/>
        </p:nvSpPr>
        <p:spPr>
          <a:xfrm>
            <a:off x="548640" y="2148840"/>
            <a:ext cx="2816352" cy="658368"/>
          </a:xfrm>
          <a:prstGeom prst="rect">
            <a:avLst/>
          </a:prstGeom>
          <a:solidFill>
            <a:srgbClr val="112B52"/>
          </a:solidFill>
          <a:ln w="15875">
            <a:solidFill>
              <a:srgbClr val="081A38"/>
            </a:solidFill>
            <a:prstDash val="solid"/>
          </a:ln>
        </p:spPr>
        <p:txBody>
          <a:bodyPr/>
          <a:lstStyle/>
          <a:p>
            <a:endParaRPr lang="en-GB"/>
          </a:p>
        </p:txBody>
      </p:sp>
      <p:sp>
        <p:nvSpPr>
          <p:cNvPr id="5" name="Text 3">
            <a:extLst>
              <a:ext uri="{C183D7F6-B498-43B3-948B-1728B52AA6E4}">
                <adec:decorative xmlns:adec="http://schemas.microsoft.com/office/drawing/2017/decorative" val="1"/>
              </a:ext>
            </a:extLst>
          </p:cNvPr>
          <p:cNvSpPr/>
          <p:nvPr/>
        </p:nvSpPr>
        <p:spPr>
          <a:xfrm>
            <a:off x="320040" y="1837944"/>
            <a:ext cx="457200" cy="256032"/>
          </a:xfrm>
          <a:prstGeom prst="rect">
            <a:avLst/>
          </a:prstGeom>
          <a:noFill/>
          <a:ln/>
        </p:spPr>
        <p:txBody>
          <a:bodyPr wrap="square" lIns="0" tIns="0" rIns="0" bIns="0" rtlCol="0" anchor="ctr"/>
          <a:lstStyle/>
          <a:p>
            <a:pPr marL="0" indent="0" algn="ctr">
              <a:buNone/>
            </a:pPr>
            <a:r>
              <a:rPr lang="en-US" sz="1100" b="1" dirty="0">
                <a:solidFill>
                  <a:srgbClr val="8199BC"/>
                </a:solidFill>
                <a:latin typeface="Trebuchet MS" pitchFamily="34" charset="0"/>
                <a:ea typeface="Trebuchet MS" pitchFamily="34" charset="-122"/>
                <a:cs typeface="Trebuchet MS" pitchFamily="34" charset="-120"/>
              </a:rPr>
              <a:t>0</a:t>
            </a:r>
            <a:endParaRPr lang="en-US" sz="1100" dirty="0"/>
          </a:p>
        </p:txBody>
      </p:sp>
      <p:sp>
        <p:nvSpPr>
          <p:cNvPr id="6" name="Text 4"/>
          <p:cNvSpPr/>
          <p:nvPr/>
        </p:nvSpPr>
        <p:spPr>
          <a:xfrm>
            <a:off x="566928" y="2203704"/>
            <a:ext cx="2779776" cy="548640"/>
          </a:xfrm>
          <a:prstGeom prst="rect">
            <a:avLst/>
          </a:prstGeom>
          <a:noFill/>
          <a:ln/>
        </p:spPr>
        <p:txBody>
          <a:bodyPr wrap="square" lIns="0" tIns="0" rIns="0" bIns="0" rtlCol="0" anchor="ctr"/>
          <a:lstStyle/>
          <a:p>
            <a:pPr marL="0" indent="0" algn="ctr">
              <a:buNone/>
            </a:pPr>
            <a:r>
              <a:rPr lang="en-US" sz="1300" b="1" dirty="0">
                <a:solidFill>
                  <a:srgbClr val="A9BCD8"/>
                </a:solidFill>
                <a:latin typeface="Calibri" pitchFamily="34" charset="0"/>
                <a:ea typeface="Calibri" pitchFamily="34" charset="-122"/>
                <a:cs typeface="Calibri" pitchFamily="34" charset="-120"/>
              </a:rPr>
              <a:t>Control &amp; weather bits</a:t>
            </a:r>
            <a:endParaRPr lang="en-US" sz="1300" dirty="0"/>
          </a:p>
        </p:txBody>
      </p:sp>
      <p:sp>
        <p:nvSpPr>
          <p:cNvPr id="7" name="frame segment">
            <a:extLst>
              <a:ext uri="{C183D7F6-B498-43B3-948B-1728B52AA6E4}">
                <adec:decorative xmlns:adec="http://schemas.microsoft.com/office/drawing/2017/decorative" val="1"/>
              </a:ext>
            </a:extLst>
          </p:cNvPr>
          <p:cNvSpPr/>
          <p:nvPr/>
        </p:nvSpPr>
        <p:spPr>
          <a:xfrm>
            <a:off x="3364992" y="2148840"/>
            <a:ext cx="1072896" cy="658368"/>
          </a:xfrm>
          <a:prstGeom prst="rect">
            <a:avLst/>
          </a:prstGeom>
          <a:solidFill>
            <a:srgbClr val="17406E"/>
          </a:solidFill>
          <a:ln w="15875">
            <a:solidFill>
              <a:srgbClr val="081A38"/>
            </a:solidFill>
            <a:prstDash val="solid"/>
          </a:ln>
        </p:spPr>
        <p:txBody>
          <a:bodyPr/>
          <a:lstStyle/>
          <a:p>
            <a:endParaRPr lang="en-GB"/>
          </a:p>
        </p:txBody>
      </p:sp>
      <p:sp>
        <p:nvSpPr>
          <p:cNvPr id="8" name="Text 6"/>
          <p:cNvSpPr/>
          <p:nvPr/>
        </p:nvSpPr>
        <p:spPr>
          <a:xfrm>
            <a:off x="3136392" y="1837944"/>
            <a:ext cx="457200" cy="256032"/>
          </a:xfrm>
          <a:prstGeom prst="rect">
            <a:avLst/>
          </a:prstGeom>
          <a:noFill/>
          <a:ln/>
        </p:spPr>
        <p:txBody>
          <a:bodyPr wrap="square" lIns="0" tIns="0" rIns="0" bIns="0" rtlCol="0" anchor="ctr"/>
          <a:lstStyle/>
          <a:p>
            <a:pPr marL="0" indent="0" algn="ctr">
              <a:buNone/>
            </a:pPr>
            <a:r>
              <a:rPr lang="en-US" sz="1100" b="1" dirty="0">
                <a:solidFill>
                  <a:srgbClr val="8199BC"/>
                </a:solidFill>
                <a:latin typeface="Trebuchet MS" pitchFamily="34" charset="0"/>
                <a:ea typeface="Trebuchet MS" pitchFamily="34" charset="-122"/>
                <a:cs typeface="Trebuchet MS" pitchFamily="34" charset="-120"/>
              </a:rPr>
              <a:t>21</a:t>
            </a:r>
            <a:endParaRPr lang="en-US" sz="1100" dirty="0"/>
          </a:p>
        </p:txBody>
      </p:sp>
      <p:sp>
        <p:nvSpPr>
          <p:cNvPr id="9" name="Text 7"/>
          <p:cNvSpPr/>
          <p:nvPr/>
        </p:nvSpPr>
        <p:spPr>
          <a:xfrm>
            <a:off x="3383280" y="2203704"/>
            <a:ext cx="1036320" cy="548640"/>
          </a:xfrm>
          <a:prstGeom prst="rect">
            <a:avLst/>
          </a:prstGeom>
          <a:noFill/>
          <a:ln/>
        </p:spPr>
        <p:txBody>
          <a:bodyPr wrap="square" lIns="0" tIns="0" rIns="0" bIns="0" rtlCol="0" anchor="ctr"/>
          <a:lstStyle/>
          <a:p>
            <a:pPr marL="0" indent="0" algn="ctr">
              <a:buNone/>
            </a:pPr>
            <a:r>
              <a:rPr lang="en-US" sz="1150" b="1" dirty="0">
                <a:solidFill>
                  <a:srgbClr val="7DD3FC"/>
                </a:solidFill>
                <a:latin typeface="Calibri" pitchFamily="34" charset="0"/>
                <a:ea typeface="Calibri" pitchFamily="34" charset="-122"/>
                <a:cs typeface="Calibri" pitchFamily="34" charset="-120"/>
              </a:rPr>
              <a:t>Minutes</a:t>
            </a:r>
            <a:endParaRPr lang="en-US" sz="1150" dirty="0"/>
          </a:p>
        </p:txBody>
      </p:sp>
      <p:sp>
        <p:nvSpPr>
          <p:cNvPr id="10" name="frame segment">
            <a:extLst>
              <a:ext uri="{C183D7F6-B498-43B3-948B-1728B52AA6E4}">
                <adec:decorative xmlns:adec="http://schemas.microsoft.com/office/drawing/2017/decorative" val="1"/>
              </a:ext>
            </a:extLst>
          </p:cNvPr>
          <p:cNvSpPr/>
          <p:nvPr/>
        </p:nvSpPr>
        <p:spPr>
          <a:xfrm>
            <a:off x="4437888" y="2148840"/>
            <a:ext cx="938784" cy="658368"/>
          </a:xfrm>
          <a:prstGeom prst="rect">
            <a:avLst/>
          </a:prstGeom>
          <a:solidFill>
            <a:srgbClr val="1B4C82"/>
          </a:solidFill>
          <a:ln w="15875">
            <a:solidFill>
              <a:srgbClr val="081A38"/>
            </a:solidFill>
            <a:prstDash val="solid"/>
          </a:ln>
        </p:spPr>
        <p:txBody>
          <a:bodyPr/>
          <a:lstStyle/>
          <a:p>
            <a:endParaRPr lang="en-GB"/>
          </a:p>
        </p:txBody>
      </p:sp>
      <p:sp>
        <p:nvSpPr>
          <p:cNvPr id="11" name="Text 9"/>
          <p:cNvSpPr/>
          <p:nvPr/>
        </p:nvSpPr>
        <p:spPr>
          <a:xfrm>
            <a:off x="4209288" y="1837944"/>
            <a:ext cx="457200" cy="256032"/>
          </a:xfrm>
          <a:prstGeom prst="rect">
            <a:avLst/>
          </a:prstGeom>
          <a:noFill/>
          <a:ln/>
        </p:spPr>
        <p:txBody>
          <a:bodyPr wrap="square" lIns="0" tIns="0" rIns="0" bIns="0" rtlCol="0" anchor="ctr"/>
          <a:lstStyle/>
          <a:p>
            <a:pPr marL="0" indent="0" algn="ctr">
              <a:buNone/>
            </a:pPr>
            <a:r>
              <a:rPr lang="en-US" sz="1100" b="1" dirty="0">
                <a:solidFill>
                  <a:srgbClr val="8199BC"/>
                </a:solidFill>
                <a:latin typeface="Trebuchet MS" pitchFamily="34" charset="0"/>
                <a:ea typeface="Trebuchet MS" pitchFamily="34" charset="-122"/>
                <a:cs typeface="Trebuchet MS" pitchFamily="34" charset="-120"/>
              </a:rPr>
              <a:t>29</a:t>
            </a:r>
            <a:endParaRPr lang="en-US" sz="1100" dirty="0"/>
          </a:p>
        </p:txBody>
      </p:sp>
      <p:sp>
        <p:nvSpPr>
          <p:cNvPr id="12" name="Text 10"/>
          <p:cNvSpPr/>
          <p:nvPr/>
        </p:nvSpPr>
        <p:spPr>
          <a:xfrm>
            <a:off x="4456176" y="2203704"/>
            <a:ext cx="902208" cy="548640"/>
          </a:xfrm>
          <a:prstGeom prst="rect">
            <a:avLst/>
          </a:prstGeom>
          <a:noFill/>
          <a:ln/>
        </p:spPr>
        <p:txBody>
          <a:bodyPr wrap="square" lIns="0" tIns="0" rIns="0" bIns="0" rtlCol="0" anchor="ctr"/>
          <a:lstStyle/>
          <a:p>
            <a:pPr marL="0" indent="0" algn="ctr">
              <a:buNone/>
            </a:pPr>
            <a:r>
              <a:rPr lang="en-US" sz="1150" b="1" dirty="0">
                <a:solidFill>
                  <a:srgbClr val="7DD3FC"/>
                </a:solidFill>
                <a:latin typeface="Calibri" pitchFamily="34" charset="0"/>
                <a:ea typeface="Calibri" pitchFamily="34" charset="-122"/>
                <a:cs typeface="Calibri" pitchFamily="34" charset="-120"/>
              </a:rPr>
              <a:t>Hours</a:t>
            </a:r>
            <a:endParaRPr lang="en-US" sz="1150" dirty="0"/>
          </a:p>
        </p:txBody>
      </p:sp>
      <p:sp>
        <p:nvSpPr>
          <p:cNvPr id="13" name="frame segment">
            <a:extLst>
              <a:ext uri="{C183D7F6-B498-43B3-948B-1728B52AA6E4}">
                <adec:decorative xmlns:adec="http://schemas.microsoft.com/office/drawing/2017/decorative" val="1"/>
              </a:ext>
            </a:extLst>
          </p:cNvPr>
          <p:cNvSpPr/>
          <p:nvPr/>
        </p:nvSpPr>
        <p:spPr>
          <a:xfrm>
            <a:off x="5376672" y="2148840"/>
            <a:ext cx="3084576" cy="658368"/>
          </a:xfrm>
          <a:prstGeom prst="rect">
            <a:avLst/>
          </a:prstGeom>
          <a:solidFill>
            <a:srgbClr val="13345F"/>
          </a:solidFill>
          <a:ln w="15875">
            <a:solidFill>
              <a:srgbClr val="081A38"/>
            </a:solidFill>
            <a:prstDash val="solid"/>
          </a:ln>
        </p:spPr>
        <p:txBody>
          <a:bodyPr/>
          <a:lstStyle/>
          <a:p>
            <a:endParaRPr lang="en-GB"/>
          </a:p>
        </p:txBody>
      </p:sp>
      <p:sp>
        <p:nvSpPr>
          <p:cNvPr id="14" name="Text 12"/>
          <p:cNvSpPr/>
          <p:nvPr/>
        </p:nvSpPr>
        <p:spPr>
          <a:xfrm>
            <a:off x="5148072" y="1837944"/>
            <a:ext cx="457200" cy="256032"/>
          </a:xfrm>
          <a:prstGeom prst="rect">
            <a:avLst/>
          </a:prstGeom>
          <a:noFill/>
          <a:ln/>
        </p:spPr>
        <p:txBody>
          <a:bodyPr wrap="square" lIns="0" tIns="0" rIns="0" bIns="0" rtlCol="0" anchor="ctr"/>
          <a:lstStyle/>
          <a:p>
            <a:pPr marL="0" indent="0" algn="ctr">
              <a:buNone/>
            </a:pPr>
            <a:r>
              <a:rPr lang="en-US" sz="1100" b="1" dirty="0">
                <a:solidFill>
                  <a:srgbClr val="8199BC"/>
                </a:solidFill>
                <a:latin typeface="Trebuchet MS" pitchFamily="34" charset="0"/>
                <a:ea typeface="Trebuchet MS" pitchFamily="34" charset="-122"/>
                <a:cs typeface="Trebuchet MS" pitchFamily="34" charset="-120"/>
              </a:rPr>
              <a:t>36</a:t>
            </a:r>
            <a:endParaRPr lang="en-US" sz="1100" dirty="0"/>
          </a:p>
        </p:txBody>
      </p:sp>
      <p:sp>
        <p:nvSpPr>
          <p:cNvPr id="15" name="Text 13"/>
          <p:cNvSpPr/>
          <p:nvPr/>
        </p:nvSpPr>
        <p:spPr>
          <a:xfrm>
            <a:off x="5394960" y="2203704"/>
            <a:ext cx="3048000" cy="548640"/>
          </a:xfrm>
          <a:prstGeom prst="rect">
            <a:avLst/>
          </a:prstGeom>
          <a:noFill/>
          <a:ln/>
        </p:spPr>
        <p:txBody>
          <a:bodyPr wrap="square" lIns="0" tIns="0" rIns="0" bIns="0" rtlCol="0" anchor="ctr"/>
          <a:lstStyle/>
          <a:p>
            <a:pPr marL="0" indent="0" algn="ctr">
              <a:buNone/>
            </a:pPr>
            <a:r>
              <a:rPr lang="en-US" sz="1300" b="1" dirty="0">
                <a:solidFill>
                  <a:srgbClr val="7DD3FC"/>
                </a:solidFill>
                <a:latin typeface="Calibri" pitchFamily="34" charset="0"/>
                <a:ea typeface="Calibri" pitchFamily="34" charset="-122"/>
                <a:cs typeface="Calibri" pitchFamily="34" charset="-120"/>
              </a:rPr>
              <a:t>Date  ·  day, weekday, month, year</a:t>
            </a:r>
            <a:endParaRPr lang="en-US" sz="1300" dirty="0"/>
          </a:p>
        </p:txBody>
      </p:sp>
      <p:sp>
        <p:nvSpPr>
          <p:cNvPr id="16" name="frame segment">
            <a:extLst>
              <a:ext uri="{C183D7F6-B498-43B3-948B-1728B52AA6E4}">
                <adec:decorative xmlns:adec="http://schemas.microsoft.com/office/drawing/2017/decorative" val="1"/>
              </a:ext>
            </a:extLst>
          </p:cNvPr>
          <p:cNvSpPr/>
          <p:nvPr/>
        </p:nvSpPr>
        <p:spPr>
          <a:xfrm>
            <a:off x="8461248" y="2148840"/>
            <a:ext cx="134112" cy="658368"/>
          </a:xfrm>
          <a:prstGeom prst="rect">
            <a:avLst/>
          </a:prstGeom>
          <a:solidFill>
            <a:srgbClr val="22D3EE"/>
          </a:solidFill>
          <a:ln w="15875">
            <a:solidFill>
              <a:srgbClr val="081A38"/>
            </a:solidFill>
            <a:prstDash val="solid"/>
          </a:ln>
        </p:spPr>
        <p:txBody>
          <a:bodyPr/>
          <a:lstStyle/>
          <a:p>
            <a:endParaRPr lang="en-GB"/>
          </a:p>
        </p:txBody>
      </p:sp>
      <p:sp>
        <p:nvSpPr>
          <p:cNvPr id="17" name="Text 15"/>
          <p:cNvSpPr/>
          <p:nvPr/>
        </p:nvSpPr>
        <p:spPr>
          <a:xfrm>
            <a:off x="8232648" y="1837944"/>
            <a:ext cx="457200" cy="256032"/>
          </a:xfrm>
          <a:prstGeom prst="rect">
            <a:avLst/>
          </a:prstGeom>
          <a:noFill/>
          <a:ln/>
        </p:spPr>
        <p:txBody>
          <a:bodyPr wrap="square" lIns="0" tIns="0" rIns="0" bIns="0" rtlCol="0" anchor="ctr"/>
          <a:lstStyle/>
          <a:p>
            <a:pPr marL="0" indent="0" algn="ctr">
              <a:buNone/>
            </a:pPr>
            <a:r>
              <a:rPr lang="en-US" sz="1100" b="1" dirty="0">
                <a:solidFill>
                  <a:srgbClr val="8199BC"/>
                </a:solidFill>
                <a:latin typeface="Trebuchet MS" pitchFamily="34" charset="0"/>
                <a:ea typeface="Trebuchet MS" pitchFamily="34" charset="-122"/>
                <a:cs typeface="Trebuchet MS" pitchFamily="34" charset="-120"/>
              </a:rPr>
              <a:t>59</a:t>
            </a:r>
            <a:endParaRPr lang="en-US" sz="1100" dirty="0"/>
          </a:p>
        </p:txBody>
      </p:sp>
      <p:sp>
        <p:nvSpPr>
          <p:cNvPr id="18" name="Text 16"/>
          <p:cNvSpPr/>
          <p:nvPr/>
        </p:nvSpPr>
        <p:spPr>
          <a:xfrm>
            <a:off x="548640" y="2971800"/>
            <a:ext cx="8046720" cy="365760"/>
          </a:xfrm>
          <a:prstGeom prst="rect">
            <a:avLst/>
          </a:prstGeom>
          <a:noFill/>
          <a:ln/>
        </p:spPr>
        <p:txBody>
          <a:bodyPr wrap="square" lIns="0" tIns="0" rIns="0" bIns="0" rtlCol="0" anchor="ctr"/>
          <a:lstStyle/>
          <a:p>
            <a:pPr marL="0" indent="0" algn="ctr">
              <a:buNone/>
            </a:pPr>
            <a:r>
              <a:rPr lang="en-US" sz="1250" b="1" dirty="0">
                <a:solidFill>
                  <a:srgbClr val="22D3EE"/>
                </a:solidFill>
                <a:latin typeface="Calibri" pitchFamily="34" charset="0"/>
                <a:ea typeface="Calibri" pitchFamily="34" charset="-122"/>
                <a:cs typeface="Calibri" pitchFamily="34" charset="-120"/>
              </a:rPr>
              <a:t>Second 59 carries no pulse</a:t>
            </a:r>
            <a:r>
              <a:rPr lang="en-US" sz="1250" dirty="0">
                <a:solidFill>
                  <a:srgbClr val="A9BCD8"/>
                </a:solidFill>
                <a:latin typeface="Calibri" pitchFamily="34" charset="0"/>
                <a:ea typeface="Calibri" pitchFamily="34" charset="-122"/>
                <a:cs typeface="Calibri" pitchFamily="34" charset="-120"/>
              </a:rPr>
              <a:t> — that gap marks the start of the next minute, so the watch knows where the frame begins.</a:t>
            </a:r>
            <a:endParaRPr lang="en-US" sz="1250" dirty="0"/>
          </a:p>
        </p:txBody>
      </p:sp>
      <p:sp>
        <p:nvSpPr>
          <p:cNvPr id="19" name="card">
            <a:extLst>
              <a:ext uri="{C183D7F6-B498-43B3-948B-1728B52AA6E4}">
                <adec:decorative xmlns:adec="http://schemas.microsoft.com/office/drawing/2017/decorative" val="1"/>
              </a:ext>
            </a:extLst>
          </p:cNvPr>
          <p:cNvSpPr/>
          <p:nvPr/>
        </p:nvSpPr>
        <p:spPr>
          <a:xfrm>
            <a:off x="548640" y="3520440"/>
            <a:ext cx="3959352" cy="1234440"/>
          </a:xfrm>
          <a:prstGeom prst="rect">
            <a:avLst/>
          </a:prstGeom>
          <a:solidFill>
            <a:srgbClr val="0E2547"/>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sp>
        <p:nvSpPr>
          <p:cNvPr id="20" name="Text 18"/>
          <p:cNvSpPr/>
          <p:nvPr/>
        </p:nvSpPr>
        <p:spPr>
          <a:xfrm>
            <a:off x="749808" y="3666744"/>
            <a:ext cx="3557016" cy="256032"/>
          </a:xfrm>
          <a:prstGeom prst="rect">
            <a:avLst/>
          </a:prstGeom>
          <a:noFill/>
          <a:ln/>
        </p:spPr>
        <p:txBody>
          <a:bodyPr wrap="square" lIns="0" tIns="0" rIns="0" bIns="0" rtlCol="0" anchor="ctr"/>
          <a:lstStyle/>
          <a:p>
            <a:pPr marL="0" indent="0">
              <a:buNone/>
            </a:pPr>
            <a:r>
              <a:rPr lang="en-US" sz="1100" b="1" kern="0" spc="150" dirty="0">
                <a:solidFill>
                  <a:srgbClr val="8199BC"/>
                </a:solidFill>
                <a:latin typeface="Trebuchet MS" pitchFamily="34" charset="0"/>
                <a:ea typeface="Trebuchet MS" pitchFamily="34" charset="-122"/>
                <a:cs typeface="Trebuchet MS" pitchFamily="34" charset="-120"/>
              </a:rPr>
              <a:t>HOW EACH BIT IS SENT</a:t>
            </a:r>
            <a:endParaRPr lang="en-US" sz="1100" dirty="0"/>
          </a:p>
        </p:txBody>
      </p:sp>
      <p:sp>
        <p:nvSpPr>
          <p:cNvPr id="21" name="short dip bar">
            <a:extLst>
              <a:ext uri="{C183D7F6-B498-43B3-948B-1728B52AA6E4}">
                <adec:decorative xmlns:adec="http://schemas.microsoft.com/office/drawing/2017/decorative" val="1"/>
              </a:ext>
            </a:extLst>
          </p:cNvPr>
          <p:cNvSpPr/>
          <p:nvPr/>
        </p:nvSpPr>
        <p:spPr>
          <a:xfrm>
            <a:off x="804672" y="4050792"/>
            <a:ext cx="411480" cy="256032"/>
          </a:xfrm>
          <a:prstGeom prst="rect">
            <a:avLst/>
          </a:prstGeom>
          <a:solidFill>
            <a:srgbClr val="22D3EE"/>
          </a:solidFill>
          <a:ln/>
        </p:spPr>
        <p:txBody>
          <a:bodyPr/>
          <a:lstStyle/>
          <a:p>
            <a:endParaRPr lang="en-GB"/>
          </a:p>
        </p:txBody>
      </p:sp>
      <p:sp>
        <p:nvSpPr>
          <p:cNvPr id="22" name="Text 20">
            <a:extLst>
              <a:ext uri="{C183D7F6-B498-43B3-948B-1728B52AA6E4}">
                <adec:decorative xmlns:adec="http://schemas.microsoft.com/office/drawing/2017/decorative" val="1"/>
              </a:ext>
            </a:extLst>
          </p:cNvPr>
          <p:cNvSpPr/>
          <p:nvPr/>
        </p:nvSpPr>
        <p:spPr>
          <a:xfrm>
            <a:off x="1737360" y="4005072"/>
            <a:ext cx="2542032" cy="347472"/>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Short dip = 0</a:t>
            </a:r>
            <a:r>
              <a:rPr lang="en-US" sz="1300" dirty="0">
                <a:solidFill>
                  <a:srgbClr val="A9BCD8"/>
                </a:solidFill>
                <a:latin typeface="Calibri" pitchFamily="34" charset="0"/>
                <a:ea typeface="Calibri" pitchFamily="34" charset="-122"/>
                <a:cs typeface="Calibri" pitchFamily="34" charset="-120"/>
              </a:rPr>
              <a:t>   ≈ 100 ms</a:t>
            </a:r>
            <a:endParaRPr lang="en-US" sz="1300" dirty="0"/>
          </a:p>
        </p:txBody>
      </p:sp>
      <p:sp>
        <p:nvSpPr>
          <p:cNvPr id="23" name="long dip bar">
            <a:extLst>
              <a:ext uri="{C183D7F6-B498-43B3-948B-1728B52AA6E4}">
                <adec:decorative xmlns:adec="http://schemas.microsoft.com/office/drawing/2017/decorative" val="1"/>
              </a:ext>
            </a:extLst>
          </p:cNvPr>
          <p:cNvSpPr/>
          <p:nvPr/>
        </p:nvSpPr>
        <p:spPr>
          <a:xfrm>
            <a:off x="804672" y="4379976"/>
            <a:ext cx="777240" cy="256032"/>
          </a:xfrm>
          <a:prstGeom prst="rect">
            <a:avLst/>
          </a:prstGeom>
          <a:solidFill>
            <a:srgbClr val="7DD3FC"/>
          </a:solidFill>
          <a:ln/>
        </p:spPr>
        <p:txBody>
          <a:bodyPr/>
          <a:lstStyle/>
          <a:p>
            <a:endParaRPr lang="en-GB"/>
          </a:p>
        </p:txBody>
      </p:sp>
      <p:sp>
        <p:nvSpPr>
          <p:cNvPr id="24" name="Text 22"/>
          <p:cNvSpPr/>
          <p:nvPr/>
        </p:nvSpPr>
        <p:spPr>
          <a:xfrm>
            <a:off x="1737360" y="4334256"/>
            <a:ext cx="2542032" cy="347472"/>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Long dip = 1</a:t>
            </a:r>
            <a:r>
              <a:rPr lang="en-US" sz="1300" dirty="0">
                <a:solidFill>
                  <a:srgbClr val="A9BCD8"/>
                </a:solidFill>
                <a:latin typeface="Calibri" pitchFamily="34" charset="0"/>
                <a:ea typeface="Calibri" pitchFamily="34" charset="-122"/>
                <a:cs typeface="Calibri" pitchFamily="34" charset="-120"/>
              </a:rPr>
              <a:t>   ≈ 200 ms</a:t>
            </a:r>
            <a:endParaRPr lang="en-US" sz="1300" dirty="0"/>
          </a:p>
        </p:txBody>
      </p:sp>
      <p:sp>
        <p:nvSpPr>
          <p:cNvPr id="25" name="card">
            <a:extLst>
              <a:ext uri="{C183D7F6-B498-43B3-948B-1728B52AA6E4}">
                <adec:decorative xmlns:adec="http://schemas.microsoft.com/office/drawing/2017/decorative" val="1"/>
              </a:ext>
            </a:extLst>
          </p:cNvPr>
          <p:cNvSpPr/>
          <p:nvPr/>
        </p:nvSpPr>
        <p:spPr>
          <a:xfrm>
            <a:off x="4636008" y="3520440"/>
            <a:ext cx="3959352" cy="1234440"/>
          </a:xfrm>
          <a:prstGeom prst="rect">
            <a:avLst/>
          </a:prstGeom>
          <a:solidFill>
            <a:srgbClr val="10315A"/>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sp>
        <p:nvSpPr>
          <p:cNvPr id="26" name="Text 24"/>
          <p:cNvSpPr/>
          <p:nvPr/>
        </p:nvSpPr>
        <p:spPr>
          <a:xfrm>
            <a:off x="4837176" y="3666744"/>
            <a:ext cx="3557016" cy="256032"/>
          </a:xfrm>
          <a:prstGeom prst="rect">
            <a:avLst/>
          </a:prstGeom>
          <a:noFill/>
          <a:ln/>
        </p:spPr>
        <p:txBody>
          <a:bodyPr wrap="square" lIns="0" tIns="0" rIns="0" bIns="0" rtlCol="0" anchor="ctr"/>
          <a:lstStyle/>
          <a:p>
            <a:pPr marL="0" indent="0">
              <a:buNone/>
            </a:pPr>
            <a:r>
              <a:rPr lang="en-US" sz="1100" b="1" kern="0" spc="150" dirty="0">
                <a:solidFill>
                  <a:srgbClr val="7DD3FC"/>
                </a:solidFill>
                <a:latin typeface="Trebuchet MS" pitchFamily="34" charset="0"/>
                <a:ea typeface="Trebuchet MS" pitchFamily="34" charset="-122"/>
                <a:cs typeface="Trebuchet MS" pitchFamily="34" charset="-120"/>
              </a:rPr>
              <a:t>ONE FRAME PER MINUTE</a:t>
            </a:r>
            <a:endParaRPr lang="en-US" sz="1100" dirty="0"/>
          </a:p>
        </p:txBody>
      </p:sp>
      <p:sp>
        <p:nvSpPr>
          <p:cNvPr id="27" name="Text 25"/>
          <p:cNvSpPr/>
          <p:nvPr/>
        </p:nvSpPr>
        <p:spPr>
          <a:xfrm>
            <a:off x="4837176" y="3995928"/>
            <a:ext cx="3557016" cy="658368"/>
          </a:xfrm>
          <a:prstGeom prst="rect">
            <a:avLst/>
          </a:prstGeom>
          <a:noFill/>
          <a:ln/>
        </p:spPr>
        <p:txBody>
          <a:bodyPr wrap="square" lIns="0" tIns="0" rIns="0" bIns="0" rtlCol="0" anchor="t"/>
          <a:lstStyle/>
          <a:p>
            <a:pPr marL="0" indent="0">
              <a:lnSpc>
                <a:spcPct val="105000"/>
              </a:lnSpc>
              <a:buNone/>
            </a:pPr>
            <a:r>
              <a:rPr lang="en-US" sz="1300" dirty="0">
                <a:solidFill>
                  <a:srgbClr val="A9BCD8"/>
                </a:solidFill>
                <a:latin typeface="Calibri" pitchFamily="34" charset="0"/>
                <a:ea typeface="Calibri" pitchFamily="34" charset="-122"/>
                <a:cs typeface="Calibri" pitchFamily="34" charset="-120"/>
              </a:rPr>
              <a:t>The full time and date are spread across the 60 seconds, sent once every minute. The watch collects the whole frame, then updates on the minute mark.</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92608"/>
            <a:ext cx="8138160" cy="658368"/>
          </a:xfrm>
          <a:prstGeom prst="rect">
            <a:avLst/>
          </a:prstGeom>
          <a:noFill/>
          <a:ln/>
        </p:spPr>
        <p:txBody>
          <a:bodyPr wrap="square" lIns="0" tIns="0" rIns="0" bIns="0" rtlCol="0" anchor="ctr"/>
          <a:lstStyle/>
          <a:p>
            <a:pPr marL="0" indent="0" algn="l">
              <a:buNone/>
            </a:pPr>
            <a:r>
              <a:rPr lang="en-US" sz="3000" b="1" dirty="0">
                <a:solidFill>
                  <a:srgbClr val="FFFFFF"/>
                </a:solidFill>
                <a:latin typeface="Trebuchet MS" pitchFamily="34" charset="0"/>
                <a:ea typeface="Trebuchet MS" pitchFamily="34" charset="-122"/>
                <a:cs typeface="Trebuchet MS" pitchFamily="34" charset="-120"/>
              </a:rPr>
              <a:t>Internet Time (NTP)</a:t>
            </a:r>
            <a:endParaRPr lang="en-US" sz="3000" dirty="0"/>
          </a:p>
        </p:txBody>
      </p:sp>
      <p:sp>
        <p:nvSpPr>
          <p:cNvPr id="3" name="Text 1"/>
          <p:cNvSpPr/>
          <p:nvPr/>
        </p:nvSpPr>
        <p:spPr>
          <a:xfrm>
            <a:off x="502920" y="932688"/>
            <a:ext cx="8138160" cy="274320"/>
          </a:xfrm>
          <a:prstGeom prst="rect">
            <a:avLst/>
          </a:prstGeom>
          <a:noFill/>
          <a:ln/>
        </p:spPr>
        <p:txBody>
          <a:bodyPr wrap="square" lIns="0" tIns="0" rIns="0" bIns="0" rtlCol="0" anchor="ctr"/>
          <a:lstStyle/>
          <a:p>
            <a:pPr marL="0" indent="0" algn="l">
              <a:buNone/>
            </a:pPr>
            <a:r>
              <a:rPr lang="en-US" sz="1150" b="1" kern="0" spc="300" dirty="0">
                <a:solidFill>
                  <a:srgbClr val="7DD3FC"/>
                </a:solidFill>
                <a:latin typeface="Trebuchet MS" pitchFamily="34" charset="0"/>
                <a:ea typeface="Trebuchet MS" pitchFamily="34" charset="-122"/>
                <a:cs typeface="Trebuchet MS" pitchFamily="34" charset="-120"/>
              </a:rPr>
              <a:t>NETWORK TIME PROTOCOL — MEASURE THE DELAY, THEN CANCEL IT</a:t>
            </a:r>
            <a:endParaRPr lang="en-US" sz="1150" dirty="0"/>
          </a:p>
        </p:txBody>
      </p:sp>
      <p:pic>
        <p:nvPicPr>
          <p:cNvPr id="4" name="Image 0" descr="Network servers icon"/>
          <p:cNvPicPr>
            <a:picLocks noChangeAspect="1"/>
          </p:cNvPicPr>
          <p:nvPr/>
        </p:nvPicPr>
        <p:blipFill>
          <a:blip r:embed="rId3"/>
          <a:stretch>
            <a:fillRect/>
          </a:stretch>
        </p:blipFill>
        <p:spPr>
          <a:xfrm>
            <a:off x="7818120" y="274320"/>
            <a:ext cx="822960" cy="822960"/>
          </a:xfrm>
          <a:prstGeom prst="ellipse">
            <a:avLst/>
          </a:prstGeom>
        </p:spPr>
      </p:pic>
      <p:sp>
        <p:nvSpPr>
          <p:cNvPr id="5" name="icon ring">
            <a:extLst>
              <a:ext uri="{C183D7F6-B498-43B3-948B-1728B52AA6E4}">
                <adec:decorative xmlns:adec="http://schemas.microsoft.com/office/drawing/2017/decorative" val="1"/>
              </a:ext>
            </a:extLst>
          </p:cNvPr>
          <p:cNvSpPr/>
          <p:nvPr/>
        </p:nvSpPr>
        <p:spPr>
          <a:xfrm>
            <a:off x="7818120" y="274320"/>
            <a:ext cx="822960" cy="822960"/>
          </a:xfrm>
          <a:prstGeom prst="ellipse">
            <a:avLst/>
          </a:prstGeom>
          <a:ln w="22225">
            <a:solidFill>
              <a:srgbClr val="22D3EE"/>
            </a:solidFill>
            <a:prstDash val="solid"/>
          </a:ln>
        </p:spPr>
        <p:txBody>
          <a:bodyPr/>
          <a:lstStyle/>
          <a:p>
            <a:endParaRPr lang="en-GB"/>
          </a:p>
        </p:txBody>
      </p:sp>
      <p:sp>
        <p:nvSpPr>
          <p:cNvPr id="6" name="Text 3"/>
          <p:cNvSpPr/>
          <p:nvPr/>
        </p:nvSpPr>
        <p:spPr>
          <a:xfrm>
            <a:off x="502920" y="1371600"/>
            <a:ext cx="4480560" cy="274320"/>
          </a:xfrm>
          <a:prstGeom prst="rect">
            <a:avLst/>
          </a:prstGeom>
          <a:noFill/>
          <a:ln/>
        </p:spPr>
        <p:txBody>
          <a:bodyPr wrap="square" lIns="0" tIns="0" rIns="0" bIns="0" rtlCol="0" anchor="ctr"/>
          <a:lstStyle/>
          <a:p>
            <a:pPr marL="0" indent="0">
              <a:buNone/>
            </a:pPr>
            <a:r>
              <a:rPr lang="en-US" sz="1150" b="1" kern="0" spc="200" dirty="0">
                <a:solidFill>
                  <a:srgbClr val="8199BC"/>
                </a:solidFill>
                <a:latin typeface="Trebuchet MS" pitchFamily="34" charset="0"/>
                <a:ea typeface="Trebuchet MS" pitchFamily="34" charset="-122"/>
                <a:cs typeface="Trebuchet MS" pitchFamily="34" charset="-120"/>
              </a:rPr>
              <a:t>HOW NTP WORKS</a:t>
            </a:r>
            <a:endParaRPr lang="en-US" sz="1150" dirty="0"/>
          </a:p>
        </p:txBody>
      </p:sp>
      <p:sp>
        <p:nvSpPr>
          <p:cNvPr id="7" name="step dot">
            <a:extLst>
              <a:ext uri="{C183D7F6-B498-43B3-948B-1728B52AA6E4}">
                <adec:decorative xmlns:adec="http://schemas.microsoft.com/office/drawing/2017/decorative" val="1"/>
              </a:ext>
            </a:extLst>
          </p:cNvPr>
          <p:cNvSpPr/>
          <p:nvPr/>
        </p:nvSpPr>
        <p:spPr>
          <a:xfrm>
            <a:off x="502920" y="1700784"/>
            <a:ext cx="310896" cy="310896"/>
          </a:xfrm>
          <a:prstGeom prst="ellipse">
            <a:avLst/>
          </a:prstGeom>
          <a:solidFill>
            <a:srgbClr val="112B52"/>
          </a:solidFill>
          <a:ln w="12700">
            <a:solidFill>
              <a:srgbClr val="22D3EE"/>
            </a:solidFill>
            <a:prstDash val="solid"/>
          </a:ln>
        </p:spPr>
        <p:txBody>
          <a:bodyPr/>
          <a:lstStyle/>
          <a:p>
            <a:endParaRPr lang="en-GB"/>
          </a:p>
        </p:txBody>
      </p:sp>
      <p:sp>
        <p:nvSpPr>
          <p:cNvPr id="8" name="Text 5"/>
          <p:cNvSpPr/>
          <p:nvPr/>
        </p:nvSpPr>
        <p:spPr>
          <a:xfrm>
            <a:off x="502920" y="1700784"/>
            <a:ext cx="310896" cy="310896"/>
          </a:xfrm>
          <a:prstGeom prst="rect">
            <a:avLst/>
          </a:prstGeom>
          <a:noFill/>
          <a:ln/>
        </p:spPr>
        <p:txBody>
          <a:bodyPr wrap="square" lIns="0" tIns="0" rIns="0" bIns="0" rtlCol="0" anchor="ctr"/>
          <a:lstStyle/>
          <a:p>
            <a:pPr marL="0" indent="0" algn="ctr">
              <a:buNone/>
            </a:pPr>
            <a:r>
              <a:rPr lang="en-US" sz="1200" b="1" dirty="0">
                <a:solidFill>
                  <a:srgbClr val="22D3EE"/>
                </a:solidFill>
                <a:latin typeface="Trebuchet MS" pitchFamily="34" charset="0"/>
                <a:ea typeface="Trebuchet MS" pitchFamily="34" charset="-122"/>
                <a:cs typeface="Trebuchet MS" pitchFamily="34" charset="-120"/>
              </a:rPr>
              <a:t>1</a:t>
            </a:r>
            <a:endParaRPr lang="en-US" sz="1200" dirty="0"/>
          </a:p>
        </p:txBody>
      </p:sp>
      <p:sp>
        <p:nvSpPr>
          <p:cNvPr id="9" name="Text 6"/>
          <p:cNvSpPr/>
          <p:nvPr/>
        </p:nvSpPr>
        <p:spPr>
          <a:xfrm>
            <a:off x="960120" y="1664208"/>
            <a:ext cx="4023360" cy="384048"/>
          </a:xfrm>
          <a:prstGeom prst="rect">
            <a:avLst/>
          </a:prstGeom>
          <a:noFill/>
          <a:ln/>
        </p:spPr>
        <p:txBody>
          <a:bodyPr wrap="square" lIns="0" tIns="0" rIns="0" bIns="0" rtlCol="0" anchor="ctr"/>
          <a:lstStyle/>
          <a:p>
            <a:pPr marL="0" indent="0">
              <a:buNone/>
            </a:pPr>
            <a:r>
              <a:rPr lang="en-US" sz="1350" dirty="0">
                <a:solidFill>
                  <a:srgbClr val="A9BCD8"/>
                </a:solidFill>
                <a:latin typeface="Calibri" pitchFamily="34" charset="0"/>
                <a:ea typeface="Calibri" pitchFamily="34" charset="-122"/>
                <a:cs typeface="Calibri" pitchFamily="34" charset="-120"/>
              </a:rPr>
              <a:t>Contacts several time servers at once.</a:t>
            </a:r>
            <a:endParaRPr lang="en-US" sz="1350" dirty="0"/>
          </a:p>
        </p:txBody>
      </p:sp>
      <p:sp>
        <p:nvSpPr>
          <p:cNvPr id="10" name="step dot">
            <a:extLst>
              <a:ext uri="{C183D7F6-B498-43B3-948B-1728B52AA6E4}">
                <adec:decorative xmlns:adec="http://schemas.microsoft.com/office/drawing/2017/decorative" val="1"/>
              </a:ext>
            </a:extLst>
          </p:cNvPr>
          <p:cNvSpPr/>
          <p:nvPr/>
        </p:nvSpPr>
        <p:spPr>
          <a:xfrm>
            <a:off x="502920" y="2176272"/>
            <a:ext cx="310896" cy="310896"/>
          </a:xfrm>
          <a:prstGeom prst="ellipse">
            <a:avLst/>
          </a:prstGeom>
          <a:solidFill>
            <a:srgbClr val="112B52"/>
          </a:solidFill>
          <a:ln w="12700">
            <a:solidFill>
              <a:srgbClr val="22D3EE"/>
            </a:solidFill>
            <a:prstDash val="solid"/>
          </a:ln>
        </p:spPr>
        <p:txBody>
          <a:bodyPr/>
          <a:lstStyle/>
          <a:p>
            <a:endParaRPr lang="en-GB"/>
          </a:p>
        </p:txBody>
      </p:sp>
      <p:sp>
        <p:nvSpPr>
          <p:cNvPr id="11" name="Text 8"/>
          <p:cNvSpPr/>
          <p:nvPr/>
        </p:nvSpPr>
        <p:spPr>
          <a:xfrm>
            <a:off x="502920" y="2176272"/>
            <a:ext cx="310896" cy="310896"/>
          </a:xfrm>
          <a:prstGeom prst="rect">
            <a:avLst/>
          </a:prstGeom>
          <a:noFill/>
          <a:ln/>
        </p:spPr>
        <p:txBody>
          <a:bodyPr wrap="square" lIns="0" tIns="0" rIns="0" bIns="0" rtlCol="0" anchor="ctr"/>
          <a:lstStyle/>
          <a:p>
            <a:pPr marL="0" indent="0" algn="ctr">
              <a:buNone/>
            </a:pPr>
            <a:r>
              <a:rPr lang="en-US" sz="1200" b="1" dirty="0">
                <a:solidFill>
                  <a:srgbClr val="22D3EE"/>
                </a:solidFill>
                <a:latin typeface="Trebuchet MS" pitchFamily="34" charset="0"/>
                <a:ea typeface="Trebuchet MS" pitchFamily="34" charset="-122"/>
                <a:cs typeface="Trebuchet MS" pitchFamily="34" charset="-120"/>
              </a:rPr>
              <a:t>2</a:t>
            </a:r>
            <a:endParaRPr lang="en-US" sz="1200" dirty="0"/>
          </a:p>
        </p:txBody>
      </p:sp>
      <p:sp>
        <p:nvSpPr>
          <p:cNvPr id="12" name="Text 9"/>
          <p:cNvSpPr/>
          <p:nvPr/>
        </p:nvSpPr>
        <p:spPr>
          <a:xfrm>
            <a:off x="960120" y="2139696"/>
            <a:ext cx="4023360" cy="384048"/>
          </a:xfrm>
          <a:prstGeom prst="rect">
            <a:avLst/>
          </a:prstGeom>
          <a:noFill/>
          <a:ln/>
        </p:spPr>
        <p:txBody>
          <a:bodyPr wrap="square" lIns="0" tIns="0" rIns="0" bIns="0" rtlCol="0" anchor="ctr"/>
          <a:lstStyle/>
          <a:p>
            <a:pPr marL="0" indent="0">
              <a:buNone/>
            </a:pPr>
            <a:r>
              <a:rPr lang="en-US" sz="1350" dirty="0">
                <a:solidFill>
                  <a:srgbClr val="A9BCD8"/>
                </a:solidFill>
                <a:latin typeface="Calibri" pitchFamily="34" charset="0"/>
                <a:ea typeface="Calibri" pitchFamily="34" charset="-122"/>
                <a:cs typeface="Calibri" pitchFamily="34" charset="-120"/>
              </a:rPr>
              <a:t>Measures the round-trip delay to each.</a:t>
            </a:r>
            <a:endParaRPr lang="en-US" sz="1350" dirty="0"/>
          </a:p>
        </p:txBody>
      </p:sp>
      <p:sp>
        <p:nvSpPr>
          <p:cNvPr id="13" name="step dot">
            <a:extLst>
              <a:ext uri="{C183D7F6-B498-43B3-948B-1728B52AA6E4}">
                <adec:decorative xmlns:adec="http://schemas.microsoft.com/office/drawing/2017/decorative" val="1"/>
              </a:ext>
            </a:extLst>
          </p:cNvPr>
          <p:cNvSpPr/>
          <p:nvPr/>
        </p:nvSpPr>
        <p:spPr>
          <a:xfrm>
            <a:off x="502920" y="2651760"/>
            <a:ext cx="310896" cy="310896"/>
          </a:xfrm>
          <a:prstGeom prst="ellipse">
            <a:avLst/>
          </a:prstGeom>
          <a:solidFill>
            <a:srgbClr val="112B52"/>
          </a:solidFill>
          <a:ln w="12700">
            <a:solidFill>
              <a:srgbClr val="22D3EE"/>
            </a:solidFill>
            <a:prstDash val="solid"/>
          </a:ln>
        </p:spPr>
        <p:txBody>
          <a:bodyPr/>
          <a:lstStyle/>
          <a:p>
            <a:endParaRPr lang="en-GB"/>
          </a:p>
        </p:txBody>
      </p:sp>
      <p:sp>
        <p:nvSpPr>
          <p:cNvPr id="14" name="Text 11"/>
          <p:cNvSpPr/>
          <p:nvPr/>
        </p:nvSpPr>
        <p:spPr>
          <a:xfrm>
            <a:off x="502920" y="2651760"/>
            <a:ext cx="310896" cy="310896"/>
          </a:xfrm>
          <a:prstGeom prst="rect">
            <a:avLst/>
          </a:prstGeom>
          <a:noFill/>
          <a:ln/>
        </p:spPr>
        <p:txBody>
          <a:bodyPr wrap="square" lIns="0" tIns="0" rIns="0" bIns="0" rtlCol="0" anchor="ctr"/>
          <a:lstStyle/>
          <a:p>
            <a:pPr marL="0" indent="0" algn="ctr">
              <a:buNone/>
            </a:pPr>
            <a:r>
              <a:rPr lang="en-US" sz="1200" b="1" dirty="0">
                <a:solidFill>
                  <a:srgbClr val="22D3EE"/>
                </a:solidFill>
                <a:latin typeface="Trebuchet MS" pitchFamily="34" charset="0"/>
                <a:ea typeface="Trebuchet MS" pitchFamily="34" charset="-122"/>
                <a:cs typeface="Trebuchet MS" pitchFamily="34" charset="-120"/>
              </a:rPr>
              <a:t>3</a:t>
            </a:r>
            <a:endParaRPr lang="en-US" sz="1200" dirty="0"/>
          </a:p>
        </p:txBody>
      </p:sp>
      <p:sp>
        <p:nvSpPr>
          <p:cNvPr id="15" name="Text 12"/>
          <p:cNvSpPr/>
          <p:nvPr/>
        </p:nvSpPr>
        <p:spPr>
          <a:xfrm>
            <a:off x="960120" y="2615184"/>
            <a:ext cx="4023360" cy="384048"/>
          </a:xfrm>
          <a:prstGeom prst="rect">
            <a:avLst/>
          </a:prstGeom>
          <a:noFill/>
          <a:ln/>
        </p:spPr>
        <p:txBody>
          <a:bodyPr wrap="square" lIns="0" tIns="0" rIns="0" bIns="0" rtlCol="0" anchor="ctr"/>
          <a:lstStyle/>
          <a:p>
            <a:pPr marL="0" indent="0">
              <a:buNone/>
            </a:pPr>
            <a:r>
              <a:rPr lang="en-US" sz="1350" dirty="0">
                <a:solidFill>
                  <a:srgbClr val="A9BCD8"/>
                </a:solidFill>
                <a:latin typeface="Calibri" pitchFamily="34" charset="0"/>
                <a:ea typeface="Calibri" pitchFamily="34" charset="-122"/>
                <a:cs typeface="Calibri" pitchFamily="34" charset="-120"/>
              </a:rPr>
              <a:t>Cancels out network latency mathematically.</a:t>
            </a:r>
            <a:endParaRPr lang="en-US" sz="1350" dirty="0"/>
          </a:p>
        </p:txBody>
      </p:sp>
      <p:sp>
        <p:nvSpPr>
          <p:cNvPr id="16" name="step dot">
            <a:extLst>
              <a:ext uri="{C183D7F6-B498-43B3-948B-1728B52AA6E4}">
                <adec:decorative xmlns:adec="http://schemas.microsoft.com/office/drawing/2017/decorative" val="1"/>
              </a:ext>
            </a:extLst>
          </p:cNvPr>
          <p:cNvSpPr/>
          <p:nvPr/>
        </p:nvSpPr>
        <p:spPr>
          <a:xfrm>
            <a:off x="502920" y="3127248"/>
            <a:ext cx="310896" cy="310896"/>
          </a:xfrm>
          <a:prstGeom prst="ellipse">
            <a:avLst/>
          </a:prstGeom>
          <a:solidFill>
            <a:srgbClr val="112B52"/>
          </a:solidFill>
          <a:ln w="12700">
            <a:solidFill>
              <a:srgbClr val="22D3EE"/>
            </a:solidFill>
            <a:prstDash val="solid"/>
          </a:ln>
        </p:spPr>
        <p:txBody>
          <a:bodyPr/>
          <a:lstStyle/>
          <a:p>
            <a:endParaRPr lang="en-GB"/>
          </a:p>
        </p:txBody>
      </p:sp>
      <p:sp>
        <p:nvSpPr>
          <p:cNvPr id="17" name="Text 14"/>
          <p:cNvSpPr/>
          <p:nvPr/>
        </p:nvSpPr>
        <p:spPr>
          <a:xfrm>
            <a:off x="502920" y="3127248"/>
            <a:ext cx="310896" cy="310896"/>
          </a:xfrm>
          <a:prstGeom prst="rect">
            <a:avLst/>
          </a:prstGeom>
          <a:noFill/>
          <a:ln/>
        </p:spPr>
        <p:txBody>
          <a:bodyPr wrap="square" lIns="0" tIns="0" rIns="0" bIns="0" rtlCol="0" anchor="ctr"/>
          <a:lstStyle/>
          <a:p>
            <a:pPr marL="0" indent="0" algn="ctr">
              <a:buNone/>
            </a:pPr>
            <a:r>
              <a:rPr lang="en-US" sz="1200" b="1" dirty="0">
                <a:solidFill>
                  <a:srgbClr val="22D3EE"/>
                </a:solidFill>
                <a:latin typeface="Trebuchet MS" pitchFamily="34" charset="0"/>
                <a:ea typeface="Trebuchet MS" pitchFamily="34" charset="-122"/>
                <a:cs typeface="Trebuchet MS" pitchFamily="34" charset="-120"/>
              </a:rPr>
              <a:t>4</a:t>
            </a:r>
            <a:endParaRPr lang="en-US" sz="1200" dirty="0"/>
          </a:p>
        </p:txBody>
      </p:sp>
      <p:sp>
        <p:nvSpPr>
          <p:cNvPr id="18" name="Text 15"/>
          <p:cNvSpPr/>
          <p:nvPr/>
        </p:nvSpPr>
        <p:spPr>
          <a:xfrm>
            <a:off x="960120" y="3090672"/>
            <a:ext cx="4023360" cy="384048"/>
          </a:xfrm>
          <a:prstGeom prst="rect">
            <a:avLst/>
          </a:prstGeom>
          <a:noFill/>
          <a:ln/>
        </p:spPr>
        <p:txBody>
          <a:bodyPr wrap="square" lIns="0" tIns="0" rIns="0" bIns="0" rtlCol="0" anchor="ctr"/>
          <a:lstStyle/>
          <a:p>
            <a:pPr marL="0" indent="0">
              <a:buNone/>
            </a:pPr>
            <a:r>
              <a:rPr lang="en-US" sz="1350" dirty="0">
                <a:solidFill>
                  <a:srgbClr val="A9BCD8"/>
                </a:solidFill>
                <a:latin typeface="Calibri" pitchFamily="34" charset="0"/>
                <a:ea typeface="Calibri" pitchFamily="34" charset="-122"/>
                <a:cs typeface="Calibri" pitchFamily="34" charset="-120"/>
              </a:rPr>
              <a:t>Rejects bad or inconsistent samples.</a:t>
            </a:r>
            <a:endParaRPr lang="en-US" sz="1350" dirty="0"/>
          </a:p>
        </p:txBody>
      </p:sp>
      <p:sp>
        <p:nvSpPr>
          <p:cNvPr id="19" name="step dot">
            <a:extLst>
              <a:ext uri="{C183D7F6-B498-43B3-948B-1728B52AA6E4}">
                <adec:decorative xmlns:adec="http://schemas.microsoft.com/office/drawing/2017/decorative" val="1"/>
              </a:ext>
            </a:extLst>
          </p:cNvPr>
          <p:cNvSpPr/>
          <p:nvPr/>
        </p:nvSpPr>
        <p:spPr>
          <a:xfrm>
            <a:off x="502920" y="3602736"/>
            <a:ext cx="310896" cy="310896"/>
          </a:xfrm>
          <a:prstGeom prst="ellipse">
            <a:avLst/>
          </a:prstGeom>
          <a:solidFill>
            <a:srgbClr val="112B52"/>
          </a:solidFill>
          <a:ln w="12700">
            <a:solidFill>
              <a:srgbClr val="22D3EE"/>
            </a:solidFill>
            <a:prstDash val="solid"/>
          </a:ln>
        </p:spPr>
        <p:txBody>
          <a:bodyPr/>
          <a:lstStyle/>
          <a:p>
            <a:endParaRPr lang="en-GB"/>
          </a:p>
        </p:txBody>
      </p:sp>
      <p:sp>
        <p:nvSpPr>
          <p:cNvPr id="20" name="Text 17"/>
          <p:cNvSpPr/>
          <p:nvPr/>
        </p:nvSpPr>
        <p:spPr>
          <a:xfrm>
            <a:off x="502920" y="3602736"/>
            <a:ext cx="310896" cy="310896"/>
          </a:xfrm>
          <a:prstGeom prst="rect">
            <a:avLst/>
          </a:prstGeom>
          <a:noFill/>
          <a:ln/>
        </p:spPr>
        <p:txBody>
          <a:bodyPr wrap="square" lIns="0" tIns="0" rIns="0" bIns="0" rtlCol="0" anchor="ctr"/>
          <a:lstStyle/>
          <a:p>
            <a:pPr marL="0" indent="0" algn="ctr">
              <a:buNone/>
            </a:pPr>
            <a:r>
              <a:rPr lang="en-US" sz="1200" b="1" dirty="0">
                <a:solidFill>
                  <a:srgbClr val="22D3EE"/>
                </a:solidFill>
                <a:latin typeface="Trebuchet MS" pitchFamily="34" charset="0"/>
                <a:ea typeface="Trebuchet MS" pitchFamily="34" charset="-122"/>
                <a:cs typeface="Trebuchet MS" pitchFamily="34" charset="-120"/>
              </a:rPr>
              <a:t>5</a:t>
            </a:r>
            <a:endParaRPr lang="en-US" sz="1200" dirty="0"/>
          </a:p>
        </p:txBody>
      </p:sp>
      <p:sp>
        <p:nvSpPr>
          <p:cNvPr id="21" name="Text 18"/>
          <p:cNvSpPr/>
          <p:nvPr/>
        </p:nvSpPr>
        <p:spPr>
          <a:xfrm>
            <a:off x="960120" y="3566160"/>
            <a:ext cx="4023360" cy="384048"/>
          </a:xfrm>
          <a:prstGeom prst="rect">
            <a:avLst/>
          </a:prstGeom>
          <a:noFill/>
          <a:ln/>
        </p:spPr>
        <p:txBody>
          <a:bodyPr wrap="square" lIns="0" tIns="0" rIns="0" bIns="0" rtlCol="0" anchor="ctr"/>
          <a:lstStyle/>
          <a:p>
            <a:pPr marL="0" indent="0">
              <a:buNone/>
            </a:pPr>
            <a:r>
              <a:rPr lang="en-US" sz="1350" dirty="0">
                <a:solidFill>
                  <a:srgbClr val="A9BCD8"/>
                </a:solidFill>
                <a:latin typeface="Calibri" pitchFamily="34" charset="0"/>
                <a:ea typeface="Calibri" pitchFamily="34" charset="-122"/>
                <a:cs typeface="Calibri" pitchFamily="34" charset="-120"/>
              </a:rPr>
              <a:t>Continuously disciplines the internal clock.</a:t>
            </a:r>
            <a:endParaRPr lang="en-US" sz="1350" dirty="0"/>
          </a:p>
        </p:txBody>
      </p:sp>
      <p:sp>
        <p:nvSpPr>
          <p:cNvPr id="22" name="card">
            <a:extLst>
              <a:ext uri="{C183D7F6-B498-43B3-948B-1728B52AA6E4}">
                <adec:decorative xmlns:adec="http://schemas.microsoft.com/office/drawing/2017/decorative" val="1"/>
              </a:ext>
            </a:extLst>
          </p:cNvPr>
          <p:cNvSpPr/>
          <p:nvPr/>
        </p:nvSpPr>
        <p:spPr>
          <a:xfrm>
            <a:off x="5257800" y="1371600"/>
            <a:ext cx="3383280" cy="932688"/>
          </a:xfrm>
          <a:prstGeom prst="rect">
            <a:avLst/>
          </a:prstGeom>
          <a:solidFill>
            <a:srgbClr val="112B52"/>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sp>
        <p:nvSpPr>
          <p:cNvPr id="23" name="Text 20"/>
          <p:cNvSpPr/>
          <p:nvPr/>
        </p:nvSpPr>
        <p:spPr>
          <a:xfrm>
            <a:off x="5458968" y="1463040"/>
            <a:ext cx="1554480" cy="548640"/>
          </a:xfrm>
          <a:prstGeom prst="rect">
            <a:avLst/>
          </a:prstGeom>
          <a:noFill/>
          <a:ln/>
        </p:spPr>
        <p:txBody>
          <a:bodyPr wrap="square" lIns="0" tIns="0" rIns="0" bIns="0" rtlCol="0" anchor="ctr"/>
          <a:lstStyle/>
          <a:p>
            <a:pPr marL="0" indent="0">
              <a:buNone/>
            </a:pPr>
            <a:r>
              <a:rPr lang="en-US" sz="2600" b="1" dirty="0">
                <a:solidFill>
                  <a:srgbClr val="22D3EE"/>
                </a:solidFill>
                <a:latin typeface="Trebuchet MS" pitchFamily="34" charset="0"/>
                <a:ea typeface="Trebuchet MS" pitchFamily="34" charset="-122"/>
                <a:cs typeface="Trebuchet MS" pitchFamily="34" charset="-120"/>
              </a:rPr>
              <a:t>1–20 ms</a:t>
            </a:r>
            <a:endParaRPr lang="en-US" sz="2600" dirty="0"/>
          </a:p>
        </p:txBody>
      </p:sp>
      <p:sp>
        <p:nvSpPr>
          <p:cNvPr id="24" name="Text 21"/>
          <p:cNvSpPr/>
          <p:nvPr/>
        </p:nvSpPr>
        <p:spPr>
          <a:xfrm>
            <a:off x="6995160" y="1371600"/>
            <a:ext cx="1508760" cy="932688"/>
          </a:xfrm>
          <a:prstGeom prst="rect">
            <a:avLst/>
          </a:prstGeom>
          <a:noFill/>
          <a:ln/>
        </p:spPr>
        <p:txBody>
          <a:bodyPr wrap="square" lIns="0" tIns="0" rIns="0" bIns="0" rtlCol="0" anchor="ctr"/>
          <a:lstStyle/>
          <a:p>
            <a:pPr marL="0" indent="0" algn="l">
              <a:buNone/>
            </a:pPr>
            <a:r>
              <a:rPr lang="en-US" sz="1200" b="1" dirty="0">
                <a:solidFill>
                  <a:srgbClr val="FFFFFF"/>
                </a:solidFill>
                <a:latin typeface="Calibri" pitchFamily="34" charset="0"/>
                <a:ea typeface="Calibri" pitchFamily="34" charset="-122"/>
                <a:cs typeface="Calibri" pitchFamily="34" charset="-120"/>
              </a:rPr>
              <a:t>Computers</a:t>
            </a:r>
            <a:endParaRPr lang="en-US" sz="1200" dirty="0"/>
          </a:p>
          <a:p>
            <a:pPr marL="0" indent="0" algn="l">
              <a:buNone/>
            </a:pPr>
            <a:r>
              <a:rPr lang="en-US" sz="1200" dirty="0">
                <a:solidFill>
                  <a:srgbClr val="A9BCD8"/>
                </a:solidFill>
                <a:latin typeface="Calibri" pitchFamily="34" charset="0"/>
                <a:ea typeface="Calibri" pitchFamily="34" charset="-122"/>
                <a:cs typeface="Calibri" pitchFamily="34" charset="-120"/>
              </a:rPr>
              <a:t>many syncs — often hourly or daily</a:t>
            </a:r>
            <a:endParaRPr lang="en-US" sz="1200" dirty="0"/>
          </a:p>
        </p:txBody>
      </p:sp>
      <p:sp>
        <p:nvSpPr>
          <p:cNvPr id="25" name="card">
            <a:extLst>
              <a:ext uri="{C183D7F6-B498-43B3-948B-1728B52AA6E4}">
                <adec:decorative xmlns:adec="http://schemas.microsoft.com/office/drawing/2017/decorative" val="1"/>
              </a:ext>
            </a:extLst>
          </p:cNvPr>
          <p:cNvSpPr/>
          <p:nvPr/>
        </p:nvSpPr>
        <p:spPr>
          <a:xfrm>
            <a:off x="5257800" y="2432304"/>
            <a:ext cx="3383280" cy="932688"/>
          </a:xfrm>
          <a:prstGeom prst="rect">
            <a:avLst/>
          </a:prstGeom>
          <a:solidFill>
            <a:srgbClr val="112B52"/>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sp>
        <p:nvSpPr>
          <p:cNvPr id="26" name="Text 23"/>
          <p:cNvSpPr/>
          <p:nvPr/>
        </p:nvSpPr>
        <p:spPr>
          <a:xfrm>
            <a:off x="5458968" y="2523744"/>
            <a:ext cx="1554480" cy="548640"/>
          </a:xfrm>
          <a:prstGeom prst="rect">
            <a:avLst/>
          </a:prstGeom>
          <a:noFill/>
          <a:ln/>
        </p:spPr>
        <p:txBody>
          <a:bodyPr wrap="square" lIns="0" tIns="0" rIns="0" bIns="0" rtlCol="0" anchor="ctr"/>
          <a:lstStyle/>
          <a:p>
            <a:pPr marL="0" indent="0">
              <a:buNone/>
            </a:pPr>
            <a:r>
              <a:rPr lang="en-US" sz="2600" b="1" dirty="0">
                <a:solidFill>
                  <a:srgbClr val="7DD3FC"/>
                </a:solidFill>
                <a:latin typeface="Trebuchet MS" pitchFamily="34" charset="0"/>
                <a:ea typeface="Trebuchet MS" pitchFamily="34" charset="-122"/>
                <a:cs typeface="Trebuchet MS" pitchFamily="34" charset="-120"/>
              </a:rPr>
              <a:t>5–50 ms</a:t>
            </a:r>
            <a:endParaRPr lang="en-US" sz="2600" dirty="0"/>
          </a:p>
        </p:txBody>
      </p:sp>
      <p:sp>
        <p:nvSpPr>
          <p:cNvPr id="27" name="Text 24"/>
          <p:cNvSpPr/>
          <p:nvPr/>
        </p:nvSpPr>
        <p:spPr>
          <a:xfrm>
            <a:off x="6995160" y="2432304"/>
            <a:ext cx="1508760" cy="932688"/>
          </a:xfrm>
          <a:prstGeom prst="rect">
            <a:avLst/>
          </a:prstGeom>
          <a:noFill/>
          <a:ln/>
        </p:spPr>
        <p:txBody>
          <a:bodyPr wrap="square" lIns="0" tIns="0" rIns="0" bIns="0" rtlCol="0" anchor="ctr"/>
          <a:lstStyle/>
          <a:p>
            <a:pPr marL="0" indent="0" algn="l">
              <a:buNone/>
            </a:pPr>
            <a:r>
              <a:rPr lang="en-US" sz="1200" b="1" dirty="0">
                <a:solidFill>
                  <a:srgbClr val="FFFFFF"/>
                </a:solidFill>
                <a:latin typeface="Calibri" pitchFamily="34" charset="0"/>
                <a:ea typeface="Calibri" pitchFamily="34" charset="-122"/>
                <a:cs typeface="Calibri" pitchFamily="34" charset="-120"/>
              </a:rPr>
              <a:t>Smartphones</a:t>
            </a:r>
            <a:endParaRPr lang="en-US" sz="1200" dirty="0"/>
          </a:p>
          <a:p>
            <a:pPr marL="0" indent="0" algn="l">
              <a:buNone/>
            </a:pPr>
            <a:r>
              <a:rPr lang="en-US" sz="1200" dirty="0">
                <a:solidFill>
                  <a:srgbClr val="A9BCD8"/>
                </a:solidFill>
                <a:latin typeface="Calibri" pitchFamily="34" charset="0"/>
                <a:ea typeface="Calibri" pitchFamily="34" charset="-122"/>
                <a:cs typeface="Calibri" pitchFamily="34" charset="-120"/>
              </a:rPr>
              <a:t>sync many times per day — very stable</a:t>
            </a:r>
            <a:endParaRPr lang="en-US" sz="1200" dirty="0"/>
          </a:p>
        </p:txBody>
      </p:sp>
      <p:sp>
        <p:nvSpPr>
          <p:cNvPr id="28" name="card">
            <a:extLst>
              <a:ext uri="{C183D7F6-B498-43B3-948B-1728B52AA6E4}">
                <adec:decorative xmlns:adec="http://schemas.microsoft.com/office/drawing/2017/decorative" val="1"/>
              </a:ext>
            </a:extLst>
          </p:cNvPr>
          <p:cNvSpPr/>
          <p:nvPr/>
        </p:nvSpPr>
        <p:spPr>
          <a:xfrm>
            <a:off x="502920" y="4224528"/>
            <a:ext cx="8138160" cy="749808"/>
          </a:xfrm>
          <a:prstGeom prst="rect">
            <a:avLst/>
          </a:prstGeom>
          <a:solidFill>
            <a:srgbClr val="0E2547"/>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pic>
        <p:nvPicPr>
          <p:cNvPr id="29" name="Image 1" descr="Globe with network connections icon"/>
          <p:cNvPicPr>
            <a:picLocks noChangeAspect="1"/>
          </p:cNvPicPr>
          <p:nvPr/>
        </p:nvPicPr>
        <p:blipFill>
          <a:blip r:embed="rId4"/>
          <a:stretch>
            <a:fillRect/>
          </a:stretch>
        </p:blipFill>
        <p:spPr>
          <a:xfrm>
            <a:off x="685800" y="4325112"/>
            <a:ext cx="548640" cy="548640"/>
          </a:xfrm>
          <a:prstGeom prst="ellipse">
            <a:avLst/>
          </a:prstGeom>
        </p:spPr>
      </p:pic>
      <p:sp>
        <p:nvSpPr>
          <p:cNvPr id="30" name="icon ring">
            <a:extLst>
              <a:ext uri="{C183D7F6-B498-43B3-948B-1728B52AA6E4}">
                <adec:decorative xmlns:adec="http://schemas.microsoft.com/office/drawing/2017/decorative" val="1"/>
              </a:ext>
            </a:extLst>
          </p:cNvPr>
          <p:cNvSpPr/>
          <p:nvPr/>
        </p:nvSpPr>
        <p:spPr>
          <a:xfrm>
            <a:off x="685800" y="4325112"/>
            <a:ext cx="548640" cy="548640"/>
          </a:xfrm>
          <a:prstGeom prst="ellipse">
            <a:avLst/>
          </a:prstGeom>
          <a:ln w="22225">
            <a:solidFill>
              <a:srgbClr val="22D3EE"/>
            </a:solidFill>
            <a:prstDash val="solid"/>
          </a:ln>
        </p:spPr>
        <p:txBody>
          <a:bodyPr/>
          <a:lstStyle/>
          <a:p>
            <a:endParaRPr lang="en-GB"/>
          </a:p>
        </p:txBody>
      </p:sp>
      <p:sp>
        <p:nvSpPr>
          <p:cNvPr id="31" name="Text 27"/>
          <p:cNvSpPr/>
          <p:nvPr/>
        </p:nvSpPr>
        <p:spPr>
          <a:xfrm>
            <a:off x="1417320" y="4224528"/>
            <a:ext cx="7040880" cy="74980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Works across the whole chain:  </a:t>
            </a:r>
            <a:r>
              <a:rPr lang="en-US" sz="1250" dirty="0">
                <a:solidFill>
                  <a:srgbClr val="7DD3FC"/>
                </a:solidFill>
                <a:latin typeface="Calibri" pitchFamily="34" charset="0"/>
                <a:ea typeface="Calibri" pitchFamily="34" charset="-122"/>
                <a:cs typeface="Calibri" pitchFamily="34" charset="-120"/>
              </a:rPr>
              <a:t>home routers · BT street cabinets · fibre · undersea cables · remote servers</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92608"/>
            <a:ext cx="8138160" cy="658368"/>
          </a:xfrm>
          <a:prstGeom prst="rect">
            <a:avLst/>
          </a:prstGeom>
          <a:noFill/>
          <a:ln/>
        </p:spPr>
        <p:txBody>
          <a:bodyPr wrap="square" lIns="0" tIns="0" rIns="0" bIns="0" rtlCol="0" anchor="ctr"/>
          <a:lstStyle/>
          <a:p>
            <a:pPr marL="0" indent="0" algn="l">
              <a:buNone/>
            </a:pPr>
            <a:r>
              <a:rPr lang="en-US" sz="3000" b="1" dirty="0">
                <a:solidFill>
                  <a:srgbClr val="FFFFFF"/>
                </a:solidFill>
                <a:latin typeface="Trebuchet MS" pitchFamily="34" charset="0"/>
                <a:ea typeface="Trebuchet MS" pitchFamily="34" charset="-122"/>
                <a:cs typeface="Trebuchet MS" pitchFamily="34" charset="-120"/>
              </a:rPr>
              <a:t>How NTP Cancels the Delay</a:t>
            </a:r>
            <a:endParaRPr lang="en-US" sz="3000" dirty="0"/>
          </a:p>
        </p:txBody>
      </p:sp>
      <p:sp>
        <p:nvSpPr>
          <p:cNvPr id="3" name="Text 1"/>
          <p:cNvSpPr/>
          <p:nvPr/>
        </p:nvSpPr>
        <p:spPr>
          <a:xfrm>
            <a:off x="502920" y="932688"/>
            <a:ext cx="8138160" cy="274320"/>
          </a:xfrm>
          <a:prstGeom prst="rect">
            <a:avLst/>
          </a:prstGeom>
          <a:noFill/>
          <a:ln/>
        </p:spPr>
        <p:txBody>
          <a:bodyPr wrap="square" lIns="0" tIns="0" rIns="0" bIns="0" rtlCol="0" anchor="ctr"/>
          <a:lstStyle/>
          <a:p>
            <a:pPr marL="0" indent="0" algn="l">
              <a:buNone/>
            </a:pPr>
            <a:r>
              <a:rPr lang="en-US" sz="1150" b="1" kern="0" spc="300" dirty="0">
                <a:solidFill>
                  <a:srgbClr val="7DD3FC"/>
                </a:solidFill>
                <a:latin typeface="Trebuchet MS" pitchFamily="34" charset="0"/>
                <a:ea typeface="Trebuchet MS" pitchFamily="34" charset="-122"/>
                <a:cs typeface="Trebuchet MS" pitchFamily="34" charset="-120"/>
              </a:rPr>
              <a:t>FOUR TIMESTAMPS TURN A NOISY NETWORK INTO AN ACCURATE CLOCK</a:t>
            </a:r>
            <a:endParaRPr lang="en-US" sz="1150" dirty="0"/>
          </a:p>
        </p:txBody>
      </p:sp>
      <p:sp>
        <p:nvSpPr>
          <p:cNvPr id="4" name="Text 2">
            <a:extLst>
              <a:ext uri="{C183D7F6-B498-43B3-948B-1728B52AA6E4}">
                <adec:decorative xmlns:adec="http://schemas.microsoft.com/office/drawing/2017/decorative" val="1"/>
              </a:ext>
            </a:extLst>
          </p:cNvPr>
          <p:cNvSpPr/>
          <p:nvPr/>
        </p:nvSpPr>
        <p:spPr>
          <a:xfrm>
            <a:off x="594360" y="1481328"/>
            <a:ext cx="2011680" cy="292608"/>
          </a:xfrm>
          <a:prstGeom prst="rect">
            <a:avLst/>
          </a:prstGeom>
          <a:noFill/>
          <a:ln/>
        </p:spPr>
        <p:txBody>
          <a:bodyPr wrap="square" lIns="0" tIns="0" rIns="0" bIns="0" rtlCol="0" anchor="ctr"/>
          <a:lstStyle/>
          <a:p>
            <a:pPr marL="0" indent="0" algn="ctr">
              <a:buNone/>
            </a:pPr>
            <a:r>
              <a:rPr lang="en-US" sz="1300" b="1" dirty="0">
                <a:solidFill>
                  <a:srgbClr val="FFFFFF"/>
                </a:solidFill>
                <a:latin typeface="Trebuchet MS" pitchFamily="34" charset="0"/>
                <a:ea typeface="Trebuchet MS" pitchFamily="34" charset="-122"/>
                <a:cs typeface="Trebuchet MS" pitchFamily="34" charset="-120"/>
              </a:rPr>
              <a:t>Your device</a:t>
            </a:r>
            <a:endParaRPr lang="en-US" sz="1300" dirty="0"/>
          </a:p>
        </p:txBody>
      </p:sp>
      <p:sp>
        <p:nvSpPr>
          <p:cNvPr id="5" name="Text 3"/>
          <p:cNvSpPr/>
          <p:nvPr/>
        </p:nvSpPr>
        <p:spPr>
          <a:xfrm>
            <a:off x="3520440" y="1481328"/>
            <a:ext cx="2011680" cy="292608"/>
          </a:xfrm>
          <a:prstGeom prst="rect">
            <a:avLst/>
          </a:prstGeom>
          <a:noFill/>
          <a:ln/>
        </p:spPr>
        <p:txBody>
          <a:bodyPr wrap="square" lIns="0" tIns="0" rIns="0" bIns="0" rtlCol="0" anchor="ctr"/>
          <a:lstStyle/>
          <a:p>
            <a:pPr marL="0" indent="0" algn="ctr">
              <a:buNone/>
            </a:pPr>
            <a:r>
              <a:rPr lang="en-US" sz="1300" b="1" dirty="0">
                <a:solidFill>
                  <a:srgbClr val="FFFFFF"/>
                </a:solidFill>
                <a:latin typeface="Trebuchet MS" pitchFamily="34" charset="0"/>
                <a:ea typeface="Trebuchet MS" pitchFamily="34" charset="-122"/>
                <a:cs typeface="Trebuchet MS" pitchFamily="34" charset="-120"/>
              </a:rPr>
              <a:t>Time server</a:t>
            </a:r>
            <a:endParaRPr lang="en-US" sz="1300" dirty="0"/>
          </a:p>
        </p:txBody>
      </p:sp>
      <p:sp>
        <p:nvSpPr>
          <p:cNvPr id="6" name="device timeline">
            <a:extLst>
              <a:ext uri="{C183D7F6-B498-43B3-948B-1728B52AA6E4}">
                <adec:decorative xmlns:adec="http://schemas.microsoft.com/office/drawing/2017/decorative" val="1"/>
              </a:ext>
            </a:extLst>
          </p:cNvPr>
          <p:cNvSpPr/>
          <p:nvPr/>
        </p:nvSpPr>
        <p:spPr>
          <a:xfrm>
            <a:off x="1600200" y="1874520"/>
            <a:ext cx="0" cy="2103120"/>
          </a:xfrm>
          <a:prstGeom prst="line">
            <a:avLst/>
          </a:prstGeom>
          <a:noFill/>
          <a:ln w="19050">
            <a:solidFill>
              <a:srgbClr val="2C4E7C"/>
            </a:solidFill>
            <a:prstDash val="dash"/>
          </a:ln>
        </p:spPr>
        <p:txBody>
          <a:bodyPr/>
          <a:lstStyle/>
          <a:p>
            <a:endParaRPr lang="en-GB"/>
          </a:p>
        </p:txBody>
      </p:sp>
      <p:sp>
        <p:nvSpPr>
          <p:cNvPr id="7" name="server timeline">
            <a:extLst>
              <a:ext uri="{C183D7F6-B498-43B3-948B-1728B52AA6E4}">
                <adec:decorative xmlns:adec="http://schemas.microsoft.com/office/drawing/2017/decorative" val="1"/>
              </a:ext>
            </a:extLst>
          </p:cNvPr>
          <p:cNvSpPr/>
          <p:nvPr/>
        </p:nvSpPr>
        <p:spPr>
          <a:xfrm>
            <a:off x="4526280" y="1874520"/>
            <a:ext cx="0" cy="2103120"/>
          </a:xfrm>
          <a:prstGeom prst="line">
            <a:avLst/>
          </a:prstGeom>
          <a:noFill/>
          <a:ln w="19050">
            <a:solidFill>
              <a:srgbClr val="2C4E7C"/>
            </a:solidFill>
            <a:prstDash val="dash"/>
          </a:ln>
        </p:spPr>
        <p:txBody>
          <a:bodyPr/>
          <a:lstStyle/>
          <a:p>
            <a:endParaRPr lang="en-GB"/>
          </a:p>
        </p:txBody>
      </p:sp>
      <p:sp>
        <p:nvSpPr>
          <p:cNvPr id="8" name="Request travels to the server"/>
          <p:cNvSpPr/>
          <p:nvPr/>
        </p:nvSpPr>
        <p:spPr>
          <a:xfrm>
            <a:off x="1600200" y="2057400"/>
            <a:ext cx="2926080" cy="548640"/>
          </a:xfrm>
          <a:prstGeom prst="line">
            <a:avLst/>
          </a:prstGeom>
          <a:noFill/>
          <a:ln w="28575">
            <a:solidFill>
              <a:srgbClr val="22D3EE"/>
            </a:solidFill>
            <a:prstDash val="solid"/>
            <a:tailEnd type="triangle"/>
          </a:ln>
        </p:spPr>
        <p:txBody>
          <a:bodyPr/>
          <a:lstStyle/>
          <a:p>
            <a:endParaRPr lang="en-GB"/>
          </a:p>
        </p:txBody>
      </p:sp>
      <p:sp>
        <p:nvSpPr>
          <p:cNvPr id="9" name="Text 7"/>
          <p:cNvSpPr/>
          <p:nvPr/>
        </p:nvSpPr>
        <p:spPr>
          <a:xfrm>
            <a:off x="1783080" y="2039112"/>
            <a:ext cx="2560320" cy="256032"/>
          </a:xfrm>
          <a:prstGeom prst="rect">
            <a:avLst/>
          </a:prstGeom>
          <a:noFill/>
          <a:ln/>
        </p:spPr>
        <p:txBody>
          <a:bodyPr wrap="square" lIns="0" tIns="0" rIns="0" bIns="0" rtlCol="0" anchor="ctr"/>
          <a:lstStyle/>
          <a:p>
            <a:pPr marL="0" indent="0" algn="ctr">
              <a:buNone/>
            </a:pPr>
            <a:r>
              <a:rPr lang="en-US" sz="1150" i="1" dirty="0">
                <a:solidFill>
                  <a:srgbClr val="7DD3FC"/>
                </a:solidFill>
                <a:latin typeface="Calibri" pitchFamily="34" charset="0"/>
                <a:ea typeface="Calibri" pitchFamily="34" charset="-122"/>
                <a:cs typeface="Calibri" pitchFamily="34" charset="-120"/>
              </a:rPr>
              <a:t>request</a:t>
            </a:r>
            <a:endParaRPr lang="en-US" sz="1150" dirty="0"/>
          </a:p>
        </p:txBody>
      </p:sp>
      <p:sp>
        <p:nvSpPr>
          <p:cNvPr id="10" name="Reply travels back to the device">
            <a:extLst>
              <a:ext uri="{C183D7F6-B498-43B3-948B-1728B52AA6E4}">
                <adec:decorative xmlns:adec="http://schemas.microsoft.com/office/drawing/2017/decorative" val="1"/>
              </a:ext>
            </a:extLst>
          </p:cNvPr>
          <p:cNvSpPr/>
          <p:nvPr/>
        </p:nvSpPr>
        <p:spPr>
          <a:xfrm flipV="1">
            <a:off x="1600200" y="3063240"/>
            <a:ext cx="2926080" cy="548640"/>
          </a:xfrm>
          <a:prstGeom prst="line">
            <a:avLst/>
          </a:prstGeom>
          <a:noFill/>
          <a:ln w="28575">
            <a:solidFill>
              <a:srgbClr val="7DD3FC"/>
            </a:solidFill>
            <a:prstDash val="solid"/>
            <a:headEnd type="triangle"/>
          </a:ln>
        </p:spPr>
        <p:txBody>
          <a:bodyPr/>
          <a:lstStyle/>
          <a:p>
            <a:endParaRPr lang="en-GB"/>
          </a:p>
        </p:txBody>
      </p:sp>
      <p:sp>
        <p:nvSpPr>
          <p:cNvPr id="11" name="Text 9"/>
          <p:cNvSpPr/>
          <p:nvPr/>
        </p:nvSpPr>
        <p:spPr>
          <a:xfrm>
            <a:off x="1783080" y="3355848"/>
            <a:ext cx="2560320" cy="256032"/>
          </a:xfrm>
          <a:prstGeom prst="rect">
            <a:avLst/>
          </a:prstGeom>
          <a:noFill/>
          <a:ln/>
        </p:spPr>
        <p:txBody>
          <a:bodyPr wrap="square" lIns="0" tIns="0" rIns="0" bIns="0" rtlCol="0" anchor="ctr"/>
          <a:lstStyle/>
          <a:p>
            <a:pPr marL="0" indent="0" algn="ctr">
              <a:buNone/>
            </a:pPr>
            <a:r>
              <a:rPr lang="en-US" sz="1150" i="1" dirty="0">
                <a:solidFill>
                  <a:srgbClr val="7DD3FC"/>
                </a:solidFill>
                <a:latin typeface="Calibri" pitchFamily="34" charset="0"/>
                <a:ea typeface="Calibri" pitchFamily="34" charset="-122"/>
                <a:cs typeface="Calibri" pitchFamily="34" charset="-120"/>
              </a:rPr>
              <a:t>reply</a:t>
            </a:r>
            <a:endParaRPr lang="en-US" sz="1150" dirty="0"/>
          </a:p>
        </p:txBody>
      </p:sp>
      <p:sp>
        <p:nvSpPr>
          <p:cNvPr id="12" name="timestamp node">
            <a:extLst>
              <a:ext uri="{C183D7F6-B498-43B3-948B-1728B52AA6E4}">
                <adec:decorative xmlns:adec="http://schemas.microsoft.com/office/drawing/2017/decorative" val="1"/>
              </a:ext>
            </a:extLst>
          </p:cNvPr>
          <p:cNvSpPr/>
          <p:nvPr/>
        </p:nvSpPr>
        <p:spPr>
          <a:xfrm>
            <a:off x="1499616" y="1956816"/>
            <a:ext cx="201168" cy="201168"/>
          </a:xfrm>
          <a:prstGeom prst="ellipse">
            <a:avLst/>
          </a:prstGeom>
          <a:solidFill>
            <a:srgbClr val="22D3EE"/>
          </a:solidFill>
          <a:ln w="19050">
            <a:solidFill>
              <a:srgbClr val="081A38"/>
            </a:solidFill>
            <a:prstDash val="solid"/>
          </a:ln>
        </p:spPr>
        <p:txBody>
          <a:bodyPr/>
          <a:lstStyle/>
          <a:p>
            <a:endParaRPr lang="en-GB"/>
          </a:p>
        </p:txBody>
      </p:sp>
      <p:sp>
        <p:nvSpPr>
          <p:cNvPr id="13" name="Text 11"/>
          <p:cNvSpPr/>
          <p:nvPr/>
        </p:nvSpPr>
        <p:spPr>
          <a:xfrm>
            <a:off x="548640" y="1911096"/>
            <a:ext cx="868680" cy="292608"/>
          </a:xfrm>
          <a:prstGeom prst="rect">
            <a:avLst/>
          </a:prstGeom>
          <a:noFill/>
          <a:ln/>
        </p:spPr>
        <p:txBody>
          <a:bodyPr wrap="square" lIns="0" tIns="0" rIns="0" bIns="0" rtlCol="0" anchor="ctr"/>
          <a:lstStyle/>
          <a:p>
            <a:pPr marL="0" indent="0" algn="r">
              <a:buNone/>
            </a:pPr>
            <a:r>
              <a:rPr lang="en-US" sz="1300" b="1" dirty="0">
                <a:solidFill>
                  <a:srgbClr val="22D3EE"/>
                </a:solidFill>
                <a:latin typeface="Trebuchet MS" pitchFamily="34" charset="0"/>
                <a:ea typeface="Trebuchet MS" pitchFamily="34" charset="-122"/>
                <a:cs typeface="Trebuchet MS" pitchFamily="34" charset="-120"/>
              </a:rPr>
              <a:t>t1</a:t>
            </a:r>
            <a:endParaRPr lang="en-US" sz="1300" dirty="0"/>
          </a:p>
        </p:txBody>
      </p:sp>
      <p:sp>
        <p:nvSpPr>
          <p:cNvPr id="14" name="timestamp node">
            <a:extLst>
              <a:ext uri="{C183D7F6-B498-43B3-948B-1728B52AA6E4}">
                <adec:decorative xmlns:adec="http://schemas.microsoft.com/office/drawing/2017/decorative" val="1"/>
              </a:ext>
            </a:extLst>
          </p:cNvPr>
          <p:cNvSpPr/>
          <p:nvPr/>
        </p:nvSpPr>
        <p:spPr>
          <a:xfrm>
            <a:off x="4425696" y="2505456"/>
            <a:ext cx="201168" cy="201168"/>
          </a:xfrm>
          <a:prstGeom prst="ellipse">
            <a:avLst/>
          </a:prstGeom>
          <a:solidFill>
            <a:srgbClr val="22D3EE"/>
          </a:solidFill>
          <a:ln w="19050">
            <a:solidFill>
              <a:srgbClr val="081A38"/>
            </a:solidFill>
            <a:prstDash val="solid"/>
          </a:ln>
        </p:spPr>
        <p:txBody>
          <a:bodyPr/>
          <a:lstStyle/>
          <a:p>
            <a:endParaRPr lang="en-GB"/>
          </a:p>
        </p:txBody>
      </p:sp>
      <p:sp>
        <p:nvSpPr>
          <p:cNvPr id="15" name="Text 13"/>
          <p:cNvSpPr/>
          <p:nvPr/>
        </p:nvSpPr>
        <p:spPr>
          <a:xfrm>
            <a:off x="4709160" y="2459736"/>
            <a:ext cx="868680" cy="292608"/>
          </a:xfrm>
          <a:prstGeom prst="rect">
            <a:avLst/>
          </a:prstGeom>
          <a:noFill/>
          <a:ln/>
        </p:spPr>
        <p:txBody>
          <a:bodyPr wrap="square" lIns="0" tIns="0" rIns="0" bIns="0" rtlCol="0" anchor="ctr"/>
          <a:lstStyle/>
          <a:p>
            <a:pPr marL="0" indent="0" algn="l">
              <a:buNone/>
            </a:pPr>
            <a:r>
              <a:rPr lang="en-US" sz="1300" b="1" dirty="0">
                <a:solidFill>
                  <a:srgbClr val="22D3EE"/>
                </a:solidFill>
                <a:latin typeface="Trebuchet MS" pitchFamily="34" charset="0"/>
                <a:ea typeface="Trebuchet MS" pitchFamily="34" charset="-122"/>
                <a:cs typeface="Trebuchet MS" pitchFamily="34" charset="-120"/>
              </a:rPr>
              <a:t>t2</a:t>
            </a:r>
            <a:endParaRPr lang="en-US" sz="1300" dirty="0"/>
          </a:p>
        </p:txBody>
      </p:sp>
      <p:sp>
        <p:nvSpPr>
          <p:cNvPr id="16" name="timestamp node">
            <a:extLst>
              <a:ext uri="{C183D7F6-B498-43B3-948B-1728B52AA6E4}">
                <adec:decorative xmlns:adec="http://schemas.microsoft.com/office/drawing/2017/decorative" val="1"/>
              </a:ext>
            </a:extLst>
          </p:cNvPr>
          <p:cNvSpPr/>
          <p:nvPr/>
        </p:nvSpPr>
        <p:spPr>
          <a:xfrm>
            <a:off x="4425696" y="2962656"/>
            <a:ext cx="201168" cy="201168"/>
          </a:xfrm>
          <a:prstGeom prst="ellipse">
            <a:avLst/>
          </a:prstGeom>
          <a:solidFill>
            <a:srgbClr val="22D3EE"/>
          </a:solidFill>
          <a:ln w="19050">
            <a:solidFill>
              <a:srgbClr val="081A38"/>
            </a:solidFill>
            <a:prstDash val="solid"/>
          </a:ln>
        </p:spPr>
        <p:txBody>
          <a:bodyPr/>
          <a:lstStyle/>
          <a:p>
            <a:endParaRPr lang="en-GB"/>
          </a:p>
        </p:txBody>
      </p:sp>
      <p:sp>
        <p:nvSpPr>
          <p:cNvPr id="17" name="Text 15">
            <a:extLst>
              <a:ext uri="{C183D7F6-B498-43B3-948B-1728B52AA6E4}">
                <adec:decorative xmlns:adec="http://schemas.microsoft.com/office/drawing/2017/decorative" val="1"/>
              </a:ext>
            </a:extLst>
          </p:cNvPr>
          <p:cNvSpPr/>
          <p:nvPr/>
        </p:nvSpPr>
        <p:spPr>
          <a:xfrm>
            <a:off x="4709160" y="2916936"/>
            <a:ext cx="868680" cy="292608"/>
          </a:xfrm>
          <a:prstGeom prst="rect">
            <a:avLst/>
          </a:prstGeom>
          <a:noFill/>
          <a:ln/>
        </p:spPr>
        <p:txBody>
          <a:bodyPr wrap="square" lIns="0" tIns="0" rIns="0" bIns="0" rtlCol="0" anchor="ctr"/>
          <a:lstStyle/>
          <a:p>
            <a:pPr marL="0" indent="0" algn="l">
              <a:buNone/>
            </a:pPr>
            <a:r>
              <a:rPr lang="en-US" sz="1300" b="1" dirty="0">
                <a:solidFill>
                  <a:srgbClr val="22D3EE"/>
                </a:solidFill>
                <a:latin typeface="Trebuchet MS" pitchFamily="34" charset="0"/>
                <a:ea typeface="Trebuchet MS" pitchFamily="34" charset="-122"/>
                <a:cs typeface="Trebuchet MS" pitchFamily="34" charset="-120"/>
              </a:rPr>
              <a:t>t3</a:t>
            </a:r>
            <a:endParaRPr lang="en-US" sz="1300" dirty="0"/>
          </a:p>
        </p:txBody>
      </p:sp>
      <p:sp>
        <p:nvSpPr>
          <p:cNvPr id="18" name="timestamp node">
            <a:extLst>
              <a:ext uri="{C183D7F6-B498-43B3-948B-1728B52AA6E4}">
                <adec:decorative xmlns:adec="http://schemas.microsoft.com/office/drawing/2017/decorative" val="1"/>
              </a:ext>
            </a:extLst>
          </p:cNvPr>
          <p:cNvSpPr/>
          <p:nvPr/>
        </p:nvSpPr>
        <p:spPr>
          <a:xfrm>
            <a:off x="1499616" y="3511296"/>
            <a:ext cx="201168" cy="201168"/>
          </a:xfrm>
          <a:prstGeom prst="ellipse">
            <a:avLst/>
          </a:prstGeom>
          <a:solidFill>
            <a:srgbClr val="22D3EE"/>
          </a:solidFill>
          <a:ln w="19050">
            <a:solidFill>
              <a:srgbClr val="081A38"/>
            </a:solidFill>
            <a:prstDash val="solid"/>
          </a:ln>
        </p:spPr>
        <p:txBody>
          <a:bodyPr/>
          <a:lstStyle/>
          <a:p>
            <a:endParaRPr lang="en-GB"/>
          </a:p>
        </p:txBody>
      </p:sp>
      <p:sp>
        <p:nvSpPr>
          <p:cNvPr id="19" name="Text 17">
            <a:extLst>
              <a:ext uri="{C183D7F6-B498-43B3-948B-1728B52AA6E4}">
                <adec:decorative xmlns:adec="http://schemas.microsoft.com/office/drawing/2017/decorative" val="1"/>
              </a:ext>
            </a:extLst>
          </p:cNvPr>
          <p:cNvSpPr/>
          <p:nvPr/>
        </p:nvSpPr>
        <p:spPr>
          <a:xfrm>
            <a:off x="548640" y="3465576"/>
            <a:ext cx="868680" cy="292608"/>
          </a:xfrm>
          <a:prstGeom prst="rect">
            <a:avLst/>
          </a:prstGeom>
          <a:noFill/>
          <a:ln/>
        </p:spPr>
        <p:txBody>
          <a:bodyPr wrap="square" lIns="0" tIns="0" rIns="0" bIns="0" rtlCol="0" anchor="ctr"/>
          <a:lstStyle/>
          <a:p>
            <a:pPr marL="0" indent="0" algn="r">
              <a:buNone/>
            </a:pPr>
            <a:r>
              <a:rPr lang="en-US" sz="1300" b="1" dirty="0">
                <a:solidFill>
                  <a:srgbClr val="22D3EE"/>
                </a:solidFill>
                <a:latin typeface="Trebuchet MS" pitchFamily="34" charset="0"/>
                <a:ea typeface="Trebuchet MS" pitchFamily="34" charset="-122"/>
                <a:cs typeface="Trebuchet MS" pitchFamily="34" charset="-120"/>
              </a:rPr>
              <a:t>t4</a:t>
            </a:r>
            <a:endParaRPr lang="en-US" sz="1300" dirty="0"/>
          </a:p>
        </p:txBody>
      </p:sp>
      <p:sp>
        <p:nvSpPr>
          <p:cNvPr id="20" name="card">
            <a:extLst>
              <a:ext uri="{C183D7F6-B498-43B3-948B-1728B52AA6E4}">
                <adec:decorative xmlns:adec="http://schemas.microsoft.com/office/drawing/2017/decorative" val="1"/>
              </a:ext>
            </a:extLst>
          </p:cNvPr>
          <p:cNvSpPr/>
          <p:nvPr/>
        </p:nvSpPr>
        <p:spPr>
          <a:xfrm>
            <a:off x="5806440" y="1737360"/>
            <a:ext cx="2834640" cy="2240280"/>
          </a:xfrm>
          <a:prstGeom prst="rect">
            <a:avLst/>
          </a:prstGeom>
          <a:solidFill>
            <a:srgbClr val="10315A"/>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sp>
        <p:nvSpPr>
          <p:cNvPr id="21" name="Text 19">
            <a:extLst>
              <a:ext uri="{C183D7F6-B498-43B3-948B-1728B52AA6E4}">
                <adec:decorative xmlns:adec="http://schemas.microsoft.com/office/drawing/2017/decorative" val="1"/>
              </a:ext>
            </a:extLst>
          </p:cNvPr>
          <p:cNvSpPr/>
          <p:nvPr/>
        </p:nvSpPr>
        <p:spPr>
          <a:xfrm>
            <a:off x="6025896" y="1883664"/>
            <a:ext cx="2395728" cy="256032"/>
          </a:xfrm>
          <a:prstGeom prst="rect">
            <a:avLst/>
          </a:prstGeom>
          <a:noFill/>
          <a:ln/>
        </p:spPr>
        <p:txBody>
          <a:bodyPr wrap="square" lIns="0" tIns="0" rIns="0" bIns="0" rtlCol="0" anchor="ctr"/>
          <a:lstStyle/>
          <a:p>
            <a:pPr marL="0" indent="0">
              <a:buNone/>
            </a:pPr>
            <a:r>
              <a:rPr lang="en-US" sz="1100" b="1" kern="0" spc="150" dirty="0">
                <a:solidFill>
                  <a:srgbClr val="7DD3FC"/>
                </a:solidFill>
                <a:latin typeface="Trebuchet MS" pitchFamily="34" charset="0"/>
                <a:ea typeface="Trebuchet MS" pitchFamily="34" charset="-122"/>
                <a:cs typeface="Trebuchet MS" pitchFamily="34" charset="-120"/>
              </a:rPr>
              <a:t>THE MATHS</a:t>
            </a:r>
            <a:endParaRPr lang="en-US" sz="1100" dirty="0"/>
          </a:p>
        </p:txBody>
      </p:sp>
      <p:sp>
        <p:nvSpPr>
          <p:cNvPr id="22" name="Text 20"/>
          <p:cNvSpPr/>
          <p:nvPr/>
        </p:nvSpPr>
        <p:spPr>
          <a:xfrm>
            <a:off x="6025896" y="2212848"/>
            <a:ext cx="2395728" cy="502920"/>
          </a:xfrm>
          <a:prstGeom prst="rect">
            <a:avLst/>
          </a:prstGeom>
          <a:noFill/>
          <a:ln/>
        </p:spPr>
        <p:txBody>
          <a:bodyPr wrap="square" lIns="0" tIns="0" rIns="0" bIns="0" rtlCol="0" anchor="ctr"/>
          <a:lstStyle/>
          <a:p>
            <a:pPr marL="0" indent="0">
              <a:buNone/>
            </a:pPr>
            <a:r>
              <a:rPr lang="en-US" sz="1250" b="1" dirty="0">
                <a:solidFill>
                  <a:srgbClr val="22D3EE"/>
                </a:solidFill>
                <a:latin typeface="Consolas" pitchFamily="34" charset="0"/>
                <a:ea typeface="Consolas" pitchFamily="34" charset="-122"/>
                <a:cs typeface="Consolas" pitchFamily="34" charset="-120"/>
              </a:rPr>
              <a:t>Offset</a:t>
            </a:r>
            <a:r>
              <a:rPr lang="en-US" sz="1250" dirty="0">
                <a:solidFill>
                  <a:srgbClr val="FFFFFF"/>
                </a:solidFill>
                <a:latin typeface="Consolas" pitchFamily="34" charset="0"/>
                <a:ea typeface="Consolas" pitchFamily="34" charset="-122"/>
                <a:cs typeface="Consolas" pitchFamily="34" charset="-120"/>
              </a:rPr>
              <a:t>  =  ((t2−t1) + (t3−t4)) / 2</a:t>
            </a:r>
            <a:endParaRPr lang="en-US" sz="1250" dirty="0"/>
          </a:p>
        </p:txBody>
      </p:sp>
      <p:sp>
        <p:nvSpPr>
          <p:cNvPr id="23" name="Text 21">
            <a:extLst>
              <a:ext uri="{C183D7F6-B498-43B3-948B-1728B52AA6E4}">
                <adec:decorative xmlns:adec="http://schemas.microsoft.com/office/drawing/2017/decorative" val="1"/>
              </a:ext>
            </a:extLst>
          </p:cNvPr>
          <p:cNvSpPr/>
          <p:nvPr/>
        </p:nvSpPr>
        <p:spPr>
          <a:xfrm>
            <a:off x="6025896" y="2761488"/>
            <a:ext cx="2395728" cy="502920"/>
          </a:xfrm>
          <a:prstGeom prst="rect">
            <a:avLst/>
          </a:prstGeom>
          <a:noFill/>
          <a:ln/>
        </p:spPr>
        <p:txBody>
          <a:bodyPr wrap="square" lIns="0" tIns="0" rIns="0" bIns="0" rtlCol="0" anchor="ctr"/>
          <a:lstStyle/>
          <a:p>
            <a:pPr marL="0" indent="0">
              <a:buNone/>
            </a:pPr>
            <a:r>
              <a:rPr lang="en-US" sz="1250" b="1" dirty="0">
                <a:solidFill>
                  <a:srgbClr val="22D3EE"/>
                </a:solidFill>
                <a:latin typeface="Consolas" pitchFamily="34" charset="0"/>
                <a:ea typeface="Consolas" pitchFamily="34" charset="-122"/>
                <a:cs typeface="Consolas" pitchFamily="34" charset="-120"/>
              </a:rPr>
              <a:t>Delay</a:t>
            </a:r>
            <a:r>
              <a:rPr lang="en-US" sz="1250" dirty="0">
                <a:solidFill>
                  <a:srgbClr val="FFFFFF"/>
                </a:solidFill>
                <a:latin typeface="Consolas" pitchFamily="34" charset="0"/>
                <a:ea typeface="Consolas" pitchFamily="34" charset="-122"/>
                <a:cs typeface="Consolas" pitchFamily="34" charset="-120"/>
              </a:rPr>
              <a:t>  =  (t4−t1) − (t3−t2)</a:t>
            </a:r>
            <a:endParaRPr lang="en-US" sz="1250" dirty="0"/>
          </a:p>
        </p:txBody>
      </p:sp>
      <p:sp>
        <p:nvSpPr>
          <p:cNvPr id="24" name="Text 22"/>
          <p:cNvSpPr/>
          <p:nvPr/>
        </p:nvSpPr>
        <p:spPr>
          <a:xfrm>
            <a:off x="6025896" y="3273552"/>
            <a:ext cx="2395728" cy="658368"/>
          </a:xfrm>
          <a:prstGeom prst="rect">
            <a:avLst/>
          </a:prstGeom>
          <a:noFill/>
          <a:ln/>
        </p:spPr>
        <p:txBody>
          <a:bodyPr wrap="square" lIns="0" tIns="0" rIns="0" bIns="0" rtlCol="0" anchor="ctr"/>
          <a:lstStyle/>
          <a:p>
            <a:pPr marL="0" indent="0">
              <a:lnSpc>
                <a:spcPct val="103000"/>
              </a:lnSpc>
              <a:buNone/>
            </a:pPr>
            <a:r>
              <a:rPr lang="en-US" sz="1200" dirty="0">
                <a:solidFill>
                  <a:srgbClr val="A9BCD8"/>
                </a:solidFill>
                <a:latin typeface="Calibri" pitchFamily="34" charset="0"/>
                <a:ea typeface="Calibri" pitchFamily="34" charset="-122"/>
                <a:cs typeface="Calibri" pitchFamily="34" charset="-120"/>
              </a:rPr>
              <a:t>Timing both directions lets NTP subtract the travel time and keep only the true offset — the correction it applies to your clock.</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92608"/>
            <a:ext cx="8138160" cy="658368"/>
          </a:xfrm>
          <a:prstGeom prst="rect">
            <a:avLst/>
          </a:prstGeom>
          <a:noFill/>
          <a:ln/>
        </p:spPr>
        <p:txBody>
          <a:bodyPr wrap="square" lIns="0" tIns="0" rIns="0" bIns="0" rtlCol="0" anchor="ctr"/>
          <a:lstStyle/>
          <a:p>
            <a:pPr marL="0" indent="0" algn="l">
              <a:buNone/>
            </a:pPr>
            <a:r>
              <a:rPr lang="en-US" sz="3000" b="1" dirty="0">
                <a:solidFill>
                  <a:srgbClr val="FFFFFF"/>
                </a:solidFill>
                <a:latin typeface="Trebuchet MS" pitchFamily="34" charset="0"/>
                <a:ea typeface="Trebuchet MS" pitchFamily="34" charset="-122"/>
                <a:cs typeface="Trebuchet MS" pitchFamily="34" charset="-120"/>
              </a:rPr>
              <a:t>Which Is More Accurate?</a:t>
            </a:r>
            <a:endParaRPr lang="en-US" sz="3000" dirty="0"/>
          </a:p>
        </p:txBody>
      </p:sp>
      <p:sp>
        <p:nvSpPr>
          <p:cNvPr id="3" name="Text 1"/>
          <p:cNvSpPr/>
          <p:nvPr/>
        </p:nvSpPr>
        <p:spPr>
          <a:xfrm>
            <a:off x="502920" y="932688"/>
            <a:ext cx="8138160" cy="274320"/>
          </a:xfrm>
          <a:prstGeom prst="rect">
            <a:avLst/>
          </a:prstGeom>
          <a:noFill/>
          <a:ln/>
        </p:spPr>
        <p:txBody>
          <a:bodyPr wrap="square" lIns="0" tIns="0" rIns="0" bIns="0" rtlCol="0" anchor="ctr"/>
          <a:lstStyle/>
          <a:p>
            <a:pPr marL="0" indent="0" algn="l">
              <a:buNone/>
            </a:pPr>
            <a:r>
              <a:rPr lang="en-US" sz="1150" b="1" kern="0" spc="300" dirty="0">
                <a:solidFill>
                  <a:srgbClr val="7DD3FC"/>
                </a:solidFill>
                <a:latin typeface="Trebuchet MS" pitchFamily="34" charset="0"/>
                <a:ea typeface="Trebuchet MS" pitchFamily="34" charset="-122"/>
                <a:cs typeface="Trebuchet MS" pitchFamily="34" charset="-120"/>
              </a:rPr>
              <a:t>SYNC METHOD, FREQUENCY AND EVERYDAY ACCURACY COMPARED</a:t>
            </a:r>
            <a:endParaRPr lang="en-US" sz="1150" dirty="0"/>
          </a:p>
        </p:txBody>
      </p:sp>
      <p:graphicFrame>
        <p:nvGraphicFramePr>
          <p:cNvPr id="8" name="Device time-accuracy comparison table"/>
          <p:cNvGraphicFramePr>
            <a:graphicFrameLocks noGrp="1"/>
          </p:cNvGraphicFramePr>
          <p:nvPr>
            <p:extLst>
              <p:ext uri="{D42A27DB-BD31-4B8C-83A1-F6EECF244321}">
                <p14:modId xmlns:p14="http://schemas.microsoft.com/office/powerpoint/2010/main" val="1579011935"/>
              </p:ext>
            </p:extLst>
          </p:nvPr>
        </p:nvGraphicFramePr>
        <p:xfrm>
          <a:off x="502920" y="1417320"/>
          <a:ext cx="8138160" cy="2249424"/>
        </p:xfrm>
        <a:graphic>
          <a:graphicData uri="http://schemas.openxmlformats.org/drawingml/2006/table">
            <a:tbl>
              <a:tblPr/>
              <a:tblGrid>
                <a:gridCol w="2011680">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965960">
                  <a:extLst>
                    <a:ext uri="{9D8B030D-6E8A-4147-A177-3AD203B41FA5}">
                      <a16:colId xmlns:a16="http://schemas.microsoft.com/office/drawing/2014/main" val="20003"/>
                    </a:ext>
                  </a:extLst>
                </a:gridCol>
                <a:gridCol w="1325880">
                  <a:extLst>
                    <a:ext uri="{9D8B030D-6E8A-4147-A177-3AD203B41FA5}">
                      <a16:colId xmlns:a16="http://schemas.microsoft.com/office/drawing/2014/main" val="20004"/>
                    </a:ext>
                  </a:extLst>
                </a:gridCol>
              </a:tblGrid>
              <a:tr h="457200">
                <a:tc>
                  <a:txBody>
                    <a:bodyPr/>
                    <a:lstStyle/>
                    <a:p>
                      <a:pPr marL="0" indent="0" algn="l">
                        <a:buNone/>
                      </a:pPr>
                      <a:r>
                        <a:rPr lang="en-US" sz="1250" b="1" dirty="0">
                          <a:solidFill>
                            <a:srgbClr val="22D3EE"/>
                          </a:solidFill>
                          <a:latin typeface="Trebuchet MS" pitchFamily="34" charset="0"/>
                          <a:ea typeface="Trebuchet MS" pitchFamily="34" charset="-122"/>
                          <a:cs typeface="Trebuchet MS" pitchFamily="34" charset="-120"/>
                        </a:rPr>
                        <a:t>Device</a:t>
                      </a:r>
                      <a:endParaRPr lang="en-US" sz="1250" dirty="0">
                        <a:latin typeface="Trebuchet MS" charset="0"/>
                        <a:ea typeface="Trebuchet MS" charset="0"/>
                        <a:cs typeface="Trebuchet MS"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13345F"/>
                    </a:solidFill>
                  </a:tcPr>
                </a:tc>
                <a:tc>
                  <a:txBody>
                    <a:bodyPr/>
                    <a:lstStyle/>
                    <a:p>
                      <a:pPr marL="0" indent="0" algn="l">
                        <a:buNone/>
                      </a:pPr>
                      <a:r>
                        <a:rPr lang="en-US" sz="1250" b="1" dirty="0">
                          <a:solidFill>
                            <a:srgbClr val="22D3EE"/>
                          </a:solidFill>
                          <a:latin typeface="Trebuchet MS" pitchFamily="34" charset="0"/>
                          <a:ea typeface="Trebuchet MS" pitchFamily="34" charset="-122"/>
                          <a:cs typeface="Trebuchet MS" pitchFamily="34" charset="-120"/>
                        </a:rPr>
                        <a:t>Sync method</a:t>
                      </a:r>
                      <a:endParaRPr lang="en-US" sz="1250" dirty="0">
                        <a:latin typeface="Trebuchet MS" charset="0"/>
                        <a:ea typeface="Trebuchet MS" charset="0"/>
                        <a:cs typeface="Trebuchet MS"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13345F"/>
                    </a:solidFill>
                  </a:tcPr>
                </a:tc>
                <a:tc>
                  <a:txBody>
                    <a:bodyPr/>
                    <a:lstStyle/>
                    <a:p>
                      <a:pPr marL="0" indent="0" algn="l">
                        <a:buNone/>
                      </a:pPr>
                      <a:r>
                        <a:rPr lang="en-US" sz="1250" b="1" dirty="0">
                          <a:solidFill>
                            <a:srgbClr val="22D3EE"/>
                          </a:solidFill>
                          <a:latin typeface="Trebuchet MS" pitchFamily="34" charset="0"/>
                          <a:ea typeface="Trebuchet MS" pitchFamily="34" charset="-122"/>
                          <a:cs typeface="Trebuchet MS" pitchFamily="34" charset="-120"/>
                        </a:rPr>
                        <a:t>Frequency</a:t>
                      </a:r>
                      <a:endParaRPr lang="en-US" sz="1250" dirty="0">
                        <a:latin typeface="Trebuchet MS" charset="0"/>
                        <a:ea typeface="Trebuchet MS" charset="0"/>
                        <a:cs typeface="Trebuchet MS"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13345F"/>
                    </a:solidFill>
                  </a:tcPr>
                </a:tc>
                <a:tc>
                  <a:txBody>
                    <a:bodyPr/>
                    <a:lstStyle/>
                    <a:p>
                      <a:pPr marL="0" indent="0" algn="l">
                        <a:buNone/>
                      </a:pPr>
                      <a:r>
                        <a:rPr lang="en-US" sz="1250" b="1" dirty="0">
                          <a:solidFill>
                            <a:srgbClr val="22D3EE"/>
                          </a:solidFill>
                          <a:latin typeface="Trebuchet MS" pitchFamily="34" charset="0"/>
                          <a:ea typeface="Trebuchet MS" pitchFamily="34" charset="-122"/>
                          <a:cs typeface="Trebuchet MS" pitchFamily="34" charset="-120"/>
                        </a:rPr>
                        <a:t>Typical accuracy</a:t>
                      </a:r>
                      <a:endParaRPr lang="en-US" sz="1250" dirty="0">
                        <a:latin typeface="Trebuchet MS" charset="0"/>
                        <a:ea typeface="Trebuchet MS" charset="0"/>
                        <a:cs typeface="Trebuchet MS"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13345F"/>
                    </a:solidFill>
                  </a:tcPr>
                </a:tc>
                <a:tc>
                  <a:txBody>
                    <a:bodyPr/>
                    <a:lstStyle/>
                    <a:p>
                      <a:pPr marL="0" indent="0" algn="l">
                        <a:buNone/>
                      </a:pPr>
                      <a:r>
                        <a:rPr lang="en-US" sz="1250" b="1" dirty="0">
                          <a:solidFill>
                            <a:srgbClr val="22D3EE"/>
                          </a:solidFill>
                          <a:latin typeface="Trebuchet MS" pitchFamily="34" charset="0"/>
                          <a:ea typeface="Trebuchet MS" pitchFamily="34" charset="-122"/>
                          <a:cs typeface="Trebuchet MS" pitchFamily="34" charset="-120"/>
                        </a:rPr>
                        <a:t>Notes</a:t>
                      </a:r>
                      <a:endParaRPr lang="en-US" sz="1250" dirty="0">
                        <a:latin typeface="Trebuchet MS" charset="0"/>
                        <a:ea typeface="Trebuchet MS" charset="0"/>
                        <a:cs typeface="Trebuchet MS"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13345F"/>
                    </a:solidFill>
                  </a:tcPr>
                </a:tc>
                <a:extLst>
                  <a:ext uri="{0D108BD9-81ED-4DB2-BD59-A6C34878D82A}">
                    <a16:rowId xmlns:a16="http://schemas.microsoft.com/office/drawing/2014/main" val="10000"/>
                  </a:ext>
                </a:extLst>
              </a:tr>
              <a:tr h="658368">
                <a:tc>
                  <a:txBody>
                    <a:bodyPr/>
                    <a:lstStyle/>
                    <a:p>
                      <a:pPr marL="0" indent="0" algn="l">
                        <a:buNone/>
                      </a:pPr>
                      <a:r>
                        <a:rPr lang="en-US" sz="1250" b="1" dirty="0">
                          <a:solidFill>
                            <a:srgbClr val="7DD3FC"/>
                          </a:solidFill>
                          <a:latin typeface="Calibri" pitchFamily="34" charset="0"/>
                          <a:ea typeface="Calibri" pitchFamily="34" charset="-122"/>
                          <a:cs typeface="Calibri" pitchFamily="34" charset="-120"/>
                        </a:rPr>
                        <a:t>Radio-controlled watch</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D2244"/>
                    </a:solidFill>
                  </a:tcPr>
                </a:tc>
                <a:tc>
                  <a:txBody>
                    <a:bodyPr/>
                    <a:lstStyle/>
                    <a:p>
                      <a:pPr marL="0" indent="0" algn="l">
                        <a:buNone/>
                      </a:pPr>
                      <a:r>
                        <a:rPr lang="en-US" sz="1250" dirty="0">
                          <a:solidFill>
                            <a:srgbClr val="FFFFFF"/>
                          </a:solidFill>
                          <a:latin typeface="Calibri" pitchFamily="34" charset="0"/>
                          <a:ea typeface="Calibri" pitchFamily="34" charset="-122"/>
                          <a:cs typeface="Calibri" pitchFamily="34" charset="-120"/>
                        </a:rPr>
                        <a:t>DCF77</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D2244"/>
                    </a:solidFill>
                  </a:tcPr>
                </a:tc>
                <a:tc>
                  <a:txBody>
                    <a:bodyPr/>
                    <a:lstStyle/>
                    <a:p>
                      <a:pPr marL="0" indent="0" algn="l">
                        <a:buNone/>
                      </a:pPr>
                      <a:r>
                        <a:rPr lang="en-US" sz="1250" dirty="0">
                          <a:solidFill>
                            <a:srgbClr val="FFFFFF"/>
                          </a:solidFill>
                          <a:latin typeface="Calibri" pitchFamily="34" charset="0"/>
                          <a:ea typeface="Calibri" pitchFamily="34" charset="-122"/>
                          <a:cs typeface="Calibri" pitchFamily="34" charset="-120"/>
                        </a:rPr>
                        <a:t>Once nightly</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D2244"/>
                    </a:solidFill>
                  </a:tcPr>
                </a:tc>
                <a:tc>
                  <a:txBody>
                    <a:bodyPr/>
                    <a:lstStyle/>
                    <a:p>
                      <a:pPr marL="0" indent="0" algn="l">
                        <a:buNone/>
                      </a:pPr>
                      <a:r>
                        <a:rPr lang="en-US" sz="1250" dirty="0">
                          <a:solidFill>
                            <a:srgbClr val="D5E3F5"/>
                          </a:solidFill>
                          <a:latin typeface="Calibri" pitchFamily="34" charset="0"/>
                          <a:ea typeface="Calibri" pitchFamily="34" charset="-122"/>
                          <a:cs typeface="Calibri" pitchFamily="34" charset="-120"/>
                        </a:rPr>
                        <a:t>ms after sync; seconds if unsynced</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D2244"/>
                    </a:solidFill>
                  </a:tcPr>
                </a:tc>
                <a:tc>
                  <a:txBody>
                    <a:bodyPr/>
                    <a:lstStyle/>
                    <a:p>
                      <a:pPr marL="0" indent="0" algn="l">
                        <a:buNone/>
                      </a:pPr>
                      <a:r>
                        <a:rPr lang="en-US" sz="1250" dirty="0">
                          <a:solidFill>
                            <a:srgbClr val="C3D4EC"/>
                          </a:solidFill>
                          <a:latin typeface="Calibri" pitchFamily="34" charset="0"/>
                          <a:ea typeface="Calibri" pitchFamily="34" charset="-122"/>
                          <a:cs typeface="Calibri" pitchFamily="34" charset="-120"/>
                        </a:rPr>
                        <a:t>Depends on reception</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D2244"/>
                    </a:solidFill>
                  </a:tcPr>
                </a:tc>
                <a:extLst>
                  <a:ext uri="{0D108BD9-81ED-4DB2-BD59-A6C34878D82A}">
                    <a16:rowId xmlns:a16="http://schemas.microsoft.com/office/drawing/2014/main" val="10001"/>
                  </a:ext>
                </a:extLst>
              </a:tr>
              <a:tr h="566928">
                <a:tc>
                  <a:txBody>
                    <a:bodyPr/>
                    <a:lstStyle/>
                    <a:p>
                      <a:pPr marL="0" indent="0" algn="l">
                        <a:buNone/>
                      </a:pPr>
                      <a:r>
                        <a:rPr lang="en-US" sz="1250" b="1" dirty="0">
                          <a:solidFill>
                            <a:srgbClr val="7DD3FC"/>
                          </a:solidFill>
                          <a:latin typeface="Calibri" pitchFamily="34" charset="0"/>
                          <a:ea typeface="Calibri" pitchFamily="34" charset="-122"/>
                          <a:cs typeface="Calibri" pitchFamily="34" charset="-120"/>
                        </a:rPr>
                        <a:t>Smartphone</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A1D3B"/>
                    </a:solidFill>
                  </a:tcPr>
                </a:tc>
                <a:tc>
                  <a:txBody>
                    <a:bodyPr/>
                    <a:lstStyle/>
                    <a:p>
                      <a:pPr marL="0" indent="0" algn="l">
                        <a:buNone/>
                      </a:pPr>
                      <a:r>
                        <a:rPr lang="en-US" sz="1250" dirty="0">
                          <a:solidFill>
                            <a:srgbClr val="FFFFFF"/>
                          </a:solidFill>
                          <a:latin typeface="Calibri" pitchFamily="34" charset="0"/>
                          <a:ea typeface="Calibri" pitchFamily="34" charset="-122"/>
                          <a:cs typeface="Calibri" pitchFamily="34" charset="-120"/>
                        </a:rPr>
                        <a:t>NTP</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A1D3B"/>
                    </a:solidFill>
                  </a:tcPr>
                </a:tc>
                <a:tc>
                  <a:txBody>
                    <a:bodyPr/>
                    <a:lstStyle/>
                    <a:p>
                      <a:pPr marL="0" indent="0" algn="l">
                        <a:buNone/>
                      </a:pPr>
                      <a:r>
                        <a:rPr lang="en-US" sz="1250" dirty="0">
                          <a:solidFill>
                            <a:srgbClr val="FFFFFF"/>
                          </a:solidFill>
                          <a:latin typeface="Calibri" pitchFamily="34" charset="0"/>
                          <a:ea typeface="Calibri" pitchFamily="34" charset="-122"/>
                          <a:cs typeface="Calibri" pitchFamily="34" charset="-120"/>
                        </a:rPr>
                        <a:t>Many times/day</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A1D3B"/>
                    </a:solidFill>
                  </a:tcPr>
                </a:tc>
                <a:tc>
                  <a:txBody>
                    <a:bodyPr/>
                    <a:lstStyle/>
                    <a:p>
                      <a:pPr marL="0" indent="0" algn="l">
                        <a:buNone/>
                      </a:pPr>
                      <a:r>
                        <a:rPr lang="en-US" sz="1250" b="1" dirty="0">
                          <a:solidFill>
                            <a:srgbClr val="22D3EE"/>
                          </a:solidFill>
                          <a:latin typeface="Calibri" pitchFamily="34" charset="0"/>
                          <a:ea typeface="Calibri" pitchFamily="34" charset="-122"/>
                          <a:cs typeface="Calibri" pitchFamily="34" charset="-120"/>
                        </a:rPr>
                        <a:t>5–50 ms</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A1D3B"/>
                    </a:solidFill>
                  </a:tcPr>
                </a:tc>
                <a:tc>
                  <a:txBody>
                    <a:bodyPr/>
                    <a:lstStyle/>
                    <a:p>
                      <a:pPr marL="0" indent="0" algn="l">
                        <a:buNone/>
                      </a:pPr>
                      <a:r>
                        <a:rPr lang="en-US" sz="1250" dirty="0">
                          <a:solidFill>
                            <a:srgbClr val="C3D4EC"/>
                          </a:solidFill>
                          <a:latin typeface="Calibri" pitchFamily="34" charset="0"/>
                          <a:ea typeface="Calibri" pitchFamily="34" charset="-122"/>
                          <a:cs typeface="Calibri" pitchFamily="34" charset="-120"/>
                        </a:rPr>
                        <a:t>Very stable</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A1D3B"/>
                    </a:solidFill>
                  </a:tcPr>
                </a:tc>
                <a:extLst>
                  <a:ext uri="{0D108BD9-81ED-4DB2-BD59-A6C34878D82A}">
                    <a16:rowId xmlns:a16="http://schemas.microsoft.com/office/drawing/2014/main" val="10002"/>
                  </a:ext>
                </a:extLst>
              </a:tr>
              <a:tr h="566928">
                <a:tc>
                  <a:txBody>
                    <a:bodyPr/>
                    <a:lstStyle/>
                    <a:p>
                      <a:pPr marL="0" indent="0" algn="l">
                        <a:buNone/>
                      </a:pPr>
                      <a:r>
                        <a:rPr lang="en-US" sz="1250" b="1" dirty="0">
                          <a:solidFill>
                            <a:srgbClr val="7DD3FC"/>
                          </a:solidFill>
                          <a:latin typeface="Calibri" pitchFamily="34" charset="0"/>
                          <a:ea typeface="Calibri" pitchFamily="34" charset="-122"/>
                          <a:cs typeface="Calibri" pitchFamily="34" charset="-120"/>
                        </a:rPr>
                        <a:t>Computer</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D2244"/>
                    </a:solidFill>
                  </a:tcPr>
                </a:tc>
                <a:tc>
                  <a:txBody>
                    <a:bodyPr/>
                    <a:lstStyle/>
                    <a:p>
                      <a:pPr marL="0" indent="0" algn="l">
                        <a:buNone/>
                      </a:pPr>
                      <a:r>
                        <a:rPr lang="en-US" sz="1250" dirty="0">
                          <a:solidFill>
                            <a:srgbClr val="FFFFFF"/>
                          </a:solidFill>
                          <a:latin typeface="Calibri" pitchFamily="34" charset="0"/>
                          <a:ea typeface="Calibri" pitchFamily="34" charset="-122"/>
                          <a:cs typeface="Calibri" pitchFamily="34" charset="-120"/>
                        </a:rPr>
                        <a:t>NTP</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D2244"/>
                    </a:solidFill>
                  </a:tcPr>
                </a:tc>
                <a:tc>
                  <a:txBody>
                    <a:bodyPr/>
                    <a:lstStyle/>
                    <a:p>
                      <a:pPr marL="0" indent="0" algn="l">
                        <a:buNone/>
                      </a:pPr>
                      <a:r>
                        <a:rPr lang="en-US" sz="1250" dirty="0">
                          <a:solidFill>
                            <a:srgbClr val="FFFFFF"/>
                          </a:solidFill>
                          <a:latin typeface="Calibri" pitchFamily="34" charset="0"/>
                          <a:ea typeface="Calibri" pitchFamily="34" charset="-122"/>
                          <a:cs typeface="Calibri" pitchFamily="34" charset="-120"/>
                        </a:rPr>
                        <a:t>Regular intervals</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D2244"/>
                    </a:solidFill>
                  </a:tcPr>
                </a:tc>
                <a:tc>
                  <a:txBody>
                    <a:bodyPr/>
                    <a:lstStyle/>
                    <a:p>
                      <a:pPr marL="0" indent="0" algn="l">
                        <a:buNone/>
                      </a:pPr>
                      <a:r>
                        <a:rPr lang="en-US" sz="1250" b="1" dirty="0">
                          <a:solidFill>
                            <a:srgbClr val="22D3EE"/>
                          </a:solidFill>
                          <a:latin typeface="Calibri" pitchFamily="34" charset="0"/>
                          <a:ea typeface="Calibri" pitchFamily="34" charset="-122"/>
                          <a:cs typeface="Calibri" pitchFamily="34" charset="-120"/>
                        </a:rPr>
                        <a:t>1–20 ms</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D2244"/>
                    </a:solidFill>
                  </a:tcPr>
                </a:tc>
                <a:tc>
                  <a:txBody>
                    <a:bodyPr/>
                    <a:lstStyle/>
                    <a:p>
                      <a:pPr marL="0" indent="0" algn="l">
                        <a:buNone/>
                      </a:pPr>
                      <a:r>
                        <a:rPr lang="en-US" sz="1250" dirty="0">
                          <a:solidFill>
                            <a:srgbClr val="C3D4EC"/>
                          </a:solidFill>
                          <a:latin typeface="Calibri" pitchFamily="34" charset="0"/>
                          <a:ea typeface="Calibri" pitchFamily="34" charset="-122"/>
                          <a:cs typeface="Calibri" pitchFamily="34" charset="-120"/>
                        </a:rPr>
                        <a:t>Best overall</a:t>
                      </a:r>
                      <a:endParaRPr lang="en-US" sz="1250" dirty="0">
                        <a:latin typeface="Calibri" charset="0"/>
                        <a:ea typeface="Calibri" charset="0"/>
                        <a:cs typeface="Calibri" charset="0"/>
                      </a:endParaRPr>
                    </a:p>
                  </a:txBody>
                  <a:tcPr marL="101600" marR="101600" marT="50800" marB="50800" anchor="ctr">
                    <a:lnL w="12700" cap="flat" cmpd="sng" algn="ctr">
                      <a:solidFill>
                        <a:srgbClr val="1C3B64"/>
                      </a:solidFill>
                      <a:prstDash val="solid"/>
                      <a:round/>
                      <a:headEnd type="none" w="med" len="med"/>
                      <a:tailEnd type="none" w="med" len="med"/>
                    </a:lnL>
                    <a:lnR w="12700" cap="flat" cmpd="sng" algn="ctr">
                      <a:solidFill>
                        <a:srgbClr val="1C3B64"/>
                      </a:solidFill>
                      <a:prstDash val="solid"/>
                      <a:round/>
                      <a:headEnd type="none" w="med" len="med"/>
                      <a:tailEnd type="none" w="med" len="med"/>
                    </a:lnR>
                    <a:lnT w="12700" cap="flat" cmpd="sng" algn="ctr">
                      <a:solidFill>
                        <a:srgbClr val="1C3B64"/>
                      </a:solidFill>
                      <a:prstDash val="solid"/>
                      <a:round/>
                      <a:headEnd type="none" w="med" len="med"/>
                      <a:tailEnd type="none" w="med" len="med"/>
                    </a:lnT>
                    <a:lnB w="12700" cap="flat" cmpd="sng" algn="ctr">
                      <a:solidFill>
                        <a:srgbClr val="1C3B64"/>
                      </a:solidFill>
                      <a:prstDash val="solid"/>
                      <a:round/>
                      <a:headEnd type="none" w="med" len="med"/>
                      <a:tailEnd type="none" w="med" len="med"/>
                    </a:lnB>
                    <a:solidFill>
                      <a:srgbClr val="0D2244"/>
                    </a:solidFill>
                  </a:tcPr>
                </a:tc>
                <a:extLst>
                  <a:ext uri="{0D108BD9-81ED-4DB2-BD59-A6C34878D82A}">
                    <a16:rowId xmlns:a16="http://schemas.microsoft.com/office/drawing/2014/main" val="10003"/>
                  </a:ext>
                </a:extLst>
              </a:tr>
            </a:tbl>
          </a:graphicData>
        </a:graphic>
      </p:graphicFrame>
      <p:sp>
        <p:nvSpPr>
          <p:cNvPr id="5" name="card">
            <a:extLst>
              <a:ext uri="{C183D7F6-B498-43B3-948B-1728B52AA6E4}">
                <adec:decorative xmlns:adec="http://schemas.microsoft.com/office/drawing/2017/decorative" val="1"/>
              </a:ext>
            </a:extLst>
          </p:cNvPr>
          <p:cNvSpPr/>
          <p:nvPr/>
        </p:nvSpPr>
        <p:spPr>
          <a:xfrm>
            <a:off x="502920" y="4160520"/>
            <a:ext cx="8138160" cy="749808"/>
          </a:xfrm>
          <a:prstGeom prst="rect">
            <a:avLst/>
          </a:prstGeom>
          <a:solidFill>
            <a:srgbClr val="13345F"/>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sp>
        <p:nvSpPr>
          <p:cNvPr id="6" name="Text 3">
            <a:extLst>
              <a:ext uri="{C183D7F6-B498-43B3-948B-1728B52AA6E4}">
                <adec:decorative xmlns:adec="http://schemas.microsoft.com/office/drawing/2017/decorative" val="1"/>
              </a:ext>
            </a:extLst>
          </p:cNvPr>
          <p:cNvSpPr/>
          <p:nvPr/>
        </p:nvSpPr>
        <p:spPr>
          <a:xfrm>
            <a:off x="777240" y="4160520"/>
            <a:ext cx="7589520" cy="749808"/>
          </a:xfrm>
          <a:prstGeom prst="rect">
            <a:avLst/>
          </a:prstGeom>
          <a:noFill/>
          <a:ln/>
        </p:spPr>
        <p:txBody>
          <a:bodyPr wrap="square" lIns="0" tIns="0" rIns="0" bIns="0" rtlCol="0" anchor="ctr"/>
          <a:lstStyle/>
          <a:p>
            <a:pPr marL="0" indent="0">
              <a:buNone/>
            </a:pPr>
            <a:r>
              <a:rPr lang="en-US" sz="1350" b="1" dirty="0">
                <a:solidFill>
                  <a:srgbClr val="22D3EE"/>
                </a:solidFill>
                <a:latin typeface="Calibri" pitchFamily="34" charset="0"/>
                <a:ea typeface="Calibri" pitchFamily="34" charset="-122"/>
                <a:cs typeface="Calibri" pitchFamily="34" charset="-120"/>
              </a:rPr>
              <a:t>Key takeaway:  </a:t>
            </a:r>
            <a:r>
              <a:rPr lang="en-US" sz="1350" dirty="0">
                <a:solidFill>
                  <a:srgbClr val="FFFFFF"/>
                </a:solidFill>
                <a:latin typeface="Calibri" pitchFamily="34" charset="0"/>
                <a:ea typeface="Calibri" pitchFamily="34" charset="-122"/>
                <a:cs typeface="Calibri" pitchFamily="34" charset="-120"/>
              </a:rPr>
              <a:t>smartphones and computers are usually more accurate than radio watches — they correct for delays and sync far more often.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92608"/>
            <a:ext cx="8138160" cy="658368"/>
          </a:xfrm>
          <a:prstGeom prst="rect">
            <a:avLst/>
          </a:prstGeom>
          <a:noFill/>
          <a:ln/>
        </p:spPr>
        <p:txBody>
          <a:bodyPr wrap="square" lIns="0" tIns="0" rIns="0" bIns="0" rtlCol="0" anchor="ctr"/>
          <a:lstStyle/>
          <a:p>
            <a:pPr marL="0" indent="0" algn="l">
              <a:buNone/>
            </a:pPr>
            <a:r>
              <a:rPr lang="en-US" sz="3000" b="1" dirty="0">
                <a:solidFill>
                  <a:srgbClr val="FFFFFF"/>
                </a:solidFill>
                <a:latin typeface="Trebuchet MS" pitchFamily="34" charset="0"/>
                <a:ea typeface="Trebuchet MS" pitchFamily="34" charset="-122"/>
                <a:cs typeface="Trebuchet MS" pitchFamily="34" charset="-120"/>
              </a:rPr>
              <a:t>Why NTP Beats Radio Time</a:t>
            </a:r>
            <a:endParaRPr lang="en-US" sz="3000" dirty="0"/>
          </a:p>
        </p:txBody>
      </p:sp>
      <p:sp>
        <p:nvSpPr>
          <p:cNvPr id="3" name="Text 1">
            <a:extLst>
              <a:ext uri="{C183D7F6-B498-43B3-948B-1728B52AA6E4}">
                <adec:decorative xmlns:adec="http://schemas.microsoft.com/office/drawing/2017/decorative" val="1"/>
              </a:ext>
            </a:extLst>
          </p:cNvPr>
          <p:cNvSpPr/>
          <p:nvPr/>
        </p:nvSpPr>
        <p:spPr>
          <a:xfrm>
            <a:off x="502920" y="932688"/>
            <a:ext cx="8138160" cy="274320"/>
          </a:xfrm>
          <a:prstGeom prst="rect">
            <a:avLst/>
          </a:prstGeom>
          <a:noFill/>
          <a:ln/>
        </p:spPr>
        <p:txBody>
          <a:bodyPr wrap="square" lIns="0" tIns="0" rIns="0" bIns="0" rtlCol="0" anchor="ctr"/>
          <a:lstStyle/>
          <a:p>
            <a:pPr marL="0" indent="0" algn="l">
              <a:buNone/>
            </a:pPr>
            <a:r>
              <a:rPr lang="en-US" sz="1150" b="1" kern="0" spc="300" dirty="0">
                <a:solidFill>
                  <a:srgbClr val="7DD3FC"/>
                </a:solidFill>
                <a:latin typeface="Trebuchet MS" pitchFamily="34" charset="0"/>
                <a:ea typeface="Trebuchet MS" pitchFamily="34" charset="-122"/>
                <a:cs typeface="Trebuchet MS" pitchFamily="34" charset="-120"/>
              </a:rPr>
              <a:t>BOTH START FROM ATOMIC TIME — ONLY ONE CORRECTS FOR THE JOURNEY</a:t>
            </a:r>
            <a:endParaRPr lang="en-US" sz="1150" dirty="0"/>
          </a:p>
        </p:txBody>
      </p:sp>
      <p:sp>
        <p:nvSpPr>
          <p:cNvPr id="4" name="card">
            <a:extLst>
              <a:ext uri="{C183D7F6-B498-43B3-948B-1728B52AA6E4}">
                <adec:decorative xmlns:adec="http://schemas.microsoft.com/office/drawing/2017/decorative" val="1"/>
              </a:ext>
            </a:extLst>
          </p:cNvPr>
          <p:cNvSpPr/>
          <p:nvPr/>
        </p:nvSpPr>
        <p:spPr>
          <a:xfrm>
            <a:off x="502920" y="1417320"/>
            <a:ext cx="3977640" cy="2148840"/>
          </a:xfrm>
          <a:prstGeom prst="rect">
            <a:avLst/>
          </a:prstGeom>
          <a:solidFill>
            <a:srgbClr val="0E2547"/>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pic>
        <p:nvPicPr>
          <p:cNvPr id="5" name="Image 0" descr="Radio tower icon"/>
          <p:cNvPicPr>
            <a:picLocks noChangeAspect="1"/>
          </p:cNvPicPr>
          <p:nvPr/>
        </p:nvPicPr>
        <p:blipFill>
          <a:blip r:embed="rId3"/>
          <a:stretch>
            <a:fillRect/>
          </a:stretch>
        </p:blipFill>
        <p:spPr>
          <a:xfrm>
            <a:off x="731520" y="1673352"/>
            <a:ext cx="658368" cy="658368"/>
          </a:xfrm>
          <a:prstGeom prst="ellipse">
            <a:avLst/>
          </a:prstGeom>
        </p:spPr>
      </p:pic>
      <p:sp>
        <p:nvSpPr>
          <p:cNvPr id="6" name="icon ring">
            <a:extLst>
              <a:ext uri="{C183D7F6-B498-43B3-948B-1728B52AA6E4}">
                <adec:decorative xmlns:adec="http://schemas.microsoft.com/office/drawing/2017/decorative" val="1"/>
              </a:ext>
            </a:extLst>
          </p:cNvPr>
          <p:cNvSpPr/>
          <p:nvPr/>
        </p:nvSpPr>
        <p:spPr>
          <a:xfrm>
            <a:off x="731520" y="1673352"/>
            <a:ext cx="658368" cy="658368"/>
          </a:xfrm>
          <a:prstGeom prst="ellipse">
            <a:avLst/>
          </a:prstGeom>
          <a:ln w="22225">
            <a:solidFill>
              <a:srgbClr val="22D3EE"/>
            </a:solidFill>
            <a:prstDash val="solid"/>
          </a:ln>
        </p:spPr>
        <p:txBody>
          <a:bodyPr/>
          <a:lstStyle/>
          <a:p>
            <a:endParaRPr lang="en-GB"/>
          </a:p>
        </p:txBody>
      </p:sp>
      <p:sp>
        <p:nvSpPr>
          <p:cNvPr id="7" name="Text 4"/>
          <p:cNvSpPr/>
          <p:nvPr/>
        </p:nvSpPr>
        <p:spPr>
          <a:xfrm>
            <a:off x="1536192" y="1691640"/>
            <a:ext cx="2880360" cy="320040"/>
          </a:xfrm>
          <a:prstGeom prst="rect">
            <a:avLst/>
          </a:prstGeom>
          <a:noFill/>
          <a:ln/>
        </p:spPr>
        <p:txBody>
          <a:bodyPr wrap="square" lIns="0" tIns="0" rIns="0" bIns="0" rtlCol="0" anchor="ctr"/>
          <a:lstStyle/>
          <a:p>
            <a:pPr marL="0" indent="0">
              <a:buNone/>
            </a:pPr>
            <a:r>
              <a:rPr lang="en-US" sz="1700" b="1" dirty="0">
                <a:solidFill>
                  <a:srgbClr val="FFFFFF"/>
                </a:solidFill>
                <a:latin typeface="Trebuchet MS" pitchFamily="34" charset="0"/>
                <a:ea typeface="Trebuchet MS" pitchFamily="34" charset="-122"/>
                <a:cs typeface="Trebuchet MS" pitchFamily="34" charset="-120"/>
              </a:rPr>
              <a:t>Radio time</a:t>
            </a:r>
            <a:endParaRPr lang="en-US" sz="1700" dirty="0"/>
          </a:p>
        </p:txBody>
      </p:sp>
      <p:sp>
        <p:nvSpPr>
          <p:cNvPr id="8" name="Text 5">
            <a:extLst>
              <a:ext uri="{C183D7F6-B498-43B3-948B-1728B52AA6E4}">
                <adec:decorative xmlns:adec="http://schemas.microsoft.com/office/drawing/2017/decorative" val="1"/>
              </a:ext>
            </a:extLst>
          </p:cNvPr>
          <p:cNvSpPr/>
          <p:nvPr/>
        </p:nvSpPr>
        <p:spPr>
          <a:xfrm>
            <a:off x="1536192" y="2020824"/>
            <a:ext cx="2880360" cy="320040"/>
          </a:xfrm>
          <a:prstGeom prst="rect">
            <a:avLst/>
          </a:prstGeom>
          <a:noFill/>
          <a:ln/>
        </p:spPr>
        <p:txBody>
          <a:bodyPr wrap="square" lIns="0" tIns="0" rIns="0" bIns="0" rtlCol="0" anchor="ctr"/>
          <a:lstStyle/>
          <a:p>
            <a:pPr marL="0" indent="0">
              <a:buNone/>
            </a:pPr>
            <a:r>
              <a:rPr lang="en-US" sz="1300" i="1" dirty="0">
                <a:solidFill>
                  <a:srgbClr val="7DD3FC"/>
                </a:solidFill>
                <a:latin typeface="Calibri" pitchFamily="34" charset="0"/>
                <a:ea typeface="Calibri" pitchFamily="34" charset="-122"/>
                <a:cs typeface="Calibri" pitchFamily="34" charset="-120"/>
              </a:rPr>
              <a:t>“Atomic time by broadcast”</a:t>
            </a:r>
            <a:endParaRPr lang="en-US" sz="1300" dirty="0"/>
          </a:p>
        </p:txBody>
      </p:sp>
      <p:sp>
        <p:nvSpPr>
          <p:cNvPr id="9" name="Text 6"/>
          <p:cNvSpPr/>
          <p:nvPr/>
        </p:nvSpPr>
        <p:spPr>
          <a:xfrm>
            <a:off x="731520" y="2560320"/>
            <a:ext cx="3520440" cy="868680"/>
          </a:xfrm>
          <a:prstGeom prst="rect">
            <a:avLst/>
          </a:prstGeom>
          <a:noFill/>
          <a:ln/>
        </p:spPr>
        <p:txBody>
          <a:bodyPr wrap="square" lIns="0" tIns="0" rIns="0" bIns="0" rtlCol="0" anchor="ctr"/>
          <a:lstStyle/>
          <a:p>
            <a:pPr marL="0" indent="0">
              <a:lnSpc>
                <a:spcPct val="105000"/>
              </a:lnSpc>
              <a:buNone/>
            </a:pPr>
            <a:r>
              <a:rPr lang="en-US" sz="1350" dirty="0">
                <a:solidFill>
                  <a:srgbClr val="A9BCD8"/>
                </a:solidFill>
                <a:latin typeface="Calibri" pitchFamily="34" charset="0"/>
                <a:ea typeface="Calibri" pitchFamily="34" charset="-122"/>
                <a:cs typeface="Calibri" pitchFamily="34" charset="-120"/>
              </a:rPr>
              <a:t>The watch simply accepts the broadcast frame as it arrives. It cannot tell how long the signal took to reach it.</a:t>
            </a:r>
            <a:endParaRPr lang="en-US" sz="1350" dirty="0"/>
          </a:p>
        </p:txBody>
      </p:sp>
      <p:sp>
        <p:nvSpPr>
          <p:cNvPr id="10" name="card">
            <a:extLst>
              <a:ext uri="{C183D7F6-B498-43B3-948B-1728B52AA6E4}">
                <adec:decorative xmlns:adec="http://schemas.microsoft.com/office/drawing/2017/decorative" val="1"/>
              </a:ext>
            </a:extLst>
          </p:cNvPr>
          <p:cNvSpPr/>
          <p:nvPr/>
        </p:nvSpPr>
        <p:spPr>
          <a:xfrm>
            <a:off x="4663440" y="1417320"/>
            <a:ext cx="3977640" cy="2148840"/>
          </a:xfrm>
          <a:prstGeom prst="rect">
            <a:avLst/>
          </a:prstGeom>
          <a:solidFill>
            <a:srgbClr val="10315A"/>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pic>
        <p:nvPicPr>
          <p:cNvPr id="11" name="Image 1" descr="Network servers icon"/>
          <p:cNvPicPr>
            <a:picLocks noChangeAspect="1"/>
          </p:cNvPicPr>
          <p:nvPr/>
        </p:nvPicPr>
        <p:blipFill>
          <a:blip r:embed="rId4"/>
          <a:stretch>
            <a:fillRect/>
          </a:stretch>
        </p:blipFill>
        <p:spPr>
          <a:xfrm>
            <a:off x="4892040" y="1673352"/>
            <a:ext cx="658368" cy="658368"/>
          </a:xfrm>
          <a:prstGeom prst="ellipse">
            <a:avLst/>
          </a:prstGeom>
        </p:spPr>
      </p:pic>
      <p:sp>
        <p:nvSpPr>
          <p:cNvPr id="12" name="icon ring">
            <a:extLst>
              <a:ext uri="{C183D7F6-B498-43B3-948B-1728B52AA6E4}">
                <adec:decorative xmlns:adec="http://schemas.microsoft.com/office/drawing/2017/decorative" val="1"/>
              </a:ext>
            </a:extLst>
          </p:cNvPr>
          <p:cNvSpPr/>
          <p:nvPr/>
        </p:nvSpPr>
        <p:spPr>
          <a:xfrm>
            <a:off x="4892040" y="1673352"/>
            <a:ext cx="658368" cy="658368"/>
          </a:xfrm>
          <a:prstGeom prst="ellipse">
            <a:avLst/>
          </a:prstGeom>
          <a:ln w="22225">
            <a:solidFill>
              <a:srgbClr val="22D3EE"/>
            </a:solidFill>
            <a:prstDash val="solid"/>
          </a:ln>
        </p:spPr>
        <p:txBody>
          <a:bodyPr/>
          <a:lstStyle/>
          <a:p>
            <a:endParaRPr lang="en-GB"/>
          </a:p>
        </p:txBody>
      </p:sp>
      <p:sp>
        <p:nvSpPr>
          <p:cNvPr id="13" name="Text 9"/>
          <p:cNvSpPr/>
          <p:nvPr/>
        </p:nvSpPr>
        <p:spPr>
          <a:xfrm>
            <a:off x="5696712" y="1691640"/>
            <a:ext cx="2880360" cy="320040"/>
          </a:xfrm>
          <a:prstGeom prst="rect">
            <a:avLst/>
          </a:prstGeom>
          <a:noFill/>
          <a:ln/>
        </p:spPr>
        <p:txBody>
          <a:bodyPr wrap="square" lIns="0" tIns="0" rIns="0" bIns="0" rtlCol="0" anchor="ctr"/>
          <a:lstStyle/>
          <a:p>
            <a:pPr marL="0" indent="0">
              <a:buNone/>
            </a:pPr>
            <a:r>
              <a:rPr lang="en-US" sz="1700" b="1" dirty="0">
                <a:solidFill>
                  <a:srgbClr val="FFFFFF"/>
                </a:solidFill>
                <a:latin typeface="Trebuchet MS" pitchFamily="34" charset="0"/>
                <a:ea typeface="Trebuchet MS" pitchFamily="34" charset="-122"/>
                <a:cs typeface="Trebuchet MS" pitchFamily="34" charset="-120"/>
              </a:rPr>
              <a:t>NTP</a:t>
            </a:r>
            <a:endParaRPr lang="en-US" sz="1700" dirty="0"/>
          </a:p>
        </p:txBody>
      </p:sp>
      <p:sp>
        <p:nvSpPr>
          <p:cNvPr id="14" name="Text 10"/>
          <p:cNvSpPr/>
          <p:nvPr/>
        </p:nvSpPr>
        <p:spPr>
          <a:xfrm>
            <a:off x="5696712" y="2020824"/>
            <a:ext cx="2880360" cy="320040"/>
          </a:xfrm>
          <a:prstGeom prst="rect">
            <a:avLst/>
          </a:prstGeom>
          <a:noFill/>
          <a:ln/>
        </p:spPr>
        <p:txBody>
          <a:bodyPr wrap="square" lIns="0" tIns="0" rIns="0" bIns="0" rtlCol="0" anchor="ctr"/>
          <a:lstStyle/>
          <a:p>
            <a:pPr marL="0" indent="0">
              <a:buNone/>
            </a:pPr>
            <a:r>
              <a:rPr lang="en-US" sz="1300" i="1" dirty="0">
                <a:solidFill>
                  <a:srgbClr val="22D3EE"/>
                </a:solidFill>
                <a:latin typeface="Calibri" pitchFamily="34" charset="0"/>
                <a:ea typeface="Calibri" pitchFamily="34" charset="-122"/>
                <a:cs typeface="Calibri" pitchFamily="34" charset="-120"/>
              </a:rPr>
              <a:t>“Atomic time with delay correction”</a:t>
            </a:r>
            <a:endParaRPr lang="en-US" sz="1300" dirty="0"/>
          </a:p>
        </p:txBody>
      </p:sp>
      <p:sp>
        <p:nvSpPr>
          <p:cNvPr id="15" name="Text 11"/>
          <p:cNvSpPr/>
          <p:nvPr/>
        </p:nvSpPr>
        <p:spPr>
          <a:xfrm>
            <a:off x="4892040" y="2560320"/>
            <a:ext cx="3520440" cy="868680"/>
          </a:xfrm>
          <a:prstGeom prst="rect">
            <a:avLst/>
          </a:prstGeom>
          <a:noFill/>
          <a:ln/>
        </p:spPr>
        <p:txBody>
          <a:bodyPr wrap="square" lIns="0" tIns="0" rIns="0" bIns="0" rtlCol="0" anchor="ctr"/>
          <a:lstStyle/>
          <a:p>
            <a:pPr marL="0" indent="0">
              <a:lnSpc>
                <a:spcPct val="105000"/>
              </a:lnSpc>
              <a:buNone/>
            </a:pPr>
            <a:r>
              <a:rPr lang="en-US" sz="1350" dirty="0">
                <a:solidFill>
                  <a:srgbClr val="A9BCD8"/>
                </a:solidFill>
                <a:latin typeface="Calibri" pitchFamily="34" charset="0"/>
                <a:ea typeface="Calibri" pitchFamily="34" charset="-122"/>
                <a:cs typeface="Calibri" pitchFamily="34" charset="-120"/>
              </a:rPr>
              <a:t>NTP actively measures the network and cancels the delay, so the final clock is corrected — not just received.</a:t>
            </a:r>
            <a:endParaRPr lang="en-US" sz="1350" dirty="0"/>
          </a:p>
        </p:txBody>
      </p:sp>
      <p:sp>
        <p:nvSpPr>
          <p:cNvPr id="16" name="Text 12"/>
          <p:cNvSpPr/>
          <p:nvPr/>
        </p:nvSpPr>
        <p:spPr>
          <a:xfrm>
            <a:off x="502920" y="3767328"/>
            <a:ext cx="8138160" cy="274320"/>
          </a:xfrm>
          <a:prstGeom prst="rect">
            <a:avLst/>
          </a:prstGeom>
          <a:noFill/>
          <a:ln/>
        </p:spPr>
        <p:txBody>
          <a:bodyPr wrap="square" lIns="0" tIns="0" rIns="0" bIns="0" rtlCol="0" anchor="ctr"/>
          <a:lstStyle/>
          <a:p>
            <a:pPr marL="0" indent="0" algn="ctr">
              <a:buNone/>
            </a:pPr>
            <a:r>
              <a:rPr lang="en-US" sz="1150" b="1" kern="0" spc="200" dirty="0">
                <a:solidFill>
                  <a:srgbClr val="8199BC"/>
                </a:solidFill>
                <a:latin typeface="Trebuchet MS" pitchFamily="34" charset="0"/>
                <a:ea typeface="Trebuchet MS" pitchFamily="34" charset="-122"/>
                <a:cs typeface="Trebuchet MS" pitchFamily="34" charset="-120"/>
              </a:rPr>
              <a:t>NTP MEASURES WHAT RADIO CANNOT</a:t>
            </a:r>
            <a:endParaRPr lang="en-US" sz="1150" dirty="0"/>
          </a:p>
        </p:txBody>
      </p:sp>
      <p:sp>
        <p:nvSpPr>
          <p:cNvPr id="17" name="chip">
            <a:extLst>
              <a:ext uri="{C183D7F6-B498-43B3-948B-1728B52AA6E4}">
                <adec:decorative xmlns:adec="http://schemas.microsoft.com/office/drawing/2017/decorative" val="1"/>
              </a:ext>
            </a:extLst>
          </p:cNvPr>
          <p:cNvSpPr/>
          <p:nvPr/>
        </p:nvSpPr>
        <p:spPr>
          <a:xfrm>
            <a:off x="521208" y="4096512"/>
            <a:ext cx="1874520" cy="566928"/>
          </a:xfrm>
          <a:prstGeom prst="roundRect">
            <a:avLst>
              <a:gd name="adj" fmla="val 50000"/>
            </a:avLst>
          </a:prstGeom>
          <a:solidFill>
            <a:srgbClr val="112B52"/>
          </a:solidFill>
          <a:ln w="12700">
            <a:solidFill>
              <a:srgbClr val="22D3EE"/>
            </a:solidFill>
            <a:prstDash val="solid"/>
          </a:ln>
        </p:spPr>
        <p:txBody>
          <a:bodyPr/>
          <a:lstStyle/>
          <a:p>
            <a:endParaRPr lang="en-GB"/>
          </a:p>
        </p:txBody>
      </p:sp>
      <p:sp>
        <p:nvSpPr>
          <p:cNvPr id="18" name="Text 14"/>
          <p:cNvSpPr/>
          <p:nvPr/>
        </p:nvSpPr>
        <p:spPr>
          <a:xfrm>
            <a:off x="521208" y="4096512"/>
            <a:ext cx="1874520" cy="566928"/>
          </a:xfrm>
          <a:prstGeom prst="rect">
            <a:avLst/>
          </a:prstGeom>
          <a:noFill/>
          <a:ln/>
        </p:spPr>
        <p:txBody>
          <a:bodyPr wrap="square" lIns="0" tIns="0" rIns="0" bIns="0" rtlCol="0" anchor="ctr"/>
          <a:lstStyle/>
          <a:p>
            <a:pPr marL="0" indent="0" algn="ctr">
              <a:buNone/>
            </a:pPr>
            <a:r>
              <a:rPr lang="en-US" sz="1400" b="1" dirty="0">
                <a:solidFill>
                  <a:srgbClr val="7DD3FC"/>
                </a:solidFill>
                <a:latin typeface="Trebuchet MS" pitchFamily="34" charset="0"/>
                <a:ea typeface="Trebuchet MS" pitchFamily="34" charset="-122"/>
                <a:cs typeface="Trebuchet MS" pitchFamily="34" charset="-120"/>
              </a:rPr>
              <a:t>Delay</a:t>
            </a:r>
            <a:endParaRPr lang="en-US" sz="1400" dirty="0"/>
          </a:p>
        </p:txBody>
      </p:sp>
      <p:sp>
        <p:nvSpPr>
          <p:cNvPr id="19" name="chip">
            <a:extLst>
              <a:ext uri="{C183D7F6-B498-43B3-948B-1728B52AA6E4}">
                <adec:decorative xmlns:adec="http://schemas.microsoft.com/office/drawing/2017/decorative" val="1"/>
              </a:ext>
            </a:extLst>
          </p:cNvPr>
          <p:cNvSpPr/>
          <p:nvPr/>
        </p:nvSpPr>
        <p:spPr>
          <a:xfrm>
            <a:off x="2596896" y="4096512"/>
            <a:ext cx="1874520" cy="566928"/>
          </a:xfrm>
          <a:prstGeom prst="roundRect">
            <a:avLst>
              <a:gd name="adj" fmla="val 50000"/>
            </a:avLst>
          </a:prstGeom>
          <a:solidFill>
            <a:srgbClr val="112B52"/>
          </a:solidFill>
          <a:ln w="12700">
            <a:solidFill>
              <a:srgbClr val="22D3EE"/>
            </a:solidFill>
            <a:prstDash val="solid"/>
          </a:ln>
        </p:spPr>
        <p:txBody>
          <a:bodyPr/>
          <a:lstStyle/>
          <a:p>
            <a:endParaRPr lang="en-GB"/>
          </a:p>
        </p:txBody>
      </p:sp>
      <p:sp>
        <p:nvSpPr>
          <p:cNvPr id="20" name="Text 16"/>
          <p:cNvSpPr/>
          <p:nvPr/>
        </p:nvSpPr>
        <p:spPr>
          <a:xfrm>
            <a:off x="2596896" y="4096512"/>
            <a:ext cx="1874520" cy="566928"/>
          </a:xfrm>
          <a:prstGeom prst="rect">
            <a:avLst/>
          </a:prstGeom>
          <a:noFill/>
          <a:ln/>
        </p:spPr>
        <p:txBody>
          <a:bodyPr wrap="square" lIns="0" tIns="0" rIns="0" bIns="0" rtlCol="0" anchor="ctr"/>
          <a:lstStyle/>
          <a:p>
            <a:pPr marL="0" indent="0" algn="ctr">
              <a:buNone/>
            </a:pPr>
            <a:r>
              <a:rPr lang="en-US" sz="1400" b="1" dirty="0">
                <a:solidFill>
                  <a:srgbClr val="7DD3FC"/>
                </a:solidFill>
                <a:latin typeface="Trebuchet MS" pitchFamily="34" charset="0"/>
                <a:ea typeface="Trebuchet MS" pitchFamily="34" charset="-122"/>
                <a:cs typeface="Trebuchet MS" pitchFamily="34" charset="-120"/>
              </a:rPr>
              <a:t>Jitter</a:t>
            </a:r>
            <a:endParaRPr lang="en-US" sz="1400" dirty="0"/>
          </a:p>
        </p:txBody>
      </p:sp>
      <p:sp>
        <p:nvSpPr>
          <p:cNvPr id="21" name="chip">
            <a:extLst>
              <a:ext uri="{C183D7F6-B498-43B3-948B-1728B52AA6E4}">
                <adec:decorative xmlns:adec="http://schemas.microsoft.com/office/drawing/2017/decorative" val="1"/>
              </a:ext>
            </a:extLst>
          </p:cNvPr>
          <p:cNvSpPr/>
          <p:nvPr/>
        </p:nvSpPr>
        <p:spPr>
          <a:xfrm>
            <a:off x="4672584" y="4096512"/>
            <a:ext cx="1874520" cy="566928"/>
          </a:xfrm>
          <a:prstGeom prst="roundRect">
            <a:avLst>
              <a:gd name="adj" fmla="val 50000"/>
            </a:avLst>
          </a:prstGeom>
          <a:solidFill>
            <a:srgbClr val="112B52"/>
          </a:solidFill>
          <a:ln w="12700">
            <a:solidFill>
              <a:srgbClr val="22D3EE"/>
            </a:solidFill>
            <a:prstDash val="solid"/>
          </a:ln>
        </p:spPr>
        <p:txBody>
          <a:bodyPr/>
          <a:lstStyle/>
          <a:p>
            <a:endParaRPr lang="en-GB"/>
          </a:p>
        </p:txBody>
      </p:sp>
      <p:sp>
        <p:nvSpPr>
          <p:cNvPr id="22" name="Text 18"/>
          <p:cNvSpPr/>
          <p:nvPr/>
        </p:nvSpPr>
        <p:spPr>
          <a:xfrm>
            <a:off x="4672584" y="4096512"/>
            <a:ext cx="1874520" cy="566928"/>
          </a:xfrm>
          <a:prstGeom prst="rect">
            <a:avLst/>
          </a:prstGeom>
          <a:noFill/>
          <a:ln/>
        </p:spPr>
        <p:txBody>
          <a:bodyPr wrap="square" lIns="0" tIns="0" rIns="0" bIns="0" rtlCol="0" anchor="ctr"/>
          <a:lstStyle/>
          <a:p>
            <a:pPr marL="0" indent="0" algn="ctr">
              <a:buNone/>
            </a:pPr>
            <a:r>
              <a:rPr lang="en-US" sz="1400" b="1" dirty="0">
                <a:solidFill>
                  <a:srgbClr val="7DD3FC"/>
                </a:solidFill>
                <a:latin typeface="Trebuchet MS" pitchFamily="34" charset="0"/>
                <a:ea typeface="Trebuchet MS" pitchFamily="34" charset="-122"/>
                <a:cs typeface="Trebuchet MS" pitchFamily="34" charset="-120"/>
              </a:rPr>
              <a:t>Asymmetry</a:t>
            </a:r>
            <a:endParaRPr lang="en-US" sz="1400" dirty="0"/>
          </a:p>
        </p:txBody>
      </p:sp>
      <p:sp>
        <p:nvSpPr>
          <p:cNvPr id="23" name="chip">
            <a:extLst>
              <a:ext uri="{C183D7F6-B498-43B3-948B-1728B52AA6E4}">
                <adec:decorative xmlns:adec="http://schemas.microsoft.com/office/drawing/2017/decorative" val="1"/>
              </a:ext>
            </a:extLst>
          </p:cNvPr>
          <p:cNvSpPr/>
          <p:nvPr/>
        </p:nvSpPr>
        <p:spPr>
          <a:xfrm>
            <a:off x="6748272" y="4096512"/>
            <a:ext cx="1874520" cy="566928"/>
          </a:xfrm>
          <a:prstGeom prst="roundRect">
            <a:avLst>
              <a:gd name="adj" fmla="val 50000"/>
            </a:avLst>
          </a:prstGeom>
          <a:solidFill>
            <a:srgbClr val="112B52"/>
          </a:solidFill>
          <a:ln w="12700">
            <a:solidFill>
              <a:srgbClr val="22D3EE"/>
            </a:solidFill>
            <a:prstDash val="solid"/>
          </a:ln>
        </p:spPr>
        <p:txBody>
          <a:bodyPr/>
          <a:lstStyle/>
          <a:p>
            <a:endParaRPr lang="en-GB"/>
          </a:p>
        </p:txBody>
      </p:sp>
      <p:sp>
        <p:nvSpPr>
          <p:cNvPr id="24" name="Text 20"/>
          <p:cNvSpPr/>
          <p:nvPr/>
        </p:nvSpPr>
        <p:spPr>
          <a:xfrm>
            <a:off x="6748272" y="4096512"/>
            <a:ext cx="1874520" cy="566928"/>
          </a:xfrm>
          <a:prstGeom prst="rect">
            <a:avLst/>
          </a:prstGeom>
          <a:noFill/>
          <a:ln/>
        </p:spPr>
        <p:txBody>
          <a:bodyPr wrap="square" lIns="0" tIns="0" rIns="0" bIns="0" rtlCol="0" anchor="ctr"/>
          <a:lstStyle/>
          <a:p>
            <a:pPr marL="0" indent="0" algn="ctr">
              <a:buNone/>
            </a:pPr>
            <a:r>
              <a:rPr lang="en-US" sz="1400" b="1" dirty="0">
                <a:solidFill>
                  <a:srgbClr val="7DD3FC"/>
                </a:solidFill>
                <a:latin typeface="Trebuchet MS" pitchFamily="34" charset="0"/>
                <a:ea typeface="Trebuchet MS" pitchFamily="34" charset="-122"/>
                <a:cs typeface="Trebuchet MS" pitchFamily="34" charset="-120"/>
              </a:rPr>
              <a:t>Server quality</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2920" y="292608"/>
            <a:ext cx="8138160" cy="658368"/>
          </a:xfrm>
          <a:prstGeom prst="rect">
            <a:avLst/>
          </a:prstGeom>
          <a:noFill/>
          <a:ln/>
        </p:spPr>
        <p:txBody>
          <a:bodyPr wrap="square" lIns="0" tIns="0" rIns="0" bIns="0" rtlCol="0" anchor="ctr"/>
          <a:lstStyle/>
          <a:p>
            <a:pPr marL="0" indent="0" algn="l">
              <a:buNone/>
            </a:pPr>
            <a:r>
              <a:rPr lang="en-US" sz="3000" b="1" dirty="0">
                <a:solidFill>
                  <a:srgbClr val="FFFFFF"/>
                </a:solidFill>
                <a:latin typeface="Trebuchet MS" pitchFamily="34" charset="0"/>
                <a:ea typeface="Trebuchet MS" pitchFamily="34" charset="-122"/>
                <a:cs typeface="Trebuchet MS" pitchFamily="34" charset="-120"/>
              </a:rPr>
              <a:t>Real-World Example: A Night in Shrewsbury</a:t>
            </a:r>
            <a:endParaRPr lang="en-US" sz="3000" dirty="0"/>
          </a:p>
        </p:txBody>
      </p:sp>
      <p:sp>
        <p:nvSpPr>
          <p:cNvPr id="3" name="Text 1"/>
          <p:cNvSpPr/>
          <p:nvPr/>
        </p:nvSpPr>
        <p:spPr>
          <a:xfrm>
            <a:off x="502920" y="932688"/>
            <a:ext cx="8138160" cy="274320"/>
          </a:xfrm>
          <a:prstGeom prst="rect">
            <a:avLst/>
          </a:prstGeom>
          <a:noFill/>
          <a:ln/>
        </p:spPr>
        <p:txBody>
          <a:bodyPr wrap="square" lIns="0" tIns="0" rIns="0" bIns="0" rtlCol="0" anchor="ctr"/>
          <a:lstStyle/>
          <a:p>
            <a:pPr marL="0" indent="0" algn="l">
              <a:buNone/>
            </a:pPr>
            <a:r>
              <a:rPr lang="en-US" sz="1150" b="1" kern="0" spc="300" dirty="0">
                <a:solidFill>
                  <a:srgbClr val="7DD3FC"/>
                </a:solidFill>
                <a:latin typeface="Trebuchet MS" pitchFamily="34" charset="0"/>
                <a:ea typeface="Trebuchet MS" pitchFamily="34" charset="-122"/>
                <a:cs typeface="Trebuchet MS" pitchFamily="34" charset="-120"/>
              </a:rPr>
              <a:t>SAME NIGHT, THREE DEVICES, THREE OUTCOMES</a:t>
            </a:r>
            <a:endParaRPr lang="en-US" sz="1150" dirty="0"/>
          </a:p>
        </p:txBody>
      </p:sp>
      <p:sp>
        <p:nvSpPr>
          <p:cNvPr id="4" name="card">
            <a:extLst>
              <a:ext uri="{C183D7F6-B498-43B3-948B-1728B52AA6E4}">
                <adec:decorative xmlns:adec="http://schemas.microsoft.com/office/drawing/2017/decorative" val="1"/>
              </a:ext>
            </a:extLst>
          </p:cNvPr>
          <p:cNvSpPr/>
          <p:nvPr/>
        </p:nvSpPr>
        <p:spPr>
          <a:xfrm>
            <a:off x="502920" y="1298448"/>
            <a:ext cx="2624328" cy="2761488"/>
          </a:xfrm>
          <a:prstGeom prst="rect">
            <a:avLst/>
          </a:prstGeom>
          <a:solidFill>
            <a:srgbClr val="0E2547"/>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pic>
        <p:nvPicPr>
          <p:cNvPr id="5" name="Image 0" descr="Wristwatch icon"/>
          <p:cNvPicPr>
            <a:picLocks noChangeAspect="1"/>
          </p:cNvPicPr>
          <p:nvPr/>
        </p:nvPicPr>
        <p:blipFill>
          <a:blip r:embed="rId3"/>
          <a:stretch>
            <a:fillRect/>
          </a:stretch>
        </p:blipFill>
        <p:spPr>
          <a:xfrm>
            <a:off x="1485900" y="1499616"/>
            <a:ext cx="658368" cy="658368"/>
          </a:xfrm>
          <a:prstGeom prst="ellipse">
            <a:avLst/>
          </a:prstGeom>
        </p:spPr>
      </p:pic>
      <p:sp>
        <p:nvSpPr>
          <p:cNvPr id="6" name="icon ring">
            <a:extLst>
              <a:ext uri="{C183D7F6-B498-43B3-948B-1728B52AA6E4}">
                <adec:decorative xmlns:adec="http://schemas.microsoft.com/office/drawing/2017/decorative" val="1"/>
              </a:ext>
            </a:extLst>
          </p:cNvPr>
          <p:cNvSpPr/>
          <p:nvPr/>
        </p:nvSpPr>
        <p:spPr>
          <a:xfrm>
            <a:off x="1485900" y="1499616"/>
            <a:ext cx="658368" cy="658368"/>
          </a:xfrm>
          <a:prstGeom prst="ellipse">
            <a:avLst/>
          </a:prstGeom>
          <a:ln w="22225">
            <a:solidFill>
              <a:srgbClr val="22D3EE"/>
            </a:solidFill>
            <a:prstDash val="solid"/>
          </a:ln>
        </p:spPr>
        <p:txBody>
          <a:bodyPr/>
          <a:lstStyle/>
          <a:p>
            <a:endParaRPr lang="en-GB"/>
          </a:p>
        </p:txBody>
      </p:sp>
      <p:sp>
        <p:nvSpPr>
          <p:cNvPr id="7" name="Text 4"/>
          <p:cNvSpPr/>
          <p:nvPr/>
        </p:nvSpPr>
        <p:spPr>
          <a:xfrm>
            <a:off x="649224" y="2249424"/>
            <a:ext cx="2331720" cy="310896"/>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Radio-controlled watch</a:t>
            </a:r>
            <a:endParaRPr lang="en-US" sz="1500" dirty="0"/>
          </a:p>
        </p:txBody>
      </p:sp>
      <p:sp>
        <p:nvSpPr>
          <p:cNvPr id="8" name="Text 5"/>
          <p:cNvSpPr/>
          <p:nvPr/>
        </p:nvSpPr>
        <p:spPr>
          <a:xfrm>
            <a:off x="685800" y="2578608"/>
            <a:ext cx="2258568" cy="731520"/>
          </a:xfrm>
          <a:prstGeom prst="rect">
            <a:avLst/>
          </a:prstGeom>
          <a:noFill/>
          <a:ln/>
        </p:spPr>
        <p:txBody>
          <a:bodyPr wrap="square" lIns="0" tIns="0" rIns="0" bIns="0" rtlCol="0" anchor="ctr"/>
          <a:lstStyle/>
          <a:p>
            <a:pPr marL="0" indent="0" algn="ctr">
              <a:lnSpc>
                <a:spcPct val="102000"/>
              </a:lnSpc>
              <a:buNone/>
            </a:pPr>
            <a:r>
              <a:rPr lang="en-US" sz="1200" dirty="0">
                <a:solidFill>
                  <a:srgbClr val="A9BCD8"/>
                </a:solidFill>
                <a:latin typeface="Calibri" pitchFamily="34" charset="0"/>
                <a:ea typeface="Calibri" pitchFamily="34" charset="-122"/>
                <a:cs typeface="Calibri" pitchFamily="34" charset="-120"/>
              </a:rPr>
              <a:t>Syncs only on some nights, when the Frankfurt signal gets through.</a:t>
            </a:r>
            <a:endParaRPr lang="en-US" sz="1200" dirty="0"/>
          </a:p>
        </p:txBody>
      </p:sp>
      <p:sp>
        <p:nvSpPr>
          <p:cNvPr id="9" name="divider">
            <a:extLst>
              <a:ext uri="{C183D7F6-B498-43B3-948B-1728B52AA6E4}">
                <adec:decorative xmlns:adec="http://schemas.microsoft.com/office/drawing/2017/decorative" val="1"/>
              </a:ext>
            </a:extLst>
          </p:cNvPr>
          <p:cNvSpPr/>
          <p:nvPr/>
        </p:nvSpPr>
        <p:spPr>
          <a:xfrm>
            <a:off x="960120" y="3383280"/>
            <a:ext cx="1709928" cy="0"/>
          </a:xfrm>
          <a:prstGeom prst="line">
            <a:avLst/>
          </a:prstGeom>
          <a:noFill/>
          <a:ln w="9525">
            <a:solidFill>
              <a:srgbClr val="24466F"/>
            </a:solidFill>
            <a:prstDash val="solid"/>
          </a:ln>
        </p:spPr>
        <p:txBody>
          <a:bodyPr/>
          <a:lstStyle/>
          <a:p>
            <a:endParaRPr lang="en-GB"/>
          </a:p>
        </p:txBody>
      </p:sp>
      <p:sp>
        <p:nvSpPr>
          <p:cNvPr id="10" name="Text 7"/>
          <p:cNvSpPr/>
          <p:nvPr/>
        </p:nvSpPr>
        <p:spPr>
          <a:xfrm>
            <a:off x="649224" y="3474720"/>
            <a:ext cx="2331720" cy="411480"/>
          </a:xfrm>
          <a:prstGeom prst="rect">
            <a:avLst/>
          </a:prstGeom>
          <a:noFill/>
          <a:ln/>
        </p:spPr>
        <p:txBody>
          <a:bodyPr wrap="square" lIns="0" tIns="0" rIns="0" bIns="0" rtlCol="0" anchor="ctr"/>
          <a:lstStyle/>
          <a:p>
            <a:pPr marL="0" indent="0" algn="ctr">
              <a:buNone/>
            </a:pPr>
            <a:r>
              <a:rPr lang="en-US" sz="1400" b="1" dirty="0">
                <a:solidFill>
                  <a:srgbClr val="7DD3FC"/>
                </a:solidFill>
                <a:latin typeface="Trebuchet MS" pitchFamily="34" charset="0"/>
                <a:ea typeface="Trebuchet MS" pitchFamily="34" charset="-122"/>
                <a:cs typeface="Trebuchet MS" pitchFamily="34" charset="-120"/>
              </a:rPr>
              <a:t>May drift by seconds</a:t>
            </a:r>
            <a:endParaRPr lang="en-US" sz="1400" dirty="0"/>
          </a:p>
        </p:txBody>
      </p:sp>
      <p:sp>
        <p:nvSpPr>
          <p:cNvPr id="11" name="card">
            <a:extLst>
              <a:ext uri="{C183D7F6-B498-43B3-948B-1728B52AA6E4}">
                <adec:decorative xmlns:adec="http://schemas.microsoft.com/office/drawing/2017/decorative" val="1"/>
              </a:ext>
            </a:extLst>
          </p:cNvPr>
          <p:cNvSpPr/>
          <p:nvPr/>
        </p:nvSpPr>
        <p:spPr>
          <a:xfrm>
            <a:off x="3255264" y="1298448"/>
            <a:ext cx="2624328" cy="2761488"/>
          </a:xfrm>
          <a:prstGeom prst="rect">
            <a:avLst/>
          </a:prstGeom>
          <a:solidFill>
            <a:srgbClr val="0E2547"/>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pic>
        <p:nvPicPr>
          <p:cNvPr id="12" name="Image 1" descr="Smartphone icon"/>
          <p:cNvPicPr>
            <a:picLocks noChangeAspect="1"/>
          </p:cNvPicPr>
          <p:nvPr/>
        </p:nvPicPr>
        <p:blipFill>
          <a:blip r:embed="rId4"/>
          <a:stretch>
            <a:fillRect/>
          </a:stretch>
        </p:blipFill>
        <p:spPr>
          <a:xfrm>
            <a:off x="4238244" y="1499616"/>
            <a:ext cx="658368" cy="658368"/>
          </a:xfrm>
          <a:prstGeom prst="ellipse">
            <a:avLst/>
          </a:prstGeom>
        </p:spPr>
      </p:pic>
      <p:sp>
        <p:nvSpPr>
          <p:cNvPr id="13" name="icon ring">
            <a:extLst>
              <a:ext uri="{C183D7F6-B498-43B3-948B-1728B52AA6E4}">
                <adec:decorative xmlns:adec="http://schemas.microsoft.com/office/drawing/2017/decorative" val="1"/>
              </a:ext>
            </a:extLst>
          </p:cNvPr>
          <p:cNvSpPr/>
          <p:nvPr/>
        </p:nvSpPr>
        <p:spPr>
          <a:xfrm>
            <a:off x="4238244" y="1499616"/>
            <a:ext cx="658368" cy="658368"/>
          </a:xfrm>
          <a:prstGeom prst="ellipse">
            <a:avLst/>
          </a:prstGeom>
          <a:ln w="22225">
            <a:solidFill>
              <a:srgbClr val="22D3EE"/>
            </a:solidFill>
            <a:prstDash val="solid"/>
          </a:ln>
        </p:spPr>
        <p:txBody>
          <a:bodyPr/>
          <a:lstStyle/>
          <a:p>
            <a:endParaRPr lang="en-GB"/>
          </a:p>
        </p:txBody>
      </p:sp>
      <p:sp>
        <p:nvSpPr>
          <p:cNvPr id="14" name="Text 10"/>
          <p:cNvSpPr/>
          <p:nvPr/>
        </p:nvSpPr>
        <p:spPr>
          <a:xfrm>
            <a:off x="3401568" y="2249424"/>
            <a:ext cx="2331720" cy="310896"/>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Smartphone</a:t>
            </a:r>
            <a:endParaRPr lang="en-US" sz="1500" dirty="0"/>
          </a:p>
        </p:txBody>
      </p:sp>
      <p:sp>
        <p:nvSpPr>
          <p:cNvPr id="15" name="Text 11"/>
          <p:cNvSpPr/>
          <p:nvPr/>
        </p:nvSpPr>
        <p:spPr>
          <a:xfrm>
            <a:off x="3438144" y="2578608"/>
            <a:ext cx="2258568" cy="731520"/>
          </a:xfrm>
          <a:prstGeom prst="rect">
            <a:avLst/>
          </a:prstGeom>
          <a:noFill/>
          <a:ln/>
        </p:spPr>
        <p:txBody>
          <a:bodyPr wrap="square" lIns="0" tIns="0" rIns="0" bIns="0" rtlCol="0" anchor="ctr"/>
          <a:lstStyle/>
          <a:p>
            <a:pPr marL="0" indent="0" algn="ctr">
              <a:lnSpc>
                <a:spcPct val="102000"/>
              </a:lnSpc>
              <a:buNone/>
            </a:pPr>
            <a:r>
              <a:rPr lang="en-US" sz="1200" dirty="0">
                <a:solidFill>
                  <a:srgbClr val="A9BCD8"/>
                </a:solidFill>
                <a:latin typeface="Calibri" pitchFamily="34" charset="0"/>
                <a:ea typeface="Calibri" pitchFamily="34" charset="-122"/>
                <a:cs typeface="Calibri" pitchFamily="34" charset="-120"/>
              </a:rPr>
              <a:t>Syncs dozens of times per day over the mobile and Wi-Fi network.</a:t>
            </a:r>
            <a:endParaRPr lang="en-US" sz="1200" dirty="0"/>
          </a:p>
        </p:txBody>
      </p:sp>
      <p:sp>
        <p:nvSpPr>
          <p:cNvPr id="16" name="divider">
            <a:extLst>
              <a:ext uri="{C183D7F6-B498-43B3-948B-1728B52AA6E4}">
                <adec:decorative xmlns:adec="http://schemas.microsoft.com/office/drawing/2017/decorative" val="1"/>
              </a:ext>
            </a:extLst>
          </p:cNvPr>
          <p:cNvSpPr/>
          <p:nvPr/>
        </p:nvSpPr>
        <p:spPr>
          <a:xfrm>
            <a:off x="3712464" y="3383280"/>
            <a:ext cx="1709928" cy="0"/>
          </a:xfrm>
          <a:prstGeom prst="line">
            <a:avLst/>
          </a:prstGeom>
          <a:noFill/>
          <a:ln w="9525">
            <a:solidFill>
              <a:srgbClr val="24466F"/>
            </a:solidFill>
            <a:prstDash val="solid"/>
          </a:ln>
        </p:spPr>
        <p:txBody>
          <a:bodyPr/>
          <a:lstStyle/>
          <a:p>
            <a:endParaRPr lang="en-GB"/>
          </a:p>
        </p:txBody>
      </p:sp>
      <p:sp>
        <p:nvSpPr>
          <p:cNvPr id="17" name="Text 13"/>
          <p:cNvSpPr/>
          <p:nvPr/>
        </p:nvSpPr>
        <p:spPr>
          <a:xfrm>
            <a:off x="3401568" y="3474720"/>
            <a:ext cx="2331720" cy="411480"/>
          </a:xfrm>
          <a:prstGeom prst="rect">
            <a:avLst/>
          </a:prstGeom>
          <a:noFill/>
          <a:ln/>
        </p:spPr>
        <p:txBody>
          <a:bodyPr wrap="square" lIns="0" tIns="0" rIns="0" bIns="0" rtlCol="0" anchor="ctr"/>
          <a:lstStyle/>
          <a:p>
            <a:pPr marL="0" indent="0" algn="ctr">
              <a:buNone/>
            </a:pPr>
            <a:r>
              <a:rPr lang="en-US" sz="1400" b="1" dirty="0">
                <a:solidFill>
                  <a:srgbClr val="22D3EE"/>
                </a:solidFill>
                <a:latin typeface="Trebuchet MS" pitchFamily="34" charset="0"/>
                <a:ea typeface="Trebuchet MS" pitchFamily="34" charset="-122"/>
                <a:cs typeface="Trebuchet MS" pitchFamily="34" charset="-120"/>
              </a:rPr>
              <a:t>Within milliseconds</a:t>
            </a:r>
            <a:endParaRPr lang="en-US" sz="1400" dirty="0"/>
          </a:p>
        </p:txBody>
      </p:sp>
      <p:sp>
        <p:nvSpPr>
          <p:cNvPr id="18" name="card">
            <a:extLst>
              <a:ext uri="{C183D7F6-B498-43B3-948B-1728B52AA6E4}">
                <adec:decorative xmlns:adec="http://schemas.microsoft.com/office/drawing/2017/decorative" val="1"/>
              </a:ext>
            </a:extLst>
          </p:cNvPr>
          <p:cNvSpPr/>
          <p:nvPr/>
        </p:nvSpPr>
        <p:spPr>
          <a:xfrm>
            <a:off x="6007608" y="1298448"/>
            <a:ext cx="2624328" cy="2761488"/>
          </a:xfrm>
          <a:prstGeom prst="rect">
            <a:avLst/>
          </a:prstGeom>
          <a:solidFill>
            <a:srgbClr val="0E2547"/>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pic>
        <p:nvPicPr>
          <p:cNvPr id="19" name="Image 2" descr="Computer icon"/>
          <p:cNvPicPr>
            <a:picLocks noChangeAspect="1"/>
          </p:cNvPicPr>
          <p:nvPr/>
        </p:nvPicPr>
        <p:blipFill>
          <a:blip r:embed="rId5"/>
          <a:stretch>
            <a:fillRect/>
          </a:stretch>
        </p:blipFill>
        <p:spPr>
          <a:xfrm>
            <a:off x="6990588" y="1499616"/>
            <a:ext cx="658368" cy="658368"/>
          </a:xfrm>
          <a:prstGeom prst="ellipse">
            <a:avLst/>
          </a:prstGeom>
        </p:spPr>
      </p:pic>
      <p:sp>
        <p:nvSpPr>
          <p:cNvPr id="20" name="icon ring">
            <a:extLst>
              <a:ext uri="{C183D7F6-B498-43B3-948B-1728B52AA6E4}">
                <adec:decorative xmlns:adec="http://schemas.microsoft.com/office/drawing/2017/decorative" val="1"/>
              </a:ext>
            </a:extLst>
          </p:cNvPr>
          <p:cNvSpPr/>
          <p:nvPr/>
        </p:nvSpPr>
        <p:spPr>
          <a:xfrm>
            <a:off x="6990588" y="1499616"/>
            <a:ext cx="658368" cy="658368"/>
          </a:xfrm>
          <a:prstGeom prst="ellipse">
            <a:avLst/>
          </a:prstGeom>
          <a:ln w="22225">
            <a:solidFill>
              <a:srgbClr val="22D3EE"/>
            </a:solidFill>
            <a:prstDash val="solid"/>
          </a:ln>
        </p:spPr>
        <p:txBody>
          <a:bodyPr/>
          <a:lstStyle/>
          <a:p>
            <a:endParaRPr lang="en-GB"/>
          </a:p>
        </p:txBody>
      </p:sp>
      <p:sp>
        <p:nvSpPr>
          <p:cNvPr id="21" name="Text 16"/>
          <p:cNvSpPr/>
          <p:nvPr/>
        </p:nvSpPr>
        <p:spPr>
          <a:xfrm>
            <a:off x="6153912" y="2249424"/>
            <a:ext cx="2331720" cy="310896"/>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Computer</a:t>
            </a:r>
            <a:endParaRPr lang="en-US" sz="1500" dirty="0"/>
          </a:p>
        </p:txBody>
      </p:sp>
      <p:sp>
        <p:nvSpPr>
          <p:cNvPr id="22" name="Text 17"/>
          <p:cNvSpPr/>
          <p:nvPr/>
        </p:nvSpPr>
        <p:spPr>
          <a:xfrm>
            <a:off x="6190488" y="2578608"/>
            <a:ext cx="2258568" cy="731520"/>
          </a:xfrm>
          <a:prstGeom prst="rect">
            <a:avLst/>
          </a:prstGeom>
          <a:noFill/>
          <a:ln/>
        </p:spPr>
        <p:txBody>
          <a:bodyPr wrap="square" lIns="0" tIns="0" rIns="0" bIns="0" rtlCol="0" anchor="ctr"/>
          <a:lstStyle/>
          <a:p>
            <a:pPr marL="0" indent="0" algn="ctr">
              <a:lnSpc>
                <a:spcPct val="102000"/>
              </a:lnSpc>
              <a:buNone/>
            </a:pPr>
            <a:r>
              <a:rPr lang="en-US" sz="1200" dirty="0">
                <a:solidFill>
                  <a:srgbClr val="A9BCD8"/>
                </a:solidFill>
                <a:latin typeface="Calibri" pitchFamily="34" charset="0"/>
                <a:ea typeface="Calibri" pitchFamily="34" charset="-122"/>
                <a:cs typeface="Calibri" pitchFamily="34" charset="-120"/>
              </a:rPr>
              <a:t>Syncs regularly and corrects drift continuously between updates.</a:t>
            </a:r>
            <a:endParaRPr lang="en-US" sz="1200" dirty="0"/>
          </a:p>
        </p:txBody>
      </p:sp>
      <p:sp>
        <p:nvSpPr>
          <p:cNvPr id="23" name="divider">
            <a:extLst>
              <a:ext uri="{C183D7F6-B498-43B3-948B-1728B52AA6E4}">
                <adec:decorative xmlns:adec="http://schemas.microsoft.com/office/drawing/2017/decorative" val="1"/>
              </a:ext>
            </a:extLst>
          </p:cNvPr>
          <p:cNvSpPr/>
          <p:nvPr/>
        </p:nvSpPr>
        <p:spPr>
          <a:xfrm>
            <a:off x="6464808" y="3383280"/>
            <a:ext cx="1709928" cy="0"/>
          </a:xfrm>
          <a:prstGeom prst="line">
            <a:avLst/>
          </a:prstGeom>
          <a:noFill/>
          <a:ln w="9525">
            <a:solidFill>
              <a:srgbClr val="24466F"/>
            </a:solidFill>
            <a:prstDash val="solid"/>
          </a:ln>
        </p:spPr>
        <p:txBody>
          <a:bodyPr/>
          <a:lstStyle/>
          <a:p>
            <a:endParaRPr lang="en-GB"/>
          </a:p>
        </p:txBody>
      </p:sp>
      <p:sp>
        <p:nvSpPr>
          <p:cNvPr id="24" name="Text 19"/>
          <p:cNvSpPr/>
          <p:nvPr/>
        </p:nvSpPr>
        <p:spPr>
          <a:xfrm>
            <a:off x="6153912" y="3474720"/>
            <a:ext cx="2331720" cy="411480"/>
          </a:xfrm>
          <a:prstGeom prst="rect">
            <a:avLst/>
          </a:prstGeom>
          <a:noFill/>
          <a:ln/>
        </p:spPr>
        <p:txBody>
          <a:bodyPr wrap="square" lIns="0" tIns="0" rIns="0" bIns="0" rtlCol="0" anchor="ctr"/>
          <a:lstStyle/>
          <a:p>
            <a:pPr marL="0" indent="0" algn="ctr">
              <a:buNone/>
            </a:pPr>
            <a:r>
              <a:rPr lang="en-US" sz="1400" b="1" dirty="0">
                <a:solidFill>
                  <a:srgbClr val="22D3EE"/>
                </a:solidFill>
                <a:latin typeface="Trebuchet MS" pitchFamily="34" charset="0"/>
                <a:ea typeface="Trebuchet MS" pitchFamily="34" charset="-122"/>
                <a:cs typeface="Trebuchet MS" pitchFamily="34" charset="-120"/>
              </a:rPr>
              <a:t>Within milliseconds</a:t>
            </a:r>
            <a:endParaRPr lang="en-US" sz="1400" dirty="0"/>
          </a:p>
        </p:txBody>
      </p:sp>
      <p:sp>
        <p:nvSpPr>
          <p:cNvPr id="25" name="card">
            <a:extLst>
              <a:ext uri="{C183D7F6-B498-43B3-948B-1728B52AA6E4}">
                <adec:decorative xmlns:adec="http://schemas.microsoft.com/office/drawing/2017/decorative" val="1"/>
              </a:ext>
            </a:extLst>
          </p:cNvPr>
          <p:cNvSpPr/>
          <p:nvPr/>
        </p:nvSpPr>
        <p:spPr>
          <a:xfrm>
            <a:off x="502920" y="4160520"/>
            <a:ext cx="8138160" cy="749808"/>
          </a:xfrm>
          <a:prstGeom prst="rect">
            <a:avLst/>
          </a:prstGeom>
          <a:solidFill>
            <a:srgbClr val="13345F"/>
          </a:solidFill>
          <a:ln w="12700">
            <a:solidFill>
              <a:srgbClr val="1E3E6D"/>
            </a:solidFill>
            <a:prstDash val="solid"/>
          </a:ln>
          <a:effectLst>
            <a:outerShdw blurRad="114300" dist="38100" dir="5400000" algn="bl" rotWithShape="0">
              <a:srgbClr val="020A1A">
                <a:alpha val="45000"/>
              </a:srgbClr>
            </a:outerShdw>
          </a:effectLst>
        </p:spPr>
        <p:txBody>
          <a:bodyPr/>
          <a:lstStyle/>
          <a:p>
            <a:endParaRPr lang="en-GB"/>
          </a:p>
        </p:txBody>
      </p:sp>
      <p:sp>
        <p:nvSpPr>
          <p:cNvPr id="26" name="Text 21"/>
          <p:cNvSpPr/>
          <p:nvPr/>
        </p:nvSpPr>
        <p:spPr>
          <a:xfrm>
            <a:off x="777240" y="4160520"/>
            <a:ext cx="7589520" cy="749808"/>
          </a:xfrm>
          <a:prstGeom prst="rect">
            <a:avLst/>
          </a:prstGeom>
          <a:noFill/>
          <a:ln/>
        </p:spPr>
        <p:txBody>
          <a:bodyPr wrap="square" lIns="0" tIns="0" rIns="0" bIns="0" rtlCol="0" anchor="ctr"/>
          <a:lstStyle/>
          <a:p>
            <a:pPr marL="0" indent="0">
              <a:buNone/>
            </a:pPr>
            <a:r>
              <a:rPr lang="en-US" sz="1350" b="1" dirty="0">
                <a:solidFill>
                  <a:srgbClr val="22D3EE"/>
                </a:solidFill>
                <a:latin typeface="Calibri" pitchFamily="34" charset="0"/>
                <a:ea typeface="Calibri" pitchFamily="34" charset="-122"/>
                <a:cs typeface="Calibri" pitchFamily="34" charset="-120"/>
              </a:rPr>
              <a:t>Result:  </a:t>
            </a:r>
            <a:r>
              <a:rPr lang="en-US" sz="1350" dirty="0">
                <a:solidFill>
                  <a:srgbClr val="FFFFFF"/>
                </a:solidFill>
                <a:latin typeface="Calibri" pitchFamily="34" charset="0"/>
                <a:ea typeface="Calibri" pitchFamily="34" charset="-122"/>
                <a:cs typeface="Calibri" pitchFamily="34" charset="-120"/>
              </a:rPr>
              <a:t>the watch may drift by seconds, while the phone and computer stay within milliseconds.</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0A1B38"/>
        </a:solidFill>
        <a:effectLst/>
      </p:bgPr>
    </p:bg>
    <p:spTree>
      <p:nvGrpSpPr>
        <p:cNvPr id="1" name=""/>
        <p:cNvGrpSpPr/>
        <p:nvPr/>
      </p:nvGrpSpPr>
      <p:grpSpPr>
        <a:xfrm>
          <a:off x="0" y="0"/>
          <a:ext cx="0" cy="0"/>
          <a:chOff x="0" y="0"/>
          <a:chExt cx="0" cy="0"/>
        </a:xfrm>
      </p:grpSpPr>
      <p:pic>
        <p:nvPicPr>
          <p:cNvPr id="2" name="Image 0" descr="Cyan radio signal waves radiating over a city skyline at night"/>
          <p:cNvPicPr>
            <a:picLocks noChangeAspect="1"/>
          </p:cNvPicPr>
          <p:nvPr/>
        </p:nvPicPr>
        <p:blipFill>
          <a:blip r:embed="rId3">
            <a:alphaModFix amt="70000"/>
          </a:blip>
          <a:srcRect t="6886" b="6886"/>
          <a:stretch/>
        </p:blipFill>
        <p:spPr>
          <a:xfrm>
            <a:off x="0" y="0"/>
            <a:ext cx="9144000" cy="5143500"/>
          </a:xfrm>
          <a:prstGeom prst="rect">
            <a:avLst/>
          </a:prstGeom>
        </p:spPr>
      </p:pic>
      <p:sp>
        <p:nvSpPr>
          <p:cNvPr id="3" name="scrim">
            <a:extLst>
              <a:ext uri="{C183D7F6-B498-43B3-948B-1728B52AA6E4}">
                <adec:decorative xmlns:adec="http://schemas.microsoft.com/office/drawing/2017/decorative" val="1"/>
              </a:ext>
            </a:extLst>
          </p:cNvPr>
          <p:cNvSpPr/>
          <p:nvPr/>
        </p:nvSpPr>
        <p:spPr>
          <a:xfrm>
            <a:off x="0" y="0"/>
            <a:ext cx="9144000" cy="5143500"/>
          </a:xfrm>
          <a:prstGeom prst="rect">
            <a:avLst/>
          </a:prstGeom>
          <a:solidFill>
            <a:srgbClr val="04102A">
              <a:alpha val="82000"/>
            </a:srgbClr>
          </a:solidFill>
          <a:ln/>
        </p:spPr>
        <p:txBody>
          <a:bodyPr/>
          <a:lstStyle/>
          <a:p>
            <a:endParaRPr lang="en-GB"/>
          </a:p>
        </p:txBody>
      </p:sp>
      <p:pic>
        <p:nvPicPr>
          <p:cNvPr id="4" name="Image 1" descr="Two speech bubbles with a question mark icon"/>
          <p:cNvPicPr>
            <a:picLocks noChangeAspect="1"/>
          </p:cNvPicPr>
          <p:nvPr/>
        </p:nvPicPr>
        <p:blipFill>
          <a:blip r:embed="rId4"/>
          <a:stretch>
            <a:fillRect/>
          </a:stretch>
        </p:blipFill>
        <p:spPr>
          <a:xfrm>
            <a:off x="4114800" y="658368"/>
            <a:ext cx="914400" cy="914400"/>
          </a:xfrm>
          <a:prstGeom prst="ellipse">
            <a:avLst/>
          </a:prstGeom>
        </p:spPr>
      </p:pic>
      <p:sp>
        <p:nvSpPr>
          <p:cNvPr id="5" name="icon ring">
            <a:extLst>
              <a:ext uri="{C183D7F6-B498-43B3-948B-1728B52AA6E4}">
                <adec:decorative xmlns:adec="http://schemas.microsoft.com/office/drawing/2017/decorative" val="1"/>
              </a:ext>
            </a:extLst>
          </p:cNvPr>
          <p:cNvSpPr/>
          <p:nvPr/>
        </p:nvSpPr>
        <p:spPr>
          <a:xfrm>
            <a:off x="4114800" y="658368"/>
            <a:ext cx="914400" cy="914400"/>
          </a:xfrm>
          <a:prstGeom prst="ellipse">
            <a:avLst/>
          </a:prstGeom>
          <a:ln w="22225">
            <a:solidFill>
              <a:srgbClr val="22D3EE"/>
            </a:solidFill>
            <a:prstDash val="solid"/>
          </a:ln>
        </p:spPr>
        <p:txBody>
          <a:bodyPr/>
          <a:lstStyle/>
          <a:p>
            <a:endParaRPr lang="en-GB"/>
          </a:p>
        </p:txBody>
      </p:sp>
      <p:sp>
        <p:nvSpPr>
          <p:cNvPr id="6" name="Text 2"/>
          <p:cNvSpPr/>
          <p:nvPr/>
        </p:nvSpPr>
        <p:spPr>
          <a:xfrm>
            <a:off x="1828800" y="1828800"/>
            <a:ext cx="5486400" cy="274320"/>
          </a:xfrm>
          <a:prstGeom prst="rect">
            <a:avLst/>
          </a:prstGeom>
          <a:noFill/>
          <a:ln/>
        </p:spPr>
        <p:txBody>
          <a:bodyPr wrap="square" lIns="0" tIns="0" rIns="0" bIns="0" rtlCol="0" anchor="ctr"/>
          <a:lstStyle/>
          <a:p>
            <a:pPr marL="0" indent="0" algn="l">
              <a:buNone/>
            </a:pPr>
            <a:r>
              <a:rPr lang="en-US" sz="1150" b="1" kern="0" spc="300" dirty="0">
                <a:solidFill>
                  <a:srgbClr val="22D3EE"/>
                </a:solidFill>
                <a:latin typeface="Trebuchet MS" pitchFamily="34" charset="0"/>
                <a:ea typeface="Trebuchet MS" pitchFamily="34" charset="-122"/>
                <a:cs typeface="Trebuchet MS" pitchFamily="34" charset="-120"/>
              </a:rPr>
              <a:t>ONE QUESTION FOR THE ROOM</a:t>
            </a:r>
            <a:endParaRPr lang="en-US" sz="1150" dirty="0"/>
          </a:p>
        </p:txBody>
      </p:sp>
      <p:sp>
        <p:nvSpPr>
          <p:cNvPr id="7" name="Text 3"/>
          <p:cNvSpPr/>
          <p:nvPr/>
        </p:nvSpPr>
        <p:spPr>
          <a:xfrm>
            <a:off x="914400" y="2148840"/>
            <a:ext cx="7315200" cy="1097280"/>
          </a:xfrm>
          <a:prstGeom prst="rect">
            <a:avLst/>
          </a:prstGeom>
          <a:noFill/>
          <a:ln/>
        </p:spPr>
        <p:txBody>
          <a:bodyPr wrap="square" lIns="0" tIns="0" rIns="0" bIns="0" rtlCol="0" anchor="ctr"/>
          <a:lstStyle/>
          <a:p>
            <a:pPr marL="0" indent="0" algn="ctr">
              <a:lnSpc>
                <a:spcPct val="102000"/>
              </a:lnSpc>
              <a:buNone/>
            </a:pPr>
            <a:r>
              <a:rPr lang="en-US" sz="2700" b="1" dirty="0">
                <a:solidFill>
                  <a:srgbClr val="FFFFFF"/>
                </a:solidFill>
                <a:latin typeface="Trebuchet MS" pitchFamily="34" charset="0"/>
                <a:ea typeface="Trebuchet MS" pitchFamily="34" charset="-122"/>
                <a:cs typeface="Trebuchet MS" pitchFamily="34" charset="-120"/>
              </a:rPr>
              <a:t>“Which keeps better time — my atomic radio watch, or your phone?”</a:t>
            </a:r>
            <a:endParaRPr lang="en-US" sz="2700" dirty="0"/>
          </a:p>
        </p:txBody>
      </p:sp>
      <p:sp>
        <p:nvSpPr>
          <p:cNvPr id="8" name="answer chip">
            <a:extLst>
              <a:ext uri="{C183D7F6-B498-43B3-948B-1728B52AA6E4}">
                <adec:decorative xmlns:adec="http://schemas.microsoft.com/office/drawing/2017/decorative" val="1"/>
              </a:ext>
            </a:extLst>
          </p:cNvPr>
          <p:cNvSpPr/>
          <p:nvPr/>
        </p:nvSpPr>
        <p:spPr>
          <a:xfrm>
            <a:off x="1463040" y="3566160"/>
            <a:ext cx="6217920" cy="841248"/>
          </a:xfrm>
          <a:prstGeom prst="roundRect">
            <a:avLst>
              <a:gd name="adj" fmla="val 19565"/>
            </a:avLst>
          </a:prstGeom>
          <a:solidFill>
            <a:srgbClr val="10315A"/>
          </a:solidFill>
          <a:ln w="15875">
            <a:solidFill>
              <a:srgbClr val="22D3EE"/>
            </a:solidFill>
            <a:prstDash val="solid"/>
          </a:ln>
        </p:spPr>
        <p:txBody>
          <a:bodyPr/>
          <a:lstStyle/>
          <a:p>
            <a:endParaRPr lang="en-GB"/>
          </a:p>
        </p:txBody>
      </p:sp>
      <p:sp>
        <p:nvSpPr>
          <p:cNvPr id="9" name="Text 5"/>
          <p:cNvSpPr/>
          <p:nvPr/>
        </p:nvSpPr>
        <p:spPr>
          <a:xfrm>
            <a:off x="1645920" y="3566160"/>
            <a:ext cx="5852160" cy="841248"/>
          </a:xfrm>
          <a:prstGeom prst="rect">
            <a:avLst/>
          </a:prstGeom>
          <a:noFill/>
          <a:ln/>
        </p:spPr>
        <p:txBody>
          <a:bodyPr wrap="square" lIns="0" tIns="0" rIns="0" bIns="0" rtlCol="0" anchor="ctr"/>
          <a:lstStyle/>
          <a:p>
            <a:pPr marL="0" indent="0" algn="ctr">
              <a:buNone/>
            </a:pPr>
            <a:r>
              <a:rPr lang="en-US" sz="1550" b="1" dirty="0">
                <a:solidFill>
                  <a:srgbClr val="22D3EE"/>
                </a:solidFill>
                <a:latin typeface="Calibri" pitchFamily="34" charset="0"/>
                <a:ea typeface="Calibri" pitchFamily="34" charset="-122"/>
                <a:cs typeface="Calibri" pitchFamily="34" charset="-120"/>
              </a:rPr>
              <a:t>Your phone</a:t>
            </a:r>
            <a:r>
              <a:rPr lang="en-US" sz="1550" dirty="0">
                <a:solidFill>
                  <a:srgbClr val="FFFFFF"/>
                </a:solidFill>
                <a:latin typeface="Calibri" pitchFamily="34" charset="0"/>
                <a:ea typeface="Calibri" pitchFamily="34" charset="-122"/>
                <a:cs typeface="Calibri" pitchFamily="34" charset="-120"/>
              </a:rPr>
              <a:t> — because it measures the delay and cancels it out.</a:t>
            </a:r>
            <a:endParaRPr lang="en-US" sz="15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TotalTime>
  <Words>1853</Words>
  <Application>Microsoft Office PowerPoint</Application>
  <PresentationFormat>On-screen Show (16:9)</PresentationFormat>
  <Paragraphs>199</Paragraphs>
  <Slides>11</Slides>
  <Notes>11</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Consolas</vt:lpstr>
      <vt:lpstr>Trebuchet MS</vt:lpstr>
      <vt:lpstr>Office Theme</vt:lpstr>
      <vt:lpstr>PowerPoint Presentation</vt:lpstr>
      <vt:lpstr>How Modern Devices Keep Accurate Time</vt:lpstr>
      <vt:lpstr>Introduction: What “Accurate Time” Means</vt:lpstr>
      <vt:lpstr>Radio-Controlled Time (DCF77)</vt:lpstr>
      <vt:lpstr>Inside One DCF77 Minute</vt:lpstr>
      <vt:lpstr>Internet Time (NTP)</vt:lpstr>
      <vt:lpstr>How NTP Cancels the Delay</vt:lpstr>
      <vt:lpstr>Which Is More Accurate?</vt:lpstr>
      <vt:lpstr>Why NTP Beats Radio Time</vt:lpstr>
      <vt:lpstr>Real-World Example: A Night in Shrewsbury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Lane</dc:creator>
  <cp:lastModifiedBy>Geoff Lane</cp:lastModifiedBy>
  <cp:revision>8</cp:revision>
  <dcterms:created xsi:type="dcterms:W3CDTF">2026-07-28T08:34:35Z</dcterms:created>
  <dcterms:modified xsi:type="dcterms:W3CDTF">2026-08-17T11:31:13Z</dcterms:modified>
</cp:coreProperties>
</file>